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Bree Serif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526083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1c1ca559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1c1ca559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1c1ca559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1c1ca559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c1ca559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1c1ca559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1c1ca559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1c1ca559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1c1ca559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1c1ca559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1c1ca559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1c1ca559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c1ca559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c1ca559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1c1ca559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1c1ca559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1c1ca559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1c1ca559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1c1ca559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1c1ca559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1c1ca55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1c1ca55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1c1ca559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1c1ca559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1c1ca559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1c1ca5595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1c1ca559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1c1ca559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1c1ca559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1c1ca559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d04c579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d04c579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2427e33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2427e33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02721cc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02721cc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1c1ca559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1c1ca559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1c1ca559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1c1ca559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1c1ca559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1c1ca559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1c1ca559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1c1ca559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1c1ca559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1c1ca559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1c1ca559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1c1ca5595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1367125"/>
            <a:ext cx="85206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51C75"/>
                </a:solidFill>
                <a:latin typeface="Bree Serif"/>
                <a:ea typeface="Bree Serif"/>
                <a:cs typeface="Bree Serif"/>
                <a:sym typeface="Bree Serif"/>
              </a:rPr>
              <a:t>NATURAL RESOURCES: LAND, SOIL AND WATER RESOURCES</a:t>
            </a:r>
            <a:endParaRPr sz="4800">
              <a:solidFill>
                <a:srgbClr val="351C75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1722750" y="1425275"/>
            <a:ext cx="5949123" cy="2825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SOIL</a:t>
            </a:r>
          </a:p>
        </p:txBody>
      </p:sp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311700" y="198300"/>
            <a:ext cx="85206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990000"/>
                </a:solidFill>
                <a:latin typeface="Bree Serif"/>
                <a:ea typeface="Bree Serif"/>
                <a:cs typeface="Bree Serif"/>
                <a:sym typeface="Bree Serif"/>
              </a:rPr>
              <a:t>A large part of the earth is covered with</a:t>
            </a: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2400" b="1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soil</a:t>
            </a: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24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USES OF SOIL</a:t>
            </a:r>
            <a:endParaRPr sz="2400">
              <a:solidFill>
                <a:srgbClr val="0000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Valuable to the farmers</a:t>
            </a:r>
            <a:endParaRPr sz="24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Agriculture production is dependent on fertility of soil</a:t>
            </a:r>
            <a:endParaRPr sz="24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Rich and deep soil cover favours Agriculture production</a:t>
            </a:r>
            <a:endParaRPr sz="24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Shallow and lacks fertility Agriculture production will be less</a:t>
            </a:r>
            <a:endParaRPr sz="24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Growth of plants</a:t>
            </a:r>
            <a:endParaRPr sz="24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Animals depend upon soil</a:t>
            </a:r>
            <a:endParaRPr sz="24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Gives shelter to insects and animals</a:t>
            </a:r>
            <a:endParaRPr sz="24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Making bricks</a:t>
            </a:r>
            <a:endParaRPr sz="24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124" y="35138"/>
            <a:ext cx="9200225" cy="507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/>
        </p:nvSpPr>
        <p:spPr>
          <a:xfrm>
            <a:off x="0" y="477800"/>
            <a:ext cx="91440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Soil erosion and depletion are the major threats to soil as a resource.</a:t>
            </a: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7" name="Google Shape;117;p25"/>
          <p:cNvSpPr txBox="1"/>
          <p:nvPr/>
        </p:nvSpPr>
        <p:spPr>
          <a:xfrm>
            <a:off x="70275" y="1553975"/>
            <a:ext cx="9992100" cy="28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Both human and natural factors can lead to degradation of soil</a:t>
            </a: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8" name="Google Shape;118;p25"/>
          <p:cNvSpPr txBox="1"/>
          <p:nvPr/>
        </p:nvSpPr>
        <p:spPr>
          <a:xfrm>
            <a:off x="70275" y="2734450"/>
            <a:ext cx="9073800" cy="22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Factors which lead to soil degradation are deforestation, overgrazing, overuse of chemical feritilisers or pesticides</a:t>
            </a: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 flipH="1">
            <a:off x="0" y="220175"/>
            <a:ext cx="8832300" cy="7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ree Serif"/>
                <a:ea typeface="Bree Serif"/>
                <a:cs typeface="Bree Serif"/>
                <a:sym typeface="Bree Serif"/>
              </a:rPr>
              <a:t>                          </a:t>
            </a:r>
            <a:r>
              <a:rPr lang="en" sz="3000" b="1">
                <a:latin typeface="Bree Serif"/>
                <a:ea typeface="Bree Serif"/>
                <a:cs typeface="Bree Serif"/>
                <a:sym typeface="Bree Serif"/>
              </a:rPr>
              <a:t>CONSERVATION  MEASURES</a:t>
            </a:r>
            <a:endParaRPr sz="3000"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Afforestation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Planting of shelter belts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Overgrazing must be check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Check reckless cutting of trees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Building of dams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Terrace farming and contour ploughing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Scientific agriculture practices like rotation of crops, strip cropping etc.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325"/>
            <a:ext cx="9143999" cy="50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/>
          <p:nvPr/>
        </p:nvSpPr>
        <p:spPr>
          <a:xfrm>
            <a:off x="153450" y="1354700"/>
            <a:ext cx="8837111" cy="1844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WATER RESOURCES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>
            <a:off x="47100" y="31650"/>
            <a:ext cx="8520600" cy="50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71% OF THE EARTH’S SURFACE COVERED WITH WATER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97% of the earth’s surface is in the oceans and seas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Remaining water found in the following forms: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-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 0.32% lakes, rivers, atmospheric and soil moisture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-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2.0% ice caps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-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0.68% ground water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The main source of fresh water is rainfall.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                                                                                    Hydrological cycle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0" name="Google Shape;1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925" y="1968500"/>
            <a:ext cx="3058575" cy="3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body" idx="1"/>
          </p:nvPr>
        </p:nvSpPr>
        <p:spPr>
          <a:xfrm>
            <a:off x="311700" y="402175"/>
            <a:ext cx="8520600" cy="41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Precipitation of the world is estimated to be 1050 millimetres per year or 2.9 mm per day</a:t>
            </a: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Char char="●"/>
            </a:pPr>
            <a:r>
              <a:rPr lang="en" sz="3000" b="1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Areas of High Rainfall-</a:t>
            </a:r>
            <a:r>
              <a:rPr lang="en" sz="3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 Equatorial areas in South America, Africa and South East Asia</a:t>
            </a: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Char char="●"/>
            </a:pPr>
            <a:r>
              <a:rPr lang="en" sz="3000" b="1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Areas of Low Rainfall</a:t>
            </a:r>
            <a:r>
              <a:rPr lang="en" sz="3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- Tropical Deserts- Sahara, Arabian, Western Australia, Kalahari, Central Eurasia, Polar Areas etc.</a:t>
            </a: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Map: world : Distribution of Rainfall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892375" y="991525"/>
            <a:ext cx="6767102" cy="2466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LAND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POLLUTION OF WATER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Access to clean and adequate water sources is a major problem facing the world today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Discharge of untreated or partially treated sewage, agricultural chemicals and industrial effluents in water bodies are major contaminants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Most of these chemicals being non-biodegradable reach human bodies through water cause diseases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Disturbs the ecosystem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MULTIPURPOSE RIVER PROJECTS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Projects which serves many objectives at the same time.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Under this a dam or series of dams are constructed across the river for storing water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Used for several purposes- providing irrigation, generating hydroelectricity, afforestation, control floods, navigation etc.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Damodar river valley project and Hirakud Dam in India, Aswan in Egypt, Hoover Valley project in USA</a:t>
            </a:r>
            <a:endParaRPr sz="24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72850" cy="46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1100" y="197475"/>
            <a:ext cx="3031076" cy="489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2176" y="0"/>
            <a:ext cx="23812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1725" y="2266950"/>
            <a:ext cx="3152275" cy="28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Ecological problems by dams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76" name="Google Shape;17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Extensive forests submerged under water</a:t>
            </a: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Aquatic life gets affected</a:t>
            </a: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River water gets diverted</a:t>
            </a: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Result in soil erosion</a:t>
            </a: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Population gets displaced</a:t>
            </a: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During excessive rain, floods are caused</a:t>
            </a:r>
            <a:endParaRPr sz="3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title"/>
          </p:nvPr>
        </p:nvSpPr>
        <p:spPr>
          <a:xfrm>
            <a:off x="311700" y="275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CONSERVATION METHODS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311700" y="738875"/>
            <a:ext cx="85206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 b="1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Rain water harvesting</a:t>
            </a:r>
            <a:endParaRPr sz="2400" b="1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 b="1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Having vegetation cover</a:t>
            </a:r>
            <a:endParaRPr sz="2400" b="1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 b="1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Recycling of water</a:t>
            </a:r>
            <a:endParaRPr sz="2400" b="1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 b="1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Adopt modern methods of irrigation Such as drip or trickle irrigation technique and sprinkler method of irrigation</a:t>
            </a:r>
            <a:endParaRPr sz="2400" b="1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 b="1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Making dams across the rivers</a:t>
            </a:r>
            <a:endParaRPr sz="2400" b="1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 b="1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Install water fixtures such as sensor taps</a:t>
            </a:r>
            <a:endParaRPr sz="2400" b="1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 b="1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Maintenance of lakes and ponds to increase the aquifer </a:t>
            </a:r>
            <a:endParaRPr sz="2400" b="1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Bree Serif"/>
              <a:buChar char="●"/>
            </a:pPr>
            <a:r>
              <a:rPr lang="en" sz="2400" b="1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Educating and sensitising people to conserve water</a:t>
            </a:r>
            <a:endParaRPr sz="2400" b="1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/>
          <p:nvPr/>
        </p:nvSpPr>
        <p:spPr>
          <a:xfrm>
            <a:off x="476238" y="1690440"/>
            <a:ext cx="8191522" cy="10593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741B4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A64D79"/>
                </a:solidFill>
                <a:latin typeface="Arial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0" y="366600"/>
            <a:ext cx="9060000" cy="40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Bree Serif"/>
              <a:buChar char="●"/>
            </a:pPr>
            <a:r>
              <a:rPr lang="en" sz="2400" b="1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Natural resources upon which all human activity is based is land</a:t>
            </a:r>
            <a:endParaRPr sz="2400">
              <a:solidFill>
                <a:srgbClr val="0000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Bree Serif"/>
              <a:buChar char="●"/>
            </a:pP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Lithosphere consists of loose surface material called</a:t>
            </a: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2400" b="1">
                <a:solidFill>
                  <a:srgbClr val="660000"/>
                </a:solidFill>
                <a:latin typeface="Bree Serif"/>
                <a:ea typeface="Bree Serif"/>
                <a:cs typeface="Bree Serif"/>
                <a:sym typeface="Bree Serif"/>
              </a:rPr>
              <a:t>Soil</a:t>
            </a:r>
            <a:endParaRPr sz="2400" b="1">
              <a:solidFill>
                <a:srgbClr val="66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Bree Serif"/>
              <a:buChar char="●"/>
            </a:pP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Combination of </a:t>
            </a:r>
            <a:r>
              <a:rPr lang="en" sz="2400" b="1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organic and inorganic </a:t>
            </a: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matter.</a:t>
            </a:r>
            <a:r>
              <a:rPr lang="en" sz="24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Organic </a:t>
            </a: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consists of dead and decomposed parts of animals and plants called </a:t>
            </a:r>
            <a:r>
              <a:rPr lang="en" sz="2400" b="1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Humus.</a:t>
            </a:r>
            <a:r>
              <a:rPr lang="en" sz="2400" b="1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2400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Inorganic</a:t>
            </a:r>
            <a:r>
              <a:rPr lang="en" sz="2400" b="1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formed by rock particles and minerals such as lime, iron etc.</a:t>
            </a: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90% of the world’s population is inhabited in the plain areas of alluvial soil</a:t>
            </a:r>
            <a:endParaRPr sz="24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24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Sparse population is seen in areas of high altitudes, deserts, equatorial forests, infertile soil</a:t>
            </a:r>
            <a:r>
              <a:rPr lang="en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557725" y="1250750"/>
            <a:ext cx="8211523" cy="1930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LAND USE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112425" y="84325"/>
            <a:ext cx="9031500" cy="49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800"/>
              <a:buChar char="●"/>
            </a:pPr>
            <a:r>
              <a:rPr lang="en" sz="2800" dirty="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Land is used for various purposes such as cultivation of crops, building of houses, roads and railways, grazing of animals etc. known as </a:t>
            </a:r>
            <a:r>
              <a:rPr lang="en" sz="2800" b="1" dirty="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land use pattern</a:t>
            </a:r>
            <a:endParaRPr sz="2800" b="1" dirty="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800"/>
              <a:buFont typeface="Bree Serif"/>
              <a:buChar char="●"/>
            </a:pPr>
            <a:r>
              <a:rPr lang="en" sz="2800" dirty="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Utilization of land is determined by the continuous interplay</a:t>
            </a:r>
            <a:endParaRPr sz="2800" dirty="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Physical factors- relief, soil, climatic conditions, mineral resources</a:t>
            </a:r>
            <a:endParaRPr sz="2800" b="1" dirty="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Human Factors- Density of population, </a:t>
            </a:r>
            <a:r>
              <a:rPr lang="en-IN" sz="2800" b="1" dirty="0" smtClean="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technological and social </a:t>
            </a:r>
            <a:r>
              <a:rPr lang="en-IN" sz="2800" b="1" smtClean="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requirements etc.</a:t>
            </a:r>
            <a:endParaRPr sz="2800" b="1" dirty="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dirty="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311700" y="387575"/>
            <a:ext cx="8520600" cy="41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3600"/>
              <a:buFont typeface="Bree Serif"/>
              <a:buChar char="●"/>
            </a:pPr>
            <a:r>
              <a:rPr lang="en" sz="36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Study of land use pattern is important for the economic planning of the nation</a:t>
            </a:r>
            <a:endParaRPr sz="36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3600"/>
              <a:buFont typeface="Bree Serif"/>
              <a:buChar char="●"/>
            </a:pPr>
            <a:r>
              <a:rPr lang="en" sz="36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Assess the shortcomings in land utilisation</a:t>
            </a:r>
            <a:endParaRPr sz="36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3600"/>
              <a:buFont typeface="Bree Serif"/>
              <a:buChar char="●"/>
            </a:pPr>
            <a:r>
              <a:rPr lang="en" sz="36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Development goals and availability of natural rsources </a:t>
            </a:r>
            <a:endParaRPr sz="36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0" y="90228"/>
            <a:ext cx="9060000" cy="4963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311700" y="185900"/>
            <a:ext cx="85206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33% area should be under forests</a:t>
            </a:r>
            <a:endParaRPr sz="2400">
              <a:solidFill>
                <a:srgbClr val="98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31.6% area of world is under forest cover</a:t>
            </a:r>
            <a:endParaRPr sz="2400">
              <a:solidFill>
                <a:srgbClr val="98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24 % are naturally occuring and 7% are man made</a:t>
            </a:r>
            <a:endParaRPr sz="2400">
              <a:solidFill>
                <a:srgbClr val="98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90" name="Google Shape;90;p20"/>
          <p:cNvSpPr txBox="1"/>
          <p:nvPr/>
        </p:nvSpPr>
        <p:spPr>
          <a:xfrm>
            <a:off x="311700" y="2312850"/>
            <a:ext cx="8520600" cy="20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A64D79"/>
                </a:solidFill>
                <a:latin typeface="Bree Serif"/>
                <a:ea typeface="Bree Serif"/>
                <a:cs typeface="Bree Serif"/>
                <a:sym typeface="Bree Serif"/>
              </a:rPr>
              <a:t>Availability of land on earth is limited</a:t>
            </a:r>
            <a:endParaRPr sz="2400">
              <a:solidFill>
                <a:srgbClr val="A64D7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A64D79"/>
                </a:solidFill>
                <a:latin typeface="Bree Serif"/>
                <a:ea typeface="Bree Serif"/>
                <a:cs typeface="Bree Serif"/>
                <a:sym typeface="Bree Serif"/>
              </a:rPr>
              <a:t>Conflict over the access and rights </a:t>
            </a:r>
            <a:endParaRPr sz="2400">
              <a:solidFill>
                <a:srgbClr val="A64D7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A64D79"/>
                </a:solidFill>
                <a:latin typeface="Bree Serif"/>
                <a:ea typeface="Bree Serif"/>
                <a:cs typeface="Bree Serif"/>
                <a:sym typeface="Bree Serif"/>
              </a:rPr>
              <a:t>Tough competition between agriculture and other sectors</a:t>
            </a:r>
            <a:endParaRPr sz="2400">
              <a:solidFill>
                <a:srgbClr val="A64D7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A64D79"/>
                </a:solidFill>
                <a:latin typeface="Bree Serif"/>
                <a:ea typeface="Bree Serif"/>
                <a:cs typeface="Bree Serif"/>
                <a:sym typeface="Bree Serif"/>
              </a:rPr>
              <a:t>Soil erosion, degradation and deforestation</a:t>
            </a:r>
            <a:endParaRPr sz="2400">
              <a:solidFill>
                <a:srgbClr val="A64D7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168650" y="323225"/>
            <a:ext cx="8663700" cy="42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134F5C"/>
                </a:solidFill>
                <a:latin typeface="Bree Serif"/>
                <a:ea typeface="Bree Serif"/>
                <a:cs typeface="Bree Serif"/>
                <a:sym typeface="Bree Serif"/>
              </a:rPr>
              <a:t>Take initiative to conserve land, discourage deforestation, encourage afforestation</a:t>
            </a:r>
            <a:endParaRPr sz="2400">
              <a:solidFill>
                <a:srgbClr val="134F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34F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134F5C"/>
                </a:solidFill>
                <a:latin typeface="Bree Serif"/>
                <a:ea typeface="Bree Serif"/>
                <a:cs typeface="Bree Serif"/>
                <a:sym typeface="Bree Serif"/>
              </a:rPr>
              <a:t>Ensure optimum use of land resources</a:t>
            </a:r>
            <a:r>
              <a:rPr lang="en" sz="2400">
                <a:solidFill>
                  <a:srgbClr val="66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2400">
              <a:solidFill>
                <a:srgbClr val="66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Land management is a holistic approach for a productive and balanced ecosystem by integrating socio-economic needs of the people</a:t>
            </a:r>
            <a:endParaRPr sz="2400" b="1" i="1">
              <a:solidFill>
                <a:srgbClr val="0000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On-screen Show (16:9)</PresentationFormat>
  <Paragraphs>96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Bree Serif</vt:lpstr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                      CONSERVATION  MEASURES</vt:lpstr>
      <vt:lpstr>Slide 15</vt:lpstr>
      <vt:lpstr>Slide 16</vt:lpstr>
      <vt:lpstr>Slide 17</vt:lpstr>
      <vt:lpstr>Slide 18</vt:lpstr>
      <vt:lpstr>Map: world : Distribution of Rainfall</vt:lpstr>
      <vt:lpstr>POLLUTION OF WATER</vt:lpstr>
      <vt:lpstr>MULTIPURPOSE RIVER PROJECTS</vt:lpstr>
      <vt:lpstr>Slide 22</vt:lpstr>
      <vt:lpstr>Ecological problems by dams</vt:lpstr>
      <vt:lpstr>CONSERVATION METHODS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</cp:lastModifiedBy>
  <cp:revision>3</cp:revision>
  <dcterms:modified xsi:type="dcterms:W3CDTF">2020-04-29T09:26:01Z</dcterms:modified>
</cp:coreProperties>
</file>