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68" r:id="rId4"/>
    <p:sldId id="269" r:id="rId5"/>
    <p:sldId id="270" r:id="rId6"/>
    <p:sldId id="271" r:id="rId7"/>
    <p:sldId id="27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69F249-67E0-4F03-9BE6-F5E0DF597150}" type="datetimeFigureOut">
              <a:rPr lang="en-US" smtClean="0"/>
              <a:t>08-04-2020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28342-616C-463D-96B0-12BD8C31AC3E}" type="slidenum">
              <a:rPr lang="en-US" smtClean="0"/>
              <a:t>‹#›</a:t>
            </a:fld>
            <a:endParaRPr lang="en-US"/>
          </a:p>
        </p:txBody>
      </p:sp>
    </p:spTree>
    <p:extLst>
      <p:ext uri="{BB962C8B-B14F-4D97-AF65-F5344CB8AC3E}">
        <p14:creationId xmlns:p14="http://schemas.microsoft.com/office/powerpoint/2010/main" val="2864459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9F249-67E0-4F03-9BE6-F5E0DF597150}" type="datetimeFigureOut">
              <a:rPr lang="en-US" smtClean="0"/>
              <a:t>08-04-2020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28342-616C-463D-96B0-12BD8C31AC3E}" type="slidenum">
              <a:rPr lang="en-US" smtClean="0"/>
              <a:t>‹#›</a:t>
            </a:fld>
            <a:endParaRPr lang="en-US"/>
          </a:p>
        </p:txBody>
      </p:sp>
    </p:spTree>
    <p:extLst>
      <p:ext uri="{BB962C8B-B14F-4D97-AF65-F5344CB8AC3E}">
        <p14:creationId xmlns:p14="http://schemas.microsoft.com/office/powerpoint/2010/main" val="2753110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9F249-67E0-4F03-9BE6-F5E0DF597150}" type="datetimeFigureOut">
              <a:rPr lang="en-US" smtClean="0"/>
              <a:t>08-04-2020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28342-616C-463D-96B0-12BD8C31AC3E}" type="slidenum">
              <a:rPr lang="en-US" smtClean="0"/>
              <a:t>‹#›</a:t>
            </a:fld>
            <a:endParaRPr lang="en-US"/>
          </a:p>
        </p:txBody>
      </p:sp>
    </p:spTree>
    <p:extLst>
      <p:ext uri="{BB962C8B-B14F-4D97-AF65-F5344CB8AC3E}">
        <p14:creationId xmlns:p14="http://schemas.microsoft.com/office/powerpoint/2010/main" val="39400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9F249-67E0-4F03-9BE6-F5E0DF597150}" type="datetimeFigureOut">
              <a:rPr lang="en-US" smtClean="0"/>
              <a:t>08-04-2020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28342-616C-463D-96B0-12BD8C31AC3E}" type="slidenum">
              <a:rPr lang="en-US" smtClean="0"/>
              <a:t>‹#›</a:t>
            </a:fld>
            <a:endParaRPr lang="en-US"/>
          </a:p>
        </p:txBody>
      </p:sp>
    </p:spTree>
    <p:extLst>
      <p:ext uri="{BB962C8B-B14F-4D97-AF65-F5344CB8AC3E}">
        <p14:creationId xmlns:p14="http://schemas.microsoft.com/office/powerpoint/2010/main" val="88221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69F249-67E0-4F03-9BE6-F5E0DF597150}" type="datetimeFigureOut">
              <a:rPr lang="en-US" smtClean="0"/>
              <a:t>08-04-2020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28342-616C-463D-96B0-12BD8C31AC3E}" type="slidenum">
              <a:rPr lang="en-US" smtClean="0"/>
              <a:t>‹#›</a:t>
            </a:fld>
            <a:endParaRPr lang="en-US"/>
          </a:p>
        </p:txBody>
      </p:sp>
    </p:spTree>
    <p:extLst>
      <p:ext uri="{BB962C8B-B14F-4D97-AF65-F5344CB8AC3E}">
        <p14:creationId xmlns:p14="http://schemas.microsoft.com/office/powerpoint/2010/main" val="306059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69F249-67E0-4F03-9BE6-F5E0DF597150}" type="datetimeFigureOut">
              <a:rPr lang="en-US" smtClean="0"/>
              <a:t>08-04-2020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28342-616C-463D-96B0-12BD8C31AC3E}" type="slidenum">
              <a:rPr lang="en-US" smtClean="0"/>
              <a:t>‹#›</a:t>
            </a:fld>
            <a:endParaRPr lang="en-US"/>
          </a:p>
        </p:txBody>
      </p:sp>
    </p:spTree>
    <p:extLst>
      <p:ext uri="{BB962C8B-B14F-4D97-AF65-F5344CB8AC3E}">
        <p14:creationId xmlns:p14="http://schemas.microsoft.com/office/powerpoint/2010/main" val="9955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69F249-67E0-4F03-9BE6-F5E0DF597150}" type="datetimeFigureOut">
              <a:rPr lang="en-US" smtClean="0"/>
              <a:t>08-04-2020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B28342-616C-463D-96B0-12BD8C31AC3E}" type="slidenum">
              <a:rPr lang="en-US" smtClean="0"/>
              <a:t>‹#›</a:t>
            </a:fld>
            <a:endParaRPr lang="en-US"/>
          </a:p>
        </p:txBody>
      </p:sp>
    </p:spTree>
    <p:extLst>
      <p:ext uri="{BB962C8B-B14F-4D97-AF65-F5344CB8AC3E}">
        <p14:creationId xmlns:p14="http://schemas.microsoft.com/office/powerpoint/2010/main" val="415353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69F249-67E0-4F03-9BE6-F5E0DF597150}" type="datetimeFigureOut">
              <a:rPr lang="en-US" smtClean="0"/>
              <a:t>08-04-2020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B28342-616C-463D-96B0-12BD8C31AC3E}" type="slidenum">
              <a:rPr lang="en-US" smtClean="0"/>
              <a:t>‹#›</a:t>
            </a:fld>
            <a:endParaRPr lang="en-US"/>
          </a:p>
        </p:txBody>
      </p:sp>
    </p:spTree>
    <p:extLst>
      <p:ext uri="{BB962C8B-B14F-4D97-AF65-F5344CB8AC3E}">
        <p14:creationId xmlns:p14="http://schemas.microsoft.com/office/powerpoint/2010/main" val="153916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9F249-67E0-4F03-9BE6-F5E0DF597150}" type="datetimeFigureOut">
              <a:rPr lang="en-US" smtClean="0"/>
              <a:t>08-04-2020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B28342-616C-463D-96B0-12BD8C31AC3E}" type="slidenum">
              <a:rPr lang="en-US" smtClean="0"/>
              <a:t>‹#›</a:t>
            </a:fld>
            <a:endParaRPr lang="en-US"/>
          </a:p>
        </p:txBody>
      </p:sp>
    </p:spTree>
    <p:extLst>
      <p:ext uri="{BB962C8B-B14F-4D97-AF65-F5344CB8AC3E}">
        <p14:creationId xmlns:p14="http://schemas.microsoft.com/office/powerpoint/2010/main" val="242611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9F249-67E0-4F03-9BE6-F5E0DF597150}" type="datetimeFigureOut">
              <a:rPr lang="en-US" smtClean="0"/>
              <a:t>08-04-2020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28342-616C-463D-96B0-12BD8C31AC3E}" type="slidenum">
              <a:rPr lang="en-US" smtClean="0"/>
              <a:t>‹#›</a:t>
            </a:fld>
            <a:endParaRPr lang="en-US"/>
          </a:p>
        </p:txBody>
      </p:sp>
    </p:spTree>
    <p:extLst>
      <p:ext uri="{BB962C8B-B14F-4D97-AF65-F5344CB8AC3E}">
        <p14:creationId xmlns:p14="http://schemas.microsoft.com/office/powerpoint/2010/main" val="299837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9F249-67E0-4F03-9BE6-F5E0DF597150}" type="datetimeFigureOut">
              <a:rPr lang="en-US" smtClean="0"/>
              <a:t>08-04-2020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28342-616C-463D-96B0-12BD8C31AC3E}" type="slidenum">
              <a:rPr lang="en-US" smtClean="0"/>
              <a:t>‹#›</a:t>
            </a:fld>
            <a:endParaRPr lang="en-US"/>
          </a:p>
        </p:txBody>
      </p:sp>
    </p:spTree>
    <p:extLst>
      <p:ext uri="{BB962C8B-B14F-4D97-AF65-F5344CB8AC3E}">
        <p14:creationId xmlns:p14="http://schemas.microsoft.com/office/powerpoint/2010/main" val="396725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9F249-67E0-4F03-9BE6-F5E0DF597150}" type="datetimeFigureOut">
              <a:rPr lang="en-US" smtClean="0"/>
              <a:t>08-04-2020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28342-616C-463D-96B0-12BD8C31AC3E}" type="slidenum">
              <a:rPr lang="en-US" smtClean="0"/>
              <a:t>‹#›</a:t>
            </a:fld>
            <a:endParaRPr lang="en-US"/>
          </a:p>
        </p:txBody>
      </p:sp>
    </p:spTree>
    <p:extLst>
      <p:ext uri="{BB962C8B-B14F-4D97-AF65-F5344CB8AC3E}">
        <p14:creationId xmlns:p14="http://schemas.microsoft.com/office/powerpoint/2010/main" val="218780488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991600" cy="2895600"/>
          </a:xfrm>
        </p:spPr>
        <p:txBody>
          <a:bodyPr>
            <a:normAutofit/>
          </a:bodyPr>
          <a:lstStyle/>
          <a:p>
            <a:r>
              <a:rPr lang="en-US" dirty="0" smtClean="0"/>
              <a:t>WELCOME BACK </a:t>
            </a:r>
            <a:br>
              <a:rPr lang="en-US" dirty="0" smtClean="0"/>
            </a:br>
            <a:r>
              <a:rPr lang="en-US" dirty="0" smtClean="0"/>
              <a:t>TO THE </a:t>
            </a:r>
            <a:br>
              <a:rPr lang="en-US" dirty="0" smtClean="0"/>
            </a:br>
            <a:r>
              <a:rPr lang="en-US" dirty="0" smtClean="0"/>
              <a:t>VIRTUAL CLASS </a:t>
            </a:r>
            <a:endParaRPr lang="en-US" dirty="0"/>
          </a:p>
        </p:txBody>
      </p:sp>
      <p:sp>
        <p:nvSpPr>
          <p:cNvPr id="3" name="Subtitle 2"/>
          <p:cNvSpPr>
            <a:spLocks noGrp="1"/>
          </p:cNvSpPr>
          <p:nvPr>
            <p:ph type="subTitle" idx="1"/>
          </p:nvPr>
        </p:nvSpPr>
        <p:spPr>
          <a:xfrm>
            <a:off x="685800" y="2743200"/>
            <a:ext cx="7924800" cy="3581400"/>
          </a:xfrm>
        </p:spPr>
        <p:txBody>
          <a:bodyPr>
            <a:normAutofit/>
          </a:bodyPr>
          <a:lstStyle/>
          <a:p>
            <a:r>
              <a:rPr lang="en-US" dirty="0" smtClean="0">
                <a:solidFill>
                  <a:schemeClr val="tx1"/>
                </a:solidFill>
              </a:rPr>
              <a:t>OF</a:t>
            </a:r>
          </a:p>
          <a:p>
            <a:endParaRPr lang="en-US" dirty="0" smtClean="0">
              <a:solidFill>
                <a:schemeClr val="tx1"/>
              </a:solidFill>
            </a:endParaRPr>
          </a:p>
          <a:p>
            <a:r>
              <a:rPr lang="en-US" dirty="0" smtClean="0">
                <a:solidFill>
                  <a:schemeClr val="tx1"/>
                </a:solidFill>
              </a:rPr>
              <a:t>INFORMATIC PRACTICES </a:t>
            </a:r>
          </a:p>
          <a:p>
            <a:endParaRPr lang="en-US" dirty="0" smtClean="0">
              <a:solidFill>
                <a:schemeClr val="tx1"/>
              </a:solidFill>
            </a:endParaRPr>
          </a:p>
        </p:txBody>
      </p:sp>
      <p:pic>
        <p:nvPicPr>
          <p:cNvPr id="7" name="VID-20200408-WA006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061512749"/>
      </p:ext>
    </p:extLst>
  </p:cSld>
  <p:clrMapOvr>
    <a:masterClrMapping/>
  </p:clrMapOvr>
  <mc:AlternateContent xmlns:mc="http://schemas.openxmlformats.org/markup-compatibility/2006">
    <mc:Choice xmlns:p14="http://schemas.microsoft.com/office/powerpoint/2010/main" Requires="p14">
      <p:transition spd="slow" p14:dur="2000" advTm="14947"/>
    </mc:Choice>
    <mc:Fallback>
      <p:transition spd="slow" advTm="149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noAutofit/>
          </a:bodyPr>
          <a:lstStyle/>
          <a:p>
            <a:r>
              <a:rPr lang="en-US" sz="3600" b="1" u="sng" dirty="0" smtClean="0"/>
              <a:t>WHAT is QUERY?</a:t>
            </a:r>
            <a:endParaRPr lang="en-US" sz="3600" b="1" u="sng" dirty="0"/>
          </a:p>
        </p:txBody>
      </p:sp>
      <p:sp>
        <p:nvSpPr>
          <p:cNvPr id="6" name="Content Placeholder 5"/>
          <p:cNvSpPr>
            <a:spLocks noGrp="1"/>
          </p:cNvSpPr>
          <p:nvPr>
            <p:ph idx="1"/>
          </p:nvPr>
        </p:nvSpPr>
        <p:spPr>
          <a:xfrm>
            <a:off x="0" y="1295401"/>
            <a:ext cx="9144000" cy="5562600"/>
          </a:xfrm>
        </p:spPr>
        <p:txBody>
          <a:bodyPr>
            <a:normAutofit/>
          </a:bodyPr>
          <a:lstStyle/>
          <a:p>
            <a:pPr algn="just"/>
            <a:r>
              <a:rPr lang="en-US" sz="2800" dirty="0"/>
              <a:t>A </a:t>
            </a:r>
            <a:r>
              <a:rPr lang="en-US" sz="2800" b="1" dirty="0"/>
              <a:t>query</a:t>
            </a:r>
            <a:r>
              <a:rPr lang="en-US" sz="2800" dirty="0"/>
              <a:t> is a request for data or information from a database table or combination of </a:t>
            </a:r>
            <a:r>
              <a:rPr lang="en-US" sz="2800" dirty="0" smtClean="0"/>
              <a:t>tables. In other retrieving data or information from a single or multiple tables according to the requirement.</a:t>
            </a:r>
          </a:p>
          <a:p>
            <a:pPr algn="just"/>
            <a:r>
              <a:rPr lang="en-US" sz="2800" dirty="0" smtClean="0"/>
              <a:t>Select Clause is used to handle query.</a:t>
            </a:r>
            <a:endParaRPr lang="en-US" dirty="0"/>
          </a:p>
          <a:p>
            <a:pPr marL="0" indent="0">
              <a:buNone/>
            </a:pPr>
            <a:endParaRPr lang="en-US" dirty="0" smtClean="0">
              <a:solidFill>
                <a:srgbClr val="FFFF00"/>
              </a:solidFill>
            </a:endParaRPr>
          </a:p>
          <a:p>
            <a:pPr marL="0" indent="0">
              <a:buNone/>
            </a:pPr>
            <a:endParaRPr lang="en-US" dirty="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a:solidFill>
                <a:srgbClr val="FFFF00"/>
              </a:solidFill>
            </a:endParaRPr>
          </a:p>
          <a:p>
            <a:endParaRPr lang="en-US" dirty="0" smtClean="0">
              <a:solidFill>
                <a:srgbClr val="FFFF00"/>
              </a:solidFill>
            </a:endParaRPr>
          </a:p>
          <a:p>
            <a:pPr marL="0" indent="0">
              <a:buNone/>
            </a:pPr>
            <a:endParaRPr lang="en-US" dirty="0"/>
          </a:p>
          <a:p>
            <a:endParaRPr lang="en-US" dirty="0" smtClean="0"/>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4250739539"/>
      </p:ext>
    </p:extLst>
  </p:cSld>
  <p:clrMapOvr>
    <a:masterClrMapping/>
  </p:clrMapOvr>
  <mc:AlternateContent xmlns:mc="http://schemas.openxmlformats.org/markup-compatibility/2006">
    <mc:Choice xmlns:p14="http://schemas.microsoft.com/office/powerpoint/2010/main" Requires="p14">
      <p:transition spd="slow" p14:dur="2000" advTm="22174"/>
    </mc:Choice>
    <mc:Fallback>
      <p:transition spd="slow" advTm="221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normAutofit fontScale="90000"/>
          </a:bodyPr>
          <a:lstStyle/>
          <a:p>
            <a:r>
              <a:rPr lang="en-US" b="1" u="sng" dirty="0" smtClean="0"/>
              <a:t>Query Handling using Select Command</a:t>
            </a:r>
            <a:endParaRPr lang="en-US" b="1" u="sng" dirty="0"/>
          </a:p>
        </p:txBody>
      </p:sp>
      <p:sp>
        <p:nvSpPr>
          <p:cNvPr id="6" name="Content Placeholder 5"/>
          <p:cNvSpPr>
            <a:spLocks noGrp="1"/>
          </p:cNvSpPr>
          <p:nvPr>
            <p:ph idx="1"/>
          </p:nvPr>
        </p:nvSpPr>
        <p:spPr>
          <a:xfrm>
            <a:off x="0" y="1295400"/>
            <a:ext cx="9144000" cy="5943599"/>
          </a:xfrm>
        </p:spPr>
        <p:txBody>
          <a:bodyPr>
            <a:normAutofit/>
          </a:bodyPr>
          <a:lstStyle/>
          <a:p>
            <a:r>
              <a:rPr lang="en-US" dirty="0" smtClean="0"/>
              <a:t>Retrieving all columns of a table</a:t>
            </a:r>
          </a:p>
          <a:p>
            <a:pPr marL="0" indent="0">
              <a:buNone/>
            </a:pPr>
            <a:r>
              <a:rPr lang="en-US" dirty="0" err="1" smtClean="0">
                <a:solidFill>
                  <a:srgbClr val="C00000"/>
                </a:solidFill>
              </a:rPr>
              <a:t>mysql</a:t>
            </a:r>
            <a:r>
              <a:rPr lang="en-US" dirty="0" smtClean="0">
                <a:solidFill>
                  <a:srgbClr val="C00000"/>
                </a:solidFill>
              </a:rPr>
              <a:t>&gt;  </a:t>
            </a:r>
            <a:r>
              <a:rPr lang="en-US" dirty="0" smtClean="0">
                <a:solidFill>
                  <a:srgbClr val="FFFF00"/>
                </a:solidFill>
              </a:rPr>
              <a:t>SELECT * from  </a:t>
            </a:r>
            <a:r>
              <a:rPr lang="en-US" dirty="0" smtClean="0"/>
              <a:t>student</a:t>
            </a:r>
            <a:r>
              <a:rPr lang="en-US" dirty="0" smtClean="0">
                <a:solidFill>
                  <a:srgbClr val="FFFF00"/>
                </a:solidFill>
              </a:rPr>
              <a:t>;</a:t>
            </a:r>
          </a:p>
          <a:p>
            <a:pPr marL="0" indent="0">
              <a:buNone/>
            </a:pPr>
            <a:endParaRPr lang="en-US" dirty="0">
              <a:solidFill>
                <a:srgbClr val="FFFF00"/>
              </a:solidFill>
            </a:endParaRPr>
          </a:p>
          <a:p>
            <a:pPr marL="0" indent="0">
              <a:buNone/>
            </a:pPr>
            <a:endParaRPr lang="en-US" dirty="0" smtClean="0">
              <a:solidFill>
                <a:srgbClr val="FFFF00"/>
              </a:solidFill>
            </a:endParaRPr>
          </a:p>
          <a:p>
            <a:pPr marL="0" indent="0">
              <a:buNone/>
            </a:pPr>
            <a:endParaRPr lang="en-US" dirty="0" smtClean="0">
              <a:solidFill>
                <a:srgbClr val="FFFF00"/>
              </a:solidFill>
            </a:endParaRPr>
          </a:p>
          <a:p>
            <a:endParaRPr lang="en-US" dirty="0" smtClean="0"/>
          </a:p>
          <a:p>
            <a:endParaRPr lang="en-US" dirty="0"/>
          </a:p>
          <a:p>
            <a:r>
              <a:rPr lang="en-US" dirty="0" smtClean="0"/>
              <a:t>Retrieving a single column</a:t>
            </a:r>
          </a:p>
          <a:p>
            <a:pPr marL="0" indent="0">
              <a:buNone/>
            </a:pPr>
            <a:r>
              <a:rPr lang="en-US" dirty="0" err="1">
                <a:solidFill>
                  <a:srgbClr val="C00000"/>
                </a:solidFill>
              </a:rPr>
              <a:t>mysql</a:t>
            </a:r>
            <a:r>
              <a:rPr lang="en-US" dirty="0">
                <a:solidFill>
                  <a:srgbClr val="C00000"/>
                </a:solidFill>
              </a:rPr>
              <a:t>&gt;  </a:t>
            </a:r>
            <a:r>
              <a:rPr lang="en-US" dirty="0" smtClean="0">
                <a:solidFill>
                  <a:srgbClr val="FFFF00"/>
                </a:solidFill>
              </a:rPr>
              <a:t>SELECT </a:t>
            </a:r>
            <a:r>
              <a:rPr lang="en-US" dirty="0" err="1" smtClean="0">
                <a:solidFill>
                  <a:srgbClr val="FFFF00"/>
                </a:solidFill>
              </a:rPr>
              <a:t>rollno</a:t>
            </a:r>
            <a:r>
              <a:rPr lang="en-US" dirty="0" smtClean="0">
                <a:solidFill>
                  <a:srgbClr val="FFFF00"/>
                </a:solidFill>
              </a:rPr>
              <a:t> from</a:t>
            </a:r>
            <a:r>
              <a:rPr lang="en-US" dirty="0" smtClean="0"/>
              <a:t> student</a:t>
            </a:r>
            <a:r>
              <a:rPr lang="en-US" dirty="0" smtClean="0">
                <a:solidFill>
                  <a:srgbClr val="FFFF00"/>
                </a:solidFill>
              </a:rPr>
              <a:t>;</a:t>
            </a:r>
          </a:p>
          <a:p>
            <a:pPr marL="0" indent="0">
              <a:buNone/>
            </a:pPr>
            <a:endParaRPr lang="en-US" dirty="0"/>
          </a:p>
          <a:p>
            <a:endParaRPr lang="en-US" dirty="0" smtClean="0"/>
          </a:p>
          <a:p>
            <a:endParaRPr lang="en-US" dirty="0"/>
          </a:p>
          <a:p>
            <a:pPr marL="0" indent="0">
              <a:buNone/>
            </a:pP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429000"/>
            <a:ext cx="1600200" cy="332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590800"/>
            <a:ext cx="5943600" cy="276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20630468"/>
      </p:ext>
    </p:extLst>
  </p:cSld>
  <p:clrMapOvr>
    <a:masterClrMapping/>
  </p:clrMapOvr>
  <mc:AlternateContent xmlns:mc="http://schemas.openxmlformats.org/markup-compatibility/2006">
    <mc:Choice xmlns:p14="http://schemas.microsoft.com/office/powerpoint/2010/main" Requires="p14">
      <p:transition spd="slow" p14:dur="2000" advTm="73037"/>
    </mc:Choice>
    <mc:Fallback>
      <p:transition spd="slow" advTm="730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1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1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ppt_x"/>
                                          </p:val>
                                        </p:tav>
                                        <p:tav tm="100000">
                                          <p:val>
                                            <p:strVal val="#ppt_x"/>
                                          </p:val>
                                        </p:tav>
                                      </p:tavLst>
                                    </p:anim>
                                    <p:anim calcmode="lin" valueType="num">
                                      <p:cBhvr additive="base">
                                        <p:cTn id="2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additive="base">
                                        <p:cTn id="37" dur="1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8" dur="1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1"/>
                                        </p:tgtEl>
                                        <p:attrNameLst>
                                          <p:attrName>style.visibility</p:attrName>
                                        </p:attrNameLst>
                                      </p:cBhvr>
                                      <p:to>
                                        <p:strVal val="visible"/>
                                      </p:to>
                                    </p:set>
                                    <p:anim calcmode="lin" valueType="num">
                                      <p:cBhvr additive="base">
                                        <p:cTn id="43" dur="500" fill="hold"/>
                                        <p:tgtEl>
                                          <p:spTgt spid="2051"/>
                                        </p:tgtEl>
                                        <p:attrNameLst>
                                          <p:attrName>ppt_x</p:attrName>
                                        </p:attrNameLst>
                                      </p:cBhvr>
                                      <p:tavLst>
                                        <p:tav tm="0">
                                          <p:val>
                                            <p:strVal val="#ppt_x"/>
                                          </p:val>
                                        </p:tav>
                                        <p:tav tm="100000">
                                          <p:val>
                                            <p:strVal val="#ppt_x"/>
                                          </p:val>
                                        </p:tav>
                                      </p:tavLst>
                                    </p:anim>
                                    <p:anim calcmode="lin" valueType="num">
                                      <p:cBhvr additive="base">
                                        <p:cTn id="4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normAutofit fontScale="90000"/>
          </a:bodyPr>
          <a:lstStyle/>
          <a:p>
            <a:r>
              <a:rPr lang="en-US" b="1" u="sng" dirty="0" smtClean="0"/>
              <a:t>Query Handling using Select Command</a:t>
            </a:r>
            <a:endParaRPr lang="en-US" b="1" u="sng" dirty="0"/>
          </a:p>
        </p:txBody>
      </p:sp>
      <p:sp>
        <p:nvSpPr>
          <p:cNvPr id="6" name="Content Placeholder 5"/>
          <p:cNvSpPr>
            <a:spLocks noGrp="1"/>
          </p:cNvSpPr>
          <p:nvPr>
            <p:ph idx="1"/>
          </p:nvPr>
        </p:nvSpPr>
        <p:spPr>
          <a:xfrm>
            <a:off x="0" y="1295401"/>
            <a:ext cx="9144000" cy="5562600"/>
          </a:xfrm>
        </p:spPr>
        <p:txBody>
          <a:bodyPr>
            <a:normAutofit/>
          </a:bodyPr>
          <a:lstStyle/>
          <a:p>
            <a:r>
              <a:rPr lang="en-US" dirty="0" smtClean="0"/>
              <a:t>Retrieving </a:t>
            </a:r>
            <a:r>
              <a:rPr lang="en-US" dirty="0"/>
              <a:t>a </a:t>
            </a:r>
            <a:r>
              <a:rPr lang="en-US" dirty="0" smtClean="0"/>
              <a:t>multiple columns but not all</a:t>
            </a:r>
            <a:endParaRPr lang="en-US" dirty="0"/>
          </a:p>
          <a:p>
            <a:pPr marL="0" indent="0">
              <a:buNone/>
            </a:pPr>
            <a:r>
              <a:rPr lang="en-US" dirty="0" err="1" smtClean="0">
                <a:solidFill>
                  <a:srgbClr val="C00000"/>
                </a:solidFill>
              </a:rPr>
              <a:t>mysql</a:t>
            </a:r>
            <a:r>
              <a:rPr lang="en-US" dirty="0" smtClean="0">
                <a:solidFill>
                  <a:srgbClr val="C00000"/>
                </a:solidFill>
              </a:rPr>
              <a:t>&gt;</a:t>
            </a:r>
            <a:r>
              <a:rPr lang="en-US" dirty="0" smtClean="0">
                <a:solidFill>
                  <a:srgbClr val="FFFF00"/>
                </a:solidFill>
              </a:rPr>
              <a:t>SELECT </a:t>
            </a:r>
            <a:r>
              <a:rPr lang="en-US" dirty="0" err="1" smtClean="0">
                <a:solidFill>
                  <a:srgbClr val="FFFF00"/>
                </a:solidFill>
              </a:rPr>
              <a:t>name,rollno</a:t>
            </a:r>
            <a:r>
              <a:rPr lang="en-US" dirty="0" smtClean="0">
                <a:solidFill>
                  <a:srgbClr val="FFFF00"/>
                </a:solidFill>
              </a:rPr>
              <a:t> from</a:t>
            </a:r>
            <a:r>
              <a:rPr lang="en-US" dirty="0" smtClean="0"/>
              <a:t> student</a:t>
            </a:r>
            <a:r>
              <a:rPr lang="en-US" dirty="0" smtClean="0">
                <a:solidFill>
                  <a:srgbClr val="FFFF00"/>
                </a:solidFill>
              </a:rPr>
              <a:t>;</a:t>
            </a:r>
          </a:p>
          <a:p>
            <a:pPr marL="0" indent="0">
              <a:buNone/>
            </a:pPr>
            <a:endParaRPr lang="en-US" dirty="0" smtClean="0">
              <a:solidFill>
                <a:srgbClr val="FFFF00"/>
              </a:solidFill>
            </a:endParaRPr>
          </a:p>
          <a:p>
            <a:pPr marL="0" indent="0">
              <a:buNone/>
            </a:pPr>
            <a:endParaRPr lang="en-US" dirty="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a:solidFill>
                <a:srgbClr val="FFFF00"/>
              </a:solidFill>
            </a:endParaRPr>
          </a:p>
          <a:p>
            <a:endParaRPr lang="en-US" dirty="0" smtClean="0">
              <a:solidFill>
                <a:srgbClr val="FFFF00"/>
              </a:solidFill>
            </a:endParaRPr>
          </a:p>
          <a:p>
            <a:pPr marL="0" indent="0">
              <a:buNone/>
            </a:pPr>
            <a:endParaRPr lang="en-US" dirty="0"/>
          </a:p>
          <a:p>
            <a:endParaRPr lang="en-US" dirty="0" smtClean="0"/>
          </a:p>
          <a:p>
            <a:endParaRPr lang="en-US" dirty="0"/>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497515"/>
            <a:ext cx="3505200" cy="38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65030180"/>
      </p:ext>
    </p:extLst>
  </p:cSld>
  <p:clrMapOvr>
    <a:masterClrMapping/>
  </p:clrMapOvr>
  <mc:AlternateContent xmlns:mc="http://schemas.openxmlformats.org/markup-compatibility/2006">
    <mc:Choice xmlns:p14="http://schemas.microsoft.com/office/powerpoint/2010/main" Requires="p14">
      <p:transition spd="slow" p14:dur="2000" advTm="28568"/>
    </mc:Choice>
    <mc:Fallback>
      <p:transition spd="slow" advTm="285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1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1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1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1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additive="base">
                                        <p:cTn id="25" dur="500" fill="hold"/>
                                        <p:tgtEl>
                                          <p:spTgt spid="3074"/>
                                        </p:tgtEl>
                                        <p:attrNameLst>
                                          <p:attrName>ppt_x</p:attrName>
                                        </p:attrNameLst>
                                      </p:cBhvr>
                                      <p:tavLst>
                                        <p:tav tm="0">
                                          <p:val>
                                            <p:strVal val="#ppt_x"/>
                                          </p:val>
                                        </p:tav>
                                        <p:tav tm="100000">
                                          <p:val>
                                            <p:strVal val="#ppt_x"/>
                                          </p:val>
                                        </p:tav>
                                      </p:tavLst>
                                    </p:anim>
                                    <p:anim calcmode="lin" valueType="num">
                                      <p:cBhvr additive="base">
                                        <p:cTn id="2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rmAutofit fontScale="90000"/>
          </a:bodyPr>
          <a:lstStyle/>
          <a:p>
            <a:r>
              <a:rPr lang="en-US" dirty="0"/>
              <a:t>Eliminating duplicate </a:t>
            </a:r>
            <a:r>
              <a:rPr lang="en-US" dirty="0" smtClean="0"/>
              <a:t>values </a:t>
            </a:r>
            <a:br>
              <a:rPr lang="en-US" dirty="0" smtClean="0"/>
            </a:br>
            <a:r>
              <a:rPr lang="en-US" dirty="0" smtClean="0"/>
              <a:t>(only for display)</a:t>
            </a:r>
            <a:endParaRPr lang="en-US" dirty="0"/>
          </a:p>
        </p:txBody>
      </p:sp>
      <p:sp>
        <p:nvSpPr>
          <p:cNvPr id="3" name="Text Placeholder 2"/>
          <p:cNvSpPr>
            <a:spLocks noGrp="1"/>
          </p:cNvSpPr>
          <p:nvPr>
            <p:ph type="body" idx="1"/>
          </p:nvPr>
        </p:nvSpPr>
        <p:spPr>
          <a:xfrm>
            <a:off x="152400" y="1535113"/>
            <a:ext cx="4344988" cy="639762"/>
          </a:xfrm>
        </p:spPr>
        <p:txBody>
          <a:bodyPr>
            <a:normAutofit fontScale="92500" lnSpcReduction="20000"/>
          </a:bodyPr>
          <a:lstStyle/>
          <a:p>
            <a:r>
              <a:rPr lang="en-US" dirty="0" err="1">
                <a:solidFill>
                  <a:srgbClr val="C00000"/>
                </a:solidFill>
              </a:rPr>
              <a:t>mysql</a:t>
            </a:r>
            <a:r>
              <a:rPr lang="en-US" dirty="0">
                <a:solidFill>
                  <a:srgbClr val="C00000"/>
                </a:solidFill>
              </a:rPr>
              <a:t>&gt;</a:t>
            </a:r>
            <a:r>
              <a:rPr lang="en-US" dirty="0">
                <a:solidFill>
                  <a:srgbClr val="FFFF00"/>
                </a:solidFill>
              </a:rPr>
              <a:t>SELECT </a:t>
            </a:r>
            <a:r>
              <a:rPr lang="en-US" dirty="0" smtClean="0">
                <a:solidFill>
                  <a:srgbClr val="FFFF00"/>
                </a:solidFill>
              </a:rPr>
              <a:t>marks1 </a:t>
            </a:r>
            <a:r>
              <a:rPr lang="en-US" dirty="0">
                <a:solidFill>
                  <a:srgbClr val="FFFF00"/>
                </a:solidFill>
              </a:rPr>
              <a:t>from</a:t>
            </a:r>
            <a:r>
              <a:rPr lang="en-US" dirty="0"/>
              <a:t> student</a:t>
            </a:r>
            <a:r>
              <a:rPr lang="en-US" dirty="0" smtClean="0">
                <a:solidFill>
                  <a:srgbClr val="FFFF00"/>
                </a:solidFill>
              </a:rPr>
              <a:t>;</a:t>
            </a:r>
            <a:endParaRPr lang="en-US" dirty="0"/>
          </a:p>
        </p:txBody>
      </p:sp>
      <p:sp>
        <p:nvSpPr>
          <p:cNvPr id="4" name="Text Placeholder 3"/>
          <p:cNvSpPr>
            <a:spLocks noGrp="1"/>
          </p:cNvSpPr>
          <p:nvPr>
            <p:ph type="body" sz="quarter" idx="3"/>
          </p:nvPr>
        </p:nvSpPr>
        <p:spPr>
          <a:xfrm>
            <a:off x="4645025" y="1535113"/>
            <a:ext cx="4346575" cy="639762"/>
          </a:xfrm>
        </p:spPr>
        <p:txBody>
          <a:bodyPr>
            <a:normAutofit fontScale="92500" lnSpcReduction="20000"/>
          </a:bodyPr>
          <a:lstStyle/>
          <a:p>
            <a:r>
              <a:rPr lang="en-US" dirty="0" err="1" smtClean="0">
                <a:solidFill>
                  <a:srgbClr val="C00000"/>
                </a:solidFill>
              </a:rPr>
              <a:t>mysql</a:t>
            </a:r>
            <a:r>
              <a:rPr lang="en-US" dirty="0" smtClean="0">
                <a:solidFill>
                  <a:srgbClr val="C00000"/>
                </a:solidFill>
              </a:rPr>
              <a:t>&gt;</a:t>
            </a:r>
            <a:r>
              <a:rPr lang="en-US" dirty="0" smtClean="0">
                <a:solidFill>
                  <a:srgbClr val="FFFF00"/>
                </a:solidFill>
              </a:rPr>
              <a:t>SELECT distinct  </a:t>
            </a:r>
            <a:r>
              <a:rPr lang="en-US" dirty="0">
                <a:solidFill>
                  <a:srgbClr val="FFFF00"/>
                </a:solidFill>
              </a:rPr>
              <a:t>marks1 from</a:t>
            </a:r>
            <a:r>
              <a:rPr lang="en-US" dirty="0"/>
              <a:t> student</a:t>
            </a:r>
            <a:r>
              <a:rPr lang="en-US" dirty="0" smtClean="0">
                <a:solidFill>
                  <a:srgbClr val="FFFF00"/>
                </a:solidFill>
              </a:rPr>
              <a: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38398"/>
            <a:ext cx="3297692" cy="4038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410688"/>
            <a:ext cx="1745974" cy="389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94772898"/>
      </p:ext>
    </p:extLst>
  </p:cSld>
  <p:clrMapOvr>
    <a:masterClrMapping/>
  </p:clrMapOvr>
  <mc:AlternateContent xmlns:mc="http://schemas.openxmlformats.org/markup-compatibility/2006">
    <mc:Choice xmlns:p14="http://schemas.microsoft.com/office/powerpoint/2010/main" Requires="p14">
      <p:transition spd="slow" p14:dur="2000" advTm="48677"/>
    </mc:Choice>
    <mc:Fallback>
      <p:transition spd="slow" advTm="486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anim calcmode="lin" valueType="num">
                                      <p:cBhvr additive="base">
                                        <p:cTn id="31" dur="500" fill="hold"/>
                                        <p:tgtEl>
                                          <p:spTgt spid="4099"/>
                                        </p:tgtEl>
                                        <p:attrNameLst>
                                          <p:attrName>ppt_x</p:attrName>
                                        </p:attrNameLst>
                                      </p:cBhvr>
                                      <p:tavLst>
                                        <p:tav tm="0">
                                          <p:val>
                                            <p:strVal val="#ppt_x"/>
                                          </p:val>
                                        </p:tav>
                                        <p:tav tm="100000">
                                          <p:val>
                                            <p:strVal val="#ppt_x"/>
                                          </p:val>
                                        </p:tav>
                                      </p:tavLst>
                                    </p:anim>
                                    <p:anim calcmode="lin" valueType="num">
                                      <p:cBhvr additive="base">
                                        <p:cTn id="32"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noAutofit/>
          </a:bodyPr>
          <a:lstStyle/>
          <a:p>
            <a:r>
              <a:rPr lang="en-US" sz="3600" b="1" u="sng" dirty="0" smtClean="0"/>
              <a:t>Using Arithmetic Operations with Select Command</a:t>
            </a:r>
            <a:endParaRPr lang="en-US" sz="3600" b="1" u="sng" dirty="0"/>
          </a:p>
        </p:txBody>
      </p:sp>
      <p:sp>
        <p:nvSpPr>
          <p:cNvPr id="6" name="Content Placeholder 5"/>
          <p:cNvSpPr>
            <a:spLocks noGrp="1"/>
          </p:cNvSpPr>
          <p:nvPr>
            <p:ph idx="1"/>
          </p:nvPr>
        </p:nvSpPr>
        <p:spPr>
          <a:xfrm>
            <a:off x="0" y="1295401"/>
            <a:ext cx="9144000" cy="5562600"/>
          </a:xfrm>
        </p:spPr>
        <p:txBody>
          <a:bodyPr>
            <a:normAutofit/>
          </a:bodyPr>
          <a:lstStyle/>
          <a:p>
            <a:pPr algn="just"/>
            <a:r>
              <a:rPr lang="en-US" sz="2800" dirty="0" smtClean="0"/>
              <a:t>Arithmetic </a:t>
            </a:r>
            <a:r>
              <a:rPr lang="en-US" sz="2800" dirty="0" err="1" smtClean="0"/>
              <a:t>Opertions</a:t>
            </a:r>
            <a:r>
              <a:rPr lang="en-US" sz="2800" dirty="0" smtClean="0"/>
              <a:t> can be used only with numeric </a:t>
            </a:r>
            <a:r>
              <a:rPr lang="en-US" sz="2800" dirty="0" err="1" smtClean="0"/>
              <a:t>datatype</a:t>
            </a:r>
            <a:r>
              <a:rPr lang="en-US" sz="2800" dirty="0" smtClean="0"/>
              <a:t> columns.</a:t>
            </a:r>
          </a:p>
          <a:p>
            <a:pPr algn="just"/>
            <a:r>
              <a:rPr lang="en-US" sz="2800" dirty="0" smtClean="0"/>
              <a:t>When we use any operator or conditions with select command they are only for display that means they never changes the data of table in original. So following are the arithmetic operations that can be used</a:t>
            </a:r>
          </a:p>
          <a:p>
            <a:endParaRPr lang="en-US" dirty="0"/>
          </a:p>
          <a:p>
            <a:pPr marL="0" indent="0">
              <a:buNone/>
            </a:pPr>
            <a:endParaRPr lang="en-US" dirty="0" smtClean="0">
              <a:solidFill>
                <a:srgbClr val="FFFF00"/>
              </a:solidFill>
            </a:endParaRPr>
          </a:p>
          <a:p>
            <a:pPr marL="0" indent="0">
              <a:buNone/>
            </a:pPr>
            <a:endParaRPr lang="en-US" dirty="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a:solidFill>
                <a:srgbClr val="FFFF00"/>
              </a:solidFill>
            </a:endParaRPr>
          </a:p>
          <a:p>
            <a:endParaRPr lang="en-US" dirty="0" smtClean="0">
              <a:solidFill>
                <a:srgbClr val="FFFF00"/>
              </a:solidFill>
            </a:endParaRPr>
          </a:p>
          <a:p>
            <a:pPr marL="0" indent="0">
              <a:buNone/>
            </a:pPr>
            <a:endParaRPr lang="en-US" dirty="0"/>
          </a:p>
          <a:p>
            <a:endParaRPr lang="en-US" dirty="0" smtClean="0"/>
          </a:p>
          <a:p>
            <a:endParaRPr lang="en-US" dirty="0"/>
          </a:p>
          <a:p>
            <a:pPr marL="0" indent="0">
              <a:buNone/>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140271"/>
            <a:ext cx="5867399" cy="244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93248382"/>
      </p:ext>
    </p:extLst>
  </p:cSld>
  <p:clrMapOvr>
    <a:masterClrMapping/>
  </p:clrMapOvr>
  <mc:AlternateContent xmlns:mc="http://schemas.openxmlformats.org/markup-compatibility/2006">
    <mc:Choice xmlns:p14="http://schemas.microsoft.com/office/powerpoint/2010/main" Requires="p14">
      <p:transition spd="slow" p14:dur="2000" advTm="37823"/>
    </mc:Choice>
    <mc:Fallback>
      <p:transition spd="slow" advTm="378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1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1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1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1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 calcmode="lin" valueType="num">
                                      <p:cBhvr additive="base">
                                        <p:cTn id="25" dur="500" fill="hold"/>
                                        <p:tgtEl>
                                          <p:spTgt spid="5122"/>
                                        </p:tgtEl>
                                        <p:attrNameLst>
                                          <p:attrName>ppt_x</p:attrName>
                                        </p:attrNameLst>
                                      </p:cBhvr>
                                      <p:tavLst>
                                        <p:tav tm="0">
                                          <p:val>
                                            <p:strVal val="#ppt_x"/>
                                          </p:val>
                                        </p:tav>
                                        <p:tav tm="100000">
                                          <p:val>
                                            <p:strVal val="#ppt_x"/>
                                          </p:val>
                                        </p:tav>
                                      </p:tavLst>
                                    </p:anim>
                                    <p:anim calcmode="lin" valueType="num">
                                      <p:cBhvr additive="base">
                                        <p:cTn id="26"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noAutofit/>
          </a:bodyPr>
          <a:lstStyle/>
          <a:p>
            <a:r>
              <a:rPr lang="en-US" sz="3600" b="1" u="sng" dirty="0" smtClean="0"/>
              <a:t>Try These commands by yourself</a:t>
            </a:r>
            <a:endParaRPr lang="en-US" sz="3600" b="1" u="sng" dirty="0"/>
          </a:p>
        </p:txBody>
      </p:sp>
      <p:sp>
        <p:nvSpPr>
          <p:cNvPr id="6" name="Content Placeholder 5"/>
          <p:cNvSpPr>
            <a:spLocks noGrp="1"/>
          </p:cNvSpPr>
          <p:nvPr>
            <p:ph idx="1"/>
          </p:nvPr>
        </p:nvSpPr>
        <p:spPr>
          <a:xfrm>
            <a:off x="0" y="1295401"/>
            <a:ext cx="9144000" cy="5562600"/>
          </a:xfrm>
        </p:spPr>
        <p:txBody>
          <a:bodyPr>
            <a:normAutofit fontScale="92500" lnSpcReduction="10000"/>
          </a:bodyPr>
          <a:lstStyle/>
          <a:p>
            <a:pPr marL="0" indent="0">
              <a:buNone/>
            </a:pPr>
            <a:r>
              <a:rPr lang="en-US" dirty="0" err="1" smtClean="0">
                <a:solidFill>
                  <a:srgbClr val="C00000"/>
                </a:solidFill>
              </a:rPr>
              <a:t>mysql</a:t>
            </a:r>
            <a:r>
              <a:rPr lang="en-US" dirty="0" smtClean="0">
                <a:solidFill>
                  <a:srgbClr val="C00000"/>
                </a:solidFill>
              </a:rPr>
              <a:t>&gt;</a:t>
            </a:r>
            <a:r>
              <a:rPr lang="en-US" dirty="0" smtClean="0">
                <a:solidFill>
                  <a:srgbClr val="FFFF00"/>
                </a:solidFill>
              </a:rPr>
              <a:t>SELECT name, marks1+5 </a:t>
            </a:r>
            <a:r>
              <a:rPr lang="en-US" dirty="0">
                <a:solidFill>
                  <a:srgbClr val="FFFF00"/>
                </a:solidFill>
              </a:rPr>
              <a:t>from</a:t>
            </a:r>
            <a:r>
              <a:rPr lang="en-US" dirty="0"/>
              <a:t> student</a:t>
            </a:r>
            <a:r>
              <a:rPr lang="en-US" dirty="0">
                <a:solidFill>
                  <a:srgbClr val="FFFF00"/>
                </a:solidFill>
              </a:rPr>
              <a:t>;</a:t>
            </a:r>
            <a:endParaRPr lang="en-US" dirty="0"/>
          </a:p>
          <a:p>
            <a:pPr marL="0" indent="0">
              <a:buNone/>
            </a:pPr>
            <a:r>
              <a:rPr lang="en-US" sz="2800" dirty="0" err="1">
                <a:solidFill>
                  <a:srgbClr val="C00000"/>
                </a:solidFill>
              </a:rPr>
              <a:t>mysql</a:t>
            </a:r>
            <a:r>
              <a:rPr lang="en-US" sz="2800" dirty="0">
                <a:solidFill>
                  <a:srgbClr val="C00000"/>
                </a:solidFill>
              </a:rPr>
              <a:t>&gt;</a:t>
            </a:r>
            <a:r>
              <a:rPr lang="en-US" sz="2800" dirty="0">
                <a:solidFill>
                  <a:srgbClr val="FFFF00"/>
                </a:solidFill>
              </a:rPr>
              <a:t>SELECT </a:t>
            </a:r>
            <a:r>
              <a:rPr lang="en-US" sz="2800" dirty="0" smtClean="0">
                <a:solidFill>
                  <a:srgbClr val="FFFF00"/>
                </a:solidFill>
              </a:rPr>
              <a:t>name, marks1+0.5*marks1 </a:t>
            </a:r>
            <a:r>
              <a:rPr lang="en-US" sz="2800" dirty="0">
                <a:solidFill>
                  <a:srgbClr val="FFFF00"/>
                </a:solidFill>
              </a:rPr>
              <a:t>from</a:t>
            </a:r>
            <a:r>
              <a:rPr lang="en-US" sz="2800" dirty="0"/>
              <a:t> student</a:t>
            </a:r>
            <a:r>
              <a:rPr lang="en-US" sz="2800" dirty="0">
                <a:solidFill>
                  <a:srgbClr val="FFFF00"/>
                </a:solidFill>
              </a:rPr>
              <a:t>;</a:t>
            </a:r>
            <a:endParaRPr lang="en-US" sz="2800" dirty="0"/>
          </a:p>
          <a:p>
            <a:pPr marL="0" indent="0">
              <a:buNone/>
            </a:pPr>
            <a:r>
              <a:rPr lang="en-US" dirty="0" err="1">
                <a:solidFill>
                  <a:srgbClr val="C00000"/>
                </a:solidFill>
              </a:rPr>
              <a:t>mysql</a:t>
            </a:r>
            <a:r>
              <a:rPr lang="en-US" dirty="0">
                <a:solidFill>
                  <a:srgbClr val="C00000"/>
                </a:solidFill>
              </a:rPr>
              <a:t>&gt;</a:t>
            </a:r>
            <a:r>
              <a:rPr lang="en-US" dirty="0">
                <a:solidFill>
                  <a:srgbClr val="FFFF00"/>
                </a:solidFill>
              </a:rPr>
              <a:t>SELECT </a:t>
            </a:r>
            <a:r>
              <a:rPr lang="en-US" dirty="0" smtClean="0">
                <a:solidFill>
                  <a:srgbClr val="FFFF00"/>
                </a:solidFill>
              </a:rPr>
              <a:t>name, marks1-10 </a:t>
            </a:r>
            <a:r>
              <a:rPr lang="en-US" dirty="0">
                <a:solidFill>
                  <a:srgbClr val="FFFF00"/>
                </a:solidFill>
              </a:rPr>
              <a:t>from</a:t>
            </a:r>
            <a:r>
              <a:rPr lang="en-US" dirty="0"/>
              <a:t> student</a:t>
            </a:r>
            <a:r>
              <a:rPr lang="en-US" dirty="0">
                <a:solidFill>
                  <a:srgbClr val="FFFF00"/>
                </a:solidFill>
              </a:rPr>
              <a:t>;</a:t>
            </a:r>
            <a:endParaRPr lang="en-US" dirty="0"/>
          </a:p>
          <a:p>
            <a:pPr marL="0" indent="0">
              <a:buNone/>
            </a:pPr>
            <a:r>
              <a:rPr lang="en-US" dirty="0" err="1">
                <a:solidFill>
                  <a:srgbClr val="C00000"/>
                </a:solidFill>
              </a:rPr>
              <a:t>mysql</a:t>
            </a:r>
            <a:r>
              <a:rPr lang="en-US" dirty="0">
                <a:solidFill>
                  <a:srgbClr val="C00000"/>
                </a:solidFill>
              </a:rPr>
              <a:t>&gt;</a:t>
            </a:r>
            <a:r>
              <a:rPr lang="en-US" dirty="0">
                <a:solidFill>
                  <a:srgbClr val="FFFF00"/>
                </a:solidFill>
              </a:rPr>
              <a:t>SELECT </a:t>
            </a:r>
            <a:r>
              <a:rPr lang="en-US" dirty="0" smtClean="0">
                <a:solidFill>
                  <a:srgbClr val="FFFF00"/>
                </a:solidFill>
              </a:rPr>
              <a:t>name, marks1/2 </a:t>
            </a:r>
            <a:r>
              <a:rPr lang="en-US" dirty="0">
                <a:solidFill>
                  <a:srgbClr val="FFFF00"/>
                </a:solidFill>
              </a:rPr>
              <a:t>from</a:t>
            </a:r>
            <a:r>
              <a:rPr lang="en-US" dirty="0"/>
              <a:t> student</a:t>
            </a:r>
            <a:r>
              <a:rPr lang="en-US" dirty="0" smtClean="0">
                <a:solidFill>
                  <a:srgbClr val="FFFF00"/>
                </a:solidFill>
              </a:rPr>
              <a:t>;</a:t>
            </a:r>
          </a:p>
          <a:p>
            <a:pPr marL="0" indent="0">
              <a:buNone/>
            </a:pPr>
            <a:r>
              <a:rPr lang="en-US" sz="2600" dirty="0" err="1">
                <a:solidFill>
                  <a:srgbClr val="C00000"/>
                </a:solidFill>
              </a:rPr>
              <a:t>mysql</a:t>
            </a:r>
            <a:r>
              <a:rPr lang="en-US" sz="2600" dirty="0">
                <a:solidFill>
                  <a:srgbClr val="C00000"/>
                </a:solidFill>
              </a:rPr>
              <a:t>&gt;</a:t>
            </a:r>
            <a:r>
              <a:rPr lang="en-US" sz="2600" dirty="0">
                <a:solidFill>
                  <a:srgbClr val="FFFF00"/>
                </a:solidFill>
              </a:rPr>
              <a:t>SELECT </a:t>
            </a:r>
            <a:r>
              <a:rPr lang="en-US" sz="2600" dirty="0" smtClean="0">
                <a:solidFill>
                  <a:srgbClr val="FFFF00"/>
                </a:solidFill>
              </a:rPr>
              <a:t> marks1  as “Marks Obtained” from</a:t>
            </a:r>
            <a:r>
              <a:rPr lang="en-US" sz="2600" dirty="0" smtClean="0"/>
              <a:t> </a:t>
            </a:r>
            <a:r>
              <a:rPr lang="en-US" sz="2600" dirty="0"/>
              <a:t>student</a:t>
            </a:r>
            <a:r>
              <a:rPr lang="en-US" sz="2600" dirty="0">
                <a:solidFill>
                  <a:srgbClr val="FFFF00"/>
                </a:solidFill>
              </a:rPr>
              <a:t>;</a:t>
            </a:r>
            <a:endParaRPr lang="en-US" sz="2600" dirty="0"/>
          </a:p>
          <a:p>
            <a:pPr algn="just"/>
            <a:endParaRPr lang="en-US" dirty="0" smtClean="0">
              <a:solidFill>
                <a:srgbClr val="FFFF00"/>
              </a:solidFill>
            </a:endParaRPr>
          </a:p>
          <a:p>
            <a:pPr algn="just"/>
            <a:r>
              <a:rPr lang="en-US" dirty="0" smtClean="0">
                <a:solidFill>
                  <a:srgbClr val="FFFF00"/>
                </a:solidFill>
              </a:rPr>
              <a:t>You will see every time calculation is done on the original marks1 which you have entered using insert command.</a:t>
            </a:r>
          </a:p>
          <a:p>
            <a:pPr algn="just"/>
            <a:r>
              <a:rPr lang="en-US" dirty="0" smtClean="0">
                <a:solidFill>
                  <a:srgbClr val="FFFF00"/>
                </a:solidFill>
              </a:rPr>
              <a:t>The result of last will show the data of column marks1 but named as Marks Obtained which is name of display for column marks1</a:t>
            </a:r>
            <a:endParaRPr lang="en-US" dirty="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a:solidFill>
                <a:srgbClr val="FFFF00"/>
              </a:solidFill>
            </a:endParaRPr>
          </a:p>
          <a:p>
            <a:endParaRPr lang="en-US" dirty="0" smtClean="0">
              <a:solidFill>
                <a:srgbClr val="FFFF00"/>
              </a:solidFill>
            </a:endParaRPr>
          </a:p>
          <a:p>
            <a:pPr marL="0" indent="0">
              <a:buNone/>
            </a:pPr>
            <a:endParaRPr lang="en-US" dirty="0"/>
          </a:p>
          <a:p>
            <a:endParaRPr lang="en-US" dirty="0" smtClean="0"/>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119835434"/>
      </p:ext>
    </p:extLst>
  </p:cSld>
  <p:clrMapOvr>
    <a:masterClrMapping/>
  </p:clrMapOvr>
  <mc:AlternateContent xmlns:mc="http://schemas.openxmlformats.org/markup-compatibility/2006">
    <mc:Choice xmlns:p14="http://schemas.microsoft.com/office/powerpoint/2010/main" Requires="p14">
      <p:transition spd="slow" p14:dur="2000" advTm="56786"/>
    </mc:Choice>
    <mc:Fallback>
      <p:transition spd="slow" advTm="567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4.1|7.5"/>
</p:tagLst>
</file>

<file path=ppt/tags/tag2.xml><?xml version="1.0" encoding="utf-8"?>
<p:tagLst xmlns:a="http://schemas.openxmlformats.org/drawingml/2006/main" xmlns:r="http://schemas.openxmlformats.org/officeDocument/2006/relationships" xmlns:p="http://schemas.openxmlformats.org/presentationml/2006/main">
  <p:tag name="TIMING" val="|1|6.1|15.5|8.7|15.1|3|13.9"/>
</p:tagLst>
</file>

<file path=ppt/tags/tag3.xml><?xml version="1.0" encoding="utf-8"?>
<p:tagLst xmlns:a="http://schemas.openxmlformats.org/drawingml/2006/main" xmlns:r="http://schemas.openxmlformats.org/officeDocument/2006/relationships" xmlns:p="http://schemas.openxmlformats.org/presentationml/2006/main">
  <p:tag name="TIMING" val="|1.4|1.2|4.2|10.7"/>
</p:tagLst>
</file>

<file path=ppt/tags/tag4.xml><?xml version="1.0" encoding="utf-8"?>
<p:tagLst xmlns:a="http://schemas.openxmlformats.org/drawingml/2006/main" xmlns:r="http://schemas.openxmlformats.org/officeDocument/2006/relationships" xmlns:p="http://schemas.openxmlformats.org/presentationml/2006/main">
  <p:tag name="TIMING" val="|0.5|17.6|4.4|8.4|5.4"/>
</p:tagLst>
</file>

<file path=ppt/tags/tag5.xml><?xml version="1.0" encoding="utf-8"?>
<p:tagLst xmlns:a="http://schemas.openxmlformats.org/drawingml/2006/main" xmlns:r="http://schemas.openxmlformats.org/officeDocument/2006/relationships" xmlns:p="http://schemas.openxmlformats.org/presentationml/2006/main">
  <p:tag name="TIMING" val="|0.6|13.7|1.2|4.4"/>
</p:tagLst>
</file>

<file path=ppt/tags/tag6.xml><?xml version="1.0" encoding="utf-8"?>
<p:tagLst xmlns:a="http://schemas.openxmlformats.org/drawingml/2006/main" xmlns:r="http://schemas.openxmlformats.org/officeDocument/2006/relationships" xmlns:p="http://schemas.openxmlformats.org/presentationml/2006/main">
  <p:tag name="TIMING" val="|0.4|2.3|1.7|2.8|2.2|1.3|1.4|1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253</Words>
  <Application>Microsoft Office PowerPoint</Application>
  <PresentationFormat>On-screen Show (4:3)</PresentationFormat>
  <Paragraphs>68</Paragraphs>
  <Slides>7</Slides>
  <Notes>0</Notes>
  <HiddenSlides>0</HiddenSlides>
  <MMClips>1</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WELCOME BACK  TO THE  VIRTUAL CLASS </vt:lpstr>
      <vt:lpstr>WHAT is QUERY?</vt:lpstr>
      <vt:lpstr>Query Handling using Select Command</vt:lpstr>
      <vt:lpstr>Query Handling using Select Command</vt:lpstr>
      <vt:lpstr>Eliminating duplicate values  (only for display)</vt:lpstr>
      <vt:lpstr>Using Arithmetic Operations with Select Command</vt:lpstr>
      <vt:lpstr>Try These commands by yourself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VIRTUAL CLASS</dc:title>
  <dc:creator>RUCHI</dc:creator>
  <cp:lastModifiedBy>RUCHI</cp:lastModifiedBy>
  <cp:revision>19</cp:revision>
  <dcterms:created xsi:type="dcterms:W3CDTF">2020-03-28T16:35:13Z</dcterms:created>
  <dcterms:modified xsi:type="dcterms:W3CDTF">2020-04-08T18:56:01Z</dcterms:modified>
</cp:coreProperties>
</file>