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4" r:id="rId2"/>
    <p:sldId id="276" r:id="rId3"/>
    <p:sldId id="259" r:id="rId4"/>
    <p:sldId id="277" r:id="rId5"/>
    <p:sldId id="278" r:id="rId6"/>
    <p:sldId id="257" r:id="rId7"/>
    <p:sldId id="260" r:id="rId8"/>
    <p:sldId id="261" r:id="rId9"/>
    <p:sldId id="262" r:id="rId10"/>
    <p:sldId id="266" r:id="rId11"/>
    <p:sldId id="267" r:id="rId12"/>
    <p:sldId id="300" r:id="rId13"/>
    <p:sldId id="268" r:id="rId14"/>
    <p:sldId id="269" r:id="rId15"/>
    <p:sldId id="270" r:id="rId16"/>
    <p:sldId id="301" r:id="rId17"/>
    <p:sldId id="272" r:id="rId18"/>
    <p:sldId id="273" r:id="rId19"/>
    <p:sldId id="302" r:id="rId20"/>
    <p:sldId id="303" r:id="rId21"/>
    <p:sldId id="304" r:id="rId22"/>
    <p:sldId id="263" r:id="rId23"/>
    <p:sldId id="264" r:id="rId24"/>
    <p:sldId id="279" r:id="rId25"/>
    <p:sldId id="280" r:id="rId26"/>
    <p:sldId id="281" r:id="rId27"/>
    <p:sldId id="282" r:id="rId28"/>
    <p:sldId id="306" r:id="rId29"/>
    <p:sldId id="310" r:id="rId30"/>
    <p:sldId id="311" r:id="rId31"/>
    <p:sldId id="312" r:id="rId32"/>
    <p:sldId id="318" r:id="rId33"/>
    <p:sldId id="313" r:id="rId34"/>
    <p:sldId id="314" r:id="rId35"/>
    <p:sldId id="285" r:id="rId36"/>
    <p:sldId id="319" r:id="rId37"/>
    <p:sldId id="321" r:id="rId38"/>
    <p:sldId id="316"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21" autoAdjust="0"/>
    <p:restoredTop sz="94660"/>
  </p:normalViewPr>
  <p:slideViewPr>
    <p:cSldViewPr>
      <p:cViewPr>
        <p:scale>
          <a:sx n="75" d="100"/>
          <a:sy n="75" d="100"/>
        </p:scale>
        <p:origin x="-129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093255-8830-479C-9877-918531DF629B}" type="datetimeFigureOut">
              <a:rPr lang="en-US" smtClean="0"/>
              <a:pPr/>
              <a:t>3/27/2020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464A4-6991-4840-AB1D-56CA35A6FB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6464A4-6991-4840-AB1D-56CA35A6FBCD}"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FF8BCEB-EB41-4392-8414-9048FE3DA984}" type="datetimeFigureOut">
              <a:rPr lang="en-IN" smtClean="0"/>
              <a:pPr/>
              <a:t>27-03-2020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094A3C-85BE-4C20-ACCC-7179D4EF791D}"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FF8BCEB-EB41-4392-8414-9048FE3DA984}" type="datetimeFigureOut">
              <a:rPr lang="en-IN" smtClean="0"/>
              <a:pPr/>
              <a:t>27-03-2020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094A3C-85BE-4C20-ACCC-7179D4EF791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FF8BCEB-EB41-4392-8414-9048FE3DA984}" type="datetimeFigureOut">
              <a:rPr lang="en-IN" smtClean="0"/>
              <a:pPr/>
              <a:t>27-03-2020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094A3C-85BE-4C20-ACCC-7179D4EF791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FF8BCEB-EB41-4392-8414-9048FE3DA984}" type="datetimeFigureOut">
              <a:rPr lang="en-IN" smtClean="0"/>
              <a:pPr/>
              <a:t>27-03-2020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094A3C-85BE-4C20-ACCC-7179D4EF791D}"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F8BCEB-EB41-4392-8414-9048FE3DA984}" type="datetimeFigureOut">
              <a:rPr lang="en-IN" smtClean="0"/>
              <a:pPr/>
              <a:t>27-03-2020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9094A3C-85BE-4C20-ACCC-7179D4EF791D}"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FF8BCEB-EB41-4392-8414-9048FE3DA984}" type="datetimeFigureOut">
              <a:rPr lang="en-IN" smtClean="0"/>
              <a:pPr/>
              <a:t>27-03-2020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094A3C-85BE-4C20-ACCC-7179D4EF791D}"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FF8BCEB-EB41-4392-8414-9048FE3DA984}" type="datetimeFigureOut">
              <a:rPr lang="en-IN" smtClean="0"/>
              <a:pPr/>
              <a:t>27-03-2020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9094A3C-85BE-4C20-ACCC-7179D4EF791D}"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FF8BCEB-EB41-4392-8414-9048FE3DA984}" type="datetimeFigureOut">
              <a:rPr lang="en-IN" smtClean="0"/>
              <a:pPr/>
              <a:t>27-03-2020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9094A3C-85BE-4C20-ACCC-7179D4EF791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F8BCEB-EB41-4392-8414-9048FE3DA984}" type="datetimeFigureOut">
              <a:rPr lang="en-IN" smtClean="0"/>
              <a:pPr/>
              <a:t>27-03-2020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9094A3C-85BE-4C20-ACCC-7179D4EF791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8BCEB-EB41-4392-8414-9048FE3DA984}" type="datetimeFigureOut">
              <a:rPr lang="en-IN" smtClean="0"/>
              <a:pPr/>
              <a:t>27-03-2020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094A3C-85BE-4C20-ACCC-7179D4EF791D}"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8BCEB-EB41-4392-8414-9048FE3DA984}" type="datetimeFigureOut">
              <a:rPr lang="en-IN" smtClean="0"/>
              <a:pPr/>
              <a:t>27-03-2020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9094A3C-85BE-4C20-ACCC-7179D4EF791D}"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8BCEB-EB41-4392-8414-9048FE3DA984}" type="datetimeFigureOut">
              <a:rPr lang="en-IN" smtClean="0"/>
              <a:pPr/>
              <a:t>27-03-2020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94A3C-85BE-4C20-ACCC-7179D4EF791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lstStyle/>
          <a:p>
            <a:r>
              <a:rPr lang="en-US" dirty="0" smtClean="0"/>
              <a:t>Class IX BIOLOGY</a:t>
            </a:r>
            <a:endParaRPr lang="en-US" dirty="0"/>
          </a:p>
        </p:txBody>
      </p:sp>
      <p:pic>
        <p:nvPicPr>
          <p:cNvPr id="1026" name="Picture 2" descr="CROPPRODUCTION   ANDMANAGEMENT "/>
          <p:cNvPicPr>
            <a:picLocks noChangeAspect="1" noChangeArrowheads="1"/>
          </p:cNvPicPr>
          <p:nvPr/>
        </p:nvPicPr>
        <p:blipFill>
          <a:blip r:embed="rId2"/>
          <a:srcRect/>
          <a:stretch>
            <a:fillRect/>
          </a:stretch>
        </p:blipFill>
        <p:spPr bwMode="auto">
          <a:xfrm>
            <a:off x="142844" y="1285860"/>
            <a:ext cx="8858312" cy="55721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714512"/>
          </a:xfrm>
        </p:spPr>
        <p:txBody>
          <a:bodyPr>
            <a:normAutofit/>
          </a:bodyPr>
          <a:lstStyle/>
          <a:p>
            <a:r>
              <a:rPr lang="en-IN" sz="4800" b="1" dirty="0" smtClean="0">
                <a:solidFill>
                  <a:srgbClr val="C00000"/>
                </a:solidFill>
                <a:latin typeface="AR BERKLEY" pitchFamily="2" charset="0"/>
              </a:rPr>
              <a:t>What does crop production management include</a:t>
            </a:r>
            <a:endParaRPr lang="en-IN" sz="4800" b="1" dirty="0">
              <a:solidFill>
                <a:srgbClr val="C00000"/>
              </a:solidFill>
              <a:latin typeface="AR BERKLEY" pitchFamily="2" charset="0"/>
            </a:endParaRPr>
          </a:p>
        </p:txBody>
      </p:sp>
      <p:sp>
        <p:nvSpPr>
          <p:cNvPr id="3" name="Content Placeholder 2"/>
          <p:cNvSpPr>
            <a:spLocks noGrp="1"/>
          </p:cNvSpPr>
          <p:nvPr>
            <p:ph idx="1"/>
          </p:nvPr>
        </p:nvSpPr>
        <p:spPr>
          <a:xfrm>
            <a:off x="328612" y="1529085"/>
            <a:ext cx="8229600" cy="4525963"/>
          </a:xfrm>
        </p:spPr>
        <p:txBody>
          <a:bodyPr>
            <a:normAutofit/>
          </a:bodyPr>
          <a:lstStyle/>
          <a:p>
            <a:r>
              <a:rPr lang="en-IN" sz="4800" dirty="0" smtClean="0">
                <a:solidFill>
                  <a:schemeClr val="accent6">
                    <a:lumMod val="50000"/>
                  </a:schemeClr>
                </a:solidFill>
                <a:latin typeface="AR DECODE" pitchFamily="2" charset="0"/>
              </a:rPr>
              <a:t>Nutrient management</a:t>
            </a:r>
          </a:p>
          <a:p>
            <a:r>
              <a:rPr lang="en-IN" sz="4800" dirty="0" smtClean="0">
                <a:solidFill>
                  <a:schemeClr val="accent6">
                    <a:lumMod val="50000"/>
                  </a:schemeClr>
                </a:solidFill>
                <a:latin typeface="AR DECODE" pitchFamily="2" charset="0"/>
              </a:rPr>
              <a:t>Irrigation </a:t>
            </a:r>
          </a:p>
          <a:p>
            <a:r>
              <a:rPr lang="en-IN" sz="4800" dirty="0" smtClean="0">
                <a:solidFill>
                  <a:schemeClr val="accent6">
                    <a:lumMod val="50000"/>
                  </a:schemeClr>
                </a:solidFill>
                <a:latin typeface="AR DECODE" pitchFamily="2" charset="0"/>
              </a:rPr>
              <a:t>Cropping patterns</a:t>
            </a:r>
          </a:p>
          <a:p>
            <a:endParaRPr lang="en-IN" sz="4800" dirty="0">
              <a:solidFill>
                <a:schemeClr val="accent6">
                  <a:lumMod val="50000"/>
                </a:schemeClr>
              </a:solidFill>
              <a:latin typeface="AR DECODE" pitchFamily="2" charset="0"/>
            </a:endParaRPr>
          </a:p>
        </p:txBody>
      </p:sp>
      <p:pic>
        <p:nvPicPr>
          <p:cNvPr id="1026" name="Picture 2" descr="C:\Users\sehgal\AppData\Local\Microsoft\Windows\INetCache\IE\EBB4F912\tea-crop-irrigation[1].jpg"/>
          <p:cNvPicPr>
            <a:picLocks noChangeAspect="1" noChangeArrowheads="1"/>
          </p:cNvPicPr>
          <p:nvPr/>
        </p:nvPicPr>
        <p:blipFill>
          <a:blip r:embed="rId3" cstate="print"/>
          <a:srcRect/>
          <a:stretch>
            <a:fillRect/>
          </a:stretch>
        </p:blipFill>
        <p:spPr bwMode="auto">
          <a:xfrm>
            <a:off x="5580112" y="4149080"/>
            <a:ext cx="2453655" cy="1830338"/>
          </a:xfrm>
          <a:prstGeom prst="rect">
            <a:avLst/>
          </a:prstGeom>
          <a:noFill/>
        </p:spPr>
      </p:pic>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900" b="1" dirty="0" smtClean="0">
                <a:solidFill>
                  <a:srgbClr val="C00000"/>
                </a:solidFill>
                <a:latin typeface="AR BERKLEY" pitchFamily="2" charset="0"/>
              </a:rPr>
              <a:t>Nutrient management</a:t>
            </a:r>
            <a:endParaRPr lang="en-IN" sz="5900" b="1" dirty="0">
              <a:solidFill>
                <a:srgbClr val="C00000"/>
              </a:solidFill>
              <a:latin typeface="AR BERKLEY" pitchFamily="2" charset="0"/>
            </a:endParaRPr>
          </a:p>
        </p:txBody>
      </p:sp>
      <p:sp>
        <p:nvSpPr>
          <p:cNvPr id="3" name="Content Placeholder 2"/>
          <p:cNvSpPr>
            <a:spLocks noGrp="1"/>
          </p:cNvSpPr>
          <p:nvPr>
            <p:ph idx="1"/>
          </p:nvPr>
        </p:nvSpPr>
        <p:spPr/>
        <p:txBody>
          <a:bodyPr>
            <a:normAutofit fontScale="85000" lnSpcReduction="20000"/>
          </a:bodyPr>
          <a:lstStyle/>
          <a:p>
            <a:r>
              <a:rPr lang="en-IN" sz="4800" dirty="0" smtClean="0">
                <a:solidFill>
                  <a:schemeClr val="accent6">
                    <a:lumMod val="50000"/>
                  </a:schemeClr>
                </a:solidFill>
                <a:latin typeface="AR DECODE" pitchFamily="2" charset="0"/>
              </a:rPr>
              <a:t>Just as we need food for development ,growth and well being plants also require nutrients for growth .Nutrients are supplied to plants by air water and soil. There are </a:t>
            </a:r>
            <a:r>
              <a:rPr lang="en-IN" sz="4800" dirty="0" smtClean="0">
                <a:solidFill>
                  <a:srgbClr val="C00000"/>
                </a:solidFill>
                <a:latin typeface="AR DECODE" pitchFamily="2" charset="0"/>
              </a:rPr>
              <a:t>sixteen nutrients </a:t>
            </a:r>
            <a:r>
              <a:rPr lang="en-IN" sz="4800" dirty="0" smtClean="0">
                <a:solidFill>
                  <a:schemeClr val="accent6">
                    <a:lumMod val="50000"/>
                  </a:schemeClr>
                </a:solidFill>
                <a:latin typeface="AR DECODE" pitchFamily="2" charset="0"/>
              </a:rPr>
              <a:t>essential for plants .Soil provides them thirteen nutrients and rest all they get from surroundings. That is why to maintain the fertility of soil manure and fertilisers are added to it.</a:t>
            </a:r>
          </a:p>
        </p:txBody>
      </p:sp>
      <p:pic>
        <p:nvPicPr>
          <p:cNvPr id="2050" name="Picture 2" descr="C:\Users\sehgal\AppData\Local\Microsoft\Windows\INetCache\IE\ZC7WT6A7\soil-plant-atmosphere-relationship[1].jpg"/>
          <p:cNvPicPr>
            <a:picLocks noChangeAspect="1" noChangeArrowheads="1"/>
          </p:cNvPicPr>
          <p:nvPr/>
        </p:nvPicPr>
        <p:blipFill>
          <a:blip r:embed="rId3" cstate="print"/>
          <a:srcRect/>
          <a:stretch>
            <a:fillRect/>
          </a:stretch>
        </p:blipFill>
        <p:spPr bwMode="auto">
          <a:xfrm>
            <a:off x="7020272" y="5373216"/>
            <a:ext cx="1865983" cy="1152128"/>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6988"/>
          </a:xfrm>
          <a:prstGeom prst="rect">
            <a:avLst/>
          </a:prstGeom>
        </p:spPr>
        <p:txBody>
          <a:bodyPr wrap="square">
            <a:spAutoFit/>
          </a:bodyPr>
          <a:lstStyle/>
          <a:p>
            <a:pPr marL="571500" indent="-571500"/>
            <a:r>
              <a:rPr lang="en-US" sz="2400" dirty="0" smtClean="0"/>
              <a:t/>
            </a:r>
            <a:br>
              <a:rPr lang="en-US" sz="2400" dirty="0" smtClean="0"/>
            </a:br>
            <a:r>
              <a:rPr lang="en-US" sz="2400" b="1" dirty="0" smtClean="0">
                <a:solidFill>
                  <a:srgbClr val="C00000"/>
                </a:solidFill>
              </a:rPr>
              <a:t>Macronutrients:</a:t>
            </a:r>
          </a:p>
          <a:p>
            <a:pPr marL="571500" indent="-571500"/>
            <a:r>
              <a:rPr lang="en-US" sz="2400" dirty="0" smtClean="0"/>
              <a:t>         The essential elements, which are utilized by plants relatively in large quantities, are called macronutrients.</a:t>
            </a:r>
            <a:br>
              <a:rPr lang="en-US" sz="2400" dirty="0" smtClean="0"/>
            </a:br>
            <a:r>
              <a:rPr lang="en-US" sz="2400" b="1" dirty="0" smtClean="0">
                <a:solidFill>
                  <a:srgbClr val="C00000"/>
                </a:solidFill>
              </a:rPr>
              <a:t>Micronutrients:</a:t>
            </a:r>
            <a:r>
              <a:rPr lang="en-US" sz="2400" dirty="0" smtClean="0"/>
              <a:t> </a:t>
            </a:r>
          </a:p>
          <a:p>
            <a:pPr marL="571500" indent="-571500"/>
            <a:r>
              <a:rPr lang="en-US" sz="2400" dirty="0" smtClean="0"/>
              <a:t>         The essential elements, which are used by plants in small  quantities, are called micronutrients.</a:t>
            </a:r>
          </a:p>
          <a:p>
            <a:pPr marL="571500" indent="-571500"/>
            <a:r>
              <a:rPr lang="en-US" sz="2400" b="1" dirty="0" smtClean="0">
                <a:solidFill>
                  <a:srgbClr val="C00000"/>
                </a:solidFill>
              </a:rPr>
              <a:t>          Effect of Deficiency of nutrients</a:t>
            </a:r>
            <a:endParaRPr lang="en-US" sz="2400" b="1" dirty="0">
              <a:solidFill>
                <a:srgbClr val="C00000"/>
              </a:solidFill>
            </a:endParaRPr>
          </a:p>
        </p:txBody>
      </p:sp>
      <p:sp>
        <p:nvSpPr>
          <p:cNvPr id="3" name="Rectangle 2"/>
          <p:cNvSpPr/>
          <p:nvPr/>
        </p:nvSpPr>
        <p:spPr>
          <a:xfrm>
            <a:off x="642910" y="2928934"/>
            <a:ext cx="8501090" cy="1200329"/>
          </a:xfrm>
          <a:prstGeom prst="rect">
            <a:avLst/>
          </a:prstGeom>
        </p:spPr>
        <p:txBody>
          <a:bodyPr wrap="square">
            <a:spAutoFit/>
          </a:bodyPr>
          <a:lstStyle/>
          <a:p>
            <a:pPr indent="406400"/>
            <a:r>
              <a:rPr lang="en-US" sz="2400" dirty="0" smtClean="0"/>
              <a:t>Deficiency of these nutrients affects physiological processes in plants including reproduction, growth and susceptibility  to diseases.</a:t>
            </a:r>
            <a:endParaRPr lang="en-US" sz="2400" dirty="0"/>
          </a:p>
        </p:txBody>
      </p:sp>
      <p:graphicFrame>
        <p:nvGraphicFramePr>
          <p:cNvPr id="4" name="Table 3"/>
          <p:cNvGraphicFramePr>
            <a:graphicFrameLocks noGrp="1"/>
          </p:cNvGraphicFramePr>
          <p:nvPr/>
        </p:nvGraphicFramePr>
        <p:xfrm>
          <a:off x="500034" y="4357694"/>
          <a:ext cx="8215370" cy="2377440"/>
        </p:xfrm>
        <a:graphic>
          <a:graphicData uri="http://schemas.openxmlformats.org/drawingml/2006/table">
            <a:tbl>
              <a:tblPr/>
              <a:tblGrid>
                <a:gridCol w="3315197"/>
                <a:gridCol w="3315197"/>
                <a:gridCol w="1584976"/>
              </a:tblGrid>
              <a:tr h="333377">
                <a:tc>
                  <a:txBody>
                    <a:bodyPr/>
                    <a:lstStyle/>
                    <a:p>
                      <a:pPr algn="l"/>
                      <a:r>
                        <a:rPr lang="en-US" sz="1300" b="1" dirty="0">
                          <a:solidFill>
                            <a:srgbClr val="222222"/>
                          </a:solidFill>
                        </a:rPr>
                        <a:t>Source</a:t>
                      </a:r>
                      <a:r>
                        <a:rPr lang="en-US" sz="1300" dirty="0">
                          <a:solidFill>
                            <a:srgbClr val="222222"/>
                          </a:solidFill>
                        </a:rPr>
                        <a:t/>
                      </a:r>
                      <a:br>
                        <a:rPr lang="en-US" sz="1300" dirty="0">
                          <a:solidFill>
                            <a:srgbClr val="222222"/>
                          </a:solidFill>
                        </a:rPr>
                      </a:br>
                      <a:endParaRPr lang="en-US" sz="1300" dirty="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algn="l"/>
                      <a:r>
                        <a:rPr lang="en-US" sz="1300" b="1">
                          <a:solidFill>
                            <a:srgbClr val="222222"/>
                          </a:solidFill>
                        </a:rPr>
                        <a:t>Nutrients</a:t>
                      </a:r>
                      <a:r>
                        <a:rPr lang="en-US" sz="1300">
                          <a:solidFill>
                            <a:srgbClr val="222222"/>
                          </a:solidFill>
                        </a:rPr>
                        <a:t/>
                      </a:r>
                      <a:br>
                        <a:rPr lang="en-US" sz="1300">
                          <a:solidFill>
                            <a:srgbClr val="222222"/>
                          </a:solidFill>
                        </a:rPr>
                      </a:br>
                      <a:endParaRPr lang="en-US" sz="130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algn="l"/>
                      <a:r>
                        <a:rPr lang="en-US" sz="1300" b="1">
                          <a:solidFill>
                            <a:srgbClr val="222222"/>
                          </a:solidFill>
                        </a:rPr>
                        <a:t>Type</a:t>
                      </a:r>
                      <a:r>
                        <a:rPr lang="en-US" sz="1300">
                          <a:solidFill>
                            <a:srgbClr val="222222"/>
                          </a:solidFill>
                        </a:rPr>
                        <a:t/>
                      </a:r>
                      <a:br>
                        <a:rPr lang="en-US" sz="1300">
                          <a:solidFill>
                            <a:srgbClr val="222222"/>
                          </a:solidFill>
                        </a:rPr>
                      </a:br>
                      <a:endParaRPr lang="en-US" sz="130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r>
              <a:tr h="333377">
                <a:tc>
                  <a:txBody>
                    <a:bodyPr/>
                    <a:lstStyle/>
                    <a:p>
                      <a:pPr algn="l"/>
                      <a:r>
                        <a:rPr lang="en-US" sz="1300">
                          <a:solidFill>
                            <a:srgbClr val="222222"/>
                          </a:solidFill>
                        </a:rPr>
                        <a:t>Air</a:t>
                      </a:r>
                      <a:br>
                        <a:rPr lang="en-US" sz="1300">
                          <a:solidFill>
                            <a:srgbClr val="222222"/>
                          </a:solidFill>
                        </a:rPr>
                      </a:br>
                      <a:endParaRPr lang="en-US" sz="130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a:r>
                        <a:rPr lang="en-US" sz="1300">
                          <a:solidFill>
                            <a:srgbClr val="222222"/>
                          </a:solidFill>
                        </a:rPr>
                        <a:t>Carbon (C), Oxygen (O)</a:t>
                      </a:r>
                      <a:br>
                        <a:rPr lang="en-US" sz="1300">
                          <a:solidFill>
                            <a:srgbClr val="222222"/>
                          </a:solidFill>
                        </a:rPr>
                      </a:br>
                      <a:endParaRPr lang="en-US" sz="130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a:r>
                        <a:rPr lang="en-US" sz="1300">
                          <a:solidFill>
                            <a:srgbClr val="222222"/>
                          </a:solidFill>
                        </a:rPr>
                        <a:t>Macronutrient</a:t>
                      </a:r>
                      <a:br>
                        <a:rPr lang="en-US" sz="1300">
                          <a:solidFill>
                            <a:srgbClr val="222222"/>
                          </a:solidFill>
                        </a:rPr>
                      </a:br>
                      <a:endParaRPr lang="en-US" sz="130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33377">
                <a:tc>
                  <a:txBody>
                    <a:bodyPr/>
                    <a:lstStyle/>
                    <a:p>
                      <a:pPr algn="l"/>
                      <a:r>
                        <a:rPr lang="en-US" sz="1300">
                          <a:solidFill>
                            <a:srgbClr val="222222"/>
                          </a:solidFill>
                        </a:rPr>
                        <a:t>Water</a:t>
                      </a:r>
                      <a:br>
                        <a:rPr lang="en-US" sz="1300">
                          <a:solidFill>
                            <a:srgbClr val="222222"/>
                          </a:solidFill>
                        </a:rPr>
                      </a:br>
                      <a:endParaRPr lang="en-US" sz="130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algn="l"/>
                      <a:r>
                        <a:rPr lang="en-US" sz="1300">
                          <a:solidFill>
                            <a:srgbClr val="222222"/>
                          </a:solidFill>
                        </a:rPr>
                        <a:t>Hydrogen (H)</a:t>
                      </a:r>
                      <a:br>
                        <a:rPr lang="en-US" sz="1300">
                          <a:solidFill>
                            <a:srgbClr val="222222"/>
                          </a:solidFill>
                        </a:rPr>
                      </a:br>
                      <a:endParaRPr lang="en-US" sz="130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algn="l"/>
                      <a:r>
                        <a:rPr lang="en-US" sz="1300">
                          <a:solidFill>
                            <a:srgbClr val="222222"/>
                          </a:solidFill>
                        </a:rPr>
                        <a:t>Macronutrient</a:t>
                      </a:r>
                      <a:br>
                        <a:rPr lang="en-US" sz="1300">
                          <a:solidFill>
                            <a:srgbClr val="222222"/>
                          </a:solidFill>
                        </a:rPr>
                      </a:br>
                      <a:endParaRPr lang="en-US" sz="130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r>
              <a:tr h="500066">
                <a:tc rowSpan="2">
                  <a:txBody>
                    <a:bodyPr/>
                    <a:lstStyle/>
                    <a:p>
                      <a:pPr algn="l"/>
                      <a:r>
                        <a:rPr lang="en-US" sz="1300">
                          <a:solidFill>
                            <a:srgbClr val="222222"/>
                          </a:solidFill>
                        </a:rPr>
                        <a:t>Soil</a:t>
                      </a:r>
                      <a:br>
                        <a:rPr lang="en-US" sz="1300">
                          <a:solidFill>
                            <a:srgbClr val="222222"/>
                          </a:solidFill>
                        </a:rPr>
                      </a:br>
                      <a:endParaRPr lang="en-US" sz="130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a:r>
                        <a:rPr lang="en-US" sz="1300" dirty="0">
                          <a:solidFill>
                            <a:srgbClr val="222222"/>
                          </a:solidFill>
                        </a:rPr>
                        <a:t>Nitrogen (N), Phosphorous (P), Potassium (K), Calcium (C), Magnesium (Mg), </a:t>
                      </a:r>
                      <a:r>
                        <a:rPr lang="en-US" sz="1300" dirty="0" err="1">
                          <a:solidFill>
                            <a:srgbClr val="222222"/>
                          </a:solidFill>
                        </a:rPr>
                        <a:t>Sulphur</a:t>
                      </a:r>
                      <a:r>
                        <a:rPr lang="en-US" sz="1300" dirty="0">
                          <a:solidFill>
                            <a:srgbClr val="222222"/>
                          </a:solidFill>
                        </a:rPr>
                        <a:t> (S)</a:t>
                      </a:r>
                      <a:br>
                        <a:rPr lang="en-US" sz="1300" dirty="0">
                          <a:solidFill>
                            <a:srgbClr val="222222"/>
                          </a:solidFill>
                        </a:rPr>
                      </a:br>
                      <a:endParaRPr lang="en-US" sz="1300" dirty="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a:r>
                        <a:rPr lang="en-US" sz="1300">
                          <a:solidFill>
                            <a:srgbClr val="222222"/>
                          </a:solidFill>
                        </a:rPr>
                        <a:t>Macronutrient</a:t>
                      </a:r>
                      <a:br>
                        <a:rPr lang="en-US" sz="1300">
                          <a:solidFill>
                            <a:srgbClr val="222222"/>
                          </a:solidFill>
                        </a:rPr>
                      </a:br>
                      <a:endParaRPr lang="en-US" sz="130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500066">
                <a:tc vMerge="1">
                  <a:txBody>
                    <a:bodyPr/>
                    <a:lstStyle/>
                    <a:p>
                      <a:endParaRPr lang="en-US"/>
                    </a:p>
                  </a:txBody>
                  <a:tcPr/>
                </a:tc>
                <a:tc>
                  <a:txBody>
                    <a:bodyPr/>
                    <a:lstStyle/>
                    <a:p>
                      <a:pPr algn="l"/>
                      <a:r>
                        <a:rPr lang="en-US" sz="1300" dirty="0">
                          <a:solidFill>
                            <a:srgbClr val="222222"/>
                          </a:solidFill>
                        </a:rPr>
                        <a:t>Iron (Fe), </a:t>
                      </a:r>
                      <a:r>
                        <a:rPr lang="en-US" sz="1300" dirty="0" err="1">
                          <a:solidFill>
                            <a:srgbClr val="222222"/>
                          </a:solidFill>
                        </a:rPr>
                        <a:t>Maganese</a:t>
                      </a:r>
                      <a:r>
                        <a:rPr lang="en-US" sz="1300" dirty="0">
                          <a:solidFill>
                            <a:srgbClr val="222222"/>
                          </a:solidFill>
                        </a:rPr>
                        <a:t> (</a:t>
                      </a:r>
                      <a:r>
                        <a:rPr lang="en-US" sz="1300" dirty="0" err="1">
                          <a:solidFill>
                            <a:srgbClr val="222222"/>
                          </a:solidFill>
                        </a:rPr>
                        <a:t>Mn</a:t>
                      </a:r>
                      <a:r>
                        <a:rPr lang="en-US" sz="1300" dirty="0">
                          <a:solidFill>
                            <a:srgbClr val="222222"/>
                          </a:solidFill>
                        </a:rPr>
                        <a:t>), Boron (B), Zinc (Zn), Copper (Cu), Molybdenum (Mo), Chlorine (</a:t>
                      </a:r>
                      <a:r>
                        <a:rPr lang="en-US" sz="1300" dirty="0" err="1">
                          <a:solidFill>
                            <a:srgbClr val="222222"/>
                          </a:solidFill>
                        </a:rPr>
                        <a:t>Cl</a:t>
                      </a:r>
                      <a:r>
                        <a:rPr lang="en-US" sz="1300" dirty="0">
                          <a:solidFill>
                            <a:srgbClr val="222222"/>
                          </a:solidFill>
                        </a:rPr>
                        <a:t>)</a:t>
                      </a:r>
                      <a:br>
                        <a:rPr lang="en-US" sz="1300" dirty="0">
                          <a:solidFill>
                            <a:srgbClr val="222222"/>
                          </a:solidFill>
                        </a:rPr>
                      </a:br>
                      <a:endParaRPr lang="en-US" sz="1300" dirty="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algn="l"/>
                      <a:r>
                        <a:rPr lang="en-US" sz="1300" dirty="0">
                          <a:solidFill>
                            <a:srgbClr val="222222"/>
                          </a:solidFill>
                        </a:rPr>
                        <a:t>Micronutrient</a:t>
                      </a: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900" b="1" dirty="0" smtClean="0">
                <a:solidFill>
                  <a:srgbClr val="C00000"/>
                </a:solidFill>
                <a:latin typeface="AR BERKLEY" pitchFamily="2" charset="0"/>
              </a:rPr>
              <a:t>Manure </a:t>
            </a:r>
            <a:endParaRPr lang="en-IN" sz="5900" b="1" dirty="0">
              <a:solidFill>
                <a:srgbClr val="C00000"/>
              </a:solidFill>
              <a:latin typeface="AR BERKLEY" pitchFamily="2" charset="0"/>
            </a:endParaRPr>
          </a:p>
        </p:txBody>
      </p:sp>
      <p:sp>
        <p:nvSpPr>
          <p:cNvPr id="3" name="Content Placeholder 2"/>
          <p:cNvSpPr>
            <a:spLocks noGrp="1"/>
          </p:cNvSpPr>
          <p:nvPr>
            <p:ph idx="1"/>
          </p:nvPr>
        </p:nvSpPr>
        <p:spPr/>
        <p:txBody>
          <a:bodyPr>
            <a:normAutofit fontScale="77500" lnSpcReduction="20000"/>
          </a:bodyPr>
          <a:lstStyle/>
          <a:p>
            <a:r>
              <a:rPr lang="en-IN" sz="4800" dirty="0" smtClean="0">
                <a:solidFill>
                  <a:schemeClr val="accent6">
                    <a:lumMod val="50000"/>
                  </a:schemeClr>
                </a:solidFill>
                <a:latin typeface="AR DECODE" pitchFamily="2" charset="0"/>
              </a:rPr>
              <a:t>Manure contains large amount of organic matter and also supplies small quantities of nutrients to the soil. Manure is prepared by the decomposition of animal excreta and plant waste. It increases the fertility of soil and improves the structure of the soil .In sandy soils it increases the water holding capacity and in clayey soil organic matter helps in drainage .Manure is of two types. Green manure and compost and </a:t>
            </a:r>
            <a:r>
              <a:rPr lang="en-IN" sz="4800" dirty="0" err="1" smtClean="0">
                <a:solidFill>
                  <a:schemeClr val="accent6">
                    <a:lumMod val="50000"/>
                  </a:schemeClr>
                </a:solidFill>
                <a:latin typeface="AR DECODE" pitchFamily="2" charset="0"/>
              </a:rPr>
              <a:t>vermi</a:t>
            </a:r>
            <a:r>
              <a:rPr lang="en-IN" sz="4800" dirty="0" smtClean="0">
                <a:solidFill>
                  <a:schemeClr val="accent6">
                    <a:lumMod val="50000"/>
                  </a:schemeClr>
                </a:solidFill>
                <a:latin typeface="AR DECODE" pitchFamily="2" charset="0"/>
              </a:rPr>
              <a:t> compost .</a:t>
            </a:r>
            <a:endParaRPr lang="en-IN" sz="4800" dirty="0">
              <a:solidFill>
                <a:schemeClr val="accent6">
                  <a:lumMod val="50000"/>
                </a:schemeClr>
              </a:solidFill>
              <a:latin typeface="AR DECODE" pitchFamily="2" charset="0"/>
            </a:endParaRPr>
          </a:p>
        </p:txBody>
      </p:sp>
      <p:pic>
        <p:nvPicPr>
          <p:cNvPr id="3074" name="Picture 2" descr="C:\Users\sehgal\AppData\Local\Microsoft\Windows\INetCache\IE\ZC7WT6A7\pile-of-manure[1].jpg"/>
          <p:cNvPicPr>
            <a:picLocks noChangeAspect="1" noChangeArrowheads="1"/>
          </p:cNvPicPr>
          <p:nvPr/>
        </p:nvPicPr>
        <p:blipFill>
          <a:blip r:embed="rId3" cstate="print"/>
          <a:srcRect/>
          <a:stretch>
            <a:fillRect/>
          </a:stretch>
        </p:blipFill>
        <p:spPr bwMode="auto">
          <a:xfrm>
            <a:off x="6660232" y="116632"/>
            <a:ext cx="2304256" cy="1512168"/>
          </a:xfrm>
          <a:prstGeom prst="rect">
            <a:avLst/>
          </a:prstGeom>
          <a:noFill/>
        </p:spPr>
      </p:pic>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900" b="1" dirty="0" smtClean="0">
                <a:solidFill>
                  <a:srgbClr val="C00000"/>
                </a:solidFill>
                <a:latin typeface="AR BERKLEY" pitchFamily="2" charset="0"/>
              </a:rPr>
              <a:t>Green manure and compost manure   </a:t>
            </a:r>
            <a:endParaRPr lang="en-IN" sz="5900" b="1" dirty="0">
              <a:solidFill>
                <a:srgbClr val="C00000"/>
              </a:solidFill>
              <a:latin typeface="AR BERKLEY" pitchFamily="2" charset="0"/>
            </a:endParaRPr>
          </a:p>
        </p:txBody>
      </p:sp>
      <p:sp>
        <p:nvSpPr>
          <p:cNvPr id="3" name="Content Placeholder 2"/>
          <p:cNvSpPr>
            <a:spLocks noGrp="1"/>
          </p:cNvSpPr>
          <p:nvPr>
            <p:ph idx="1"/>
          </p:nvPr>
        </p:nvSpPr>
        <p:spPr/>
        <p:txBody>
          <a:bodyPr>
            <a:normAutofit fontScale="70000" lnSpcReduction="20000"/>
          </a:bodyPr>
          <a:lstStyle/>
          <a:p>
            <a:r>
              <a:rPr lang="en-IN" sz="4800" b="1" dirty="0" smtClean="0">
                <a:solidFill>
                  <a:srgbClr val="C00000"/>
                </a:solidFill>
                <a:latin typeface="AR DECODE" pitchFamily="2" charset="0"/>
              </a:rPr>
              <a:t>Green manure </a:t>
            </a:r>
            <a:r>
              <a:rPr lang="en-IN" sz="4800" dirty="0" smtClean="0">
                <a:solidFill>
                  <a:schemeClr val="accent6">
                    <a:lumMod val="50000"/>
                  </a:schemeClr>
                </a:solidFill>
                <a:latin typeface="AR DECODE" pitchFamily="2" charset="0"/>
              </a:rPr>
              <a:t>-Prior to the sowing of crop seeds some plants like sun hemp or guar are grown and then mulched by ploughing them into the soil these plants form green manure which helps in increase of nitrogen and phosphorus in soil.  </a:t>
            </a:r>
          </a:p>
          <a:p>
            <a:r>
              <a:rPr lang="en-IN" sz="4800" b="1" dirty="0" smtClean="0">
                <a:solidFill>
                  <a:srgbClr val="C00000"/>
                </a:solidFill>
                <a:latin typeface="AR DECODE" pitchFamily="2" charset="0"/>
              </a:rPr>
              <a:t>Compost and </a:t>
            </a:r>
            <a:r>
              <a:rPr lang="en-IN" sz="4800" b="1" dirty="0" err="1" smtClean="0">
                <a:solidFill>
                  <a:srgbClr val="C00000"/>
                </a:solidFill>
                <a:latin typeface="AR DECODE" pitchFamily="2" charset="0"/>
              </a:rPr>
              <a:t>vermi</a:t>
            </a:r>
            <a:r>
              <a:rPr lang="en-IN" sz="4800" b="1" dirty="0" smtClean="0">
                <a:solidFill>
                  <a:srgbClr val="C00000"/>
                </a:solidFill>
                <a:latin typeface="AR DECODE" pitchFamily="2" charset="0"/>
              </a:rPr>
              <a:t>-compost-</a:t>
            </a:r>
            <a:r>
              <a:rPr lang="en-IN" sz="4800" dirty="0" smtClean="0">
                <a:solidFill>
                  <a:schemeClr val="accent6">
                    <a:lumMod val="50000"/>
                  </a:schemeClr>
                </a:solidFill>
                <a:latin typeface="AR DECODE" pitchFamily="2" charset="0"/>
              </a:rPr>
              <a:t>-The process in which farm waste  material like livestock vegetable waste sewage waste etc .is decomposed in pits is known as composting .To fasten the decomposition of waste the red worms are put in the pit this process is known as </a:t>
            </a:r>
            <a:r>
              <a:rPr lang="en-IN" sz="4800" dirty="0" err="1" smtClean="0">
                <a:solidFill>
                  <a:schemeClr val="accent6">
                    <a:lumMod val="50000"/>
                  </a:schemeClr>
                </a:solidFill>
                <a:latin typeface="AR DECODE" pitchFamily="2" charset="0"/>
              </a:rPr>
              <a:t>vermi</a:t>
            </a:r>
            <a:r>
              <a:rPr lang="en-IN" sz="4800" dirty="0" smtClean="0">
                <a:solidFill>
                  <a:schemeClr val="accent6">
                    <a:lumMod val="50000"/>
                  </a:schemeClr>
                </a:solidFill>
                <a:latin typeface="AR DECODE" pitchFamily="2" charset="0"/>
              </a:rPr>
              <a:t> compost.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846158"/>
          </a:xfrm>
        </p:spPr>
        <p:txBody>
          <a:bodyPr>
            <a:normAutofit fontScale="90000"/>
          </a:bodyPr>
          <a:lstStyle/>
          <a:p>
            <a:r>
              <a:rPr lang="en-IN" sz="5900" b="1" dirty="0" smtClean="0">
                <a:solidFill>
                  <a:srgbClr val="C00000"/>
                </a:solidFill>
                <a:latin typeface="AR BERKLEY" pitchFamily="2" charset="0"/>
              </a:rPr>
              <a:t>Fertilisers</a:t>
            </a:r>
            <a:r>
              <a:rPr lang="en-IN" sz="5900" dirty="0" smtClean="0">
                <a:solidFill>
                  <a:schemeClr val="accent6">
                    <a:lumMod val="75000"/>
                  </a:schemeClr>
                </a:solidFill>
                <a:latin typeface="AR BERKLEY" pitchFamily="2" charset="0"/>
              </a:rPr>
              <a:t> </a:t>
            </a:r>
            <a:endParaRPr lang="en-IN" sz="5900" dirty="0">
              <a:solidFill>
                <a:schemeClr val="accent6">
                  <a:lumMod val="75000"/>
                </a:schemeClr>
              </a:solidFill>
              <a:latin typeface="AR BERKLEY" pitchFamily="2" charset="0"/>
            </a:endParaRPr>
          </a:p>
        </p:txBody>
      </p:sp>
      <p:sp>
        <p:nvSpPr>
          <p:cNvPr id="3" name="Content Placeholder 2"/>
          <p:cNvSpPr>
            <a:spLocks noGrp="1"/>
          </p:cNvSpPr>
          <p:nvPr>
            <p:ph idx="1"/>
          </p:nvPr>
        </p:nvSpPr>
        <p:spPr>
          <a:xfrm>
            <a:off x="457200" y="1573142"/>
            <a:ext cx="8229600" cy="4553021"/>
          </a:xfrm>
        </p:spPr>
        <p:txBody>
          <a:bodyPr>
            <a:normAutofit fontScale="70000" lnSpcReduction="20000"/>
          </a:bodyPr>
          <a:lstStyle/>
          <a:p>
            <a:r>
              <a:rPr lang="en-IN" sz="4800" dirty="0" smtClean="0">
                <a:solidFill>
                  <a:schemeClr val="accent6">
                    <a:lumMod val="50000"/>
                  </a:schemeClr>
                </a:solidFill>
                <a:latin typeface="AR DECODE" pitchFamily="2" charset="0"/>
              </a:rPr>
              <a:t>Fertilisers are commonly used plant nutrients. They are made in factories and are man made . They supply nitrogen phohosphorus and potassium to plants . They are ensured to use good vegetative growth giving rise to healthy plant . Fertilisers are factor of higher yields of high cost . But excessive use of fertilisers have adverse effect on soil . Fertilisers get washed away with excessive irrigation. Fertilisers also harm the useful micro organisms of soil . The fertilisers give short term benefits whereas manure gives long term benefits. </a:t>
            </a:r>
            <a:endParaRPr lang="en-IN" sz="4800" dirty="0">
              <a:solidFill>
                <a:schemeClr val="accent6">
                  <a:lumMod val="50000"/>
                </a:schemeClr>
              </a:solidFill>
              <a:latin typeface="AR DECODE" pitchFamily="2" charset="0"/>
            </a:endParaRPr>
          </a:p>
        </p:txBody>
      </p:sp>
      <p:pic>
        <p:nvPicPr>
          <p:cNvPr id="1026" name="Picture 2" descr="C:\Users\sehgal\AppData\Local\Microsoft\Windows\INetCache\IE\BIU1JESW\fertilizer[1].jpg"/>
          <p:cNvPicPr>
            <a:picLocks noChangeAspect="1" noChangeArrowheads="1"/>
          </p:cNvPicPr>
          <p:nvPr/>
        </p:nvPicPr>
        <p:blipFill>
          <a:blip r:embed="rId2" cstate="print"/>
          <a:srcRect/>
          <a:stretch>
            <a:fillRect/>
          </a:stretch>
        </p:blipFill>
        <p:spPr bwMode="auto">
          <a:xfrm>
            <a:off x="3786182" y="5286389"/>
            <a:ext cx="2085975" cy="1143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Organic farming</a:t>
            </a:r>
            <a:r>
              <a:rPr lang="en-US" dirty="0" smtClean="0"/>
              <a:t> is a method of </a:t>
            </a:r>
            <a:r>
              <a:rPr lang="en-US" b="1" dirty="0" smtClean="0"/>
              <a:t>farming</a:t>
            </a:r>
            <a:r>
              <a:rPr lang="en-US" dirty="0" smtClean="0"/>
              <a:t> using less or no amount of fertilizers, herbicides, pesticides etc. This method uses only </a:t>
            </a:r>
            <a:r>
              <a:rPr lang="en-US" b="1" dirty="0" smtClean="0"/>
              <a:t>organic</a:t>
            </a:r>
            <a:r>
              <a:rPr lang="en-US" dirty="0" smtClean="0"/>
              <a:t> matters like </a:t>
            </a:r>
            <a:r>
              <a:rPr lang="en-US" b="1" dirty="0" smtClean="0"/>
              <a:t>organic</a:t>
            </a:r>
            <a:r>
              <a:rPr lang="en-US" dirty="0" smtClean="0"/>
              <a:t> manures, </a:t>
            </a:r>
            <a:r>
              <a:rPr lang="en-US" b="1" dirty="0" smtClean="0"/>
              <a:t>farm</a:t>
            </a:r>
            <a:r>
              <a:rPr lang="en-US" dirty="0" smtClean="0"/>
              <a:t>-wastes. It uses blue green algae in preparation of bio fertilizers.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900" b="1" dirty="0" smtClean="0">
                <a:solidFill>
                  <a:srgbClr val="C00000"/>
                </a:solidFill>
                <a:latin typeface="AR BERKLEY" pitchFamily="2" charset="0"/>
              </a:rPr>
              <a:t>Irrigation </a:t>
            </a:r>
            <a:endParaRPr lang="en-IN" sz="5900" b="1" dirty="0">
              <a:solidFill>
                <a:srgbClr val="C00000"/>
              </a:solidFill>
              <a:latin typeface="AR BERKLEY" pitchFamily="2" charset="0"/>
            </a:endParaRPr>
          </a:p>
        </p:txBody>
      </p:sp>
      <p:sp>
        <p:nvSpPr>
          <p:cNvPr id="3" name="Content Placeholder 2"/>
          <p:cNvSpPr>
            <a:spLocks noGrp="1"/>
          </p:cNvSpPr>
          <p:nvPr>
            <p:ph idx="1"/>
          </p:nvPr>
        </p:nvSpPr>
        <p:spPr/>
        <p:txBody>
          <a:bodyPr>
            <a:normAutofit fontScale="92500"/>
          </a:bodyPr>
          <a:lstStyle/>
          <a:p>
            <a:r>
              <a:rPr lang="en-IN" sz="4800" dirty="0" smtClean="0">
                <a:solidFill>
                  <a:schemeClr val="accent6">
                    <a:lumMod val="50000"/>
                  </a:schemeClr>
                </a:solidFill>
                <a:latin typeface="AR DECODE" pitchFamily="2" charset="0"/>
              </a:rPr>
              <a:t>Most agriculture in India is rain led ,that is why the success of crops in most areas is dependant on timely monsoons . Hence poor monsoons cause </a:t>
            </a:r>
            <a:r>
              <a:rPr lang="en-IN" sz="4800" dirty="0" err="1" smtClean="0">
                <a:solidFill>
                  <a:schemeClr val="accent6">
                    <a:lumMod val="50000"/>
                  </a:schemeClr>
                </a:solidFill>
                <a:latin typeface="AR DECODE" pitchFamily="2" charset="0"/>
              </a:rPr>
              <a:t>cause</a:t>
            </a:r>
            <a:r>
              <a:rPr lang="en-IN" sz="4800" dirty="0" smtClean="0">
                <a:solidFill>
                  <a:schemeClr val="accent6">
                    <a:lumMod val="50000"/>
                  </a:schemeClr>
                </a:solidFill>
                <a:latin typeface="AR DECODE" pitchFamily="2" charset="0"/>
              </a:rPr>
              <a:t> crop failure . Ensuring that the crop get water at the time of growing time can give higher yield .</a:t>
            </a:r>
            <a:endParaRPr lang="en-IN" sz="4800" dirty="0">
              <a:solidFill>
                <a:schemeClr val="accent6">
                  <a:lumMod val="50000"/>
                </a:schemeClr>
              </a:solidFill>
              <a:latin typeface="AR DECODE" pitchFamily="2" charset="0"/>
            </a:endParaRPr>
          </a:p>
        </p:txBody>
      </p:sp>
      <p:pic>
        <p:nvPicPr>
          <p:cNvPr id="2050" name="Picture 2" descr="C:\Users\sehgal\AppData\Local\Microsoft\Windows\INetCache\IE\BIU1JESW\Beregnungsanlagen[1].jpg"/>
          <p:cNvPicPr>
            <a:picLocks noChangeAspect="1" noChangeArrowheads="1"/>
          </p:cNvPicPr>
          <p:nvPr/>
        </p:nvPicPr>
        <p:blipFill>
          <a:blip r:embed="rId2" cstate="print"/>
          <a:srcRect/>
          <a:stretch>
            <a:fillRect/>
          </a:stretch>
        </p:blipFill>
        <p:spPr bwMode="auto">
          <a:xfrm>
            <a:off x="7308304" y="5085184"/>
            <a:ext cx="1835696" cy="17728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900" b="1" dirty="0" smtClean="0">
                <a:solidFill>
                  <a:srgbClr val="C00000"/>
                </a:solidFill>
                <a:latin typeface="AR BERKLEY" pitchFamily="2" charset="0"/>
              </a:rPr>
              <a:t>Methods of irrigation</a:t>
            </a:r>
            <a:endParaRPr lang="en-IN" sz="5900" b="1" dirty="0">
              <a:solidFill>
                <a:srgbClr val="C00000"/>
              </a:solidFill>
              <a:latin typeface="AR BERKLEY" pitchFamily="2" charset="0"/>
            </a:endParaRPr>
          </a:p>
        </p:txBody>
      </p:sp>
      <p:sp>
        <p:nvSpPr>
          <p:cNvPr id="3" name="Content Placeholder 2"/>
          <p:cNvSpPr>
            <a:spLocks noGrp="1"/>
          </p:cNvSpPr>
          <p:nvPr>
            <p:ph idx="1"/>
          </p:nvPr>
        </p:nvSpPr>
        <p:spPr/>
        <p:txBody>
          <a:bodyPr>
            <a:normAutofit fontScale="62500" lnSpcReduction="20000"/>
          </a:bodyPr>
          <a:lstStyle/>
          <a:p>
            <a:pPr>
              <a:buNone/>
            </a:pPr>
            <a:r>
              <a:rPr lang="en-IN" sz="4800" b="1" dirty="0" smtClean="0">
                <a:solidFill>
                  <a:schemeClr val="accent6">
                    <a:lumMod val="50000"/>
                  </a:schemeClr>
                </a:solidFill>
                <a:latin typeface="AR DECODE" pitchFamily="2" charset="0"/>
              </a:rPr>
              <a:t>Wells </a:t>
            </a:r>
            <a:r>
              <a:rPr lang="en-IN" sz="4800" dirty="0" smtClean="0">
                <a:solidFill>
                  <a:schemeClr val="accent6">
                    <a:lumMod val="50000"/>
                  </a:schemeClr>
                </a:solidFill>
                <a:latin typeface="AR DECODE" pitchFamily="2" charset="0"/>
              </a:rPr>
              <a:t>– There are two types of wells namely dug wells and tube wells. Water is collected from water bearing strata . Tube wells can tap more amount of water than dug ones. </a:t>
            </a:r>
          </a:p>
          <a:p>
            <a:pPr>
              <a:buNone/>
            </a:pPr>
            <a:r>
              <a:rPr lang="en-IN" sz="4800" b="1" dirty="0" smtClean="0">
                <a:solidFill>
                  <a:schemeClr val="accent6">
                    <a:lumMod val="50000"/>
                  </a:schemeClr>
                </a:solidFill>
                <a:latin typeface="AR DECODE" pitchFamily="2" charset="0"/>
              </a:rPr>
              <a:t>Canals</a:t>
            </a:r>
            <a:r>
              <a:rPr lang="en-IN" sz="4800" dirty="0" smtClean="0">
                <a:solidFill>
                  <a:schemeClr val="accent6">
                    <a:lumMod val="50000"/>
                  </a:schemeClr>
                </a:solidFill>
                <a:latin typeface="AR DECODE" pitchFamily="2" charset="0"/>
              </a:rPr>
              <a:t> – this usually an elaborate and extensive irrigation system. In this system canals receive water from rivers. The main canal is divided into branches having further distributaries to irrigate fields.  </a:t>
            </a:r>
          </a:p>
          <a:p>
            <a:pPr>
              <a:buNone/>
            </a:pPr>
            <a:r>
              <a:rPr lang="en-IN" sz="4800" b="1" dirty="0" smtClean="0">
                <a:solidFill>
                  <a:schemeClr val="accent6">
                    <a:lumMod val="50000"/>
                  </a:schemeClr>
                </a:solidFill>
                <a:latin typeface="AR DECODE" pitchFamily="2" charset="0"/>
              </a:rPr>
              <a:t>River lift system</a:t>
            </a:r>
            <a:r>
              <a:rPr lang="en-IN" sz="4800" dirty="0" smtClean="0">
                <a:solidFill>
                  <a:schemeClr val="accent6">
                    <a:lumMod val="50000"/>
                  </a:schemeClr>
                </a:solidFill>
                <a:latin typeface="AR DECODE" pitchFamily="2" charset="0"/>
              </a:rPr>
              <a:t>-In</a:t>
            </a:r>
            <a:r>
              <a:rPr lang="en-IN" sz="4800" b="1" dirty="0" smtClean="0">
                <a:solidFill>
                  <a:schemeClr val="accent6">
                    <a:lumMod val="50000"/>
                  </a:schemeClr>
                </a:solidFill>
                <a:latin typeface="AR DECODE" pitchFamily="2" charset="0"/>
              </a:rPr>
              <a:t> </a:t>
            </a:r>
            <a:r>
              <a:rPr lang="en-IN" sz="4800" dirty="0" smtClean="0">
                <a:solidFill>
                  <a:schemeClr val="accent6">
                    <a:lumMod val="50000"/>
                  </a:schemeClr>
                </a:solidFill>
                <a:latin typeface="AR DECODE" pitchFamily="2" charset="0"/>
              </a:rPr>
              <a:t>areas where canal flow is insufficient the water is directly drawn from river .</a:t>
            </a:r>
          </a:p>
          <a:p>
            <a:pPr>
              <a:buNone/>
            </a:pPr>
            <a:r>
              <a:rPr lang="en-IN" sz="4800" b="1" dirty="0" smtClean="0">
                <a:solidFill>
                  <a:schemeClr val="accent6">
                    <a:lumMod val="50000"/>
                  </a:schemeClr>
                </a:solidFill>
                <a:latin typeface="AR DECODE" pitchFamily="2" charset="0"/>
              </a:rPr>
              <a:t>Tanks</a:t>
            </a:r>
            <a:r>
              <a:rPr lang="en-IN" sz="4800" dirty="0" smtClean="0">
                <a:solidFill>
                  <a:schemeClr val="accent6">
                    <a:lumMod val="50000"/>
                  </a:schemeClr>
                </a:solidFill>
                <a:latin typeface="AR DECODE" pitchFamily="2" charset="0"/>
              </a:rPr>
              <a:t>- These are small storage reservoirs which intercept and store the run off of smaller catchment areas </a:t>
            </a:r>
            <a:endParaRPr lang="en-IN" sz="4800" dirty="0">
              <a:solidFill>
                <a:schemeClr val="accent6">
                  <a:lumMod val="50000"/>
                </a:schemeClr>
              </a:solidFill>
              <a:latin typeface="AR DECODE" pitchFamily="2" charset="0"/>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Cropping Systems</a:t>
            </a:r>
            <a:endParaRPr lang="en-US" dirty="0"/>
          </a:p>
        </p:txBody>
      </p:sp>
      <p:pic>
        <p:nvPicPr>
          <p:cNvPr id="56322" name="Picture 2" descr="C:\Users\gurnaz\Desktop\cropping-pattern-2-638.jpg"/>
          <p:cNvPicPr>
            <a:picLocks noGrp="1" noChangeAspect="1" noChangeArrowheads="1"/>
          </p:cNvPicPr>
          <p:nvPr>
            <p:ph idx="1"/>
          </p:nvPr>
        </p:nvPicPr>
        <p:blipFill>
          <a:blip r:embed="rId2"/>
          <a:srcRect/>
          <a:stretch>
            <a:fillRect/>
          </a:stretch>
        </p:blipFill>
        <p:spPr bwMode="auto">
          <a:xfrm>
            <a:off x="0" y="0"/>
            <a:ext cx="9144000" cy="61261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800" b="1" dirty="0" smtClean="0">
                <a:solidFill>
                  <a:srgbClr val="C00000"/>
                </a:solidFill>
                <a:latin typeface="AR BERKLEY" pitchFamily="2" charset="0"/>
              </a:rPr>
              <a:t>Need to improve crop production</a:t>
            </a:r>
            <a:endParaRPr lang="en-IN" sz="4800" b="1" dirty="0">
              <a:solidFill>
                <a:srgbClr val="C00000"/>
              </a:solidFill>
              <a:latin typeface="AR BERKLEY" pitchFamily="2" charset="0"/>
            </a:endParaRPr>
          </a:p>
        </p:txBody>
      </p:sp>
      <p:sp>
        <p:nvSpPr>
          <p:cNvPr id="3" name="Content Placeholder 2"/>
          <p:cNvSpPr>
            <a:spLocks noGrp="1"/>
          </p:cNvSpPr>
          <p:nvPr>
            <p:ph idx="1"/>
          </p:nvPr>
        </p:nvSpPr>
        <p:spPr>
          <a:xfrm>
            <a:off x="500034" y="1600201"/>
            <a:ext cx="7929618" cy="3043245"/>
          </a:xfrm>
        </p:spPr>
        <p:txBody>
          <a:bodyPr>
            <a:normAutofit/>
          </a:bodyPr>
          <a:lstStyle/>
          <a:p>
            <a:pPr>
              <a:buNone/>
            </a:pPr>
            <a:r>
              <a:rPr lang="en-IN" sz="4800" dirty="0" smtClean="0">
                <a:solidFill>
                  <a:schemeClr val="accent6">
                    <a:lumMod val="50000"/>
                  </a:schemeClr>
                </a:solidFill>
                <a:latin typeface="AR DECODE" pitchFamily="2" charset="0"/>
              </a:rPr>
              <a:t>As population of India is increasing day by day there is also a need to increase the production of crops.</a:t>
            </a:r>
          </a:p>
        </p:txBody>
      </p:sp>
      <p:pic>
        <p:nvPicPr>
          <p:cNvPr id="1026" name="Picture 2" descr="C:\Users\sehgal\AppData\Local\Microsoft\Windows\INetCache\IE\BIU1JESW\Wheat_P1210892[1].jpg"/>
          <p:cNvPicPr>
            <a:picLocks noChangeAspect="1" noChangeArrowheads="1"/>
          </p:cNvPicPr>
          <p:nvPr/>
        </p:nvPicPr>
        <p:blipFill>
          <a:blip r:embed="rId3" cstate="print"/>
          <a:srcRect/>
          <a:stretch>
            <a:fillRect/>
          </a:stretch>
        </p:blipFill>
        <p:spPr bwMode="auto">
          <a:xfrm>
            <a:off x="6215074" y="3929066"/>
            <a:ext cx="2159224" cy="16014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descr="C:\Users\sehgal\AppData\Local\Microsoft\Windows\INetCache\IE\EBB4F912\Heat_affected_crop_during_a_green_drought[1].jpg"/>
          <p:cNvPicPr>
            <a:picLocks noChangeAspect="1" noChangeArrowheads="1"/>
          </p:cNvPicPr>
          <p:nvPr/>
        </p:nvPicPr>
        <p:blipFill>
          <a:blip r:embed="rId4" cstate="print"/>
          <a:srcRect/>
          <a:stretch>
            <a:fillRect/>
          </a:stretch>
        </p:blipFill>
        <p:spPr bwMode="auto">
          <a:xfrm>
            <a:off x="1428728" y="4000504"/>
            <a:ext cx="2232248" cy="15705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2" descr="C:\Users\sehgal\AppData\Local\Microsoft\Windows\INetCache\IE\EBB4F912\grass4[1].png"/>
          <p:cNvPicPr>
            <a:picLocks noChangeAspect="1" noChangeArrowheads="1"/>
          </p:cNvPicPr>
          <p:nvPr/>
        </p:nvPicPr>
        <p:blipFill>
          <a:blip r:embed="rId5" cstate="print"/>
          <a:srcRect/>
          <a:stretch>
            <a:fillRect/>
          </a:stretch>
        </p:blipFill>
        <p:spPr bwMode="auto">
          <a:xfrm>
            <a:off x="4357686" y="3929066"/>
            <a:ext cx="1444019" cy="1448382"/>
          </a:xfrm>
          <a:prstGeom prst="rect">
            <a:avLst/>
          </a:prstGeom>
          <a:noFill/>
        </p:spPr>
      </p:pic>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4)">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checkerboard(across)">
                                      <p:cBhvr>
                                        <p:cTn id="23"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Cropping patterns</a:t>
            </a:r>
            <a:endParaRPr lang="en-US" dirty="0"/>
          </a:p>
        </p:txBody>
      </p:sp>
      <p:sp>
        <p:nvSpPr>
          <p:cNvPr id="3" name="Content Placeholder 2"/>
          <p:cNvSpPr>
            <a:spLocks noGrp="1"/>
          </p:cNvSpPr>
          <p:nvPr>
            <p:ph idx="1"/>
          </p:nvPr>
        </p:nvSpPr>
        <p:spPr/>
        <p:txBody>
          <a:bodyPr>
            <a:normAutofit lnSpcReduction="10000"/>
          </a:bodyPr>
          <a:lstStyle/>
          <a:p>
            <a:r>
              <a:rPr lang="en-US" b="1" dirty="0" smtClean="0"/>
              <a:t>Crop Rotation:</a:t>
            </a:r>
            <a:r>
              <a:rPr lang="en-US" dirty="0" smtClean="0"/>
              <a:t> Example Planting maize one year, and beans the next. Crop Rotation means changing the type of crops grown in the field each season or each year (or changing from crops to fallow).</a:t>
            </a:r>
          </a:p>
          <a:p>
            <a:r>
              <a:rPr lang="en-US" dirty="0" smtClean="0"/>
              <a:t>Crop rotation is a key principle of agriculture conservation because it improves the soil structure and fertility, and because it helps control weeds, pests and diseases.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Croping</a:t>
            </a:r>
            <a:r>
              <a:rPr lang="en-US" dirty="0" smtClean="0"/>
              <a:t> patterns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Intercropping: </a:t>
            </a:r>
            <a:r>
              <a:rPr lang="en-US" dirty="0" smtClean="0"/>
              <a:t>Examples- Planting alternating rows of maize and beans, or growing a cover crop in between the cereal rows. Intercropping means growing two or more crops in the same field at the same time.</a:t>
            </a:r>
          </a:p>
          <a:p>
            <a:r>
              <a:rPr lang="en-US" b="1" dirty="0" smtClean="0"/>
              <a:t>Mixed Intercropping:</a:t>
            </a:r>
            <a:r>
              <a:rPr lang="en-US" dirty="0" smtClean="0"/>
              <a:t> Distribution of the seeds of both the crops, or dibbling the seeds without any row arrangement. This process is called mixed intercropping. It is easy to do but makes weeding, fertilization and harvesting difficult. Individual plants may compete with each other because they are too close together.</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5900" b="1" dirty="0" smtClean="0">
                <a:solidFill>
                  <a:srgbClr val="C00000"/>
                </a:solidFill>
                <a:latin typeface="AR BERKLEY" pitchFamily="2" charset="0"/>
              </a:rPr>
              <a:t>Crop protection management</a:t>
            </a:r>
            <a:br>
              <a:rPr lang="en-IN" sz="5900" b="1" dirty="0" smtClean="0">
                <a:solidFill>
                  <a:srgbClr val="C00000"/>
                </a:solidFill>
                <a:latin typeface="AR BERKLEY" pitchFamily="2" charset="0"/>
              </a:rPr>
            </a:br>
            <a:r>
              <a:rPr lang="en-IN" sz="5900" b="1" dirty="0" smtClean="0">
                <a:solidFill>
                  <a:srgbClr val="C00000"/>
                </a:solidFill>
                <a:latin typeface="AR BERKLEY" pitchFamily="2" charset="0"/>
              </a:rPr>
              <a:t>weeds</a:t>
            </a:r>
            <a:endParaRPr lang="en-IN" sz="5900" b="1" dirty="0">
              <a:solidFill>
                <a:srgbClr val="C00000"/>
              </a:solidFill>
              <a:latin typeface="AR BERKLEY" pitchFamily="2" charset="0"/>
            </a:endParaRPr>
          </a:p>
        </p:txBody>
      </p:sp>
      <p:sp>
        <p:nvSpPr>
          <p:cNvPr id="3" name="Content Placeholder 2"/>
          <p:cNvSpPr>
            <a:spLocks noGrp="1"/>
          </p:cNvSpPr>
          <p:nvPr>
            <p:ph idx="1"/>
          </p:nvPr>
        </p:nvSpPr>
        <p:spPr/>
        <p:txBody>
          <a:bodyPr>
            <a:normAutofit fontScale="62500" lnSpcReduction="20000"/>
          </a:bodyPr>
          <a:lstStyle/>
          <a:p>
            <a:r>
              <a:rPr lang="en-IN" sz="4800" dirty="0" smtClean="0">
                <a:solidFill>
                  <a:schemeClr val="accent6">
                    <a:lumMod val="50000"/>
                  </a:schemeClr>
                </a:solidFill>
                <a:latin typeface="AR DECODE" pitchFamily="2" charset="0"/>
              </a:rPr>
              <a:t>Field crops are infested by a large number of weeds , insect pests and diseases. If weeds and pests are not controlled at the appropriate time then they can damage the crops so much that most of the crop is lost</a:t>
            </a:r>
          </a:p>
          <a:p>
            <a:r>
              <a:rPr lang="en-IN" sz="4800" dirty="0" smtClean="0">
                <a:solidFill>
                  <a:schemeClr val="accent6">
                    <a:lumMod val="50000"/>
                  </a:schemeClr>
                </a:solidFill>
                <a:latin typeface="AR DECODE" pitchFamily="2" charset="0"/>
              </a:rPr>
              <a:t>Weeds are unwanted plants in the cultivated field , for example, </a:t>
            </a:r>
            <a:r>
              <a:rPr lang="en-IN" sz="4800" dirty="0" err="1" smtClean="0">
                <a:solidFill>
                  <a:schemeClr val="accent6">
                    <a:lumMod val="50000"/>
                  </a:schemeClr>
                </a:solidFill>
                <a:latin typeface="AR DECODE" pitchFamily="2" charset="0"/>
              </a:rPr>
              <a:t>gokhru</a:t>
            </a:r>
            <a:r>
              <a:rPr lang="en-IN" sz="4800" dirty="0" smtClean="0">
                <a:solidFill>
                  <a:schemeClr val="accent6">
                    <a:lumMod val="50000"/>
                  </a:schemeClr>
                </a:solidFill>
                <a:latin typeface="AR DECODE" pitchFamily="2" charset="0"/>
              </a:rPr>
              <a:t> ,</a:t>
            </a:r>
            <a:r>
              <a:rPr lang="en-IN" sz="4800" dirty="0" err="1" smtClean="0">
                <a:solidFill>
                  <a:schemeClr val="accent6">
                    <a:lumMod val="50000"/>
                  </a:schemeClr>
                </a:solidFill>
                <a:latin typeface="AR DECODE" pitchFamily="2" charset="0"/>
              </a:rPr>
              <a:t>gajarghaas</a:t>
            </a:r>
            <a:r>
              <a:rPr lang="en-IN" sz="4800" dirty="0" smtClean="0">
                <a:solidFill>
                  <a:schemeClr val="accent6">
                    <a:lumMod val="50000"/>
                  </a:schemeClr>
                </a:solidFill>
                <a:latin typeface="AR DECODE" pitchFamily="2" charset="0"/>
              </a:rPr>
              <a:t> , </a:t>
            </a:r>
            <a:r>
              <a:rPr lang="en-IN" sz="4800" dirty="0" err="1" smtClean="0">
                <a:solidFill>
                  <a:schemeClr val="accent6">
                    <a:lumMod val="50000"/>
                  </a:schemeClr>
                </a:solidFill>
                <a:latin typeface="AR DECODE" pitchFamily="2" charset="0"/>
              </a:rPr>
              <a:t>motha</a:t>
            </a:r>
            <a:r>
              <a:rPr lang="en-IN" sz="4800" dirty="0" smtClean="0">
                <a:solidFill>
                  <a:schemeClr val="accent6">
                    <a:lumMod val="50000"/>
                  </a:schemeClr>
                </a:solidFill>
                <a:latin typeface="AR DECODE" pitchFamily="2" charset="0"/>
              </a:rPr>
              <a:t> etc. </a:t>
            </a:r>
          </a:p>
          <a:p>
            <a:r>
              <a:rPr lang="en-IN" sz="4800" dirty="0" smtClean="0">
                <a:solidFill>
                  <a:schemeClr val="accent6">
                    <a:lumMod val="50000"/>
                  </a:schemeClr>
                </a:solidFill>
                <a:latin typeface="AR DECODE" pitchFamily="2" charset="0"/>
              </a:rPr>
              <a:t>Weeds take up the nutrients and reduce the growth of the crop .Weeds should be taken out at right time as they cause problem at the time of maturation of the crop. Weeds can be removed out by use of </a:t>
            </a:r>
            <a:r>
              <a:rPr lang="en-IN" sz="4800" dirty="0" err="1" smtClean="0">
                <a:solidFill>
                  <a:schemeClr val="accent6">
                    <a:lumMod val="50000"/>
                  </a:schemeClr>
                </a:solidFill>
                <a:latin typeface="AR DECODE" pitchFamily="2" charset="0"/>
              </a:rPr>
              <a:t>weedicides</a:t>
            </a:r>
            <a:r>
              <a:rPr lang="en-IN" sz="4800" dirty="0" smtClean="0">
                <a:solidFill>
                  <a:schemeClr val="accent6">
                    <a:lumMod val="50000"/>
                  </a:schemeClr>
                </a:solidFill>
                <a:latin typeface="AR DECODE" pitchFamily="2" charset="0"/>
              </a:rPr>
              <a:t> . It can also been removed deep ploughing at the time of summer</a:t>
            </a:r>
            <a:endParaRPr lang="en-IN" sz="4800" dirty="0">
              <a:solidFill>
                <a:schemeClr val="accent6">
                  <a:lumMod val="50000"/>
                </a:schemeClr>
              </a:solidFill>
              <a:latin typeface="AR DECODE" pitchFamily="2" charset="0"/>
            </a:endParaRPr>
          </a:p>
        </p:txBody>
      </p:sp>
      <p:pic>
        <p:nvPicPr>
          <p:cNvPr id="6146" name="Picture 2" descr="C:\Users\sehgal\AppData\Local\Microsoft\Windows\INetCache\IE\BIU1JESW\4658526418_66a6b119ae_z[1].jpg"/>
          <p:cNvPicPr>
            <a:picLocks noChangeAspect="1" noChangeArrowheads="1"/>
          </p:cNvPicPr>
          <p:nvPr/>
        </p:nvPicPr>
        <p:blipFill>
          <a:blip r:embed="rId3" cstate="print"/>
          <a:srcRect/>
          <a:stretch>
            <a:fillRect/>
          </a:stretch>
        </p:blipFill>
        <p:spPr bwMode="auto">
          <a:xfrm>
            <a:off x="3000364" y="5000636"/>
            <a:ext cx="1709738" cy="1623021"/>
          </a:xfrm>
          <a:prstGeom prst="rect">
            <a:avLst/>
          </a:prstGeom>
          <a:noFill/>
        </p:spPr>
      </p:pic>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blinds(horizontal)">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900" dirty="0" smtClean="0">
                <a:solidFill>
                  <a:schemeClr val="accent6">
                    <a:lumMod val="75000"/>
                  </a:schemeClr>
                </a:solidFill>
                <a:latin typeface="AR BERKLEY" pitchFamily="2" charset="0"/>
              </a:rPr>
              <a:t>Storage of grains</a:t>
            </a:r>
            <a:endParaRPr lang="en-IN" sz="5900" dirty="0">
              <a:solidFill>
                <a:schemeClr val="accent6">
                  <a:lumMod val="75000"/>
                </a:schemeClr>
              </a:solidFill>
              <a:latin typeface="AR BERKLEY" pitchFamily="2" charset="0"/>
            </a:endParaRPr>
          </a:p>
        </p:txBody>
      </p:sp>
      <p:sp>
        <p:nvSpPr>
          <p:cNvPr id="3" name="Content Placeholder 2"/>
          <p:cNvSpPr>
            <a:spLocks noGrp="1"/>
          </p:cNvSpPr>
          <p:nvPr>
            <p:ph idx="1"/>
          </p:nvPr>
        </p:nvSpPr>
        <p:spPr/>
        <p:txBody>
          <a:bodyPr>
            <a:normAutofit/>
          </a:bodyPr>
          <a:lstStyle/>
          <a:p>
            <a:r>
              <a:rPr lang="en-IN" dirty="0" smtClean="0">
                <a:solidFill>
                  <a:schemeClr val="accent6">
                    <a:lumMod val="50000"/>
                  </a:schemeClr>
                </a:solidFill>
                <a:latin typeface="AR DECODE" pitchFamily="2" charset="0"/>
              </a:rPr>
              <a:t>Storage losses in agriculture produce can be very high. Factors responsible for such losses are</a:t>
            </a:r>
          </a:p>
          <a:p>
            <a:r>
              <a:rPr lang="en-IN" dirty="0" smtClean="0">
                <a:solidFill>
                  <a:schemeClr val="accent6">
                    <a:lumMod val="50000"/>
                  </a:schemeClr>
                </a:solidFill>
                <a:latin typeface="AR DECODE" pitchFamily="2" charset="0"/>
              </a:rPr>
              <a:t> </a:t>
            </a:r>
            <a:r>
              <a:rPr lang="en-IN" dirty="0" err="1" smtClean="0">
                <a:solidFill>
                  <a:schemeClr val="accent6">
                    <a:lumMod val="50000"/>
                  </a:schemeClr>
                </a:solidFill>
                <a:latin typeface="AR DECODE" pitchFamily="2" charset="0"/>
              </a:rPr>
              <a:t>biotic:insects</a:t>
            </a:r>
            <a:r>
              <a:rPr lang="en-IN" dirty="0" smtClean="0">
                <a:solidFill>
                  <a:schemeClr val="accent6">
                    <a:lumMod val="50000"/>
                  </a:schemeClr>
                </a:solidFill>
                <a:latin typeface="AR DECODE" pitchFamily="2" charset="0"/>
              </a:rPr>
              <a:t>, rodents, fungi, mites and bacteria </a:t>
            </a:r>
          </a:p>
          <a:p>
            <a:r>
              <a:rPr lang="en-IN" dirty="0" smtClean="0">
                <a:solidFill>
                  <a:schemeClr val="accent6">
                    <a:lumMod val="50000"/>
                  </a:schemeClr>
                </a:solidFill>
                <a:latin typeface="AR DECODE" pitchFamily="2" charset="0"/>
              </a:rPr>
              <a:t> </a:t>
            </a:r>
            <a:r>
              <a:rPr lang="en-IN" dirty="0" err="1" smtClean="0">
                <a:solidFill>
                  <a:schemeClr val="accent6">
                    <a:lumMod val="50000"/>
                  </a:schemeClr>
                </a:solidFill>
                <a:latin typeface="AR DECODE" pitchFamily="2" charset="0"/>
              </a:rPr>
              <a:t>abiotic</a:t>
            </a:r>
            <a:r>
              <a:rPr lang="en-IN" dirty="0" smtClean="0">
                <a:solidFill>
                  <a:schemeClr val="accent6">
                    <a:lumMod val="50000"/>
                  </a:schemeClr>
                </a:solidFill>
                <a:latin typeface="AR DECODE" pitchFamily="2" charset="0"/>
              </a:rPr>
              <a:t> factors: inappropriate temperatures and moisture in the place of storage. These factors cause reduction in weight all leading to poor marketability. These factors can be controlled by proper and sy</a:t>
            </a:r>
            <a:r>
              <a:rPr lang="en-IN" dirty="0">
                <a:solidFill>
                  <a:schemeClr val="accent6">
                    <a:lumMod val="50000"/>
                  </a:schemeClr>
                </a:solidFill>
                <a:latin typeface="AR DECODE" pitchFamily="2" charset="0"/>
              </a:rPr>
              <a:t>s</a:t>
            </a:r>
            <a:r>
              <a:rPr lang="en-IN" dirty="0" smtClean="0">
                <a:solidFill>
                  <a:schemeClr val="accent6">
                    <a:lumMod val="50000"/>
                  </a:schemeClr>
                </a:solidFill>
                <a:latin typeface="AR DECODE" pitchFamily="2" charset="0"/>
              </a:rPr>
              <a:t>tematic management. The use of chemicals can kill pests and save the crop </a:t>
            </a:r>
            <a:r>
              <a:rPr lang="en-IN" sz="4100" dirty="0" smtClean="0">
                <a:solidFill>
                  <a:schemeClr val="accent6">
                    <a:lumMod val="50000"/>
                  </a:schemeClr>
                </a:solidFill>
                <a:latin typeface="AR DECODE" pitchFamily="2" charset="0"/>
              </a:rPr>
              <a:t>from loss</a:t>
            </a:r>
            <a:r>
              <a:rPr lang="en-IN" sz="4800" dirty="0" smtClean="0">
                <a:solidFill>
                  <a:schemeClr val="accent6">
                    <a:lumMod val="50000"/>
                  </a:schemeClr>
                </a:solidFill>
                <a:latin typeface="AR DECODE" pitchFamily="2" charset="0"/>
              </a:rPr>
              <a:t>.</a:t>
            </a:r>
            <a:endParaRPr lang="en-IN" sz="4800" dirty="0">
              <a:solidFill>
                <a:schemeClr val="accent6">
                  <a:lumMod val="50000"/>
                </a:schemeClr>
              </a:solidFill>
              <a:latin typeface="AR DECODE" pitchFamily="2" charset="0"/>
            </a:endParaRPr>
          </a:p>
        </p:txBody>
      </p:sp>
      <p:pic>
        <p:nvPicPr>
          <p:cNvPr id="7171" name="Picture 3" descr="C:\Users\sehgal\AppData\Local\Microsoft\Windows\INetCache\IE\12HR0I9F\silos2[1].jpg"/>
          <p:cNvPicPr>
            <a:picLocks noChangeAspect="1" noChangeArrowheads="1"/>
          </p:cNvPicPr>
          <p:nvPr/>
        </p:nvPicPr>
        <p:blipFill>
          <a:blip r:embed="rId3" cstate="print"/>
          <a:srcRect/>
          <a:stretch>
            <a:fillRect/>
          </a:stretch>
        </p:blipFill>
        <p:spPr bwMode="auto">
          <a:xfrm>
            <a:off x="6372200" y="5085184"/>
            <a:ext cx="2614042" cy="1560959"/>
          </a:xfrm>
          <a:prstGeom prst="rect">
            <a:avLst/>
          </a:prstGeom>
          <a:noFill/>
        </p:spPr>
      </p:pic>
      <p:pic>
        <p:nvPicPr>
          <p:cNvPr id="7172" name="Picture 4" descr="C:\Program Files (x86)\Microsoft Office\MEDIA\CAGCAT10\j0297185.wmf"/>
          <p:cNvPicPr>
            <a:picLocks noChangeAspect="1" noChangeArrowheads="1"/>
          </p:cNvPicPr>
          <p:nvPr/>
        </p:nvPicPr>
        <p:blipFill>
          <a:blip r:embed="rId4" cstate="print"/>
          <a:srcRect/>
          <a:stretch>
            <a:fillRect/>
          </a:stretch>
        </p:blipFill>
        <p:spPr bwMode="auto">
          <a:xfrm>
            <a:off x="323528" y="5229200"/>
            <a:ext cx="1809598" cy="1442009"/>
          </a:xfrm>
          <a:prstGeom prst="rect">
            <a:avLst/>
          </a:prstGeom>
          <a:noFill/>
        </p:spPr>
      </p:pic>
    </p:spTree>
  </p:cSld>
  <p:clrMapOvr>
    <a:masterClrMapping/>
  </p:clrMapOvr>
  <p:transition advClick="0">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blinds(horizontal)">
                                      <p:cBhvr>
                                        <p:cTn id="22" dur="500"/>
                                        <p:tgtEl>
                                          <p:spTgt spid="717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blinds(horizontal)">
                                      <p:cBhvr>
                                        <p:cTn id="2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866" name="Picture 2" descr="ANIMAL HUSBANDRY&#10;Animalhusbandryis the management and care of farm animals by&#10;humans for profit, in which genetic qualitie..."/>
          <p:cNvPicPr>
            <a:picLocks noChangeAspect="1" noChangeArrowheads="1"/>
          </p:cNvPicPr>
          <p:nvPr/>
        </p:nvPicPr>
        <p:blipFill>
          <a:blip r:embed="rId2"/>
          <a:srcRect/>
          <a:stretch>
            <a:fillRect/>
          </a:stretch>
        </p:blipFill>
        <p:spPr bwMode="auto">
          <a:xfrm>
            <a:off x="142844" y="142852"/>
            <a:ext cx="8694653" cy="671514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NIMAL HUSBANDRY:&#10;1.cattle farming&#10;2.poultry farming&#10;3.egg and broiler production&#10;4.fish production&#10;5.marine production&#10;6...."/>
          <p:cNvPicPr>
            <a:picLocks noChangeAspect="1" noChangeArrowheads="1"/>
          </p:cNvPicPr>
          <p:nvPr/>
        </p:nvPicPr>
        <p:blipFill>
          <a:blip r:embed="rId2"/>
          <a:srcRect/>
          <a:stretch>
            <a:fillRect/>
          </a:stretch>
        </p:blipFill>
        <p:spPr bwMode="auto">
          <a:xfrm>
            <a:off x="0" y="0"/>
            <a:ext cx="9144000" cy="657227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ATTLE FARMING&#10;Cattle—colloquially cows—are the most common type of&#10;large domesticated ungulates. They are a prominent mo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S OF CATTLE FARMING&#10; "/>
          <p:cNvPicPr>
            <a:picLocks noChangeAspect="1" noChangeArrowheads="1"/>
          </p:cNvPicPr>
          <p:nvPr/>
        </p:nvPicPr>
        <p:blipFill>
          <a:blip r:embed="rId2"/>
          <a:srcRect/>
          <a:stretch>
            <a:fillRect/>
          </a:stretch>
        </p:blipFill>
        <p:spPr bwMode="auto">
          <a:xfrm>
            <a:off x="0" y="0"/>
            <a:ext cx="9001156" cy="60626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Cattle Farming</a:t>
            </a:r>
          </a:p>
        </p:txBody>
      </p:sp>
      <p:sp>
        <p:nvSpPr>
          <p:cNvPr id="3" name="Content Placeholder 2"/>
          <p:cNvSpPr>
            <a:spLocks noGrp="1"/>
          </p:cNvSpPr>
          <p:nvPr>
            <p:ph idx="1"/>
          </p:nvPr>
        </p:nvSpPr>
        <p:spPr/>
        <p:txBody>
          <a:bodyPr>
            <a:normAutofit fontScale="85000" lnSpcReduction="20000"/>
          </a:bodyPr>
          <a:lstStyle/>
          <a:p>
            <a:r>
              <a:rPr lang="en-US" dirty="0" smtClean="0"/>
              <a:t>Cattle farming is done for two purposes:</a:t>
            </a:r>
            <a:br>
              <a:rPr lang="en-US" dirty="0" smtClean="0"/>
            </a:br>
            <a:r>
              <a:rPr lang="en-US" b="1" dirty="0" smtClean="0"/>
              <a:t>Dairy:</a:t>
            </a:r>
            <a:r>
              <a:rPr lang="en-US" dirty="0" smtClean="0"/>
              <a:t> for getting milk.</a:t>
            </a:r>
            <a:br>
              <a:rPr lang="en-US" dirty="0" smtClean="0"/>
            </a:br>
            <a:r>
              <a:rPr lang="en-US" b="1" dirty="0" smtClean="0"/>
              <a:t>Draught:</a:t>
            </a:r>
            <a:r>
              <a:rPr lang="en-US" dirty="0" smtClean="0"/>
              <a:t> animals are used for agricultural tasks like tilling, irrigation and carting.</a:t>
            </a:r>
            <a:br>
              <a:rPr lang="en-US" dirty="0" smtClean="0"/>
            </a:br>
            <a:r>
              <a:rPr lang="en-US" dirty="0" smtClean="0"/>
              <a:t>On the above basis, the cattle are divided into two categories:</a:t>
            </a:r>
            <a:br>
              <a:rPr lang="en-US" dirty="0" smtClean="0"/>
            </a:br>
            <a:r>
              <a:rPr lang="en-US" b="1" dirty="0" err="1" smtClean="0"/>
              <a:t>Milch</a:t>
            </a:r>
            <a:r>
              <a:rPr lang="en-US" b="1" dirty="0" smtClean="0"/>
              <a:t> breeds (dairy animals):</a:t>
            </a:r>
            <a:r>
              <a:rPr lang="en-US" dirty="0" smtClean="0"/>
              <a:t> These include the animals which are kept for obtaining milk. Indian </a:t>
            </a:r>
            <a:r>
              <a:rPr lang="en-US" dirty="0" err="1" smtClean="0"/>
              <a:t>milch</a:t>
            </a:r>
            <a:r>
              <a:rPr lang="en-US" dirty="0" smtClean="0"/>
              <a:t> cattle belong to two different species- Cows (</a:t>
            </a:r>
            <a:r>
              <a:rPr lang="en-US" dirty="0" err="1" smtClean="0"/>
              <a:t>Bos</a:t>
            </a:r>
            <a:r>
              <a:rPr lang="en-US" dirty="0" smtClean="0"/>
              <a:t> </a:t>
            </a:r>
            <a:r>
              <a:rPr lang="en-US" dirty="0" err="1" smtClean="0"/>
              <a:t>indicus</a:t>
            </a:r>
            <a:r>
              <a:rPr lang="en-US" dirty="0" smtClean="0"/>
              <a:t>) and Buffaloes (</a:t>
            </a:r>
            <a:r>
              <a:rPr lang="en-US" dirty="0" err="1" smtClean="0"/>
              <a:t>Bos</a:t>
            </a:r>
            <a:r>
              <a:rPr lang="en-US" dirty="0" smtClean="0"/>
              <a:t> </a:t>
            </a:r>
            <a:r>
              <a:rPr lang="en-US" dirty="0" err="1" smtClean="0"/>
              <a:t>bubalis</a:t>
            </a:r>
            <a:r>
              <a:rPr lang="en-US" dirty="0" smtClean="0"/>
              <a:t>).</a:t>
            </a:r>
            <a:br>
              <a:rPr lang="en-US" dirty="0" smtClean="0"/>
            </a:br>
            <a:r>
              <a:rPr lang="en-US" b="1" dirty="0" smtClean="0"/>
              <a:t>Draught animals:</a:t>
            </a:r>
            <a:r>
              <a:rPr lang="en-US" dirty="0" smtClean="0"/>
              <a:t> These animals are used in agriculture and transportation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285719" y="500041"/>
          <a:ext cx="8643999" cy="6000792"/>
        </p:xfrm>
        <a:graphic>
          <a:graphicData uri="http://schemas.openxmlformats.org/drawingml/2006/table">
            <a:tbl>
              <a:tblPr/>
              <a:tblGrid>
                <a:gridCol w="2095015"/>
                <a:gridCol w="1765091"/>
                <a:gridCol w="1930054"/>
                <a:gridCol w="2853839"/>
              </a:tblGrid>
              <a:tr h="1500198">
                <a:tc gridSpan="3">
                  <a:txBody>
                    <a:bodyPr/>
                    <a:lstStyle/>
                    <a:p>
                      <a:pPr algn="l"/>
                      <a:r>
                        <a:rPr lang="en-US" b="1">
                          <a:solidFill>
                            <a:srgbClr val="222222"/>
                          </a:solidFill>
                        </a:rPr>
                        <a:t>Breeds of cow</a:t>
                      </a:r>
                      <a:r>
                        <a:rPr lang="en-US">
                          <a:solidFill>
                            <a:srgbClr val="222222"/>
                          </a:solidFill>
                        </a:rPr>
                        <a:t/>
                      </a:r>
                      <a:br>
                        <a:rPr lang="en-US">
                          <a:solidFill>
                            <a:srgbClr val="222222"/>
                          </a:solidFill>
                        </a:rPr>
                      </a:br>
                      <a:endParaRPr lang="en-US">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hMerge="1">
                  <a:txBody>
                    <a:bodyPr/>
                    <a:lstStyle/>
                    <a:p>
                      <a:endParaRPr lang="en-US"/>
                    </a:p>
                  </a:txBody>
                  <a:tcPr/>
                </a:tc>
                <a:tc hMerge="1">
                  <a:txBody>
                    <a:bodyPr/>
                    <a:lstStyle/>
                    <a:p>
                      <a:endParaRPr lang="en-US"/>
                    </a:p>
                  </a:txBody>
                  <a:tcPr/>
                </a:tc>
                <a:tc>
                  <a:txBody>
                    <a:bodyPr/>
                    <a:lstStyle/>
                    <a:p>
                      <a:pPr algn="l"/>
                      <a:r>
                        <a:rPr lang="en-US" b="1">
                          <a:solidFill>
                            <a:srgbClr val="222222"/>
                          </a:solidFill>
                        </a:rPr>
                        <a:t>Breeds of buffaloes</a:t>
                      </a:r>
                      <a:r>
                        <a:rPr lang="en-US">
                          <a:solidFill>
                            <a:srgbClr val="222222"/>
                          </a:solidFill>
                        </a:rPr>
                        <a:t/>
                      </a:r>
                      <a:br>
                        <a:rPr lang="en-US">
                          <a:solidFill>
                            <a:srgbClr val="222222"/>
                          </a:solidFill>
                        </a:rPr>
                      </a:br>
                      <a:endParaRPr lang="en-US">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r>
              <a:tr h="1500198">
                <a:tc>
                  <a:txBody>
                    <a:bodyPr/>
                    <a:lstStyle/>
                    <a:p>
                      <a:pPr algn="l"/>
                      <a:r>
                        <a:rPr lang="en-US">
                          <a:solidFill>
                            <a:srgbClr val="222222"/>
                          </a:solidFill>
                        </a:rPr>
                        <a:t>Indigenous breeds</a:t>
                      </a:r>
                      <a:br>
                        <a:rPr lang="en-US">
                          <a:solidFill>
                            <a:srgbClr val="222222"/>
                          </a:solidFill>
                        </a:rPr>
                      </a:br>
                      <a:endParaRPr lang="en-US">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a:r>
                        <a:rPr lang="en-US">
                          <a:solidFill>
                            <a:srgbClr val="222222"/>
                          </a:solidFill>
                        </a:rPr>
                        <a:t>Exotic breeds</a:t>
                      </a:r>
                      <a:br>
                        <a:rPr lang="en-US">
                          <a:solidFill>
                            <a:srgbClr val="222222"/>
                          </a:solidFill>
                        </a:rPr>
                      </a:br>
                      <a:endParaRPr lang="en-US">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a:r>
                        <a:rPr lang="en-US">
                          <a:solidFill>
                            <a:srgbClr val="222222"/>
                          </a:solidFill>
                        </a:rPr>
                        <a:t>Cross-breeds</a:t>
                      </a:r>
                      <a:br>
                        <a:rPr lang="en-US">
                          <a:solidFill>
                            <a:srgbClr val="222222"/>
                          </a:solidFill>
                        </a:rPr>
                      </a:br>
                      <a:endParaRPr lang="en-US">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rowSpan="2">
                  <a:txBody>
                    <a:bodyPr/>
                    <a:lstStyle/>
                    <a:p>
                      <a:pPr algn="l"/>
                      <a:r>
                        <a:rPr lang="en-US">
                          <a:solidFill>
                            <a:srgbClr val="222222"/>
                          </a:solidFill>
                        </a:rPr>
                        <a:t>Murrah, Meshsana and Surti</a:t>
                      </a:r>
                      <a:br>
                        <a:rPr lang="en-US">
                          <a:solidFill>
                            <a:srgbClr val="222222"/>
                          </a:solidFill>
                        </a:rPr>
                      </a:br>
                      <a:endParaRPr lang="en-US">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000396">
                <a:tc>
                  <a:txBody>
                    <a:bodyPr/>
                    <a:lstStyle/>
                    <a:p>
                      <a:pPr algn="l"/>
                      <a:r>
                        <a:rPr lang="en-US">
                          <a:solidFill>
                            <a:srgbClr val="222222"/>
                          </a:solidFill>
                        </a:rPr>
                        <a:t>Sahiwal, Gir, Red Sindhi, Tharparkar</a:t>
                      </a:r>
                      <a:br>
                        <a:rPr lang="en-US">
                          <a:solidFill>
                            <a:srgbClr val="222222"/>
                          </a:solidFill>
                        </a:rPr>
                      </a:br>
                      <a:endParaRPr lang="en-US">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algn="l"/>
                      <a:r>
                        <a:rPr lang="en-US">
                          <a:solidFill>
                            <a:srgbClr val="222222"/>
                          </a:solidFill>
                        </a:rPr>
                        <a:t>Jersey, Brown Swiss, Holstein-friesian</a:t>
                      </a:r>
                      <a:br>
                        <a:rPr lang="en-US">
                          <a:solidFill>
                            <a:srgbClr val="222222"/>
                          </a:solidFill>
                        </a:rPr>
                      </a:br>
                      <a:endParaRPr lang="en-US">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algn="l"/>
                      <a:r>
                        <a:rPr lang="en-US" dirty="0">
                          <a:solidFill>
                            <a:srgbClr val="222222"/>
                          </a:solidFill>
                        </a:rPr>
                        <a:t>Karan Swiss, </a:t>
                      </a:r>
                      <a:r>
                        <a:rPr lang="en-US" dirty="0" err="1">
                          <a:solidFill>
                            <a:srgbClr val="222222"/>
                          </a:solidFill>
                        </a:rPr>
                        <a:t>karan</a:t>
                      </a:r>
                      <a:r>
                        <a:rPr lang="en-US" dirty="0">
                          <a:solidFill>
                            <a:srgbClr val="222222"/>
                          </a:solidFill>
                        </a:rPr>
                        <a:t> Fries, </a:t>
                      </a:r>
                      <a:r>
                        <a:rPr lang="en-US" dirty="0" err="1">
                          <a:solidFill>
                            <a:srgbClr val="222222"/>
                          </a:solidFill>
                        </a:rPr>
                        <a:t>Frieswal</a:t>
                      </a:r>
                      <a:endParaRPr lang="en-US" dirty="0">
                        <a:solidFill>
                          <a:srgbClr val="222222"/>
                        </a:solidFill>
                      </a:endParaRPr>
                    </a:p>
                  </a:txBody>
                  <a:tcPr marL="0" marR="0" marT="0" marB="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vMerge="1">
                  <a:txBody>
                    <a:bodyPr/>
                    <a:lstStyle/>
                    <a:p>
                      <a:endParaRPr lang="en-US"/>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b="1" dirty="0" smtClean="0">
                <a:solidFill>
                  <a:srgbClr val="C00000"/>
                </a:solidFill>
                <a:latin typeface="AR BERKLEY" pitchFamily="2" charset="0"/>
              </a:rPr>
              <a:t>What are the various ways to improve crop production</a:t>
            </a:r>
            <a:endParaRPr lang="en-IN" b="1" dirty="0">
              <a:solidFill>
                <a:srgbClr val="C00000"/>
              </a:solidFill>
              <a:latin typeface="AR BERKLEY" pitchFamily="2" charset="0"/>
            </a:endParaRPr>
          </a:p>
        </p:txBody>
      </p:sp>
      <p:sp>
        <p:nvSpPr>
          <p:cNvPr id="3" name="Content Placeholder 2"/>
          <p:cNvSpPr>
            <a:spLocks noGrp="1"/>
          </p:cNvSpPr>
          <p:nvPr>
            <p:ph idx="1"/>
          </p:nvPr>
        </p:nvSpPr>
        <p:spPr/>
        <p:txBody>
          <a:bodyPr>
            <a:normAutofit/>
          </a:bodyPr>
          <a:lstStyle/>
          <a:p>
            <a:r>
              <a:rPr lang="en-IN" sz="4800" dirty="0" smtClean="0">
                <a:solidFill>
                  <a:schemeClr val="accent6">
                    <a:lumMod val="50000"/>
                  </a:schemeClr>
                </a:solidFill>
                <a:latin typeface="AR DECODE" pitchFamily="2" charset="0"/>
              </a:rPr>
              <a:t>The major group activities for improving crop yield can be classified as : </a:t>
            </a:r>
          </a:p>
          <a:p>
            <a:pPr lvl="8"/>
            <a:r>
              <a:rPr lang="en-IN" sz="3600" dirty="0" smtClean="0">
                <a:solidFill>
                  <a:schemeClr val="accent6">
                    <a:lumMod val="50000"/>
                  </a:schemeClr>
                </a:solidFill>
                <a:latin typeface="AR DECODE" pitchFamily="2" charset="0"/>
              </a:rPr>
              <a:t>Crop variety improvement</a:t>
            </a:r>
          </a:p>
          <a:p>
            <a:pPr lvl="8"/>
            <a:r>
              <a:rPr lang="en-IN" sz="3600" dirty="0" smtClean="0">
                <a:solidFill>
                  <a:schemeClr val="accent6">
                    <a:lumMod val="50000"/>
                  </a:schemeClr>
                </a:solidFill>
                <a:latin typeface="AR DECODE" pitchFamily="2" charset="0"/>
              </a:rPr>
              <a:t>Crop production improvement</a:t>
            </a:r>
          </a:p>
          <a:p>
            <a:pPr lvl="8"/>
            <a:r>
              <a:rPr lang="en-IN" sz="3600" dirty="0" smtClean="0">
                <a:solidFill>
                  <a:schemeClr val="accent6">
                    <a:lumMod val="50000"/>
                  </a:schemeClr>
                </a:solidFill>
                <a:latin typeface="AR DECODE" pitchFamily="2" charset="0"/>
              </a:rPr>
              <a:t>Crop protection management</a:t>
            </a:r>
            <a:endParaRPr lang="en-IN" sz="3600" dirty="0">
              <a:solidFill>
                <a:schemeClr val="accent6">
                  <a:lumMod val="50000"/>
                </a:schemeClr>
              </a:solidFill>
              <a:latin typeface="AR DECODE" pitchFamily="2" charset="0"/>
            </a:endParaRPr>
          </a:p>
        </p:txBody>
      </p:sp>
      <p:pic>
        <p:nvPicPr>
          <p:cNvPr id="2052" name="Picture 4" descr="C:\Users\sehgal\AppData\Local\Microsoft\Windows\INetCache\IE\ZC7WT6A7\genetically-modified-crops[1].jpg"/>
          <p:cNvPicPr>
            <a:picLocks noChangeAspect="1" noChangeArrowheads="1"/>
          </p:cNvPicPr>
          <p:nvPr/>
        </p:nvPicPr>
        <p:blipFill>
          <a:blip r:embed="rId3" cstate="print"/>
          <a:srcRect/>
          <a:stretch>
            <a:fillRect/>
          </a:stretch>
        </p:blipFill>
        <p:spPr bwMode="auto">
          <a:xfrm>
            <a:off x="1115616" y="3212976"/>
            <a:ext cx="2232248" cy="2016224"/>
          </a:xfrm>
          <a:prstGeom prst="rect">
            <a:avLst/>
          </a:prstGeom>
          <a:noFill/>
        </p:spPr>
      </p:pic>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ox(i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amond(in)">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670"/>
            <a:ext cx="8229600" cy="488968"/>
          </a:xfrm>
        </p:spPr>
        <p:txBody>
          <a:bodyPr>
            <a:normAutofit fontScale="90000"/>
          </a:bodyPr>
          <a:lstStyle/>
          <a:p>
            <a:r>
              <a:rPr lang="en-US" sz="3100" b="1" dirty="0" smtClean="0">
                <a:solidFill>
                  <a:srgbClr val="FF0000"/>
                </a:solidFill>
              </a:rPr>
              <a:t>Food requirement of dairy animals: It is of two types:</a:t>
            </a:r>
            <a:r>
              <a:rPr lang="en-US" b="1" dirty="0" smtClean="0"/>
              <a:t/>
            </a:r>
            <a:br>
              <a:rPr lang="en-US" b="1" dirty="0" smtClean="0"/>
            </a:br>
            <a:r>
              <a:rPr lang="en-US" dirty="0" smtClean="0"/>
              <a:t/>
            </a:r>
            <a:br>
              <a:rPr lang="en-US" dirty="0" smtClean="0"/>
            </a:br>
            <a:endParaRPr lang="en-US" dirty="0"/>
          </a:p>
        </p:txBody>
      </p:sp>
      <p:sp>
        <p:nvSpPr>
          <p:cNvPr id="3" name="Rectangle 2"/>
          <p:cNvSpPr/>
          <p:nvPr/>
        </p:nvSpPr>
        <p:spPr>
          <a:xfrm>
            <a:off x="285720" y="817980"/>
            <a:ext cx="8858280" cy="5539978"/>
          </a:xfrm>
          <a:prstGeom prst="rect">
            <a:avLst/>
          </a:prstGeom>
        </p:spPr>
        <p:txBody>
          <a:bodyPr wrap="square">
            <a:spAutoFit/>
          </a:bodyPr>
          <a:lstStyle/>
          <a:p>
            <a:r>
              <a:rPr lang="en-US" sz="2400" b="1" dirty="0" smtClean="0">
                <a:solidFill>
                  <a:srgbClr val="FF0000"/>
                </a:solidFill>
              </a:rPr>
              <a:t>Maintenance requirement:</a:t>
            </a:r>
            <a:r>
              <a:rPr lang="en-US" sz="2400" dirty="0" smtClean="0"/>
              <a:t> The food which helps in maintaining normal metabolic activities of the body.</a:t>
            </a:r>
          </a:p>
          <a:p>
            <a:r>
              <a:rPr lang="en-US" sz="2400" b="1" dirty="0" smtClean="0">
                <a:solidFill>
                  <a:srgbClr val="FF0000"/>
                </a:solidFill>
              </a:rPr>
              <a:t>Milk producing requirement:</a:t>
            </a:r>
            <a:r>
              <a:rPr lang="en-US" sz="2400" dirty="0" smtClean="0"/>
              <a:t> The food which is required during the lactation period.</a:t>
            </a:r>
            <a:r>
              <a:rPr lang="en-US" sz="2400" b="1" dirty="0" smtClean="0"/>
              <a:t> Components of cattle feed- roughage and </a:t>
            </a:r>
            <a:r>
              <a:rPr lang="en-US" sz="2400" b="1" dirty="0" smtClean="0">
                <a:solidFill>
                  <a:srgbClr val="FF0000"/>
                </a:solidFill>
              </a:rPr>
              <a:t>concentrate.</a:t>
            </a:r>
          </a:p>
          <a:p>
            <a:r>
              <a:rPr lang="en-US" sz="2400" b="1" dirty="0" smtClean="0">
                <a:solidFill>
                  <a:srgbClr val="FF0000"/>
                </a:solidFill>
              </a:rPr>
              <a:t>Roughage:</a:t>
            </a:r>
            <a:r>
              <a:rPr lang="en-US" sz="2400" dirty="0" smtClean="0"/>
              <a:t> It largely contains </a:t>
            </a:r>
            <a:r>
              <a:rPr lang="en-US" sz="2400" dirty="0" err="1" smtClean="0"/>
              <a:t>fibres</a:t>
            </a:r>
            <a:r>
              <a:rPr lang="en-US" sz="2400" dirty="0" smtClean="0"/>
              <a:t> such as green fodder, silage, hay and legumes like </a:t>
            </a:r>
            <a:r>
              <a:rPr lang="en-US" sz="2400" dirty="0" err="1" smtClean="0"/>
              <a:t>berseem</a:t>
            </a:r>
            <a:r>
              <a:rPr lang="en-US" sz="2400" dirty="0" smtClean="0"/>
              <a:t>, cowpea.</a:t>
            </a:r>
          </a:p>
          <a:p>
            <a:r>
              <a:rPr lang="en-US" sz="2400" b="1" dirty="0" smtClean="0">
                <a:solidFill>
                  <a:srgbClr val="FF0000"/>
                </a:solidFill>
              </a:rPr>
              <a:t>Concentrates:</a:t>
            </a:r>
            <a:r>
              <a:rPr lang="en-US" sz="2400" dirty="0" smtClean="0"/>
              <a:t> It is low in </a:t>
            </a:r>
            <a:r>
              <a:rPr lang="en-US" sz="2400" dirty="0" err="1" smtClean="0"/>
              <a:t>fibres</a:t>
            </a:r>
            <a:r>
              <a:rPr lang="en-US" sz="2400" dirty="0" smtClean="0"/>
              <a:t> but contains relatively high proteins and other nutrients. It includes cotton seeds, oilseeds, oats, barley, gram and their by-products like wheat, beans and molasses etc.</a:t>
            </a:r>
          </a:p>
          <a:p>
            <a:r>
              <a:rPr lang="en-US" sz="2400" dirty="0" smtClean="0"/>
              <a:t>Cattle need balanced rations containing all nutrients in proportionate amounts. Besides such nutritious food material, certain feed additives containing micronutrients promote the health and milk output of dairy animals.</a:t>
            </a:r>
            <a:r>
              <a:rPr lang="en-US" dirty="0" smtClean="0"/>
              <a:t/>
            </a:r>
            <a:br>
              <a:rPr lang="en-US" dirty="0" smtClean="0"/>
            </a:b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9144000" cy="6726262"/>
          </a:xfrm>
        </p:spPr>
        <p:txBody>
          <a:bodyPr>
            <a:normAutofit/>
          </a:bodyPr>
          <a:lstStyle/>
          <a:p>
            <a:r>
              <a:rPr lang="en-US" sz="4000" b="1" dirty="0" smtClean="0">
                <a:solidFill>
                  <a:srgbClr val="FF0000"/>
                </a:solidFill>
              </a:rPr>
              <a:t>Diseases of </a:t>
            </a:r>
            <a:r>
              <a:rPr lang="en-US" sz="4000" b="1" dirty="0" smtClean="0">
                <a:solidFill>
                  <a:srgbClr val="FF0000"/>
                </a:solidFill>
              </a:rPr>
              <a:t>cattle:</a:t>
            </a:r>
            <a:r>
              <a:rPr lang="en-US" sz="3200" b="1" dirty="0" smtClean="0"/>
              <a:t/>
            </a:r>
            <a:br>
              <a:rPr lang="en-US" sz="3200" b="1" dirty="0" smtClean="0"/>
            </a:br>
            <a:r>
              <a:rPr lang="en-US" sz="3200" dirty="0" smtClean="0"/>
              <a:t>The </a:t>
            </a:r>
            <a:r>
              <a:rPr lang="en-US" sz="3200" dirty="0" smtClean="0"/>
              <a:t>diseases of dairy </a:t>
            </a:r>
            <a:r>
              <a:rPr lang="en-US" sz="3200" dirty="0" smtClean="0"/>
              <a:t>animals are broadly classified as:</a:t>
            </a:r>
            <a:r>
              <a:rPr lang="en-US" sz="3200" dirty="0" smtClean="0"/>
              <a:t/>
            </a:r>
            <a:br>
              <a:rPr lang="en-US" sz="3200" dirty="0" smtClean="0"/>
            </a:br>
            <a:r>
              <a:rPr lang="en-US" sz="3200" b="1" dirty="0" smtClean="0">
                <a:solidFill>
                  <a:srgbClr val="FF0000"/>
                </a:solidFill>
              </a:rPr>
              <a:t>Diseases caused by parasites </a:t>
            </a:r>
            <a:r>
              <a:rPr lang="en-US" sz="3200" b="1" dirty="0" smtClean="0"/>
              <a:t>(external parasites are tick mite, lice and internal parasites are worms)</a:t>
            </a:r>
            <a:r>
              <a:rPr lang="en-US" sz="3200" dirty="0" smtClean="0"/>
              <a:t/>
            </a:r>
            <a:br>
              <a:rPr lang="en-US" sz="3200" dirty="0" smtClean="0"/>
            </a:br>
            <a:r>
              <a:rPr lang="en-US" sz="3200" b="1" dirty="0" smtClean="0">
                <a:solidFill>
                  <a:srgbClr val="FF0000"/>
                </a:solidFill>
              </a:rPr>
              <a:t>Communicable </a:t>
            </a:r>
            <a:r>
              <a:rPr lang="en-US" sz="3200" b="1" dirty="0" smtClean="0"/>
              <a:t>(infectious) diseases caused by pathogens like bacteria, viruses, fungi etc.</a:t>
            </a:r>
            <a:r>
              <a:rPr lang="en-US" sz="3200" dirty="0" smtClean="0"/>
              <a:t/>
            </a:r>
            <a:br>
              <a:rPr lang="en-US" sz="3200" dirty="0" smtClean="0"/>
            </a:br>
            <a:r>
              <a:rPr lang="en-US" sz="3200" b="1" dirty="0" smtClean="0">
                <a:solidFill>
                  <a:srgbClr val="FF0000"/>
                </a:solidFill>
              </a:rPr>
              <a:t>Non-communicable</a:t>
            </a:r>
            <a:r>
              <a:rPr lang="en-US" sz="3200" b="1" dirty="0" smtClean="0"/>
              <a:t> (non-infectious) diseases caused due to deficiency of nutrients or malfunctioning of body organs.</a:t>
            </a:r>
            <a:r>
              <a:rPr lang="en-US" sz="3200" dirty="0" smtClean="0"/>
              <a:t/>
            </a:r>
            <a:br>
              <a:rPr lang="en-US" sz="3200" dirty="0" smtClean="0"/>
            </a:br>
            <a:endParaRPr lang="en-US"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 KEEPING</a:t>
            </a:r>
            <a:endParaRPr lang="en-US" dirty="0"/>
          </a:p>
        </p:txBody>
      </p:sp>
      <p:pic>
        <p:nvPicPr>
          <p:cNvPr id="3074" name="Picture 2" descr="C:\Users\gurnaz\Desktop\585e66af7d7ea75914b656c8853f4fad.jpg"/>
          <p:cNvPicPr>
            <a:picLocks noChangeAspect="1" noChangeArrowheads="1"/>
          </p:cNvPicPr>
          <p:nvPr/>
        </p:nvPicPr>
        <p:blipFill>
          <a:blip r:embed="rId2"/>
          <a:srcRect/>
          <a:stretch>
            <a:fillRect/>
          </a:stretch>
        </p:blipFill>
        <p:spPr bwMode="auto">
          <a:xfrm>
            <a:off x="1904981" y="1428736"/>
            <a:ext cx="5595977" cy="419698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2643206"/>
          </a:xfrm>
        </p:spPr>
        <p:txBody>
          <a:bodyPr>
            <a:normAutofit/>
          </a:bodyPr>
          <a:lstStyle/>
          <a:p>
            <a:r>
              <a:rPr lang="en-US" sz="3100" dirty="0" smtClean="0"/>
              <a:t>The act of rearing, raising and caring of honey bee on a large scale to obtain honey and wax from them is called </a:t>
            </a:r>
            <a:r>
              <a:rPr lang="en-US" sz="3100" dirty="0" smtClean="0">
                <a:solidFill>
                  <a:srgbClr val="FF0000"/>
                </a:solidFill>
              </a:rPr>
              <a:t>apiculture</a:t>
            </a:r>
            <a:r>
              <a:rPr lang="en-US" dirty="0" smtClean="0"/>
              <a:t>.</a:t>
            </a:r>
            <a:endParaRPr lang="en-US" dirty="0"/>
          </a:p>
        </p:txBody>
      </p:sp>
      <p:pic>
        <p:nvPicPr>
          <p:cNvPr id="67586" name="Picture 2" descr="C:\Users\gurnaz\Desktop\00005466.jpg"/>
          <p:cNvPicPr>
            <a:picLocks noChangeAspect="1" noChangeArrowheads="1"/>
          </p:cNvPicPr>
          <p:nvPr/>
        </p:nvPicPr>
        <p:blipFill>
          <a:blip r:embed="rId2"/>
          <a:srcRect/>
          <a:stretch>
            <a:fillRect/>
          </a:stretch>
        </p:blipFill>
        <p:spPr bwMode="auto">
          <a:xfrm>
            <a:off x="3428992" y="4000504"/>
            <a:ext cx="4857784" cy="235745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214422"/>
            <a:ext cx="8043890" cy="5214974"/>
          </a:xfrm>
        </p:spPr>
        <p:txBody>
          <a:bodyPr>
            <a:noAutofit/>
          </a:bodyPr>
          <a:lstStyle/>
          <a:p>
            <a:pPr fontAlgn="base"/>
            <a:r>
              <a:rPr lang="en-US" sz="3200" dirty="0" smtClean="0"/>
              <a:t>Varieties of bees used for profitable honey production are as </a:t>
            </a:r>
            <a:r>
              <a:rPr lang="en-US" sz="3200" dirty="0" smtClean="0"/>
              <a:t>follows:</a:t>
            </a:r>
            <a:br>
              <a:rPr lang="en-US" sz="3200" dirty="0" smtClean="0"/>
            </a:br>
            <a:r>
              <a:rPr lang="en-US" sz="3200" dirty="0" err="1" smtClean="0"/>
              <a:t>Apis</a:t>
            </a:r>
            <a:r>
              <a:rPr lang="en-US" sz="3200" dirty="0" smtClean="0"/>
              <a:t> </a:t>
            </a:r>
            <a:r>
              <a:rPr lang="en-US" sz="3200" dirty="0" err="1" smtClean="0"/>
              <a:t>dorsata</a:t>
            </a:r>
            <a:r>
              <a:rPr lang="en-US" sz="3200" dirty="0" smtClean="0"/>
              <a:t> (Rock bee)</a:t>
            </a:r>
            <a:br>
              <a:rPr lang="en-US" sz="3200" dirty="0" smtClean="0"/>
            </a:br>
            <a:r>
              <a:rPr lang="en-US" sz="3200" dirty="0" err="1" smtClean="0"/>
              <a:t>Apis</a:t>
            </a:r>
            <a:r>
              <a:rPr lang="en-US" sz="3200" dirty="0" smtClean="0"/>
              <a:t> </a:t>
            </a:r>
            <a:r>
              <a:rPr lang="en-US" sz="3200" dirty="0" err="1" smtClean="0"/>
              <a:t>florea</a:t>
            </a:r>
            <a:r>
              <a:rPr lang="en-US" sz="3200" dirty="0" smtClean="0"/>
              <a:t> (Little bee)</a:t>
            </a:r>
            <a:br>
              <a:rPr lang="en-US" sz="3200" dirty="0" smtClean="0"/>
            </a:br>
            <a:r>
              <a:rPr lang="en-US" sz="3200" dirty="0" err="1" smtClean="0"/>
              <a:t>Apis</a:t>
            </a:r>
            <a:r>
              <a:rPr lang="en-US" sz="3200" dirty="0" smtClean="0"/>
              <a:t> </a:t>
            </a:r>
            <a:r>
              <a:rPr lang="en-US" sz="3200" dirty="0" err="1" smtClean="0"/>
              <a:t>indica</a:t>
            </a:r>
            <a:r>
              <a:rPr lang="en-US" sz="3200" dirty="0" smtClean="0"/>
              <a:t> (Indian bee)</a:t>
            </a:r>
            <a:br>
              <a:rPr lang="en-US" sz="3200" dirty="0" smtClean="0"/>
            </a:br>
            <a:r>
              <a:rPr lang="en-US" sz="3200" dirty="0" err="1" smtClean="0"/>
              <a:t>Apis</a:t>
            </a:r>
            <a:r>
              <a:rPr lang="en-US" sz="3200" dirty="0" smtClean="0"/>
              <a:t> </a:t>
            </a:r>
            <a:r>
              <a:rPr lang="en-US" sz="3200" dirty="0" err="1" smtClean="0"/>
              <a:t>mellifica</a:t>
            </a:r>
            <a:r>
              <a:rPr lang="en-US" sz="3200" dirty="0" smtClean="0"/>
              <a:t> (European bee)</a:t>
            </a:r>
            <a:br>
              <a:rPr lang="en-US" sz="3200" dirty="0" smtClean="0"/>
            </a:br>
            <a:r>
              <a:rPr lang="en-US" sz="3200" dirty="0" smtClean="0"/>
              <a:t>The quality depends upon the following factors:</a:t>
            </a:r>
            <a:br>
              <a:rPr lang="en-US" sz="3200" dirty="0" smtClean="0"/>
            </a:br>
            <a:r>
              <a:rPr lang="en-US" sz="3200" dirty="0" smtClean="0"/>
              <a:t>Pasturage or the kind of flowers </a:t>
            </a:r>
            <a:r>
              <a:rPr lang="en-US" sz="3200" dirty="0" err="1" smtClean="0"/>
              <a:t>availableto</a:t>
            </a:r>
            <a:r>
              <a:rPr lang="en-US" sz="3200" dirty="0" smtClean="0"/>
              <a:t> the bees to collect the nectar and pollen grains.</a:t>
            </a:r>
            <a:br>
              <a:rPr lang="en-US" sz="3200" dirty="0" smtClean="0"/>
            </a:br>
            <a:r>
              <a:rPr lang="en-US" sz="3200" dirty="0" smtClean="0"/>
              <a:t>Kind of flowers available determines the taste.</a:t>
            </a:r>
            <a:br>
              <a:rPr lang="en-US" sz="3200" dirty="0" smtClean="0"/>
            </a:br>
            <a:endParaRPr 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IMAGES OF POULTRY FARMING&#10; "/>
          <p:cNvPicPr>
            <a:picLocks noChangeAspect="1" noChangeArrowheads="1"/>
          </p:cNvPicPr>
          <p:nvPr/>
        </p:nvPicPr>
        <p:blipFill>
          <a:blip r:embed="rId2"/>
          <a:srcRect/>
          <a:stretch>
            <a:fillRect/>
          </a:stretch>
        </p:blipFill>
        <p:spPr bwMode="auto">
          <a:xfrm>
            <a:off x="214282" y="142852"/>
            <a:ext cx="8929718" cy="650085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gurnaz\Desktop\improvement-in-food-resources-12-638.jpg"/>
          <p:cNvPicPr>
            <a:picLocks noChangeAspect="1" noChangeArrowheads="1"/>
          </p:cNvPicPr>
          <p:nvPr/>
        </p:nvPicPr>
        <p:blipFill>
          <a:blip r:embed="rId2"/>
          <a:srcRect/>
          <a:stretch>
            <a:fillRect/>
          </a:stretch>
        </p:blipFill>
        <p:spPr bwMode="auto">
          <a:xfrm>
            <a:off x="142844" y="214290"/>
            <a:ext cx="9001156" cy="664371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S OF FISH PRODUCTION&#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gurnaz\Desktop\improvement-in-food-resources-13-638.jpg"/>
          <p:cNvPicPr>
            <a:picLocks noChangeAspect="1" noChangeArrowheads="1"/>
          </p:cNvPicPr>
          <p:nvPr/>
        </p:nvPicPr>
        <p:blipFill>
          <a:blip r:embed="rId2"/>
          <a:srcRect/>
          <a:stretch>
            <a:fillRect/>
          </a:stretch>
        </p:blipFill>
        <p:spPr bwMode="auto">
          <a:xfrm>
            <a:off x="351691" y="642918"/>
            <a:ext cx="8506590" cy="600079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Animal husbandry"/>
          <p:cNvPicPr>
            <a:picLocks noChangeAspect="1" noChangeArrowheads="1"/>
          </p:cNvPicPr>
          <p:nvPr/>
        </p:nvPicPr>
        <p:blipFill>
          <a:blip r:embed="rId2"/>
          <a:srcRect/>
          <a:stretch>
            <a:fillRect/>
          </a:stretch>
        </p:blipFill>
        <p:spPr bwMode="auto">
          <a:xfrm>
            <a:off x="0" y="0"/>
            <a:ext cx="9144000" cy="67151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0" name="Picture 2" descr="KHARIF CROPS        1) They are generally planted           in June and harvested inRICE       October. Rice, maize,      ..."/>
          <p:cNvPicPr>
            <a:picLocks noChangeAspect="1" noChangeArrowheads="1"/>
          </p:cNvPicPr>
          <p:nvPr/>
        </p:nvPicPr>
        <p:blipFill>
          <a:blip r:embed="rId2"/>
          <a:srcRect/>
          <a:stretch>
            <a:fillRect/>
          </a:stretch>
        </p:blipFill>
        <p:spPr bwMode="auto">
          <a:xfrm>
            <a:off x="0" y="15847"/>
            <a:ext cx="9144000" cy="634211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descr="RABI CROPS          • They are generally            planted in November            and harvested in April.            Whea..."/>
          <p:cNvPicPr>
            <a:picLocks noChangeAspect="1" noChangeArrowheads="1"/>
          </p:cNvPicPr>
          <p:nvPr/>
        </p:nvPicPr>
        <p:blipFill>
          <a:blip r:embed="rId3"/>
          <a:srcRect/>
          <a:stretch>
            <a:fillRect/>
          </a:stretch>
        </p:blipFill>
        <p:spPr bwMode="auto">
          <a:xfrm>
            <a:off x="142844" y="214290"/>
            <a:ext cx="8858312" cy="664371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900" b="1" dirty="0" smtClean="0">
                <a:solidFill>
                  <a:srgbClr val="C00000"/>
                </a:solidFill>
                <a:latin typeface="AR BERKLEY" pitchFamily="2" charset="0"/>
              </a:rPr>
              <a:t>Crop variety improvement</a:t>
            </a:r>
            <a:endParaRPr lang="en-IN" sz="5900" b="1" dirty="0">
              <a:solidFill>
                <a:srgbClr val="C00000"/>
              </a:solidFill>
              <a:latin typeface="AR BERKLEY" pitchFamily="2" charset="0"/>
            </a:endParaRPr>
          </a:p>
        </p:txBody>
      </p:sp>
      <p:sp>
        <p:nvSpPr>
          <p:cNvPr id="3" name="Content Placeholder 2"/>
          <p:cNvSpPr>
            <a:spLocks noGrp="1"/>
          </p:cNvSpPr>
          <p:nvPr>
            <p:ph idx="1"/>
          </p:nvPr>
        </p:nvSpPr>
        <p:spPr/>
        <p:txBody>
          <a:bodyPr>
            <a:normAutofit fontScale="92500" lnSpcReduction="20000"/>
          </a:bodyPr>
          <a:lstStyle/>
          <a:p>
            <a:r>
              <a:rPr lang="en-IN" sz="4800" dirty="0" smtClean="0">
                <a:solidFill>
                  <a:schemeClr val="accent6">
                    <a:lumMod val="50000"/>
                  </a:schemeClr>
                </a:solidFill>
                <a:latin typeface="AR DECODE" pitchFamily="2" charset="0"/>
              </a:rPr>
              <a:t>The approach in crop variety improvement depends on finding a crop variety that can give a good yield. Varieties for strain crops can be selected by breeding for various characteristics such as disease resistance , response to fertilisers, production quality and high yields .One way of incorporating desirable characters into crop varieties is by hybridization.</a:t>
            </a:r>
            <a:endParaRPr lang="en-IN" sz="4800" dirty="0">
              <a:solidFill>
                <a:schemeClr val="accent6">
                  <a:lumMod val="50000"/>
                </a:schemeClr>
              </a:solidFill>
              <a:latin typeface="AR DECODE" pitchFamily="2" charset="0"/>
            </a:endParaRPr>
          </a:p>
        </p:txBody>
      </p:sp>
      <p:pic>
        <p:nvPicPr>
          <p:cNvPr id="8194" name="Picture 2" descr="C:\Users\sehgal\AppData\Local\Microsoft\Windows\INetCache\IE\EBB4F912\BT-corn[1].gif"/>
          <p:cNvPicPr>
            <a:picLocks noChangeAspect="1" noChangeArrowheads="1"/>
          </p:cNvPicPr>
          <p:nvPr/>
        </p:nvPicPr>
        <p:blipFill>
          <a:blip r:embed="rId3" cstate="print"/>
          <a:srcRect/>
          <a:stretch>
            <a:fillRect/>
          </a:stretch>
        </p:blipFill>
        <p:spPr bwMode="auto">
          <a:xfrm>
            <a:off x="7286644" y="5357826"/>
            <a:ext cx="1210444" cy="1340768"/>
          </a:xfrm>
          <a:prstGeom prst="rect">
            <a:avLst/>
          </a:prstGeom>
          <a:noFill/>
        </p:spPr>
      </p:pic>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diamond(in)">
                                      <p:cBhvr>
                                        <p:cTn id="12"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900" b="1" dirty="0" smtClean="0">
                <a:solidFill>
                  <a:srgbClr val="C00000"/>
                </a:solidFill>
                <a:latin typeface="AR BERKLEY" pitchFamily="2" charset="0"/>
              </a:rPr>
              <a:t>Hybridisation</a:t>
            </a:r>
            <a:endParaRPr lang="en-IN" sz="5900" b="1" dirty="0">
              <a:solidFill>
                <a:srgbClr val="C00000"/>
              </a:solidFill>
              <a:latin typeface="AR BERKLEY" pitchFamily="2" charset="0"/>
            </a:endParaRPr>
          </a:p>
        </p:txBody>
      </p:sp>
      <p:sp>
        <p:nvSpPr>
          <p:cNvPr id="3" name="Content Placeholder 2"/>
          <p:cNvSpPr>
            <a:spLocks noGrp="1"/>
          </p:cNvSpPr>
          <p:nvPr>
            <p:ph idx="1"/>
          </p:nvPr>
        </p:nvSpPr>
        <p:spPr/>
        <p:txBody>
          <a:bodyPr>
            <a:normAutofit/>
          </a:bodyPr>
          <a:lstStyle/>
          <a:p>
            <a:r>
              <a:rPr lang="en-IN" sz="3600" dirty="0" smtClean="0">
                <a:solidFill>
                  <a:schemeClr val="accent6">
                    <a:lumMod val="50000"/>
                  </a:schemeClr>
                </a:solidFill>
                <a:latin typeface="AR DECODE" pitchFamily="2" charset="0"/>
              </a:rPr>
              <a:t>Hybridisation refers to crossing between two genetically dissimilar plants each having at least one desired  to incorporate both desired characters in single variety . This crossing may be inter varietal  (between two different species) and inter specific (between two different species of same genus).</a:t>
            </a:r>
          </a:p>
        </p:txBody>
      </p:sp>
      <p:pic>
        <p:nvPicPr>
          <p:cNvPr id="3075" name="Picture 3" descr="C:\Users\sehgal\AppData\Local\Microsoft\Windows\INetCache\IE\ZC7WT6A7\120px-Ch4-hybridisation[1].png"/>
          <p:cNvPicPr>
            <a:picLocks noChangeAspect="1" noChangeArrowheads="1"/>
          </p:cNvPicPr>
          <p:nvPr/>
        </p:nvPicPr>
        <p:blipFill>
          <a:blip r:embed="rId3" cstate="print"/>
          <a:srcRect/>
          <a:stretch>
            <a:fillRect/>
          </a:stretch>
        </p:blipFill>
        <p:spPr bwMode="auto">
          <a:xfrm>
            <a:off x="7380312" y="4869160"/>
            <a:ext cx="1503040" cy="1368152"/>
          </a:xfrm>
          <a:prstGeom prst="rect">
            <a:avLst/>
          </a:prstGeom>
          <a:noFill/>
        </p:spPr>
      </p:pic>
    </p:spTree>
  </p:cSld>
  <p:clrMapOvr>
    <a:masterClrMapping/>
  </p:clrMapOvr>
  <p:transition>
    <p:dissolv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800" b="1" dirty="0" smtClean="0">
                <a:solidFill>
                  <a:srgbClr val="C00000"/>
                </a:solidFill>
                <a:latin typeface="AR BERKLEY" pitchFamily="2" charset="0"/>
              </a:rPr>
              <a:t>Desired characteristics in crops</a:t>
            </a:r>
            <a:endParaRPr lang="en-IN" sz="4800" b="1" dirty="0">
              <a:solidFill>
                <a:srgbClr val="C00000"/>
              </a:solidFill>
              <a:latin typeface="AR BERKLEY" pitchFamily="2" charset="0"/>
            </a:endParaRPr>
          </a:p>
        </p:txBody>
      </p:sp>
      <p:sp>
        <p:nvSpPr>
          <p:cNvPr id="3" name="Content Placeholder 2"/>
          <p:cNvSpPr>
            <a:spLocks noGrp="1"/>
          </p:cNvSpPr>
          <p:nvPr>
            <p:ph idx="1"/>
          </p:nvPr>
        </p:nvSpPr>
        <p:spPr/>
        <p:txBody>
          <a:bodyPr>
            <a:normAutofit/>
          </a:bodyPr>
          <a:lstStyle/>
          <a:p>
            <a:r>
              <a:rPr lang="en-IN" sz="4800" dirty="0" smtClean="0">
                <a:solidFill>
                  <a:schemeClr val="accent6">
                    <a:lumMod val="50000"/>
                  </a:schemeClr>
                </a:solidFill>
                <a:latin typeface="AR DECODE" pitchFamily="2" charset="0"/>
              </a:rPr>
              <a:t>Higher yield .</a:t>
            </a:r>
          </a:p>
          <a:p>
            <a:r>
              <a:rPr lang="en-IN" sz="4800" dirty="0" smtClean="0">
                <a:solidFill>
                  <a:schemeClr val="accent6">
                    <a:lumMod val="50000"/>
                  </a:schemeClr>
                </a:solidFill>
                <a:latin typeface="AR DECODE" pitchFamily="2" charset="0"/>
              </a:rPr>
              <a:t>Better Quality .</a:t>
            </a:r>
          </a:p>
          <a:p>
            <a:r>
              <a:rPr lang="en-IN" sz="4800" dirty="0" smtClean="0">
                <a:solidFill>
                  <a:schemeClr val="accent6">
                    <a:lumMod val="50000"/>
                  </a:schemeClr>
                </a:solidFill>
                <a:latin typeface="AR DECODE" pitchFamily="2" charset="0"/>
              </a:rPr>
              <a:t>Resistance to biotic and </a:t>
            </a:r>
            <a:r>
              <a:rPr lang="en-IN" sz="4800" dirty="0" err="1" smtClean="0">
                <a:solidFill>
                  <a:schemeClr val="accent6">
                    <a:lumMod val="50000"/>
                  </a:schemeClr>
                </a:solidFill>
                <a:latin typeface="AR DECODE" pitchFamily="2" charset="0"/>
              </a:rPr>
              <a:t>abiotic</a:t>
            </a:r>
            <a:r>
              <a:rPr lang="en-IN" sz="4800" dirty="0" smtClean="0">
                <a:solidFill>
                  <a:schemeClr val="accent6">
                    <a:lumMod val="50000"/>
                  </a:schemeClr>
                </a:solidFill>
                <a:latin typeface="AR DECODE" pitchFamily="2" charset="0"/>
              </a:rPr>
              <a:t> factors</a:t>
            </a:r>
          </a:p>
          <a:p>
            <a:r>
              <a:rPr lang="en-IN" sz="4800" dirty="0" smtClean="0">
                <a:solidFill>
                  <a:schemeClr val="accent6">
                    <a:lumMod val="50000"/>
                  </a:schemeClr>
                </a:solidFill>
                <a:latin typeface="AR DECODE" pitchFamily="2" charset="0"/>
              </a:rPr>
              <a:t>Reduction in maturation period. </a:t>
            </a:r>
          </a:p>
          <a:p>
            <a:r>
              <a:rPr lang="en-IN" sz="4800" dirty="0" smtClean="0">
                <a:solidFill>
                  <a:schemeClr val="accent6">
                    <a:lumMod val="50000"/>
                  </a:schemeClr>
                </a:solidFill>
                <a:latin typeface="AR DECODE" pitchFamily="2" charset="0"/>
              </a:rPr>
              <a:t>Wider adaptability.</a:t>
            </a:r>
          </a:p>
          <a:p>
            <a:endParaRPr lang="en-IN" sz="4800" dirty="0">
              <a:solidFill>
                <a:schemeClr val="accent6">
                  <a:lumMod val="50000"/>
                </a:schemeClr>
              </a:solidFill>
              <a:latin typeface="AR DECODE" pitchFamily="2" charset="0"/>
            </a:endParaRPr>
          </a:p>
        </p:txBody>
      </p:sp>
      <p:pic>
        <p:nvPicPr>
          <p:cNvPr id="4099" name="Picture 3" descr="C:\Users\sehgal\AppData\Local\Microsoft\Windows\INetCache\IE\ZC7WT6A7\Crops,_Riverford_-_geograph.org.uk_-_1074475[1].jpg"/>
          <p:cNvPicPr>
            <a:picLocks noChangeAspect="1" noChangeArrowheads="1"/>
          </p:cNvPicPr>
          <p:nvPr/>
        </p:nvPicPr>
        <p:blipFill>
          <a:blip r:embed="rId3" cstate="print"/>
          <a:srcRect/>
          <a:stretch>
            <a:fillRect/>
          </a:stretch>
        </p:blipFill>
        <p:spPr bwMode="auto">
          <a:xfrm>
            <a:off x="6804248" y="1916832"/>
            <a:ext cx="1863725" cy="1398588"/>
          </a:xfrm>
          <a:prstGeom prst="rect">
            <a:avLst/>
          </a:prstGeom>
          <a:noFill/>
        </p:spPr>
      </p:pic>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Effect transition="in" filter="wheel(4)">
                                      <p:cBhvr>
                                        <p:cTn id="3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428604"/>
            <a:ext cx="8229600" cy="1143000"/>
          </a:xfrm>
        </p:spPr>
        <p:txBody>
          <a:bodyPr>
            <a:normAutofit/>
          </a:bodyPr>
          <a:lstStyle/>
          <a:p>
            <a:r>
              <a:rPr lang="en-IN" sz="5900" b="1" dirty="0" smtClean="0">
                <a:solidFill>
                  <a:srgbClr val="C00000"/>
                </a:solidFill>
                <a:latin typeface="AR BERKLEY" pitchFamily="2" charset="0"/>
              </a:rPr>
              <a:t>Crop production management</a:t>
            </a:r>
            <a:endParaRPr lang="en-IN" sz="5900" b="1" dirty="0">
              <a:solidFill>
                <a:srgbClr val="C00000"/>
              </a:solidFill>
              <a:latin typeface="AR BERKLEY" pitchFamily="2" charset="0"/>
            </a:endParaRPr>
          </a:p>
        </p:txBody>
      </p:sp>
      <p:sp>
        <p:nvSpPr>
          <p:cNvPr id="3" name="Content Placeholder 2"/>
          <p:cNvSpPr>
            <a:spLocks noGrp="1"/>
          </p:cNvSpPr>
          <p:nvPr>
            <p:ph idx="1"/>
          </p:nvPr>
        </p:nvSpPr>
        <p:spPr/>
        <p:txBody>
          <a:bodyPr>
            <a:noAutofit/>
          </a:bodyPr>
          <a:lstStyle/>
          <a:p>
            <a:pPr lvl="1"/>
            <a:r>
              <a:rPr lang="en-IN" sz="3200" dirty="0" smtClean="0">
                <a:solidFill>
                  <a:schemeClr val="accent6">
                    <a:lumMod val="50000"/>
                  </a:schemeClr>
                </a:solidFill>
                <a:latin typeface="AR DECODE" pitchFamily="2" charset="0"/>
              </a:rPr>
              <a:t>In India, farming ranges from small to very large farms. Different farmers thus have less land , money and access to information and technologies. There is a correlation between higher inputs and yields .Thus the farmers purchasing capacity for inputs decides cropping system and production practices. Therefore production practices can be at different levels .They  include ‘no cost’ production, low cost production and high cost production practices. </a:t>
            </a:r>
            <a:endParaRPr lang="en-IN" sz="3200" dirty="0">
              <a:solidFill>
                <a:schemeClr val="accent6">
                  <a:lumMod val="50000"/>
                </a:schemeClr>
              </a:solidFill>
              <a:latin typeface="AR DECODE" pitchFamily="2" charset="0"/>
            </a:endParaRPr>
          </a:p>
        </p:txBody>
      </p:sp>
      <p:pic>
        <p:nvPicPr>
          <p:cNvPr id="5124" name="Picture 4" descr="C:\Users\sehgal\AppData\Local\Microsoft\Windows\INetCache\IE\ZC7WT6A7\cover-crops-vila-velha[1].jpg"/>
          <p:cNvPicPr>
            <a:picLocks noChangeAspect="1" noChangeArrowheads="1"/>
          </p:cNvPicPr>
          <p:nvPr/>
        </p:nvPicPr>
        <p:blipFill>
          <a:blip r:embed="rId3" cstate="print"/>
          <a:srcRect/>
          <a:stretch>
            <a:fillRect/>
          </a:stretch>
        </p:blipFill>
        <p:spPr bwMode="auto">
          <a:xfrm>
            <a:off x="6804248" y="5229200"/>
            <a:ext cx="1831752" cy="1292250"/>
          </a:xfrm>
          <a:prstGeom prst="rect">
            <a:avLst/>
          </a:prstGeom>
          <a:noFill/>
        </p:spPr>
      </p:pic>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ox(in)">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1195</Words>
  <Application>Microsoft Office PowerPoint</Application>
  <PresentationFormat>On-screen Show (4:3)</PresentationFormat>
  <Paragraphs>97</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Class IX BIOLOGY</vt:lpstr>
      <vt:lpstr>Need to improve crop production</vt:lpstr>
      <vt:lpstr>What are the various ways to improve crop production</vt:lpstr>
      <vt:lpstr>Slide 4</vt:lpstr>
      <vt:lpstr>Slide 5</vt:lpstr>
      <vt:lpstr>Crop variety improvement</vt:lpstr>
      <vt:lpstr>Hybridisation</vt:lpstr>
      <vt:lpstr>Desired characteristics in crops</vt:lpstr>
      <vt:lpstr>Crop production management</vt:lpstr>
      <vt:lpstr>What does crop production management include</vt:lpstr>
      <vt:lpstr>Nutrient management</vt:lpstr>
      <vt:lpstr>Slide 12</vt:lpstr>
      <vt:lpstr>Manure </vt:lpstr>
      <vt:lpstr>Green manure and compost manure   </vt:lpstr>
      <vt:lpstr>Fertilisers </vt:lpstr>
      <vt:lpstr>Slide 16</vt:lpstr>
      <vt:lpstr>Irrigation </vt:lpstr>
      <vt:lpstr>Methods of irrigation</vt:lpstr>
      <vt:lpstr>Cropping Systems</vt:lpstr>
      <vt:lpstr>Cropping patterns</vt:lpstr>
      <vt:lpstr>Croping patterns</vt:lpstr>
      <vt:lpstr>Crop protection management weeds</vt:lpstr>
      <vt:lpstr>Storage of grains</vt:lpstr>
      <vt:lpstr>Slide 24</vt:lpstr>
      <vt:lpstr>Slide 25</vt:lpstr>
      <vt:lpstr>Slide 26</vt:lpstr>
      <vt:lpstr>Slide 27</vt:lpstr>
      <vt:lpstr>Cattle Farming</vt:lpstr>
      <vt:lpstr>Slide 29</vt:lpstr>
      <vt:lpstr>Food requirement of dairy animals: It is of two types:  </vt:lpstr>
      <vt:lpstr>Diseases of cattle: The diseases of dairy animals are broadly classified as: Diseases caused by parasites (external parasites are tick mite, lice and internal parasites are worms) Communicable (infectious) diseases caused by pathogens like bacteria, viruses, fungi etc. Non-communicable (non-infectious) diseases caused due to deficiency of nutrients or malfunctioning of body organs. </vt:lpstr>
      <vt:lpstr>BEE KEEPING</vt:lpstr>
      <vt:lpstr>The act of rearing, raising and caring of honey bee on a large scale to obtain honey and wax from them is called apiculture.</vt:lpstr>
      <vt:lpstr>Varieties of bees used for profitable honey production are as follows: Apis dorsata (Rock bee) Apis florea (Little bee) Apis indica (Indian bee) Apis mellifica (European bee) The quality depends upon the following factors: Pasturage or the kind of flowers availableto the bees to collect the nectar and pollen grains. Kind of flowers available determines the taste. </vt:lpstr>
      <vt:lpstr>Slide 35</vt:lpstr>
      <vt:lpstr>Slide 36</vt:lpstr>
      <vt:lpstr>Slide 37</vt:lpstr>
      <vt:lpstr>Slide 38</vt:lpstr>
      <vt:lpstr>Slide 39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sehgal</dc:creator>
  <cp:lastModifiedBy>gurnaz</cp:lastModifiedBy>
  <cp:revision>103</cp:revision>
  <dcterms:created xsi:type="dcterms:W3CDTF">2016-08-08T13:54:15Z</dcterms:created>
  <dcterms:modified xsi:type="dcterms:W3CDTF">2020-03-27T13:14:16Z</dcterms:modified>
</cp:coreProperties>
</file>