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107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6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43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2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08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4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2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7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53DA-71AF-4C23-8640-0CF52FF29A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A481BA-F584-4B30-B0ED-648F4CF0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1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2WnuEWPvPWVSlpyWXM5V1NUN1E/vie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40B5-3AAA-4716-AC05-3593E7147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402633"/>
          </a:xfrm>
        </p:spPr>
        <p:txBody>
          <a:bodyPr/>
          <a:lstStyle/>
          <a:p>
            <a:pPr algn="l"/>
            <a:r>
              <a:rPr lang="en-US" sz="3200" dirty="0"/>
              <a:t>Topics to be covered are: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44CC7-59F2-482E-A999-477884F06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807167"/>
            <a:ext cx="8052569" cy="2340565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Square root of numbers(not perfect squares) correct up to  given places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Word problems on finding square root by Estimation Method.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HOTS questions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Link for Chapter-1(Secondary Mathematics Class- VIII): 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https://drive.google.com/file/d/0B2WnuEWPvPWVSlpyWXM5V1NUN1E/view</a:t>
            </a:r>
            <a:endParaRPr lang="en-US" dirty="0">
              <a:solidFill>
                <a:srgbClr val="FF0000"/>
              </a:solidFill>
            </a:endParaRPr>
          </a:p>
          <a:p>
            <a:pPr marL="174625" indent="-174625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0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1D24-9540-42BF-B430-DAC54558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951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SOME MORE 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9026B0-4A9B-4ED8-A4F5-B8EB2DCD5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4" t="17707" r="36972" b="12261"/>
          <a:stretch/>
        </p:blipFill>
        <p:spPr>
          <a:xfrm>
            <a:off x="1951630" y="1119116"/>
            <a:ext cx="6755642" cy="4896601"/>
          </a:xfrm>
        </p:spPr>
      </p:pic>
    </p:spTree>
    <p:extLst>
      <p:ext uri="{BB962C8B-B14F-4D97-AF65-F5344CB8AC3E}">
        <p14:creationId xmlns:p14="http://schemas.microsoft.com/office/powerpoint/2010/main" val="387275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742C4D-7B60-4E0E-A7C4-44B1F634E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3" y="241540"/>
            <a:ext cx="9195759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9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D28871-499D-410F-9810-EAEF78EFC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 t="15449" r="27393" b="25251"/>
          <a:stretch/>
        </p:blipFill>
        <p:spPr>
          <a:xfrm>
            <a:off x="539672" y="1"/>
            <a:ext cx="8031060" cy="6858000"/>
          </a:xfrm>
        </p:spPr>
      </p:pic>
    </p:spTree>
    <p:extLst>
      <p:ext uri="{BB962C8B-B14F-4D97-AF65-F5344CB8AC3E}">
        <p14:creationId xmlns:p14="http://schemas.microsoft.com/office/powerpoint/2010/main" val="143071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B233-83FC-4B4A-AC96-4A1BD2DB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68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C2EDE-6C6C-42F3-8935-3DF1229768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6413"/>
                <a:ext cx="6481011" cy="48949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Q1)</a:t>
                </a:r>
              </a:p>
              <a:p>
                <a:pPr marL="0" indent="0">
                  <a:buNone/>
                </a:pPr>
                <a:r>
                  <a:rPr lang="en-US" sz="2000" dirty="0"/>
                  <a:t>Cost of levelling square lawn at Rs. 15 per sq. meter = Rs. 19935</a:t>
                </a:r>
              </a:p>
              <a:p>
                <a:pPr marL="0" indent="0">
                  <a:buNone/>
                </a:pPr>
                <a:r>
                  <a:rPr lang="en-US" sz="2000" dirty="0"/>
                  <a:t>Area of square lawn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19935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000" dirty="0"/>
                  <a:t> = 1329 m</a:t>
                </a:r>
                <a:r>
                  <a:rPr lang="en-US" sz="2000" baseline="30000" dirty="0"/>
                  <a:t>2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Side of square lawn = √1329 = 36.45 m</a:t>
                </a:r>
              </a:p>
              <a:p>
                <a:pPr marL="0" indent="0">
                  <a:buNone/>
                </a:pPr>
                <a:r>
                  <a:rPr lang="en-US" sz="2000" dirty="0"/>
                  <a:t>Perimeter of square lawn = 4 x side </a:t>
                </a:r>
              </a:p>
              <a:p>
                <a:pPr marL="0" indent="0">
                  <a:buNone/>
                </a:pPr>
                <a:r>
                  <a:rPr lang="en-US" sz="2000" dirty="0"/>
                  <a:t>					      =  4 x 36.45 </a:t>
                </a:r>
              </a:p>
              <a:p>
                <a:pPr marL="0" indent="0">
                  <a:buNone/>
                </a:pPr>
                <a:r>
                  <a:rPr lang="en-US" sz="2000" dirty="0"/>
                  <a:t>					      = 145.8 m</a:t>
                </a:r>
              </a:p>
              <a:p>
                <a:pPr marL="0" indent="0">
                  <a:buNone/>
                </a:pPr>
                <a:r>
                  <a:rPr lang="en-US" sz="2000" dirty="0"/>
                  <a:t>Total cost of fencing the square lawn at Rs. 22 per meter</a:t>
                </a:r>
              </a:p>
              <a:p>
                <a:pPr marL="0" indent="0">
                  <a:buNone/>
                </a:pPr>
                <a:r>
                  <a:rPr lang="en-US" sz="2000" dirty="0"/>
                  <a:t>= Rs. 22 x 145.8 </a:t>
                </a:r>
              </a:p>
              <a:p>
                <a:pPr marL="0" indent="0">
                  <a:buNone/>
                </a:pPr>
                <a:r>
                  <a:rPr lang="en-US" sz="2000" dirty="0"/>
                  <a:t>= Rs. 3207.6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C2EDE-6C6C-42F3-8935-3DF1229768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6413"/>
                <a:ext cx="6481011" cy="4894950"/>
              </a:xfrm>
              <a:blipFill>
                <a:blip r:embed="rId2"/>
                <a:stretch>
                  <a:fillRect l="-1881" t="-1121" r="-470" b="-7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229E322-658D-4112-92CE-A7962A557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75" y="1561149"/>
            <a:ext cx="3466264" cy="41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9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B233-83FC-4B4A-AC96-4A1BD2DB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368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C2EDE-6C6C-42F3-8935-3DF1229768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432" y="536812"/>
                <a:ext cx="8728570" cy="608827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Q2</a:t>
                </a:r>
                <a:r>
                  <a:rPr lang="en-US" sz="2000" dirty="0"/>
                  <a:t>. √2 = 1.414 , √5 = 2.236 , √3 = 1.732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i) √72 + √48 </a:t>
                </a:r>
              </a:p>
              <a:p>
                <a:pPr marL="0" indent="0">
                  <a:buNone/>
                </a:pPr>
                <a:r>
                  <a:rPr lang="en-US" sz="2000" dirty="0"/>
                  <a:t>= √(2 x 36) +  √(3 x 16)</a:t>
                </a:r>
              </a:p>
              <a:p>
                <a:pPr marL="0" indent="0">
                  <a:buNone/>
                </a:pPr>
                <a:r>
                  <a:rPr lang="en-US" sz="2000" dirty="0"/>
                  <a:t>= 6√2 + 4√3</a:t>
                </a:r>
              </a:p>
              <a:p>
                <a:pPr marL="0" indent="0">
                  <a:buNone/>
                </a:pPr>
                <a:r>
                  <a:rPr lang="en-US" sz="2000" dirty="0"/>
                  <a:t>= (6 x 1.414) + (4 x 1.732)</a:t>
                </a:r>
              </a:p>
              <a:p>
                <a:pPr marL="0" indent="0">
                  <a:buNone/>
                </a:pPr>
                <a:r>
                  <a:rPr lang="en-US" sz="2000" dirty="0"/>
                  <a:t>= 8.484 + 6.928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= 15.412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ii) 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𝟏𝟐𝟓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√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125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√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64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√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2000" dirty="0"/>
                          <m:t>5 </m:t>
                        </m:r>
                        <m:r>
                          <m:rPr>
                            <m:nor/>
                          </m:rPr>
                          <a:rPr lang="en-US" sz="2000" dirty="0"/>
                          <m:t>x</m:t>
                        </m:r>
                        <m:r>
                          <m:rPr>
                            <m:nor/>
                          </m:rPr>
                          <a:rPr lang="en-US" sz="2000" dirty="0"/>
                          <m:t> 25)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√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(8 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8)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5√5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5 </m:t>
                        </m:r>
                        <m:r>
                          <m:rPr>
                            <m:nor/>
                          </m:rPr>
                          <a:rPr lang="en-US" sz="2000" dirty="0"/>
                          <m:t>x</m:t>
                        </m:r>
                        <m:r>
                          <m:rPr>
                            <m:nor/>
                          </m:rPr>
                          <a:rPr lang="en-US" sz="2000" dirty="0"/>
                          <m:t> 2.236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= 1.3975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C2EDE-6C6C-42F3-8935-3DF1229768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432" y="536812"/>
                <a:ext cx="8728570" cy="6088276"/>
              </a:xfrm>
              <a:blipFill>
                <a:blip r:embed="rId2"/>
                <a:stretch>
                  <a:fillRect l="-908" t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427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B233-83FC-4B4A-AC96-4A1BD2DB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4290"/>
            <a:ext cx="8596668" cy="5368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ENRICHMENT</a:t>
            </a:r>
            <a:r>
              <a:rPr lang="en-US" dirty="0"/>
              <a:t>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C2EDE-6C6C-42F3-8935-3DF1229768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432" y="661102"/>
                <a:ext cx="8728570" cy="4440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Q1. Let one number be a</a:t>
                </a:r>
              </a:p>
              <a:p>
                <a:pPr marL="0" indent="0">
                  <a:buNone/>
                </a:pPr>
                <a:r>
                  <a:rPr lang="en-US" sz="2000" dirty="0"/>
                  <a:t>The other number = 16a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According to question,</a:t>
                </a:r>
              </a:p>
              <a:p>
                <a:pPr marL="0" indent="0">
                  <a:buNone/>
                </a:pPr>
                <a:r>
                  <a:rPr lang="en-US" sz="2000" dirty="0"/>
                  <a:t>a x 16a = 1296</a:t>
                </a:r>
              </a:p>
              <a:p>
                <a:pPr marL="0" indent="0">
                  <a:buNone/>
                </a:pPr>
                <a:r>
                  <a:rPr lang="en-US" sz="2000" dirty="0"/>
                  <a:t>16 a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= 1296</a:t>
                </a:r>
              </a:p>
              <a:p>
                <a:pPr marL="0" indent="0">
                  <a:buNone/>
                </a:pPr>
                <a:r>
                  <a:rPr lang="en-US" sz="2000" dirty="0"/>
                  <a:t>a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1296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000" dirty="0"/>
                  <a:t> = 81</a:t>
                </a:r>
              </a:p>
              <a:p>
                <a:pPr marL="0" indent="0">
                  <a:buNone/>
                </a:pPr>
                <a:r>
                  <a:rPr lang="en-US" sz="2000" dirty="0"/>
                  <a:t>a = √81 = 9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Ans: </a:t>
                </a:r>
                <a:r>
                  <a:rPr lang="en-US" sz="2000" dirty="0"/>
                  <a:t>Hence, one number = 9 and the other number = 16 x 9 = 144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NOTE: Complete all the examples and solved questions given above in CW notebook.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C2EDE-6C6C-42F3-8935-3DF1229768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432" y="661102"/>
                <a:ext cx="8728570" cy="4440800"/>
              </a:xfrm>
              <a:blipFill>
                <a:blip r:embed="rId2"/>
                <a:stretch>
                  <a:fillRect l="-1047" t="-823" b="-2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AAB656-F7D2-42C6-8D0A-70DB5CBABB4D}"/>
              </a:ext>
            </a:extLst>
          </p:cNvPr>
          <p:cNvSpPr txBox="1">
            <a:spLocks/>
          </p:cNvSpPr>
          <p:nvPr/>
        </p:nvSpPr>
        <p:spPr>
          <a:xfrm>
            <a:off x="677334" y="6196897"/>
            <a:ext cx="8596668" cy="319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>
                <a:solidFill>
                  <a:srgbClr val="0070C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47362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CB48-BAA8-4192-AE9A-9E0FEC55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2526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FF0000"/>
                </a:solidFill>
                <a:cs typeface="Aldhabi" panose="01000000000000000000" pitchFamily="2" charset="-78"/>
              </a:rPr>
              <a:t>HOMEWORK</a:t>
            </a:r>
            <a:r>
              <a:rPr lang="en-US" sz="3200" dirty="0">
                <a:solidFill>
                  <a:srgbClr val="FF0000"/>
                </a:solidFill>
                <a:cs typeface="Aldhabi" panose="01000000000000000000" pitchFamily="2" charset="-78"/>
              </a:rPr>
              <a:t>:  (To be done in HW notebook)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55D42-7F59-438E-828E-55CF806625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79621"/>
                <a:ext cx="8596668" cy="4661741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dirty="0">
                    <a:solidFill>
                      <a:schemeClr val="tx1"/>
                    </a:solidFill>
                    <a:cs typeface="Aldhabi" panose="01000000000000000000" pitchFamily="2" charset="-78"/>
                  </a:rPr>
                  <a:t>Value based Q1 and Value based Q2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dirty="0">
                    <a:solidFill>
                      <a:schemeClr val="tx1"/>
                    </a:solidFill>
                    <a:cs typeface="Aldhabi" panose="01000000000000000000" pitchFamily="2" charset="-78"/>
                  </a:rPr>
                  <a:t>BT QUE 1(B) (a) – (e)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dirty="0">
                    <a:solidFill>
                      <a:schemeClr val="tx1"/>
                    </a:solidFill>
                    <a:cs typeface="Aldhabi" panose="01000000000000000000" pitchFamily="2" charset="-78"/>
                  </a:rPr>
                  <a:t>BT Q2, Q3, Q4, Q6, Q7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dirty="0">
                    <a:solidFill>
                      <a:schemeClr val="tx1"/>
                    </a:solidFill>
                  </a:rPr>
                  <a:t>Enrichment Questions- Q2 and Q3</a:t>
                </a:r>
              </a:p>
              <a:p>
                <a:pPr marL="0" indent="0">
                  <a:buNone/>
                </a:pPr>
                <a:r>
                  <a:rPr lang="en-US" sz="2800" u="sng" dirty="0">
                    <a:solidFill>
                      <a:srgbClr val="FF0000"/>
                    </a:solidFill>
                    <a:cs typeface="Aldhabi" panose="01000000000000000000" pitchFamily="2" charset="-78"/>
                  </a:rPr>
                  <a:t>PRACTICE QUESTIONS: (</a:t>
                </a:r>
                <a:r>
                  <a:rPr lang="en-US" sz="2800" dirty="0">
                    <a:solidFill>
                      <a:srgbClr val="FF0000"/>
                    </a:solidFill>
                    <a:cs typeface="Aldhabi" panose="01000000000000000000" pitchFamily="2" charset="-78"/>
                  </a:rPr>
                  <a:t>To be done in HW notebook)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cs typeface="Aldhabi" panose="01000000000000000000" pitchFamily="2" charset="-78"/>
                  </a:rPr>
                  <a:t>      Find the value of: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cs typeface="Aldhabi" panose="01000000000000000000" pitchFamily="2" charset="-78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ldhabi" panose="01000000000000000000" pitchFamily="2" charset="-78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ldhabi" panose="01000000000000000000" pitchFamily="2" charset="-78"/>
                          </a:rPr>
                          <m:t>√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ldhabi" panose="01000000000000000000" pitchFamily="2" charset="-78"/>
                          </a:rPr>
                          <m:t>80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ldhabi" panose="01000000000000000000" pitchFamily="2" charset="-78"/>
                          </a:rPr>
                          <m:t>√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ldhabi" panose="01000000000000000000" pitchFamily="2" charset="-78"/>
                          </a:rPr>
                          <m:t>405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  <a:cs typeface="Aldhabi" panose="01000000000000000000" pitchFamily="2" charset="-78"/>
                  </a:rPr>
                  <a:t>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ldhabi" panose="01000000000000000000" pitchFamily="2" charset="-78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ldhabi" panose="01000000000000000000" pitchFamily="2" charset="-78"/>
                          </a:rPr>
                          <m:t>√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ldhabi" panose="01000000000000000000" pitchFamily="2" charset="-78"/>
                          </a:rPr>
                          <m:t>1587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ldhabi" panose="01000000000000000000" pitchFamily="2" charset="-78"/>
                          </a:rPr>
                          <m:t>√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ldhabi" panose="01000000000000000000" pitchFamily="2" charset="-78"/>
                          </a:rPr>
                          <m:t>1728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ldhabi" panose="01000000000000000000" pitchFamily="2" charset="-78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cs typeface="Aldhabi" panose="01000000000000000000" pitchFamily="2" charset="-78"/>
                  </a:rPr>
                  <a:t>        c) √72 x √338        d) √45 x √20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srgbClr val="FF0000"/>
                  </a:solidFill>
                  <a:cs typeface="Aldhabi" panose="01000000000000000000" pitchFamily="2" charset="-78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255D42-7F59-438E-828E-55CF806625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79621"/>
                <a:ext cx="8596668" cy="4661741"/>
              </a:xfrm>
              <a:blipFill>
                <a:blip r:embed="rId2"/>
                <a:stretch>
                  <a:fillRect l="-1418" t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09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37405-6D31-407B-917F-55A251EA524A}"/>
                  </a:ext>
                </a:extLst>
              </p:cNvPr>
              <p:cNvSpPr txBox="1"/>
              <p:nvPr/>
            </p:nvSpPr>
            <p:spPr>
              <a:xfrm>
                <a:off x="856344" y="5297715"/>
                <a:ext cx="8258628" cy="103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rgbClr val="FF0000"/>
                    </a:solidFill>
                  </a:rPr>
                  <a:t>Note that</a:t>
                </a:r>
                <a:r>
                  <a:rPr lang="en-US" dirty="0">
                    <a:solidFill>
                      <a:srgbClr val="FF0000"/>
                    </a:solidFill>
                  </a:rPr>
                  <a:t>: we have to find square root of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correct </a:t>
                </a:r>
                <a:r>
                  <a:rPr lang="en-US" dirty="0" err="1">
                    <a:solidFill>
                      <a:srgbClr val="FF0000"/>
                    </a:solidFill>
                  </a:rPr>
                  <a:t>upto</a:t>
                </a:r>
                <a:r>
                  <a:rPr lang="en-US" dirty="0">
                    <a:solidFill>
                      <a:srgbClr val="FF0000"/>
                    </a:solidFill>
                  </a:rPr>
                  <a:t> two decimal places. So we will find square root </a:t>
                </a:r>
                <a:r>
                  <a:rPr lang="en-US" dirty="0" err="1">
                    <a:solidFill>
                      <a:srgbClr val="FF0000"/>
                    </a:solidFill>
                  </a:rPr>
                  <a:t>upto</a:t>
                </a:r>
                <a:r>
                  <a:rPr lang="en-US" dirty="0">
                    <a:solidFill>
                      <a:srgbClr val="FF0000"/>
                    </a:solidFill>
                  </a:rPr>
                  <a:t> 3 decimal places. In the third place, we have 3 (which is less than 5) and therefore in the final result, 3 is ignored.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37405-6D31-407B-917F-55A251EA5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44" y="5297715"/>
                <a:ext cx="8258628" cy="1039195"/>
              </a:xfrm>
              <a:prstGeom prst="rect">
                <a:avLst/>
              </a:prstGeom>
              <a:blipFill>
                <a:blip r:embed="rId3"/>
                <a:stretch>
                  <a:fillRect l="-1107" t="-6433" r="-148" b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D6B223-1F94-41E0-8461-DCFCD535B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b="2724"/>
          <a:stretch/>
        </p:blipFill>
        <p:spPr>
          <a:xfrm>
            <a:off x="856344" y="517079"/>
            <a:ext cx="8362125" cy="4566286"/>
          </a:xfrm>
        </p:spPr>
      </p:pic>
    </p:spTree>
    <p:extLst>
      <p:ext uri="{BB962C8B-B14F-4D97-AF65-F5344CB8AC3E}">
        <p14:creationId xmlns:p14="http://schemas.microsoft.com/office/powerpoint/2010/main" val="140609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CB0F-610C-4503-B4A9-5F020119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1577"/>
            <a:ext cx="8596668" cy="6350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WS-5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18651-70AE-4A25-B9F9-E615F1DE1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44669"/>
            <a:ext cx="8851677" cy="4003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QUE:4 Find the square root of the following(correct up to 3 decimal places)</a:t>
            </a:r>
          </a:p>
          <a:p>
            <a:pPr marL="400050" indent="-400050">
              <a:buAutoNum type="romanLcParenBoth"/>
            </a:pPr>
            <a:r>
              <a:rPr lang="en-US" sz="2400" dirty="0"/>
              <a:t>7</a:t>
            </a:r>
          </a:p>
          <a:p>
            <a:pPr marL="0" indent="0">
              <a:buNone/>
            </a:pPr>
            <a:r>
              <a:rPr lang="en-US" sz="2400" dirty="0"/>
              <a:t>√7 = 2.6457</a:t>
            </a:r>
          </a:p>
          <a:p>
            <a:pPr marL="0" indent="0">
              <a:buNone/>
            </a:pPr>
            <a:r>
              <a:rPr lang="en-US" sz="2400" dirty="0"/>
              <a:t>  = 2.646(correct up to 3 decimal places)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Therefore, √7 = 2.646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BE786-CF01-47DA-8ADC-AA49F5FC0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8" t="21361" r="42856" b="50000"/>
          <a:stretch/>
        </p:blipFill>
        <p:spPr>
          <a:xfrm>
            <a:off x="6350383" y="1694966"/>
            <a:ext cx="3537784" cy="3987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61B58-8286-4928-A227-FB0F0D8A0EBF}"/>
              </a:ext>
            </a:extLst>
          </p:cNvPr>
          <p:cNvSpPr txBox="1"/>
          <p:nvPr/>
        </p:nvSpPr>
        <p:spPr>
          <a:xfrm>
            <a:off x="677334" y="5428343"/>
            <a:ext cx="7639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THAT: we have to find square root of 7  correct up to three decimal places. So we will find square root up to 4 decimal places. In the fourth place, we have 7 (which is greater than 5) and therefore in the final result, 5 is increased by one i.e. it becomes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0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C6F98A-BA42-41DC-B36E-CC0457BE52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368969"/>
                <a:ext cx="9762066" cy="567239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(iv) 367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2571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:r>
                  <a:rPr lang="en-US" sz="2400" dirty="0"/>
                  <a:t>367.</a:t>
                </a:r>
                <a:r>
                  <a:rPr lang="en-US" sz="2400" u="sng" dirty="0"/>
                  <a:t>28</a:t>
                </a:r>
                <a:r>
                  <a:rPr lang="en-US" sz="2400" dirty="0"/>
                  <a:t> </a:t>
                </a:r>
                <a:r>
                  <a:rPr lang="en-US" sz="2400" u="sng" dirty="0"/>
                  <a:t>57</a:t>
                </a:r>
                <a:r>
                  <a:rPr lang="en-US" sz="2400" dirty="0"/>
                  <a:t> </a:t>
                </a:r>
                <a:r>
                  <a:rPr lang="en-US" sz="2400" u="sng" dirty="0"/>
                  <a:t>14</a:t>
                </a:r>
                <a:r>
                  <a:rPr lang="en-US" sz="2400" dirty="0"/>
                  <a:t> </a:t>
                </a:r>
                <a:r>
                  <a:rPr lang="en-US" sz="2400" u="sng" dirty="0"/>
                  <a:t>28</a:t>
                </a:r>
                <a:r>
                  <a:rPr lang="en-US" sz="2400" dirty="0"/>
                  <a:t> 5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=367.28571429</a:t>
                </a:r>
              </a:p>
              <a:p>
                <a:pPr marL="0" indent="0">
                  <a:buNone/>
                </a:pPr>
                <a:r>
                  <a:rPr lang="en-US" sz="2400" dirty="0"/>
                  <a:t>√367.28571429</a:t>
                </a:r>
              </a:p>
              <a:p>
                <a:pPr marL="0" indent="0">
                  <a:buNone/>
                </a:pPr>
                <a:r>
                  <a:rPr lang="en-US" sz="2400" dirty="0"/>
                  <a:t>= 19.1646</a:t>
                </a:r>
              </a:p>
              <a:p>
                <a:pPr marL="0" indent="0">
                  <a:buNone/>
                </a:pPr>
                <a:r>
                  <a:rPr lang="en-US" sz="2400" dirty="0"/>
                  <a:t>= 19.165(correct up to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3 decimal places)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/>
                  <a:t>Therefore </a:t>
                </a:r>
                <a:r>
                  <a:rPr lang="en-US" sz="2400" dirty="0"/>
                  <a:t>, √367.28571429 = 19.165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C6F98A-BA42-41DC-B36E-CC0457BE5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368969"/>
                <a:ext cx="9762066" cy="5672394"/>
              </a:xfrm>
              <a:blipFill>
                <a:blip r:embed="rId2"/>
                <a:stretch>
                  <a:fillRect l="-936" t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4608A54D-7AA8-4014-A63F-5DF6A1A989CB}"/>
              </a:ext>
            </a:extLst>
          </p:cNvPr>
          <p:cNvSpPr/>
          <p:nvPr/>
        </p:nvSpPr>
        <p:spPr>
          <a:xfrm>
            <a:off x="4694368" y="1017868"/>
            <a:ext cx="319314" cy="4209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E4F9F7-7C50-415D-B4CB-B9C14C65A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22657" r="36875" b="16466"/>
          <a:stretch/>
        </p:blipFill>
        <p:spPr>
          <a:xfrm>
            <a:off x="5558367" y="948582"/>
            <a:ext cx="3940629" cy="49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7B5E6-D253-4AB0-BB5F-71C45D446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632" y="565485"/>
                <a:ext cx="8823157" cy="508133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>
                    <a:solidFill>
                      <a:srgbClr val="00B0F0"/>
                    </a:solidFill>
                    <a:latin typeface="Trebuchet MS (Body)"/>
                  </a:rPr>
                  <a:t>WS-5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F0"/>
                    </a:solidFill>
                    <a:latin typeface="Trebuchet MS (Body)"/>
                  </a:rPr>
                  <a:t>Q6. Area of square piece of cloth = 9m</a:t>
                </a:r>
                <a:r>
                  <a:rPr lang="en-US" sz="2400" baseline="30000" dirty="0">
                    <a:solidFill>
                      <a:srgbClr val="00B0F0"/>
                    </a:solidFill>
                    <a:latin typeface="Trebuchet MS (Body)"/>
                  </a:rPr>
                  <a:t>2</a:t>
                </a:r>
                <a:endParaRPr lang="en-US" sz="2400" dirty="0">
                  <a:solidFill>
                    <a:srgbClr val="00B0F0"/>
                  </a:solidFill>
                  <a:latin typeface="Trebuchet MS (Body)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F0"/>
                    </a:solidFill>
                    <a:latin typeface="Trebuchet MS (Body)"/>
                  </a:rPr>
                  <a:t>      Number of scarves made        = 16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F0"/>
                    </a:solidFill>
                    <a:latin typeface="Trebuchet MS (Body)"/>
                  </a:rPr>
                  <a:t>Therefore, Area of each scarf made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Trebuchet MS (Body)"/>
                  </a:rPr>
                  <a:t>m</a:t>
                </a:r>
                <a:r>
                  <a:rPr lang="en-US" sz="2400" baseline="30000" dirty="0">
                    <a:solidFill>
                      <a:srgbClr val="00B0F0"/>
                    </a:solidFill>
                    <a:latin typeface="Trebuchet MS (Body)"/>
                  </a:rPr>
                  <a:t>2</a:t>
                </a:r>
                <a:r>
                  <a:rPr lang="en-US" sz="2400" dirty="0">
                    <a:solidFill>
                      <a:srgbClr val="00B0F0"/>
                    </a:solidFill>
                    <a:latin typeface="Trebuchet MS (Body)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F0"/>
                    </a:solidFill>
                    <a:latin typeface="Trebuchet MS (Body)"/>
                  </a:rPr>
                  <a:t>  Side of each side of scarf = 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Trebuchet MS (Body)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Trebuchet MS (Body)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Trebuchet MS (Body)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B0F0"/>
                    </a:solidFill>
                    <a:latin typeface="Trebuchet MS (Body)"/>
                  </a:rPr>
                  <a:t>So, Side of each side of scarf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rebuchet MS (Body)"/>
                </a:endParaRPr>
              </a:p>
              <a:p>
                <a:pPr marL="0" indent="0">
                  <a:buNone/>
                </a:pPr>
                <a:endParaRPr lang="en-US" sz="2000" baseline="30000" dirty="0">
                  <a:solidFill>
                    <a:srgbClr val="00B0F0"/>
                  </a:solidFill>
                  <a:latin typeface="Trebuchet MS (Body)"/>
                </a:endParaRPr>
              </a:p>
              <a:p>
                <a:pPr marL="0" indent="0">
                  <a:buNone/>
                </a:pPr>
                <a:endParaRPr lang="en-US" sz="2000" baseline="30000" dirty="0">
                  <a:solidFill>
                    <a:srgbClr val="00B0F0"/>
                  </a:solidFill>
                  <a:latin typeface="Trebuchet MS (Body)"/>
                </a:endParaRPr>
              </a:p>
              <a:p>
                <a:pPr marL="0" indent="0">
                  <a:buNone/>
                </a:pPr>
                <a:endParaRPr lang="en-US" sz="2000" baseline="30000" dirty="0">
                  <a:solidFill>
                    <a:srgbClr val="00B0F0"/>
                  </a:solidFill>
                  <a:latin typeface="Trebuchet MS (Body)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00B0F0"/>
                  </a:solidFill>
                  <a:latin typeface="Trebuchet MS (Body)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00B0F0"/>
                  </a:solidFill>
                  <a:latin typeface="Trebuchet MS (Body)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00B0F0"/>
                  </a:solidFill>
                  <a:latin typeface="Trebuchet MS (Body)"/>
                </a:endParaRPr>
              </a:p>
              <a:p>
                <a:pPr marL="0" indent="0">
                  <a:buNone/>
                </a:pPr>
                <a:endParaRPr lang="en-US" sz="2000" baseline="30000" dirty="0">
                  <a:latin typeface="Aldhabi" panose="01000000000000000000" pitchFamily="2" charset="-78"/>
                  <a:cs typeface="Aldhabi" panose="01000000000000000000" pitchFamily="2" charset="-78"/>
                </a:endParaRPr>
              </a:p>
              <a:p>
                <a:pPr marL="0" indent="0">
                  <a:buNone/>
                </a:pPr>
                <a:r>
                  <a:rPr lang="en-US" sz="2000" baseline="30000" dirty="0">
                    <a:latin typeface="Aldhabi" panose="01000000000000000000" pitchFamily="2" charset="-78"/>
                    <a:cs typeface="Aldhabi" panose="01000000000000000000" pitchFamily="2" charset="-78"/>
                  </a:rPr>
                  <a:t>        </a:t>
                </a:r>
                <a:endParaRPr lang="en-US" sz="2000" dirty="0">
                  <a:latin typeface="Aldhabi" panose="01000000000000000000" pitchFamily="2" charset="-78"/>
                  <a:cs typeface="Aldhabi" panose="01000000000000000000" pitchFamily="2" charset="-78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B0F0"/>
                    </a:solidFill>
                    <a:latin typeface="Trebuchet MS (Body)"/>
                  </a:rPr>
                  <a:t>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7B5E6-D253-4AB0-BB5F-71C45D446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632" y="565485"/>
                <a:ext cx="8823157" cy="5081336"/>
              </a:xfrm>
              <a:blipFill>
                <a:blip r:embed="rId2"/>
                <a:stretch>
                  <a:fillRect l="-1036" t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93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9CB31-879F-48E5-AFC9-870928B83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721894"/>
            <a:ext cx="9236686" cy="6015789"/>
          </a:xfrm>
        </p:spPr>
        <p:txBody>
          <a:bodyPr>
            <a:noAutofit/>
          </a:bodyPr>
          <a:lstStyle/>
          <a:p>
            <a:r>
              <a:rPr lang="en-US" sz="2400" baseline="30000" dirty="0"/>
              <a:t> </a:t>
            </a:r>
            <a:r>
              <a:rPr lang="en-US" sz="2400" dirty="0">
                <a:cs typeface="Arial" panose="020B0604020202020204" pitchFamily="34" charset="0"/>
              </a:rPr>
              <a:t>Q7) Area of square plot = 800m</a:t>
            </a:r>
            <a:r>
              <a:rPr lang="en-US" sz="2400" baseline="30000" dirty="0">
                <a:cs typeface="Arial" panose="020B0604020202020204" pitchFamily="34" charset="0"/>
              </a:rPr>
              <a:t>2</a:t>
            </a:r>
            <a:endParaRPr lang="en-US" sz="2400" baseline="30000" dirty="0">
              <a:cs typeface="Aldhabi" panose="01000000000000000000" pitchFamily="2" charset="-78"/>
            </a:endParaRPr>
          </a:p>
          <a:p>
            <a:r>
              <a:rPr lang="en-US" sz="2400" baseline="30000" dirty="0">
                <a:cs typeface="Aldhabi" panose="01000000000000000000" pitchFamily="2" charset="-78"/>
              </a:rPr>
              <a:t>        </a:t>
            </a:r>
            <a:r>
              <a:rPr lang="en-US" sz="2400" dirty="0">
                <a:cs typeface="Aldhabi" panose="01000000000000000000" pitchFamily="2" charset="-78"/>
              </a:rPr>
              <a:t>Estimated length of each side = √800 m</a:t>
            </a:r>
          </a:p>
          <a:p>
            <a:r>
              <a:rPr lang="en-US" sz="2400" dirty="0">
                <a:cs typeface="Aldhabi" panose="01000000000000000000" pitchFamily="2" charset="-78"/>
              </a:rPr>
              <a:t>  so, we will find √800 through estimation</a:t>
            </a:r>
          </a:p>
          <a:p>
            <a:r>
              <a:rPr lang="en-US" sz="2400" dirty="0">
                <a:cs typeface="Aldhabi" panose="01000000000000000000" pitchFamily="2" charset="-78"/>
              </a:rPr>
              <a:t>   The perfect square near to 800 are 784 and 841</a:t>
            </a:r>
          </a:p>
          <a:p>
            <a:r>
              <a:rPr lang="en-US" sz="2400" dirty="0">
                <a:cs typeface="Aldhabi" panose="01000000000000000000" pitchFamily="2" charset="-78"/>
              </a:rPr>
              <a:t>    i.e. 784 &lt; 800 &lt; 841</a:t>
            </a:r>
          </a:p>
          <a:p>
            <a:r>
              <a:rPr lang="en-US" sz="2400" dirty="0">
                <a:cs typeface="Aldhabi" panose="01000000000000000000" pitchFamily="2" charset="-78"/>
              </a:rPr>
              <a:t>     or  28</a:t>
            </a:r>
            <a:r>
              <a:rPr lang="en-US" sz="2400" baseline="30000" dirty="0">
                <a:cs typeface="Aldhabi" panose="01000000000000000000" pitchFamily="2" charset="-78"/>
              </a:rPr>
              <a:t>2 </a:t>
            </a:r>
            <a:r>
              <a:rPr lang="en-US" sz="2400" dirty="0">
                <a:cs typeface="Aldhabi" panose="01000000000000000000" pitchFamily="2" charset="-78"/>
              </a:rPr>
              <a:t> &lt; 800 &lt; 29</a:t>
            </a:r>
            <a:r>
              <a:rPr lang="en-US" sz="2400" baseline="30000" dirty="0">
                <a:cs typeface="Aldhabi" panose="01000000000000000000" pitchFamily="2" charset="-78"/>
              </a:rPr>
              <a:t>2</a:t>
            </a:r>
            <a:endParaRPr lang="en-US" sz="2400" dirty="0">
              <a:cs typeface="Aldhabi" panose="01000000000000000000" pitchFamily="2" charset="-78"/>
            </a:endParaRPr>
          </a:p>
          <a:p>
            <a:r>
              <a:rPr lang="en-US" sz="2400" dirty="0">
                <a:cs typeface="Aldhabi" panose="01000000000000000000" pitchFamily="2" charset="-78"/>
              </a:rPr>
              <a:t>Let us try, 28.1</a:t>
            </a:r>
          </a:p>
          <a:p>
            <a:r>
              <a:rPr lang="en-US" sz="2400" dirty="0">
                <a:cs typeface="Aldhabi" panose="01000000000000000000" pitchFamily="2" charset="-78"/>
              </a:rPr>
              <a:t>         (28.1)</a:t>
            </a:r>
            <a:r>
              <a:rPr lang="en-US" sz="2400" baseline="30000" dirty="0">
                <a:cs typeface="Aldhabi" panose="01000000000000000000" pitchFamily="2" charset="-78"/>
              </a:rPr>
              <a:t>2 </a:t>
            </a:r>
            <a:r>
              <a:rPr lang="en-US" sz="2400" dirty="0">
                <a:cs typeface="Aldhabi" panose="01000000000000000000" pitchFamily="2" charset="-78"/>
              </a:rPr>
              <a:t>= 789.61 </a:t>
            </a:r>
          </a:p>
          <a:p>
            <a:r>
              <a:rPr lang="en-US" sz="2400" dirty="0">
                <a:cs typeface="Aldhabi" panose="01000000000000000000" pitchFamily="2" charset="-78"/>
              </a:rPr>
              <a:t> Try, 28.2</a:t>
            </a:r>
          </a:p>
          <a:p>
            <a:r>
              <a:rPr lang="en-US" sz="2400" dirty="0">
                <a:cs typeface="Aldhabi" panose="01000000000000000000" pitchFamily="2" charset="-78"/>
              </a:rPr>
              <a:t>        (28.2)</a:t>
            </a:r>
            <a:r>
              <a:rPr lang="en-US" sz="2400" baseline="30000" dirty="0">
                <a:cs typeface="Aldhabi" panose="01000000000000000000" pitchFamily="2" charset="-78"/>
              </a:rPr>
              <a:t>2</a:t>
            </a:r>
            <a:r>
              <a:rPr lang="en-US" sz="2400" dirty="0">
                <a:cs typeface="Aldhabi" panose="01000000000000000000" pitchFamily="2" charset="-78"/>
              </a:rPr>
              <a:t>  = 795.24</a:t>
            </a:r>
          </a:p>
          <a:p>
            <a:r>
              <a:rPr lang="en-US" sz="2400" dirty="0">
                <a:cs typeface="Aldhabi" panose="01000000000000000000" pitchFamily="2" charset="-78"/>
              </a:rPr>
              <a:t>Try, 28.3</a:t>
            </a:r>
          </a:p>
          <a:p>
            <a:r>
              <a:rPr lang="en-US" sz="2400" dirty="0">
                <a:cs typeface="Aldhabi" panose="01000000000000000000" pitchFamily="2" charset="-78"/>
              </a:rPr>
              <a:t>        (28.3)</a:t>
            </a:r>
            <a:r>
              <a:rPr lang="en-US" sz="2400" baseline="30000" dirty="0">
                <a:cs typeface="Aldhabi" panose="01000000000000000000" pitchFamily="2" charset="-78"/>
              </a:rPr>
              <a:t>2</a:t>
            </a:r>
            <a:r>
              <a:rPr lang="en-US" sz="2400" dirty="0">
                <a:cs typeface="Aldhabi" panose="01000000000000000000" pitchFamily="2" charset="-78"/>
              </a:rPr>
              <a:t>  = 800.89</a:t>
            </a:r>
          </a:p>
          <a:p>
            <a:endParaRPr lang="en-US" sz="2400" dirty="0">
              <a:cs typeface="Aldhabi" panose="01000000000000000000" pitchFamily="2" charset="-78"/>
            </a:endParaRPr>
          </a:p>
          <a:p>
            <a:r>
              <a:rPr lang="en-US" sz="2400" dirty="0">
                <a:cs typeface="Aldhabi" panose="01000000000000000000" pitchFamily="2" charset="-78"/>
              </a:rPr>
              <a:t>    </a:t>
            </a:r>
          </a:p>
          <a:p>
            <a:r>
              <a:rPr lang="en-US" sz="2400" baseline="30000" dirty="0">
                <a:cs typeface="Aldhabi" panose="01000000000000000000" pitchFamily="2" charset="-78"/>
              </a:rPr>
              <a:t>        </a:t>
            </a:r>
            <a:endParaRPr lang="en-US" sz="2400" dirty="0">
              <a:cs typeface="Aldhabi" panose="01000000000000000000" pitchFamily="2" charset="-78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78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EB9CB31-879F-48E5-AFC9-870928B838D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77335" y="1"/>
                <a:ext cx="8596668" cy="6041362"/>
              </a:xfrm>
            </p:spPr>
            <p:txBody>
              <a:bodyPr/>
              <a:lstStyle/>
              <a:p>
                <a:endParaRPr lang="en-US" sz="1100" dirty="0">
                  <a:cs typeface="Aldhabi" panose="01000000000000000000" pitchFamily="2" charset="-78"/>
                </a:endParaRPr>
              </a:p>
              <a:p>
                <a:r>
                  <a:rPr lang="en-US" sz="2400" dirty="0">
                    <a:cs typeface="Aldhabi" panose="01000000000000000000" pitchFamily="2" charset="-78"/>
                  </a:rPr>
                  <a:t>Therefore, 795.24 &lt; 800 &lt; 800.89</a:t>
                </a:r>
              </a:p>
              <a:p>
                <a:r>
                  <a:rPr lang="en-US" sz="2400" dirty="0">
                    <a:cs typeface="Aldhabi" panose="01000000000000000000" pitchFamily="2" charset="-78"/>
                  </a:rPr>
                  <a:t>     or, (28.2)</a:t>
                </a:r>
                <a:r>
                  <a:rPr lang="en-US" sz="2400" baseline="30000" dirty="0">
                    <a:cs typeface="Aldhabi" panose="01000000000000000000" pitchFamily="2" charset="-78"/>
                  </a:rPr>
                  <a:t>2</a:t>
                </a:r>
                <a:r>
                  <a:rPr lang="en-US" sz="2400" dirty="0">
                    <a:cs typeface="Aldhabi" panose="01000000000000000000" pitchFamily="2" charset="-78"/>
                  </a:rPr>
                  <a:t> &lt; 800 &lt;  (28.3)</a:t>
                </a:r>
                <a:r>
                  <a:rPr lang="en-US" sz="2400" baseline="30000" dirty="0">
                    <a:cs typeface="Aldhabi" panose="01000000000000000000" pitchFamily="2" charset="-78"/>
                  </a:rPr>
                  <a:t>2</a:t>
                </a:r>
                <a:r>
                  <a:rPr lang="en-US" sz="2400" dirty="0">
                    <a:cs typeface="Aldhabi" panose="01000000000000000000" pitchFamily="2" charset="-78"/>
                  </a:rPr>
                  <a:t> </a:t>
                </a:r>
              </a:p>
              <a:p>
                <a:r>
                  <a:rPr lang="en-US" sz="2400" dirty="0">
                    <a:cs typeface="Aldhabi" panose="01000000000000000000" pitchFamily="2" charset="-78"/>
                  </a:rPr>
                  <a:t>But 800 is much closer to 800.89 than 795.24</a:t>
                </a:r>
              </a:p>
              <a:p>
                <a:r>
                  <a:rPr lang="en-US" sz="2400" dirty="0">
                    <a:cs typeface="Aldhabi" panose="01000000000000000000" pitchFamily="2" charset="-78"/>
                  </a:rPr>
                  <a:t>So, √800 = 28.3</a:t>
                </a:r>
              </a:p>
              <a:p>
                <a:r>
                  <a:rPr lang="en-US" sz="2400" dirty="0">
                    <a:cs typeface="Aldhabi" panose="01000000000000000000" pitchFamily="2" charset="-78"/>
                  </a:rPr>
                  <a:t>Therefore, side of square plot = 28.3m</a:t>
                </a:r>
              </a:p>
              <a:p>
                <a:pPr algn="ctr"/>
                <a:r>
                  <a:rPr lang="en-US" sz="3600" u="sng" dirty="0">
                    <a:solidFill>
                      <a:srgbClr val="C00000"/>
                    </a:solidFill>
                  </a:rPr>
                  <a:t>BRAIN TEASERS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QUE4) Area of square field = 101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m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2</a:t>
                </a:r>
              </a:p>
              <a:p>
                <a:r>
                  <a:rPr lang="en-US" sz="2000" baseline="30000" dirty="0">
                    <a:solidFill>
                      <a:schemeClr val="tx1"/>
                    </a:solidFill>
                  </a:rPr>
                  <a:t>                                                              </a:t>
                </a:r>
              </a:p>
              <a:p>
                <a:r>
                  <a:rPr lang="en-US" sz="2000" baseline="30000" dirty="0"/>
                  <a:t>                                                                  </a:t>
                </a:r>
                <a:r>
                  <a:rPr lang="en-US" sz="2000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40401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m</m:t>
                    </m:r>
                    <m:r>
                      <m:rPr>
                        <m:nor/>
                      </m:rPr>
                      <a:rPr lang="en-US" sz="2000" baseline="30000" dirty="0">
                        <a:solidFill>
                          <a:schemeClr val="tx1"/>
                        </a:solidFill>
                      </a:rPr>
                      <m:t>2</m:t>
                    </m:r>
                  </m:oMath>
                </a14:m>
                <a:endParaRPr lang="en-US" sz="2000" baseline="30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Let each side of square = x meters</a:t>
                </a:r>
              </a:p>
              <a:p>
                <a:endParaRPr lang="en-US" sz="2400" dirty="0">
                  <a:solidFill>
                    <a:srgbClr val="FF0000"/>
                  </a:solidFill>
                  <a:cs typeface="Aldhabi" panose="01000000000000000000" pitchFamily="2" charset="-7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EB9CB31-879F-48E5-AFC9-870928B838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7335" y="1"/>
                <a:ext cx="8596668" cy="6041362"/>
              </a:xfrm>
              <a:blipFill>
                <a:blip r:embed="rId2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29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09E4BE-F7CF-4606-8520-1DD291C79F2E}"/>
              </a:ext>
            </a:extLst>
          </p:cNvPr>
          <p:cNvSpPr txBox="1"/>
          <p:nvPr/>
        </p:nvSpPr>
        <p:spPr>
          <a:xfrm>
            <a:off x="827316" y="593558"/>
            <a:ext cx="7655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336CD-B621-4B12-8DC2-5C8759C5166F}"/>
              </a:ext>
            </a:extLst>
          </p:cNvPr>
          <p:cNvSpPr txBox="1"/>
          <p:nvPr/>
        </p:nvSpPr>
        <p:spPr>
          <a:xfrm>
            <a:off x="381000" y="171450"/>
            <a:ext cx="8101455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baseline="30000" dirty="0">
              <a:solidFill>
                <a:schemeClr val="tx1"/>
              </a:solidFill>
            </a:endParaRPr>
          </a:p>
          <a:p>
            <a:endParaRPr lang="en-US" sz="3200" baseline="30000" dirty="0">
              <a:solidFill>
                <a:srgbClr val="C00000"/>
              </a:solidFill>
            </a:endParaRPr>
          </a:p>
          <a:p>
            <a:r>
              <a:rPr lang="en-US" sz="2400" baseline="30000" dirty="0">
                <a:solidFill>
                  <a:srgbClr val="C00000"/>
                </a:solidFill>
              </a:rPr>
              <a:t>                 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8BDE6-3E08-4A44-B125-F8BDC3842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 t="39996" r="32105" b="13900"/>
          <a:stretch/>
        </p:blipFill>
        <p:spPr>
          <a:xfrm>
            <a:off x="380998" y="403273"/>
            <a:ext cx="9915443" cy="5774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FE45A3-5C9D-4292-95FB-423464F449C2}"/>
                  </a:ext>
                </a:extLst>
              </p:cNvPr>
              <p:cNvSpPr txBox="1"/>
              <p:nvPr/>
            </p:nvSpPr>
            <p:spPr>
              <a:xfrm>
                <a:off x="2317515" y="5561533"/>
                <a:ext cx="5045243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                                    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dirty="0"/>
                  <a:t> m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FE45A3-5C9D-4292-95FB-423464F44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515" y="5561533"/>
                <a:ext cx="5045243" cy="616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33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986CC3-0471-4B00-8977-C4A7AEAC2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063" y="1105469"/>
            <a:ext cx="8487940" cy="4042263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Q8) Total number of men = 64019</a:t>
            </a:r>
          </a:p>
          <a:p>
            <a:pPr algn="l"/>
            <a:r>
              <a:rPr lang="en-US" sz="2000" dirty="0"/>
              <a:t>       Number of extra men = 10</a:t>
            </a:r>
          </a:p>
          <a:p>
            <a:pPr algn="l"/>
            <a:r>
              <a:rPr lang="en-US" sz="2000" dirty="0"/>
              <a:t>Therefore, number of men arranged in square = 64019 – 10</a:t>
            </a:r>
          </a:p>
          <a:p>
            <a:pPr algn="l"/>
            <a:r>
              <a:rPr lang="en-US" sz="2000" dirty="0"/>
              <a:t>                                                                      = 64009</a:t>
            </a:r>
          </a:p>
          <a:p>
            <a:pPr algn="l"/>
            <a:r>
              <a:rPr lang="en-US" sz="2000" dirty="0"/>
              <a:t>Number of men in each row = Number of rows = √64009</a:t>
            </a:r>
          </a:p>
          <a:p>
            <a:pPr algn="l"/>
            <a:r>
              <a:rPr lang="en-US" sz="2000" dirty="0"/>
              <a:t>                                            253</a:t>
            </a:r>
          </a:p>
          <a:p>
            <a:pPr algn="l"/>
            <a:r>
              <a:rPr lang="en-US" sz="2000" dirty="0"/>
              <a:t>Therefore, number of men in front row = 253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41375-2CAC-414B-8A18-41479DE15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8" t="21005" r="42801" b="54306"/>
          <a:stretch/>
        </p:blipFill>
        <p:spPr>
          <a:xfrm>
            <a:off x="7639634" y="1490816"/>
            <a:ext cx="2088108" cy="30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177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514</TotalTime>
  <Words>847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Aldhabi</vt:lpstr>
      <vt:lpstr>Arial</vt:lpstr>
      <vt:lpstr>Cambria Math</vt:lpstr>
      <vt:lpstr>Trebuchet MS</vt:lpstr>
      <vt:lpstr>Trebuchet MS (Body)</vt:lpstr>
      <vt:lpstr>Wingdings</vt:lpstr>
      <vt:lpstr>Wingdings 3</vt:lpstr>
      <vt:lpstr>Facet</vt:lpstr>
      <vt:lpstr>Topics to be covered are:</vt:lpstr>
      <vt:lpstr>PowerPoint Presentation</vt:lpstr>
      <vt:lpstr>WS-5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MORE QUESTIONS</vt:lpstr>
      <vt:lpstr>PowerPoint Presentation</vt:lpstr>
      <vt:lpstr>PowerPoint Presentation</vt:lpstr>
      <vt:lpstr>HOTS</vt:lpstr>
      <vt:lpstr>HOTS</vt:lpstr>
      <vt:lpstr>ENRICHMENT QUESTIONS</vt:lpstr>
      <vt:lpstr>HOMEWORK:  (To be done in HW notebook)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to be covered are:</dc:title>
  <dc:creator>ISHITA MALHOTRA</dc:creator>
  <cp:lastModifiedBy>ISHITA MALHOTRA</cp:lastModifiedBy>
  <cp:revision>55</cp:revision>
  <dcterms:created xsi:type="dcterms:W3CDTF">2020-04-03T16:51:38Z</dcterms:created>
  <dcterms:modified xsi:type="dcterms:W3CDTF">2020-04-06T16:57:30Z</dcterms:modified>
</cp:coreProperties>
</file>