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53"/>
  </p:notesMasterIdLst>
  <p:sldIdLst>
    <p:sldId id="256" r:id="rId2"/>
    <p:sldId id="259" r:id="rId3"/>
    <p:sldId id="262" r:id="rId4"/>
    <p:sldId id="263" r:id="rId5"/>
    <p:sldId id="288" r:id="rId6"/>
    <p:sldId id="289" r:id="rId7"/>
    <p:sldId id="264" r:id="rId8"/>
    <p:sldId id="265" r:id="rId9"/>
    <p:sldId id="266" r:id="rId10"/>
    <p:sldId id="290" r:id="rId11"/>
    <p:sldId id="267" r:id="rId12"/>
    <p:sldId id="325" r:id="rId13"/>
    <p:sldId id="326" r:id="rId14"/>
    <p:sldId id="324" r:id="rId15"/>
    <p:sldId id="268" r:id="rId16"/>
    <p:sldId id="297" r:id="rId17"/>
    <p:sldId id="280" r:id="rId18"/>
    <p:sldId id="294" r:id="rId19"/>
    <p:sldId id="291" r:id="rId20"/>
    <p:sldId id="269" r:id="rId21"/>
    <p:sldId id="308" r:id="rId22"/>
    <p:sldId id="298" r:id="rId23"/>
    <p:sldId id="317" r:id="rId24"/>
    <p:sldId id="271" r:id="rId25"/>
    <p:sldId id="292" r:id="rId26"/>
    <p:sldId id="301" r:id="rId27"/>
    <p:sldId id="313" r:id="rId28"/>
    <p:sldId id="310" r:id="rId29"/>
    <p:sldId id="272" r:id="rId30"/>
    <p:sldId id="302" r:id="rId31"/>
    <p:sldId id="315" r:id="rId32"/>
    <p:sldId id="273" r:id="rId33"/>
    <p:sldId id="319" r:id="rId34"/>
    <p:sldId id="293" r:id="rId35"/>
    <p:sldId id="323" r:id="rId36"/>
    <p:sldId id="274" r:id="rId37"/>
    <p:sldId id="275" r:id="rId38"/>
    <p:sldId id="277" r:id="rId39"/>
    <p:sldId id="278" r:id="rId40"/>
    <p:sldId id="329" r:id="rId41"/>
    <p:sldId id="330" r:id="rId42"/>
    <p:sldId id="303" r:id="rId43"/>
    <p:sldId id="337" r:id="rId44"/>
    <p:sldId id="282" r:id="rId45"/>
    <p:sldId id="331" r:id="rId46"/>
    <p:sldId id="332" r:id="rId47"/>
    <p:sldId id="333" r:id="rId48"/>
    <p:sldId id="334" r:id="rId49"/>
    <p:sldId id="335" r:id="rId50"/>
    <p:sldId id="336" r:id="rId51"/>
    <p:sldId id="31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1348C"/>
    <a:srgbClr val="D9FCC8"/>
    <a:srgbClr val="E8FED2"/>
    <a:srgbClr val="FFE6D5"/>
    <a:srgbClr val="CDF2FF"/>
    <a:srgbClr val="CBFBB3"/>
    <a:srgbClr val="AAF983"/>
    <a:srgbClr val="C6FBAB"/>
    <a:srgbClr val="B8F4F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8387" autoAdjust="0"/>
  </p:normalViewPr>
  <p:slideViewPr>
    <p:cSldViewPr snapToGrid="0">
      <p:cViewPr varScale="1">
        <p:scale>
          <a:sx n="72" d="100"/>
          <a:sy n="72" d="100"/>
        </p:scale>
        <p:origin x="-64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DED2D-793E-4B24-B6F8-74C4BFC2DB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758127-8B95-46AD-8ABB-7AD9FAE3E497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rgbClr val="002060"/>
              </a:solidFill>
            </a:rPr>
            <a:t>Units of Volume</a:t>
          </a:r>
          <a:endParaRPr lang="en-US" sz="2400" b="1" dirty="0">
            <a:solidFill>
              <a:srgbClr val="002060"/>
            </a:solidFill>
          </a:endParaRPr>
        </a:p>
      </dgm:t>
    </dgm:pt>
    <dgm:pt modelId="{804596C7-5165-4EBC-ADC9-089817B691F9}" type="sibTrans" cxnId="{645474EB-3F86-405F-BD60-4F818D3D9474}">
      <dgm:prSet/>
      <dgm:spPr/>
      <dgm:t>
        <a:bodyPr/>
        <a:lstStyle/>
        <a:p>
          <a:endParaRPr lang="en-US"/>
        </a:p>
      </dgm:t>
    </dgm:pt>
    <dgm:pt modelId="{C247F481-6D2D-4DC1-BD63-3A41ABDBBEDB}" type="parTrans" cxnId="{645474EB-3F86-405F-BD60-4F818D3D9474}">
      <dgm:prSet/>
      <dgm:spPr/>
      <dgm:t>
        <a:bodyPr/>
        <a:lstStyle/>
        <a:p>
          <a:endParaRPr lang="en-US"/>
        </a:p>
      </dgm:t>
    </dgm:pt>
    <dgm:pt modelId="{964817B6-2BD9-415E-A25F-DE2674C820A8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Word  problems</a:t>
          </a:r>
          <a:endParaRPr lang="en-US" sz="2000" b="1" dirty="0">
            <a:solidFill>
              <a:srgbClr val="002060"/>
            </a:solidFill>
          </a:endParaRPr>
        </a:p>
      </dgm:t>
    </dgm:pt>
    <dgm:pt modelId="{FFA1611A-87E0-44BF-ABDF-1C4104C26794}" type="sibTrans" cxnId="{F4F3C93D-0316-4F7A-8B4D-801EEBE5B144}">
      <dgm:prSet/>
      <dgm:spPr/>
      <dgm:t>
        <a:bodyPr/>
        <a:lstStyle/>
        <a:p>
          <a:endParaRPr lang="en-US"/>
        </a:p>
      </dgm:t>
    </dgm:pt>
    <dgm:pt modelId="{CF85AD22-2BC5-4116-9D61-6AAF4FCD01E4}" type="parTrans" cxnId="{F4F3C93D-0316-4F7A-8B4D-801EEBE5B144}">
      <dgm:prSet/>
      <dgm:spPr/>
      <dgm:t>
        <a:bodyPr/>
        <a:lstStyle/>
        <a:p>
          <a:endParaRPr lang="en-US"/>
        </a:p>
      </dgm:t>
    </dgm:pt>
    <dgm:pt modelId="{08CC0B5D-86BC-4006-A9F8-8DF29FBB33E9}">
      <dgm:prSet phldrT="[Text]" custT="1"/>
      <dgm:spPr>
        <a:solidFill>
          <a:srgbClr val="B8F4FC"/>
        </a:solidFill>
      </dgm:spPr>
      <dgm:t>
        <a:bodyPr/>
        <a:lstStyle/>
        <a:p>
          <a:r>
            <a:rPr lang="en-US" sz="3200" b="1" dirty="0" smtClean="0">
              <a:solidFill>
                <a:srgbClr val="C00000"/>
              </a:solidFill>
            </a:rPr>
            <a:t>VOLUME</a:t>
          </a:r>
          <a:endParaRPr lang="en-US" sz="3200" b="1" dirty="0">
            <a:solidFill>
              <a:srgbClr val="C00000"/>
            </a:solidFill>
          </a:endParaRPr>
        </a:p>
      </dgm:t>
    </dgm:pt>
    <dgm:pt modelId="{323D2709-4913-42B9-B424-7F2537649D3F}" type="sibTrans" cxnId="{932B9037-A23D-456A-826B-0C89D32EFDB2}">
      <dgm:prSet/>
      <dgm:spPr/>
      <dgm:t>
        <a:bodyPr/>
        <a:lstStyle/>
        <a:p>
          <a:endParaRPr lang="en-US"/>
        </a:p>
      </dgm:t>
    </dgm:pt>
    <dgm:pt modelId="{9FB6A70C-0FEF-4733-9528-29998DC8757E}" type="parTrans" cxnId="{932B9037-A23D-456A-826B-0C89D32EFDB2}">
      <dgm:prSet/>
      <dgm:spPr/>
      <dgm:t>
        <a:bodyPr/>
        <a:lstStyle/>
        <a:p>
          <a:endParaRPr lang="en-US"/>
        </a:p>
      </dgm:t>
    </dgm:pt>
    <dgm:pt modelId="{8A2FE938-5B25-419D-89CD-5763518580F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Measuring Volume </a:t>
          </a:r>
          <a:endParaRPr lang="en-US" sz="2000" b="1" dirty="0">
            <a:solidFill>
              <a:srgbClr val="002060"/>
            </a:solidFill>
          </a:endParaRPr>
        </a:p>
      </dgm:t>
    </dgm:pt>
    <dgm:pt modelId="{D0C3E4AE-B1EE-43A8-A5F7-C33E911F840E}" type="sibTrans" cxnId="{2E23E140-F076-451E-B57A-CBFFC9B2D2EF}">
      <dgm:prSet/>
      <dgm:spPr/>
      <dgm:t>
        <a:bodyPr/>
        <a:lstStyle/>
        <a:p>
          <a:endParaRPr lang="en-US"/>
        </a:p>
      </dgm:t>
    </dgm:pt>
    <dgm:pt modelId="{040D9336-8636-405C-B6D6-C05375949BBD}" type="parTrans" cxnId="{2E23E140-F076-451E-B57A-CBFFC9B2D2EF}">
      <dgm:prSet/>
      <dgm:spPr/>
      <dgm:t>
        <a:bodyPr/>
        <a:lstStyle/>
        <a:p>
          <a:endParaRPr lang="en-US"/>
        </a:p>
      </dgm:t>
    </dgm:pt>
    <dgm:pt modelId="{BF165628-8DB1-47F4-99D1-7F10A528C36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n-US" sz="1100" b="1" dirty="0" smtClean="0">
            <a:solidFill>
              <a:srgbClr val="002060"/>
            </a:solidFill>
          </a:endParaRPr>
        </a:p>
        <a:p>
          <a:endParaRPr lang="en-US" sz="1100" b="1" dirty="0" smtClean="0">
            <a:solidFill>
              <a:srgbClr val="002060"/>
            </a:solidFill>
          </a:endParaRPr>
        </a:p>
        <a:p>
          <a:r>
            <a:rPr lang="en-US" sz="1800" b="1" dirty="0" smtClean="0">
              <a:solidFill>
                <a:srgbClr val="002060"/>
              </a:solidFill>
            </a:rPr>
            <a:t>The units of volume are</a:t>
          </a:r>
        </a:p>
        <a:p>
          <a:r>
            <a:rPr lang="en-US" sz="1800" b="1" dirty="0" smtClean="0">
              <a:solidFill>
                <a:srgbClr val="002060"/>
              </a:solidFill>
            </a:rPr>
            <a:t>Cubic </a:t>
          </a:r>
          <a:r>
            <a:rPr lang="en-US" sz="1800" b="1" dirty="0" err="1" smtClean="0">
              <a:solidFill>
                <a:srgbClr val="002060"/>
              </a:solidFill>
            </a:rPr>
            <a:t>millimetre</a:t>
          </a:r>
          <a:r>
            <a:rPr lang="en-US" sz="1800" b="1" dirty="0" smtClean="0">
              <a:solidFill>
                <a:srgbClr val="002060"/>
              </a:solidFill>
            </a:rPr>
            <a:t> (cu.mm)</a:t>
          </a:r>
        </a:p>
        <a:p>
          <a:r>
            <a:rPr lang="en-US" sz="1800" b="1" dirty="0" smtClean="0">
              <a:solidFill>
                <a:srgbClr val="002060"/>
              </a:solidFill>
            </a:rPr>
            <a:t>Cubic </a:t>
          </a:r>
          <a:r>
            <a:rPr lang="en-US" sz="1800" b="1" dirty="0" err="1" smtClean="0">
              <a:solidFill>
                <a:srgbClr val="002060"/>
              </a:solidFill>
            </a:rPr>
            <a:t>centimetre</a:t>
          </a:r>
          <a:r>
            <a:rPr lang="en-US" sz="1800" b="1" dirty="0" smtClean="0">
              <a:solidFill>
                <a:srgbClr val="002060"/>
              </a:solidFill>
            </a:rPr>
            <a:t> (cu.cm)</a:t>
          </a:r>
        </a:p>
        <a:p>
          <a:r>
            <a:rPr lang="en-US" sz="1800" b="1" dirty="0" smtClean="0">
              <a:solidFill>
                <a:srgbClr val="002060"/>
              </a:solidFill>
            </a:rPr>
            <a:t>Cubic </a:t>
          </a:r>
          <a:r>
            <a:rPr lang="en-US" sz="1800" b="1" dirty="0" err="1" smtClean="0">
              <a:solidFill>
                <a:srgbClr val="002060"/>
              </a:solidFill>
            </a:rPr>
            <a:t>metre</a:t>
          </a:r>
          <a:r>
            <a:rPr lang="en-US" sz="1800" b="1" dirty="0" smtClean="0">
              <a:solidFill>
                <a:srgbClr val="002060"/>
              </a:solidFill>
            </a:rPr>
            <a:t> (cu. m) </a:t>
          </a:r>
        </a:p>
        <a:p>
          <a:r>
            <a:rPr lang="en-US" sz="1800" dirty="0" smtClean="0">
              <a:solidFill>
                <a:srgbClr val="002060"/>
              </a:solidFill>
            </a:rPr>
            <a:t> </a:t>
          </a:r>
          <a:endParaRPr lang="en-US" sz="1800" dirty="0">
            <a:solidFill>
              <a:srgbClr val="002060"/>
            </a:solidFill>
          </a:endParaRPr>
        </a:p>
      </dgm:t>
    </dgm:pt>
    <dgm:pt modelId="{64CEA1E0-52F8-49A3-B4D2-097A59BABB07}" type="parTrans" cxnId="{94481FA0-F25E-4F09-BBF4-2706B41BABE7}">
      <dgm:prSet/>
      <dgm:spPr/>
      <dgm:t>
        <a:bodyPr/>
        <a:lstStyle/>
        <a:p>
          <a:endParaRPr lang="en-US"/>
        </a:p>
      </dgm:t>
    </dgm:pt>
    <dgm:pt modelId="{EE9B952D-C886-433C-9FB6-781EA5B1AB4E}" type="sibTrans" cxnId="{94481FA0-F25E-4F09-BBF4-2706B41BABE7}">
      <dgm:prSet/>
      <dgm:spPr/>
      <dgm:t>
        <a:bodyPr/>
        <a:lstStyle/>
        <a:p>
          <a:endParaRPr lang="en-US"/>
        </a:p>
      </dgm:t>
    </dgm:pt>
    <dgm:pt modelId="{0C8E8B29-83FB-47AB-9A47-BD9495394074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002060"/>
              </a:solidFill>
            </a:rPr>
            <a:t>Volume of a </a:t>
          </a:r>
          <a:r>
            <a:rPr lang="en-US" sz="2000" b="1" dirty="0" err="1" smtClean="0">
              <a:solidFill>
                <a:srgbClr val="002060"/>
              </a:solidFill>
            </a:rPr>
            <a:t>cuboid</a:t>
          </a:r>
          <a:r>
            <a:rPr lang="en-US" sz="2000" b="1" dirty="0" smtClean="0">
              <a:solidFill>
                <a:srgbClr val="002060"/>
              </a:solidFill>
            </a:rPr>
            <a:t> and a cube </a:t>
          </a:r>
          <a:endParaRPr lang="en-US" sz="2000" b="1" dirty="0">
            <a:solidFill>
              <a:srgbClr val="002060"/>
            </a:solidFill>
          </a:endParaRPr>
        </a:p>
      </dgm:t>
    </dgm:pt>
    <dgm:pt modelId="{E12FF3D3-B572-45E2-A358-676B6CA3B9E0}" type="parTrans" cxnId="{FDE6998D-543C-4B08-A332-4D325262F1E1}">
      <dgm:prSet/>
      <dgm:spPr/>
      <dgm:t>
        <a:bodyPr/>
        <a:lstStyle/>
        <a:p>
          <a:endParaRPr lang="en-US"/>
        </a:p>
      </dgm:t>
    </dgm:pt>
    <dgm:pt modelId="{F4DBC65C-0859-4C0E-9661-368D804239D2}" type="sibTrans" cxnId="{FDE6998D-543C-4B08-A332-4D325262F1E1}">
      <dgm:prSet/>
      <dgm:spPr/>
      <dgm:t>
        <a:bodyPr/>
        <a:lstStyle/>
        <a:p>
          <a:endParaRPr lang="en-US"/>
        </a:p>
      </dgm:t>
    </dgm:pt>
    <dgm:pt modelId="{B6B40F3D-C6D5-4D90-AEBF-4AE825550A6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Volume of a </a:t>
          </a:r>
          <a:r>
            <a:rPr lang="en-US" b="1" dirty="0" err="1" smtClean="0">
              <a:solidFill>
                <a:srgbClr val="002060"/>
              </a:solidFill>
            </a:rPr>
            <a:t>cuboid</a:t>
          </a:r>
          <a:r>
            <a:rPr lang="en-US" b="1" dirty="0" smtClean="0">
              <a:solidFill>
                <a:srgbClr val="002060"/>
              </a:solidFill>
            </a:rPr>
            <a:t> = Length ×Breadth × Height </a:t>
          </a:r>
          <a:endParaRPr lang="en-US" b="1" dirty="0">
            <a:solidFill>
              <a:srgbClr val="002060"/>
            </a:solidFill>
          </a:endParaRPr>
        </a:p>
      </dgm:t>
    </dgm:pt>
    <dgm:pt modelId="{A0AAF036-7D04-49E0-9E5B-8314BE31EDDD}" type="parTrans" cxnId="{E89382D5-749C-4121-8367-D79966D28664}">
      <dgm:prSet/>
      <dgm:spPr/>
      <dgm:t>
        <a:bodyPr/>
        <a:lstStyle/>
        <a:p>
          <a:endParaRPr lang="en-US"/>
        </a:p>
      </dgm:t>
    </dgm:pt>
    <dgm:pt modelId="{33236178-9098-48B9-B7DF-44D55F94D823}" type="sibTrans" cxnId="{E89382D5-749C-4121-8367-D79966D28664}">
      <dgm:prSet/>
      <dgm:spPr/>
      <dgm:t>
        <a:bodyPr/>
        <a:lstStyle/>
        <a:p>
          <a:endParaRPr lang="en-US"/>
        </a:p>
      </dgm:t>
    </dgm:pt>
    <dgm:pt modelId="{51632F81-E059-407B-AC14-F93858A1D5B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rgbClr val="002060"/>
              </a:solidFill>
            </a:rPr>
            <a:t>Volume of a cube = Edge × Edge × Edge</a:t>
          </a:r>
          <a:endParaRPr lang="en-US" b="1" dirty="0">
            <a:solidFill>
              <a:srgbClr val="002060"/>
            </a:solidFill>
          </a:endParaRPr>
        </a:p>
      </dgm:t>
    </dgm:pt>
    <dgm:pt modelId="{7247EE68-2491-4D1F-A984-37FD8C1C78CE}" type="parTrans" cxnId="{3966807C-0093-4346-A919-EC4EBB73EEEB}">
      <dgm:prSet/>
      <dgm:spPr/>
      <dgm:t>
        <a:bodyPr/>
        <a:lstStyle/>
        <a:p>
          <a:endParaRPr lang="en-US"/>
        </a:p>
      </dgm:t>
    </dgm:pt>
    <dgm:pt modelId="{C8D3387A-F28D-4AD4-AE67-CEA08D9615B9}" type="sibTrans" cxnId="{3966807C-0093-4346-A919-EC4EBB73EEEB}">
      <dgm:prSet/>
      <dgm:spPr/>
      <dgm:t>
        <a:bodyPr/>
        <a:lstStyle/>
        <a:p>
          <a:endParaRPr lang="en-US"/>
        </a:p>
      </dgm:t>
    </dgm:pt>
    <dgm:pt modelId="{476B50D7-F139-413C-8146-A1B2C011064D}" type="pres">
      <dgm:prSet presAssocID="{8F0DED2D-793E-4B24-B6F8-74C4BFC2DBF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D3D329-1205-4069-9498-248AD1B9DDF1}" type="pres">
      <dgm:prSet presAssocID="{8A2FE938-5B25-419D-89CD-5763518580FC}" presName="node" presStyleLbl="node1" presStyleIdx="0" presStyleCnt="8" custScaleX="65603" custScaleY="35809" custLinFactNeighborX="-22239" custLinFactNeighborY="-26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2A6A402-2252-4975-8B45-F55A8937CF51}" type="pres">
      <dgm:prSet presAssocID="{D0C3E4AE-B1EE-43A8-A5F7-C33E911F840E}" presName="sibTrans" presStyleCnt="0"/>
      <dgm:spPr/>
      <dgm:t>
        <a:bodyPr/>
        <a:lstStyle/>
        <a:p>
          <a:endParaRPr lang="en-US"/>
        </a:p>
      </dgm:t>
    </dgm:pt>
    <dgm:pt modelId="{2F91214C-88FA-4200-ADE3-4BEABF5D1DE4}" type="pres">
      <dgm:prSet presAssocID="{08CC0B5D-86BC-4006-A9F8-8DF29FBB33E9}" presName="node" presStyleLbl="node1" presStyleIdx="1" presStyleCnt="8" custAng="10800000" custFlipVert="1" custScaleX="122050" custScaleY="60343" custLinFactNeighborX="18979" custLinFactNeighborY="-8605">
        <dgm:presLayoutVars>
          <dgm:bulletEnabled val="1"/>
        </dgm:presLayoutVars>
      </dgm:prSet>
      <dgm:spPr>
        <a:prstGeom prst="cloudCallout">
          <a:avLst/>
        </a:prstGeom>
      </dgm:spPr>
      <dgm:t>
        <a:bodyPr/>
        <a:lstStyle/>
        <a:p>
          <a:endParaRPr lang="en-US"/>
        </a:p>
      </dgm:t>
    </dgm:pt>
    <dgm:pt modelId="{AB9B8C44-37E6-4F12-AFE2-6A3F6AD1B80B}" type="pres">
      <dgm:prSet presAssocID="{323D2709-4913-42B9-B424-7F2537649D3F}" presName="sibTrans" presStyleCnt="0"/>
      <dgm:spPr/>
      <dgm:t>
        <a:bodyPr/>
        <a:lstStyle/>
        <a:p>
          <a:endParaRPr lang="en-US"/>
        </a:p>
      </dgm:t>
    </dgm:pt>
    <dgm:pt modelId="{82CB58D6-DED5-470C-8672-446E355B30E0}" type="pres">
      <dgm:prSet presAssocID="{964817B6-2BD9-415E-A25F-DE2674C820A8}" presName="node" presStyleLbl="node1" presStyleIdx="2" presStyleCnt="8" custScaleX="61227" custScaleY="31788" custLinFactNeighborX="50569" custLinFactNeighborY="-41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250BDA4-3CA7-4A91-BFC6-CC2B1026A33A}" type="pres">
      <dgm:prSet presAssocID="{FFA1611A-87E0-44BF-ABDF-1C4104C26794}" presName="sibTrans" presStyleCnt="0"/>
      <dgm:spPr/>
      <dgm:t>
        <a:bodyPr/>
        <a:lstStyle/>
        <a:p>
          <a:endParaRPr lang="en-US"/>
        </a:p>
      </dgm:t>
    </dgm:pt>
    <dgm:pt modelId="{316B0B75-9545-45C4-8045-C1E3308A7C60}" type="pres">
      <dgm:prSet presAssocID="{43758127-8B95-46AD-8ABB-7AD9FAE3E497}" presName="node" presStyleLbl="node1" presStyleIdx="3" presStyleCnt="8" custScaleX="47453" custScaleY="42507" custLinFactX="-100000" custLinFactNeighborX="-107298" custLinFactNeighborY="4643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2A407170-A418-45A5-98D6-009FAE99ED98}" type="pres">
      <dgm:prSet presAssocID="{804596C7-5165-4EBC-ADC9-089817B691F9}" presName="sibTrans" presStyleCnt="0"/>
      <dgm:spPr/>
      <dgm:t>
        <a:bodyPr/>
        <a:lstStyle/>
        <a:p>
          <a:endParaRPr lang="en-US"/>
        </a:p>
      </dgm:t>
    </dgm:pt>
    <dgm:pt modelId="{2663A4F3-2D4C-46E1-BA54-AF127C3D4BBA}" type="pres">
      <dgm:prSet presAssocID="{BF165628-8DB1-47F4-99D1-7F10A528C36F}" presName="node" presStyleLbl="node1" presStyleIdx="4" presStyleCnt="8" custScaleX="105501" custScaleY="82643" custLinFactNeighborX="4897" custLinFactNeighborY="533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F1B9F48-608E-4382-AF4F-71F4EDEF33B5}" type="pres">
      <dgm:prSet presAssocID="{EE9B952D-C886-433C-9FB6-781EA5B1AB4E}" presName="sibTrans" presStyleCnt="0"/>
      <dgm:spPr/>
      <dgm:t>
        <a:bodyPr/>
        <a:lstStyle/>
        <a:p>
          <a:endParaRPr lang="en-US"/>
        </a:p>
      </dgm:t>
    </dgm:pt>
    <dgm:pt modelId="{8E8EB4A7-F63D-44EA-876B-707A0A022B26}" type="pres">
      <dgm:prSet presAssocID="{0C8E8B29-83FB-47AB-9A47-BD9495394074}" presName="node" presStyleLbl="node1" presStyleIdx="5" presStyleCnt="8" custScaleX="65665" custScaleY="50806" custLinFactNeighborX="44544" custLinFactNeighborY="-3768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D9A8B6F-53D3-4A0B-B292-D0E3777F5684}" type="pres">
      <dgm:prSet presAssocID="{F4DBC65C-0859-4C0E-9661-368D804239D2}" presName="sibTrans" presStyleCnt="0"/>
      <dgm:spPr/>
      <dgm:t>
        <a:bodyPr/>
        <a:lstStyle/>
        <a:p>
          <a:endParaRPr lang="en-US"/>
        </a:p>
      </dgm:t>
    </dgm:pt>
    <dgm:pt modelId="{F13BF809-590C-416A-A755-990A6DB88385}" type="pres">
      <dgm:prSet presAssocID="{B6B40F3D-C6D5-4D90-AEBF-4AE825550A60}" presName="node" presStyleLbl="node1" presStyleIdx="6" presStyleCnt="8" custScaleX="67545" custScaleY="35614" custLinFactNeighborX="-64645" custLinFactNeighborY="2766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F332221-3323-41E9-9C2B-98D181DBDC2C}" type="pres">
      <dgm:prSet presAssocID="{33236178-9098-48B9-B7DF-44D55F94D823}" presName="sibTrans" presStyleCnt="0"/>
      <dgm:spPr/>
      <dgm:t>
        <a:bodyPr/>
        <a:lstStyle/>
        <a:p>
          <a:endParaRPr lang="en-US"/>
        </a:p>
      </dgm:t>
    </dgm:pt>
    <dgm:pt modelId="{B749194A-EA44-4002-86A0-C65992162D70}" type="pres">
      <dgm:prSet presAssocID="{51632F81-E059-407B-AC14-F93858A1D5BC}" presName="node" presStyleLbl="node1" presStyleIdx="7" presStyleCnt="8" custScaleX="77600" custScaleY="30397" custLinFactX="11847" custLinFactNeighborX="100000" custLinFactNeighborY="-5265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57021B8-E7F9-44CE-BCE5-C293F56F56D9}" type="presOf" srcId="{0C8E8B29-83FB-47AB-9A47-BD9495394074}" destId="{8E8EB4A7-F63D-44EA-876B-707A0A022B26}" srcOrd="0" destOrd="0" presId="urn:microsoft.com/office/officeart/2005/8/layout/default"/>
    <dgm:cxn modelId="{D4E255E4-7A11-4CC1-9608-B19FB085F5D5}" type="presOf" srcId="{B6B40F3D-C6D5-4D90-AEBF-4AE825550A60}" destId="{F13BF809-590C-416A-A755-990A6DB88385}" srcOrd="0" destOrd="0" presId="urn:microsoft.com/office/officeart/2005/8/layout/default"/>
    <dgm:cxn modelId="{3966807C-0093-4346-A919-EC4EBB73EEEB}" srcId="{8F0DED2D-793E-4B24-B6F8-74C4BFC2DBFD}" destId="{51632F81-E059-407B-AC14-F93858A1D5BC}" srcOrd="7" destOrd="0" parTransId="{7247EE68-2491-4D1F-A984-37FD8C1C78CE}" sibTransId="{C8D3387A-F28D-4AD4-AE67-CEA08D9615B9}"/>
    <dgm:cxn modelId="{93B903F4-B668-404D-989B-874B7B0FA4CB}" type="presOf" srcId="{8A2FE938-5B25-419D-89CD-5763518580FC}" destId="{5FD3D329-1205-4069-9498-248AD1B9DDF1}" srcOrd="0" destOrd="0" presId="urn:microsoft.com/office/officeart/2005/8/layout/default"/>
    <dgm:cxn modelId="{0E6DE7EA-79DE-44C6-B18D-E935AFC3616C}" type="presOf" srcId="{8F0DED2D-793E-4B24-B6F8-74C4BFC2DBFD}" destId="{476B50D7-F139-413C-8146-A1B2C011064D}" srcOrd="0" destOrd="0" presId="urn:microsoft.com/office/officeart/2005/8/layout/default"/>
    <dgm:cxn modelId="{427FD5F2-61AA-4EE2-A784-EA217B24C94A}" type="presOf" srcId="{08CC0B5D-86BC-4006-A9F8-8DF29FBB33E9}" destId="{2F91214C-88FA-4200-ADE3-4BEABF5D1DE4}" srcOrd="0" destOrd="0" presId="urn:microsoft.com/office/officeart/2005/8/layout/default"/>
    <dgm:cxn modelId="{F4F3C93D-0316-4F7A-8B4D-801EEBE5B144}" srcId="{8F0DED2D-793E-4B24-B6F8-74C4BFC2DBFD}" destId="{964817B6-2BD9-415E-A25F-DE2674C820A8}" srcOrd="2" destOrd="0" parTransId="{CF85AD22-2BC5-4116-9D61-6AAF4FCD01E4}" sibTransId="{FFA1611A-87E0-44BF-ABDF-1C4104C26794}"/>
    <dgm:cxn modelId="{FDE6998D-543C-4B08-A332-4D325262F1E1}" srcId="{8F0DED2D-793E-4B24-B6F8-74C4BFC2DBFD}" destId="{0C8E8B29-83FB-47AB-9A47-BD9495394074}" srcOrd="5" destOrd="0" parTransId="{E12FF3D3-B572-45E2-A358-676B6CA3B9E0}" sibTransId="{F4DBC65C-0859-4C0E-9661-368D804239D2}"/>
    <dgm:cxn modelId="{2C4768C9-3B27-4675-A18B-188F68564651}" type="presOf" srcId="{BF165628-8DB1-47F4-99D1-7F10A528C36F}" destId="{2663A4F3-2D4C-46E1-BA54-AF127C3D4BBA}" srcOrd="0" destOrd="0" presId="urn:microsoft.com/office/officeart/2005/8/layout/default"/>
    <dgm:cxn modelId="{EF7381B8-2A44-4F8B-88BB-8BE00AD1ADE3}" type="presOf" srcId="{51632F81-E059-407B-AC14-F93858A1D5BC}" destId="{B749194A-EA44-4002-86A0-C65992162D70}" srcOrd="0" destOrd="0" presId="urn:microsoft.com/office/officeart/2005/8/layout/default"/>
    <dgm:cxn modelId="{932B9037-A23D-456A-826B-0C89D32EFDB2}" srcId="{8F0DED2D-793E-4B24-B6F8-74C4BFC2DBFD}" destId="{08CC0B5D-86BC-4006-A9F8-8DF29FBB33E9}" srcOrd="1" destOrd="0" parTransId="{9FB6A70C-0FEF-4733-9528-29998DC8757E}" sibTransId="{323D2709-4913-42B9-B424-7F2537649D3F}"/>
    <dgm:cxn modelId="{2E23E140-F076-451E-B57A-CBFFC9B2D2EF}" srcId="{8F0DED2D-793E-4B24-B6F8-74C4BFC2DBFD}" destId="{8A2FE938-5B25-419D-89CD-5763518580FC}" srcOrd="0" destOrd="0" parTransId="{040D9336-8636-405C-B6D6-C05375949BBD}" sibTransId="{D0C3E4AE-B1EE-43A8-A5F7-C33E911F840E}"/>
    <dgm:cxn modelId="{5D2447DE-307B-4199-AC65-98D40CAC3964}" type="presOf" srcId="{43758127-8B95-46AD-8ABB-7AD9FAE3E497}" destId="{316B0B75-9545-45C4-8045-C1E3308A7C60}" srcOrd="0" destOrd="0" presId="urn:microsoft.com/office/officeart/2005/8/layout/default"/>
    <dgm:cxn modelId="{94481FA0-F25E-4F09-BBF4-2706B41BABE7}" srcId="{8F0DED2D-793E-4B24-B6F8-74C4BFC2DBFD}" destId="{BF165628-8DB1-47F4-99D1-7F10A528C36F}" srcOrd="4" destOrd="0" parTransId="{64CEA1E0-52F8-49A3-B4D2-097A59BABB07}" sibTransId="{EE9B952D-C886-433C-9FB6-781EA5B1AB4E}"/>
    <dgm:cxn modelId="{645474EB-3F86-405F-BD60-4F818D3D9474}" srcId="{8F0DED2D-793E-4B24-B6F8-74C4BFC2DBFD}" destId="{43758127-8B95-46AD-8ABB-7AD9FAE3E497}" srcOrd="3" destOrd="0" parTransId="{C247F481-6D2D-4DC1-BD63-3A41ABDBBEDB}" sibTransId="{804596C7-5165-4EBC-ADC9-089817B691F9}"/>
    <dgm:cxn modelId="{EFCFE2C0-F9D6-4405-B5D0-B59A36EFC9F3}" type="presOf" srcId="{964817B6-2BD9-415E-A25F-DE2674C820A8}" destId="{82CB58D6-DED5-470C-8672-446E355B30E0}" srcOrd="0" destOrd="0" presId="urn:microsoft.com/office/officeart/2005/8/layout/default"/>
    <dgm:cxn modelId="{E89382D5-749C-4121-8367-D79966D28664}" srcId="{8F0DED2D-793E-4B24-B6F8-74C4BFC2DBFD}" destId="{B6B40F3D-C6D5-4D90-AEBF-4AE825550A60}" srcOrd="6" destOrd="0" parTransId="{A0AAF036-7D04-49E0-9E5B-8314BE31EDDD}" sibTransId="{33236178-9098-48B9-B7DF-44D55F94D823}"/>
    <dgm:cxn modelId="{A7B4C47C-E32E-4F0D-BDC2-284BFBB66304}" type="presParOf" srcId="{476B50D7-F139-413C-8146-A1B2C011064D}" destId="{5FD3D329-1205-4069-9498-248AD1B9DDF1}" srcOrd="0" destOrd="0" presId="urn:microsoft.com/office/officeart/2005/8/layout/default"/>
    <dgm:cxn modelId="{FB35CE23-069A-4A3E-A9AE-8AE263E95F64}" type="presParOf" srcId="{476B50D7-F139-413C-8146-A1B2C011064D}" destId="{12A6A402-2252-4975-8B45-F55A8937CF51}" srcOrd="1" destOrd="0" presId="urn:microsoft.com/office/officeart/2005/8/layout/default"/>
    <dgm:cxn modelId="{D5A8B35D-F115-4C05-ACDE-395692A7B98F}" type="presParOf" srcId="{476B50D7-F139-413C-8146-A1B2C011064D}" destId="{2F91214C-88FA-4200-ADE3-4BEABF5D1DE4}" srcOrd="2" destOrd="0" presId="urn:microsoft.com/office/officeart/2005/8/layout/default"/>
    <dgm:cxn modelId="{F2A5BC14-7D36-4077-9716-85F4D1574144}" type="presParOf" srcId="{476B50D7-F139-413C-8146-A1B2C011064D}" destId="{AB9B8C44-37E6-4F12-AFE2-6A3F6AD1B80B}" srcOrd="3" destOrd="0" presId="urn:microsoft.com/office/officeart/2005/8/layout/default"/>
    <dgm:cxn modelId="{2EDC533A-BB42-4694-A503-F8F4A5DF9488}" type="presParOf" srcId="{476B50D7-F139-413C-8146-A1B2C011064D}" destId="{82CB58D6-DED5-470C-8672-446E355B30E0}" srcOrd="4" destOrd="0" presId="urn:microsoft.com/office/officeart/2005/8/layout/default"/>
    <dgm:cxn modelId="{AFAD888B-1CBE-44B2-B82D-39BA9B38606D}" type="presParOf" srcId="{476B50D7-F139-413C-8146-A1B2C011064D}" destId="{0250BDA4-3CA7-4A91-BFC6-CC2B1026A33A}" srcOrd="5" destOrd="0" presId="urn:microsoft.com/office/officeart/2005/8/layout/default"/>
    <dgm:cxn modelId="{C65F9E43-575E-49B5-9620-0E2FC6D591F8}" type="presParOf" srcId="{476B50D7-F139-413C-8146-A1B2C011064D}" destId="{316B0B75-9545-45C4-8045-C1E3308A7C60}" srcOrd="6" destOrd="0" presId="urn:microsoft.com/office/officeart/2005/8/layout/default"/>
    <dgm:cxn modelId="{305418A4-2BFB-4559-A084-BD91A5E5B9CA}" type="presParOf" srcId="{476B50D7-F139-413C-8146-A1B2C011064D}" destId="{2A407170-A418-45A5-98D6-009FAE99ED98}" srcOrd="7" destOrd="0" presId="urn:microsoft.com/office/officeart/2005/8/layout/default"/>
    <dgm:cxn modelId="{5F40A322-B2ED-4E3F-BF6A-1627E23635D4}" type="presParOf" srcId="{476B50D7-F139-413C-8146-A1B2C011064D}" destId="{2663A4F3-2D4C-46E1-BA54-AF127C3D4BBA}" srcOrd="8" destOrd="0" presId="urn:microsoft.com/office/officeart/2005/8/layout/default"/>
    <dgm:cxn modelId="{38D8BA37-67E2-417A-8BF2-1A884E0A9510}" type="presParOf" srcId="{476B50D7-F139-413C-8146-A1B2C011064D}" destId="{BF1B9F48-608E-4382-AF4F-71F4EDEF33B5}" srcOrd="9" destOrd="0" presId="urn:microsoft.com/office/officeart/2005/8/layout/default"/>
    <dgm:cxn modelId="{95BCC55B-223E-425A-ABAA-0F5507C1185D}" type="presParOf" srcId="{476B50D7-F139-413C-8146-A1B2C011064D}" destId="{8E8EB4A7-F63D-44EA-876B-707A0A022B26}" srcOrd="10" destOrd="0" presId="urn:microsoft.com/office/officeart/2005/8/layout/default"/>
    <dgm:cxn modelId="{A4C72579-D80B-49E7-A1DB-EF98C620AABE}" type="presParOf" srcId="{476B50D7-F139-413C-8146-A1B2C011064D}" destId="{6D9A8B6F-53D3-4A0B-B292-D0E3777F5684}" srcOrd="11" destOrd="0" presId="urn:microsoft.com/office/officeart/2005/8/layout/default"/>
    <dgm:cxn modelId="{8C584DBB-9938-4501-A02C-DFA7BB58202A}" type="presParOf" srcId="{476B50D7-F139-413C-8146-A1B2C011064D}" destId="{F13BF809-590C-416A-A755-990A6DB88385}" srcOrd="12" destOrd="0" presId="urn:microsoft.com/office/officeart/2005/8/layout/default"/>
    <dgm:cxn modelId="{E8297781-D8E6-4143-98FE-C6C8C3A5B2DB}" type="presParOf" srcId="{476B50D7-F139-413C-8146-A1B2C011064D}" destId="{BF332221-3323-41E9-9C2B-98D181DBDC2C}" srcOrd="13" destOrd="0" presId="urn:microsoft.com/office/officeart/2005/8/layout/default"/>
    <dgm:cxn modelId="{069B824A-CC15-4CB7-9461-141021B46792}" type="presParOf" srcId="{476B50D7-F139-413C-8146-A1B2C011064D}" destId="{B749194A-EA44-4002-86A0-C65992162D7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D3D329-1205-4069-9498-248AD1B9DDF1}">
      <dsp:nvSpPr>
        <dsp:cNvPr id="0" name=""/>
        <dsp:cNvSpPr/>
      </dsp:nvSpPr>
      <dsp:spPr>
        <a:xfrm>
          <a:off x="0" y="462286"/>
          <a:ext cx="2219137" cy="72678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Measuring Volume 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0" y="462286"/>
        <a:ext cx="2219137" cy="726781"/>
      </dsp:txXfrm>
    </dsp:sp>
    <dsp:sp modelId="{2F91214C-88FA-4200-ADE3-4BEABF5D1DE4}">
      <dsp:nvSpPr>
        <dsp:cNvPr id="0" name=""/>
        <dsp:cNvSpPr/>
      </dsp:nvSpPr>
      <dsp:spPr>
        <a:xfrm rot="10800000" flipV="1">
          <a:off x="3204507" y="92756"/>
          <a:ext cx="4128557" cy="1224725"/>
        </a:xfrm>
        <a:prstGeom prst="cloudCallout">
          <a:avLst/>
        </a:prstGeom>
        <a:solidFill>
          <a:srgbClr val="B8F4F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C00000"/>
              </a:solidFill>
            </a:rPr>
            <a:t>VOLUME</a:t>
          </a:r>
          <a:endParaRPr lang="en-US" sz="3200" b="1" kern="1200" dirty="0">
            <a:solidFill>
              <a:srgbClr val="C00000"/>
            </a:solidFill>
          </a:endParaRPr>
        </a:p>
      </dsp:txBody>
      <dsp:txXfrm rot="10800000" flipV="1">
        <a:off x="3204507" y="92756"/>
        <a:ext cx="4128557" cy="1224725"/>
      </dsp:txXfrm>
    </dsp:sp>
    <dsp:sp modelId="{82CB58D6-DED5-470C-8672-446E355B30E0}">
      <dsp:nvSpPr>
        <dsp:cNvPr id="0" name=""/>
        <dsp:cNvSpPr/>
      </dsp:nvSpPr>
      <dsp:spPr>
        <a:xfrm>
          <a:off x="8739919" y="473723"/>
          <a:ext cx="2071111" cy="64517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Word  problems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8739919" y="473723"/>
        <a:ext cx="2071111" cy="645171"/>
      </dsp:txXfrm>
    </dsp:sp>
    <dsp:sp modelId="{316B0B75-9545-45C4-8045-C1E3308A7C60}">
      <dsp:nvSpPr>
        <dsp:cNvPr id="0" name=""/>
        <dsp:cNvSpPr/>
      </dsp:nvSpPr>
      <dsp:spPr>
        <a:xfrm>
          <a:off x="2426491" y="1390750"/>
          <a:ext cx="1605181" cy="86272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2060"/>
              </a:solidFill>
            </a:rPr>
            <a:t>Units of Volume</a:t>
          </a:r>
          <a:endParaRPr lang="en-US" sz="2400" b="1" kern="1200" dirty="0">
            <a:solidFill>
              <a:srgbClr val="002060"/>
            </a:solidFill>
          </a:endParaRPr>
        </a:p>
      </dsp:txBody>
      <dsp:txXfrm>
        <a:off x="2426491" y="1390750"/>
        <a:ext cx="1605181" cy="862724"/>
      </dsp:txXfrm>
    </dsp:sp>
    <dsp:sp modelId="{2663A4F3-2D4C-46E1-BA54-AF127C3D4BBA}">
      <dsp:nvSpPr>
        <dsp:cNvPr id="0" name=""/>
        <dsp:cNvSpPr/>
      </dsp:nvSpPr>
      <dsp:spPr>
        <a:xfrm>
          <a:off x="1314470" y="2913496"/>
          <a:ext cx="3568757" cy="1677327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solidFill>
              <a:srgbClr val="00206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 smtClean="0">
            <a:solidFill>
              <a:srgbClr val="002060"/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The units of volume 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Cubic </a:t>
          </a:r>
          <a:r>
            <a:rPr lang="en-US" sz="1800" b="1" kern="1200" dirty="0" err="1" smtClean="0">
              <a:solidFill>
                <a:srgbClr val="002060"/>
              </a:solidFill>
            </a:rPr>
            <a:t>millimetre</a:t>
          </a:r>
          <a:r>
            <a:rPr lang="en-US" sz="1800" b="1" kern="1200" dirty="0" smtClean="0">
              <a:solidFill>
                <a:srgbClr val="002060"/>
              </a:solidFill>
            </a:rPr>
            <a:t> (cu.mm)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Cubic </a:t>
          </a:r>
          <a:r>
            <a:rPr lang="en-US" sz="1800" b="1" kern="1200" dirty="0" err="1" smtClean="0">
              <a:solidFill>
                <a:srgbClr val="002060"/>
              </a:solidFill>
            </a:rPr>
            <a:t>centimetre</a:t>
          </a:r>
          <a:r>
            <a:rPr lang="en-US" sz="1800" b="1" kern="1200" dirty="0" smtClean="0">
              <a:solidFill>
                <a:srgbClr val="002060"/>
              </a:solidFill>
            </a:rPr>
            <a:t> (cu.cm)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002060"/>
              </a:solidFill>
            </a:rPr>
            <a:t>Cubic </a:t>
          </a:r>
          <a:r>
            <a:rPr lang="en-US" sz="1800" b="1" kern="1200" dirty="0" err="1" smtClean="0">
              <a:solidFill>
                <a:srgbClr val="002060"/>
              </a:solidFill>
            </a:rPr>
            <a:t>metre</a:t>
          </a:r>
          <a:r>
            <a:rPr lang="en-US" sz="1800" b="1" kern="1200" dirty="0" smtClean="0">
              <a:solidFill>
                <a:srgbClr val="002060"/>
              </a:solidFill>
            </a:rPr>
            <a:t> (cu. m)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rgbClr val="002060"/>
              </a:solidFill>
            </a:rPr>
            <a:t> </a:t>
          </a:r>
          <a:endParaRPr lang="en-US" sz="1800" kern="1200" dirty="0">
            <a:solidFill>
              <a:srgbClr val="002060"/>
            </a:solidFill>
          </a:endParaRPr>
        </a:p>
      </dsp:txBody>
      <dsp:txXfrm>
        <a:off x="1314470" y="2913496"/>
        <a:ext cx="3568757" cy="1677327"/>
      </dsp:txXfrm>
    </dsp:sp>
    <dsp:sp modelId="{8E8EB4A7-F63D-44EA-876B-707A0A022B26}">
      <dsp:nvSpPr>
        <dsp:cNvPr id="0" name=""/>
        <dsp:cNvSpPr/>
      </dsp:nvSpPr>
      <dsp:spPr>
        <a:xfrm>
          <a:off x="6562626" y="1388723"/>
          <a:ext cx="2221234" cy="103116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</a:rPr>
            <a:t>Volume of a </a:t>
          </a:r>
          <a:r>
            <a:rPr lang="en-US" sz="2000" b="1" kern="1200" dirty="0" err="1" smtClean="0">
              <a:solidFill>
                <a:srgbClr val="002060"/>
              </a:solidFill>
            </a:rPr>
            <a:t>cuboid</a:t>
          </a:r>
          <a:r>
            <a:rPr lang="en-US" sz="2000" b="1" kern="1200" dirty="0" smtClean="0">
              <a:solidFill>
                <a:srgbClr val="002060"/>
              </a:solidFill>
            </a:rPr>
            <a:t> and a cube </a:t>
          </a:r>
          <a:endParaRPr lang="en-US" sz="2000" b="1" kern="1200" dirty="0">
            <a:solidFill>
              <a:srgbClr val="002060"/>
            </a:solidFill>
          </a:endParaRPr>
        </a:p>
      </dsp:txBody>
      <dsp:txXfrm>
        <a:off x="6562626" y="1388723"/>
        <a:ext cx="2221234" cy="1031161"/>
      </dsp:txXfrm>
    </dsp:sp>
    <dsp:sp modelId="{F13BF809-590C-416A-A755-990A6DB88385}">
      <dsp:nvSpPr>
        <dsp:cNvPr id="0" name=""/>
        <dsp:cNvSpPr/>
      </dsp:nvSpPr>
      <dsp:spPr>
        <a:xfrm>
          <a:off x="5428617" y="2869139"/>
          <a:ext cx="2284829" cy="72282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</a:rPr>
            <a:t>Volume of a </a:t>
          </a:r>
          <a:r>
            <a:rPr lang="en-US" sz="1500" b="1" kern="1200" dirty="0" err="1" smtClean="0">
              <a:solidFill>
                <a:srgbClr val="002060"/>
              </a:solidFill>
            </a:rPr>
            <a:t>cuboid</a:t>
          </a:r>
          <a:r>
            <a:rPr lang="en-US" sz="1500" b="1" kern="1200" dirty="0" smtClean="0">
              <a:solidFill>
                <a:srgbClr val="002060"/>
              </a:solidFill>
            </a:rPr>
            <a:t> = Length ×Breadth × Height </a:t>
          </a:r>
          <a:endParaRPr lang="en-US" sz="1500" b="1" kern="1200" dirty="0">
            <a:solidFill>
              <a:srgbClr val="002060"/>
            </a:solidFill>
          </a:endParaRPr>
        </a:p>
      </dsp:txBody>
      <dsp:txXfrm>
        <a:off x="5428617" y="2869139"/>
        <a:ext cx="2284829" cy="722823"/>
      </dsp:txXfrm>
    </dsp:sp>
    <dsp:sp modelId="{B749194A-EA44-4002-86A0-C65992162D70}">
      <dsp:nvSpPr>
        <dsp:cNvPr id="0" name=""/>
        <dsp:cNvSpPr/>
      </dsp:nvSpPr>
      <dsp:spPr>
        <a:xfrm>
          <a:off x="7995443" y="2777404"/>
          <a:ext cx="2624957" cy="61693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2060"/>
              </a:solidFill>
            </a:rPr>
            <a:t>Volume of a cube = Edge × Edge × Edge</a:t>
          </a:r>
          <a:endParaRPr lang="en-US" sz="1500" b="1" kern="1200" dirty="0">
            <a:solidFill>
              <a:srgbClr val="002060"/>
            </a:solidFill>
          </a:endParaRPr>
        </a:p>
      </dsp:txBody>
      <dsp:txXfrm>
        <a:off x="7995443" y="2777404"/>
        <a:ext cx="2624957" cy="616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3F817-E617-4AC2-8993-7AF0507AB112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44ECD-C0A2-4BEF-BB8F-64D7E04A22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44ECD-C0A2-4BEF-BB8F-64D7E04A220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8FDB04-F46A-4D14-ABB7-B73E4265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E1F29E-42C7-468E-8AA9-9CC50E8727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0430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46A24E-E0F7-4F38-B371-880BFB7E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3A817F82-06ED-4C82-8EEA-5A2D7CC1D1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002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49AA8B90-B0B6-41BF-9A1A-809F68EF111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313" y="1835624"/>
            <a:ext cx="10758487" cy="435141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="" xmlns:a16="http://schemas.microsoft.com/office/drawing/2014/main" id="{72ACB47C-25F6-4A28-BF11-DDE0296EA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295906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C3330D-32CC-4BFA-A264-B93C0B07B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693" y="2766218"/>
            <a:ext cx="900248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182112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7" y="2078044"/>
            <a:ext cx="10012363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305546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341438" y="2078038"/>
            <a:ext cx="10012362" cy="4414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28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03EF610-F9D1-4514-92CA-92954553E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314" y="365125"/>
            <a:ext cx="90024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68C5F2-BF63-4526-A7A9-E5CAF2BB5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99F158-3728-4610-B376-9CF260339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38B3C-A68A-41B1-A0CC-20CD82EACB2A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E6BE5EC-0994-45DB-A80A-C22ADC7B4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F2BE02-77AB-460D-9528-9CEF715AA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AA401-81C3-498B-A906-BC67E3258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356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Qs2XM7HSMOnO-19KDbUutEmsuEfojD_h/view?ts=5eaf04c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B44amj-zzU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73108"/>
            <a:ext cx="1294447" cy="1265935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79374" y="1457738"/>
            <a:ext cx="8680173" cy="3949148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Cooper Black" pitchFamily="18" charset="0"/>
              </a:rPr>
              <a:t>SUBJECT-MATHEMATICS</a:t>
            </a:r>
            <a:br>
              <a:rPr lang="en-US" sz="4800" b="1" dirty="0" smtClean="0">
                <a:solidFill>
                  <a:srgbClr val="C00000"/>
                </a:solidFill>
                <a:latin typeface="Cooper Black" pitchFamily="18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Cooper Black" pitchFamily="18" charset="0"/>
              </a:rPr>
              <a:t>CLASS-IV</a:t>
            </a:r>
            <a:br>
              <a:rPr lang="en-US" sz="4800" b="1" dirty="0" smtClean="0">
                <a:solidFill>
                  <a:srgbClr val="C00000"/>
                </a:solidFill>
                <a:latin typeface="Cooper Black" pitchFamily="18" charset="0"/>
              </a:rPr>
            </a:br>
            <a:r>
              <a:rPr lang="en-US" sz="4800" b="1" dirty="0" smtClean="0">
                <a:solidFill>
                  <a:srgbClr val="C00000"/>
                </a:solidFill>
                <a:latin typeface="Cooper Black" pitchFamily="18" charset="0"/>
              </a:rPr>
              <a:t>CHAPTER-VOLUME</a:t>
            </a:r>
            <a:endParaRPr lang="en-US" sz="48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47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adley Hand ITC" pitchFamily="66" charset="0"/>
              </a:rPr>
              <a:t>Worksheet-1</a:t>
            </a:r>
            <a:endParaRPr lang="en-US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1438" y="1934818"/>
            <a:ext cx="10012362" cy="45580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3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rgbClr val="7030A0"/>
                </a:solidFill>
              </a:rPr>
              <a:t>Which of the following are true?</a:t>
            </a:r>
          </a:p>
          <a:p>
            <a:pPr marL="457200" indent="-457200">
              <a:buAutoNum type="alphaLcParenBoth"/>
            </a:pPr>
            <a:r>
              <a:rPr lang="en-US" sz="2400" b="1" dirty="0" smtClean="0">
                <a:solidFill>
                  <a:srgbClr val="7030A0"/>
                </a:solidFill>
              </a:rPr>
              <a:t>A cricket ball and a football have the same volume . </a:t>
            </a:r>
          </a:p>
          <a:p>
            <a:pPr marL="457200" indent="-457200">
              <a:buAutoNum type="alphaLcParenBoth"/>
            </a:pPr>
            <a:r>
              <a:rPr lang="en-US" sz="2400" b="1" dirty="0" smtClean="0">
                <a:solidFill>
                  <a:srgbClr val="7030A0"/>
                </a:solidFill>
              </a:rPr>
              <a:t> A empty chalk box has less volume than a chalk box of same shape and size and full of chalks.</a:t>
            </a:r>
          </a:p>
          <a:p>
            <a:pPr marL="457200" indent="-457200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457200" indent="-45720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(c ) Two oil cans of same size , one empty and one full of oil have the same volume.</a:t>
            </a:r>
          </a:p>
          <a:p>
            <a:pPr marL="457200" indent="-457200">
              <a:buNone/>
            </a:pPr>
            <a:endParaRPr lang="en-US" sz="2400" b="1" dirty="0" smtClean="0">
              <a:solidFill>
                <a:srgbClr val="7030A0"/>
              </a:solidFill>
            </a:endParaRPr>
          </a:p>
          <a:p>
            <a:pPr marL="457200" indent="-457200"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(d) A half </a:t>
            </a:r>
            <a:r>
              <a:rPr lang="en-US" sz="2400" b="1" dirty="0" err="1" smtClean="0">
                <a:solidFill>
                  <a:srgbClr val="7030A0"/>
                </a:solidFill>
              </a:rPr>
              <a:t>litre</a:t>
            </a:r>
            <a:r>
              <a:rPr lang="en-US" sz="2400" b="1" dirty="0" smtClean="0">
                <a:solidFill>
                  <a:srgbClr val="7030A0"/>
                </a:solidFill>
              </a:rPr>
              <a:t> of </a:t>
            </a:r>
            <a:r>
              <a:rPr lang="en-US" sz="2400" b="1" dirty="0" err="1" smtClean="0">
                <a:solidFill>
                  <a:srgbClr val="7030A0"/>
                </a:solidFill>
              </a:rPr>
              <a:t>polypack</a:t>
            </a:r>
            <a:r>
              <a:rPr lang="en-US" sz="2400" b="1" dirty="0" smtClean="0">
                <a:solidFill>
                  <a:srgbClr val="7030A0"/>
                </a:solidFill>
              </a:rPr>
              <a:t> of milk and a one </a:t>
            </a:r>
            <a:r>
              <a:rPr lang="en-US" sz="2400" b="1" dirty="0" err="1" smtClean="0">
                <a:solidFill>
                  <a:srgbClr val="7030A0"/>
                </a:solidFill>
              </a:rPr>
              <a:t>litre</a:t>
            </a:r>
            <a:r>
              <a:rPr lang="en-US" sz="2400" b="1" dirty="0" smtClean="0"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</a:rPr>
              <a:t>polypack</a:t>
            </a:r>
            <a:r>
              <a:rPr lang="en-US" sz="2400" b="1" dirty="0" smtClean="0">
                <a:solidFill>
                  <a:srgbClr val="7030A0"/>
                </a:solidFill>
              </a:rPr>
              <a:t> of milk have the same volume.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9448800" y="2266119"/>
            <a:ext cx="795130" cy="397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5055704" y="3266659"/>
            <a:ext cx="795130" cy="430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0800000" flipV="1">
            <a:off x="4227443" y="4465979"/>
            <a:ext cx="795130" cy="3975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 flipV="1">
            <a:off x="4492486" y="5777946"/>
            <a:ext cx="795130" cy="4306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882574" y="2385391"/>
            <a:ext cx="8426859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ctr"/>
            <a:r>
              <a:rPr lang="en-US" sz="6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egoe Print" pitchFamily="2" charset="0"/>
              </a:rPr>
              <a:t>MEASUREMENT OF VOLUME</a:t>
            </a:r>
            <a:endParaRPr lang="en-US" sz="6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698" y="742120"/>
            <a:ext cx="6723111" cy="50358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Let us measure the volume of this empty box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pic>
        <p:nvPicPr>
          <p:cNvPr id="4" name="Content Placeholder 3" descr="C:\Users\user\Desktop\Image Volume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568" y="1895060"/>
            <a:ext cx="3139249" cy="2385392"/>
          </a:xfrm>
          <a:prstGeom prst="rect">
            <a:avLst/>
          </a:prstGeom>
          <a:noFill/>
        </p:spPr>
      </p:pic>
      <p:pic>
        <p:nvPicPr>
          <p:cNvPr id="5" name="Picture 4" descr="Open empty wooden box isolated Royalty Free Vector Image"/>
          <p:cNvPicPr/>
          <p:nvPr/>
        </p:nvPicPr>
        <p:blipFill>
          <a:blip r:embed="rId3" cstate="print"/>
          <a:srcRect l="11520" r="2880" b="11960"/>
          <a:stretch>
            <a:fillRect/>
          </a:stretch>
        </p:blipFill>
        <p:spPr bwMode="auto">
          <a:xfrm>
            <a:off x="9329530" y="424070"/>
            <a:ext cx="2547935" cy="209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23862" y="2604051"/>
            <a:ext cx="7140555" cy="629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Now fill this box with marbles to find its volume.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49897" y="5565912"/>
            <a:ext cx="5278625" cy="629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So volume of this box = 32 marbles.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074504" y="3763617"/>
            <a:ext cx="5181600" cy="834887"/>
          </a:xfrm>
          <a:prstGeom prst="cloudCallout">
            <a:avLst/>
          </a:prstGeom>
          <a:solidFill>
            <a:srgbClr val="CBFB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41348C"/>
                </a:solidFill>
              </a:rPr>
              <a:t>We have used 32 marbles to fill this box.    </a:t>
            </a:r>
            <a:endParaRPr lang="en-US" sz="2000" b="1" dirty="0">
              <a:solidFill>
                <a:srgbClr val="41348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:\Users\user\Desktop\Image Volume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82" y="1842052"/>
            <a:ext cx="3617844" cy="2265432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2107095" y="2345635"/>
            <a:ext cx="2345635" cy="6228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1287" y="2358889"/>
            <a:ext cx="1941444" cy="9342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4428592" y="2034207"/>
            <a:ext cx="4728659" cy="629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41348C"/>
                </a:solidFill>
                <a:latin typeface="+mj-lt"/>
                <a:ea typeface="+mj-ea"/>
                <a:cs typeface="+mj-cs"/>
              </a:rPr>
              <a:t>Here, some spaces is left between the marbles.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13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3538331" y="3114261"/>
            <a:ext cx="8256104" cy="834887"/>
          </a:xfrm>
          <a:prstGeom prst="cloudCallout">
            <a:avLst/>
          </a:prstGeom>
          <a:solidFill>
            <a:srgbClr val="FFE6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So volume of the box  cannot be 40 marbles. We need an accurate unit for measuring the volume.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14" name="Content Placeholder 3" descr="Story Bar | Pier 2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183" y="4262679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loud Callout 14"/>
          <p:cNvSpPr/>
          <p:nvPr/>
        </p:nvSpPr>
        <p:spPr>
          <a:xfrm>
            <a:off x="3756992" y="4909930"/>
            <a:ext cx="6818243" cy="934279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Let us fill the box with cubes to find its volume. 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C:\Users\user\Desktop\Image Volume - Cop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7878" y="2305879"/>
            <a:ext cx="5113061" cy="4320209"/>
          </a:xfrm>
          <a:prstGeom prst="rect">
            <a:avLst/>
          </a:prstGeom>
          <a:noFill/>
        </p:spPr>
      </p:pic>
      <p:sp>
        <p:nvSpPr>
          <p:cNvPr id="12" name="Cloud Callout 11"/>
          <p:cNvSpPr/>
          <p:nvPr/>
        </p:nvSpPr>
        <p:spPr>
          <a:xfrm>
            <a:off x="2001078" y="1842053"/>
            <a:ext cx="5989982" cy="1073426"/>
          </a:xfrm>
          <a:prstGeom prst="cloudCallout">
            <a:avLst/>
          </a:prstGeom>
          <a:solidFill>
            <a:srgbClr val="CD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Here we have used 20 cubes to fill the box. 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9810" y="5671929"/>
            <a:ext cx="5278625" cy="6294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rgbClr val="41348C"/>
                </a:solidFill>
                <a:latin typeface="+mj-lt"/>
                <a:ea typeface="+mj-ea"/>
                <a:cs typeface="+mj-cs"/>
              </a:rPr>
              <a:t>So volume of this box = 20 cubes.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13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5088838" y="4081671"/>
            <a:ext cx="3591337" cy="4108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>
            <a:off x="5062334" y="4094926"/>
            <a:ext cx="3286537" cy="609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itle 1"/>
          <p:cNvSpPr txBox="1">
            <a:spLocks/>
          </p:cNvSpPr>
          <p:nvPr/>
        </p:nvSpPr>
        <p:spPr>
          <a:xfrm>
            <a:off x="505948" y="3783494"/>
            <a:ext cx="4728659" cy="629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41348C"/>
                </a:solidFill>
                <a:latin typeface="+mj-lt"/>
                <a:ea typeface="+mj-ea"/>
                <a:cs typeface="+mj-cs"/>
              </a:rPr>
              <a:t>Here,  no spaces is left between the cubes.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1348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1341438" y="1749288"/>
            <a:ext cx="10012362" cy="474358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148" y="1391479"/>
            <a:ext cx="9002486" cy="121919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Georgia" pitchFamily="18" charset="0"/>
              </a:rPr>
              <a:t>If we use the cubes to fill the box,  no place will be left between the cubes and inside the box. So we choose a cube as the best unit for measuring volume.   </a:t>
            </a:r>
            <a:endParaRPr lang="en-US" sz="24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28117" y="5351985"/>
            <a:ext cx="8677205" cy="87584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cube is the best unit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volume.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113183" y="3909392"/>
            <a:ext cx="1216152" cy="1216152"/>
          </a:xfrm>
          <a:prstGeom prst="cube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636236" y="570533"/>
            <a:ext cx="9002486" cy="860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2740" y="576471"/>
            <a:ext cx="9002486" cy="775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j-ea"/>
                <a:cs typeface="Aharoni" pitchFamily="2" charset="-79"/>
              </a:rPr>
              <a:t>Why do we use cubes to measure the volume ?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itchFamily="2" charset="-79"/>
                <a:ea typeface="+mj-ea"/>
                <a:cs typeface="Aharoni" pitchFamily="2" charset="-79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9" name="Picture 4" descr="C:\Users\user\Desktop\Image Volume - Cop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757" y="2425148"/>
            <a:ext cx="3723861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430826" y="609600"/>
            <a:ext cx="9002486" cy="141798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The volume of a solid is measured by</a:t>
            </a:r>
            <a:b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Georgia" pitchFamily="18" charset="0"/>
              </a:rPr>
              <a:t>counting the number of unit cubes it contains. </a:t>
            </a:r>
            <a:endParaRPr lang="en-US" sz="32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325219" y="4731025"/>
            <a:ext cx="1232452" cy="1070378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9" name="Cube 8"/>
          <p:cNvSpPr/>
          <p:nvPr/>
        </p:nvSpPr>
        <p:spPr>
          <a:xfrm>
            <a:off x="8567531" y="4313583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0" name="Cube 9"/>
          <p:cNvSpPr/>
          <p:nvPr/>
        </p:nvSpPr>
        <p:spPr>
          <a:xfrm>
            <a:off x="9534940" y="4326833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5" name="Cube 14"/>
          <p:cNvSpPr/>
          <p:nvPr/>
        </p:nvSpPr>
        <p:spPr>
          <a:xfrm>
            <a:off x="8348869" y="4558747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8" name="Cube 17"/>
          <p:cNvSpPr/>
          <p:nvPr/>
        </p:nvSpPr>
        <p:spPr>
          <a:xfrm>
            <a:off x="9316278" y="4571998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20" name="Cube 19"/>
          <p:cNvSpPr/>
          <p:nvPr/>
        </p:nvSpPr>
        <p:spPr>
          <a:xfrm>
            <a:off x="8567523" y="3518450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21" name="Cube 20"/>
          <p:cNvSpPr/>
          <p:nvPr/>
        </p:nvSpPr>
        <p:spPr>
          <a:xfrm>
            <a:off x="9534939" y="3518450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22" name="Cube 21"/>
          <p:cNvSpPr/>
          <p:nvPr/>
        </p:nvSpPr>
        <p:spPr>
          <a:xfrm>
            <a:off x="8355495" y="3743739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23" name="Cube 22"/>
          <p:cNvSpPr/>
          <p:nvPr/>
        </p:nvSpPr>
        <p:spPr>
          <a:xfrm>
            <a:off x="9309652" y="3756990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28" name="Cube 27"/>
          <p:cNvSpPr/>
          <p:nvPr/>
        </p:nvSpPr>
        <p:spPr>
          <a:xfrm>
            <a:off x="4664769" y="4346709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0" name="Cube 29"/>
          <p:cNvSpPr/>
          <p:nvPr/>
        </p:nvSpPr>
        <p:spPr>
          <a:xfrm>
            <a:off x="5612300" y="4366588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2" name="Cube 31"/>
          <p:cNvSpPr/>
          <p:nvPr/>
        </p:nvSpPr>
        <p:spPr>
          <a:xfrm>
            <a:off x="6573082" y="4373214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3" name="Cube 32"/>
          <p:cNvSpPr/>
          <p:nvPr/>
        </p:nvSpPr>
        <p:spPr>
          <a:xfrm>
            <a:off x="4393099" y="4591875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4" name="Cube 33"/>
          <p:cNvSpPr/>
          <p:nvPr/>
        </p:nvSpPr>
        <p:spPr>
          <a:xfrm>
            <a:off x="5373760" y="4591875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5" name="Cube 34"/>
          <p:cNvSpPr/>
          <p:nvPr/>
        </p:nvSpPr>
        <p:spPr>
          <a:xfrm>
            <a:off x="6367673" y="4578623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6" name="Cube 35"/>
          <p:cNvSpPr/>
          <p:nvPr/>
        </p:nvSpPr>
        <p:spPr>
          <a:xfrm>
            <a:off x="4167812" y="4830414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7" name="Cube 36"/>
          <p:cNvSpPr/>
          <p:nvPr/>
        </p:nvSpPr>
        <p:spPr>
          <a:xfrm>
            <a:off x="5135221" y="4830414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8" name="Cube 37"/>
          <p:cNvSpPr/>
          <p:nvPr/>
        </p:nvSpPr>
        <p:spPr>
          <a:xfrm>
            <a:off x="6102631" y="4830414"/>
            <a:ext cx="1232452" cy="1070378"/>
          </a:xfrm>
          <a:prstGeom prst="cube">
            <a:avLst/>
          </a:prstGeom>
          <a:solidFill>
            <a:srgbClr val="FF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43" name="Cube 42"/>
          <p:cNvSpPr/>
          <p:nvPr/>
        </p:nvSpPr>
        <p:spPr>
          <a:xfrm>
            <a:off x="1093306" y="4976191"/>
            <a:ext cx="1232452" cy="1070378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44" name="Cube 43"/>
          <p:cNvSpPr/>
          <p:nvPr/>
        </p:nvSpPr>
        <p:spPr>
          <a:xfrm>
            <a:off x="2305880" y="4717773"/>
            <a:ext cx="1232452" cy="1070378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45" name="Cube 44"/>
          <p:cNvSpPr/>
          <p:nvPr/>
        </p:nvSpPr>
        <p:spPr>
          <a:xfrm>
            <a:off x="2054089" y="4969565"/>
            <a:ext cx="1232452" cy="1070378"/>
          </a:xfrm>
          <a:prstGeom prst="cub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Building With Snap Cubes - Rectangular Prism With 12 Cubes Clipart ...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1999" y="2524573"/>
            <a:ext cx="18192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1934817" y="304800"/>
            <a:ext cx="9356034" cy="1616765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Let us measure the volume of the following solids in terms of the unit of volume (Cubes)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7" name="Cube 6"/>
          <p:cNvSpPr/>
          <p:nvPr/>
        </p:nvSpPr>
        <p:spPr>
          <a:xfrm>
            <a:off x="1239079" y="5161723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1802298" y="5168350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352263" y="5161722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239079" y="4697896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2915478" y="5168349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1802296" y="4704523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2352262" y="4697897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2915478" y="4704522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1278838" y="2869097"/>
            <a:ext cx="703550" cy="597256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1808925" y="2869099"/>
            <a:ext cx="703550" cy="597256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1278838" y="2869097"/>
            <a:ext cx="703550" cy="597256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1808925" y="2869099"/>
            <a:ext cx="703550" cy="597256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2365516" y="2869097"/>
            <a:ext cx="703550" cy="597256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2928734" y="2874814"/>
            <a:ext cx="703550" cy="597256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5095462" y="3385931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6" name="Cube 35"/>
          <p:cNvSpPr/>
          <p:nvPr/>
        </p:nvSpPr>
        <p:spPr>
          <a:xfrm>
            <a:off x="6062871" y="3399181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7" name="Cube 36"/>
          <p:cNvSpPr/>
          <p:nvPr/>
        </p:nvSpPr>
        <p:spPr>
          <a:xfrm>
            <a:off x="4876800" y="3631095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8" name="Cube 37"/>
          <p:cNvSpPr/>
          <p:nvPr/>
        </p:nvSpPr>
        <p:spPr>
          <a:xfrm>
            <a:off x="5844209" y="3644346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39" name="Cube 38"/>
          <p:cNvSpPr/>
          <p:nvPr/>
        </p:nvSpPr>
        <p:spPr>
          <a:xfrm>
            <a:off x="5095454" y="2590798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40" name="Cube 39"/>
          <p:cNvSpPr/>
          <p:nvPr/>
        </p:nvSpPr>
        <p:spPr>
          <a:xfrm>
            <a:off x="6062870" y="2590798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41" name="Cube 40"/>
          <p:cNvSpPr/>
          <p:nvPr/>
        </p:nvSpPr>
        <p:spPr>
          <a:xfrm>
            <a:off x="4883426" y="2816087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42" name="Cube 41"/>
          <p:cNvSpPr/>
          <p:nvPr/>
        </p:nvSpPr>
        <p:spPr>
          <a:xfrm>
            <a:off x="5837583" y="2829338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6522" y="3922643"/>
            <a:ext cx="103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4 cubes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16157" y="5983356"/>
            <a:ext cx="103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8 cubes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54487" y="5082208"/>
            <a:ext cx="1033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8 cubes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24122" y="5373756"/>
            <a:ext cx="1292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12 cubes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901148" y="2025029"/>
            <a:ext cx="10598426" cy="4414837"/>
          </a:xfrm>
        </p:spPr>
        <p:txBody>
          <a:bodyPr/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8" name="Cube 7"/>
          <p:cNvSpPr/>
          <p:nvPr/>
        </p:nvSpPr>
        <p:spPr>
          <a:xfrm>
            <a:off x="1358349" y="3611219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1921568" y="3617846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2471533" y="3611218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58349" y="3147392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3034748" y="3617845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1921566" y="3154019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471532" y="3147393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3034748" y="3154018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5446644" y="3419062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5440018" y="2948610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996610" y="3412437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6546575" y="3419062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7096541" y="3412439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ube 47"/>
          <p:cNvSpPr/>
          <p:nvPr/>
        </p:nvSpPr>
        <p:spPr>
          <a:xfrm>
            <a:off x="6950769" y="3558210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ube 48"/>
          <p:cNvSpPr/>
          <p:nvPr/>
        </p:nvSpPr>
        <p:spPr>
          <a:xfrm>
            <a:off x="1358348" y="2696818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ube 49"/>
          <p:cNvSpPr/>
          <p:nvPr/>
        </p:nvSpPr>
        <p:spPr>
          <a:xfrm>
            <a:off x="1358348" y="2246243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ube 50"/>
          <p:cNvSpPr/>
          <p:nvPr/>
        </p:nvSpPr>
        <p:spPr>
          <a:xfrm>
            <a:off x="1928192" y="2696817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ube 51"/>
          <p:cNvSpPr/>
          <p:nvPr/>
        </p:nvSpPr>
        <p:spPr>
          <a:xfrm>
            <a:off x="2882350" y="3756992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ube 52"/>
          <p:cNvSpPr/>
          <p:nvPr/>
        </p:nvSpPr>
        <p:spPr>
          <a:xfrm>
            <a:off x="8885585" y="3544957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be 53"/>
          <p:cNvSpPr/>
          <p:nvPr/>
        </p:nvSpPr>
        <p:spPr>
          <a:xfrm>
            <a:off x="9428924" y="3544959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ube 54"/>
          <p:cNvSpPr/>
          <p:nvPr/>
        </p:nvSpPr>
        <p:spPr>
          <a:xfrm>
            <a:off x="9985515" y="3544957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ube 55"/>
          <p:cNvSpPr/>
          <p:nvPr/>
        </p:nvSpPr>
        <p:spPr>
          <a:xfrm>
            <a:off x="9978890" y="3100101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ube 56"/>
          <p:cNvSpPr/>
          <p:nvPr/>
        </p:nvSpPr>
        <p:spPr>
          <a:xfrm>
            <a:off x="8733185" y="3697357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ube 57"/>
          <p:cNvSpPr/>
          <p:nvPr/>
        </p:nvSpPr>
        <p:spPr>
          <a:xfrm>
            <a:off x="9859621" y="3684106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ube 58"/>
          <p:cNvSpPr/>
          <p:nvPr/>
        </p:nvSpPr>
        <p:spPr>
          <a:xfrm>
            <a:off x="8892212" y="3087757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ube 59"/>
          <p:cNvSpPr/>
          <p:nvPr/>
        </p:nvSpPr>
        <p:spPr>
          <a:xfrm>
            <a:off x="9707218" y="3835596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itle 64"/>
          <p:cNvSpPr>
            <a:spLocks noGrp="1"/>
          </p:cNvSpPr>
          <p:nvPr>
            <p:ph type="title"/>
          </p:nvPr>
        </p:nvSpPr>
        <p:spPr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Let us measure the volume of the following  structures in terms of the unit of volume (Cubes)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66" name="Cube 65"/>
          <p:cNvSpPr/>
          <p:nvPr/>
        </p:nvSpPr>
        <p:spPr>
          <a:xfrm>
            <a:off x="5446645" y="2491409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Cube 66"/>
          <p:cNvSpPr/>
          <p:nvPr/>
        </p:nvSpPr>
        <p:spPr>
          <a:xfrm>
            <a:off x="6811619" y="3710610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ube 67"/>
          <p:cNvSpPr/>
          <p:nvPr/>
        </p:nvSpPr>
        <p:spPr>
          <a:xfrm>
            <a:off x="7103166" y="2968488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ube 68"/>
          <p:cNvSpPr/>
          <p:nvPr/>
        </p:nvSpPr>
        <p:spPr>
          <a:xfrm>
            <a:off x="7116418" y="2517913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1590261" y="4717774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12 cubes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11078" y="4625008"/>
            <a:ext cx="1225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11 cubes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951843" y="5095461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13 cubes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3" name="Cube 72"/>
          <p:cNvSpPr/>
          <p:nvPr/>
        </p:nvSpPr>
        <p:spPr>
          <a:xfrm>
            <a:off x="8892213" y="2636273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ube 73"/>
          <p:cNvSpPr/>
          <p:nvPr/>
        </p:nvSpPr>
        <p:spPr>
          <a:xfrm>
            <a:off x="9972265" y="2656151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ube 74"/>
          <p:cNvSpPr/>
          <p:nvPr/>
        </p:nvSpPr>
        <p:spPr>
          <a:xfrm>
            <a:off x="8580786" y="3848847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Cube 75"/>
          <p:cNvSpPr/>
          <p:nvPr/>
        </p:nvSpPr>
        <p:spPr>
          <a:xfrm>
            <a:off x="8580788" y="3411526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Cube 76"/>
          <p:cNvSpPr/>
          <p:nvPr/>
        </p:nvSpPr>
        <p:spPr>
          <a:xfrm>
            <a:off x="9707223" y="3398272"/>
            <a:ext cx="703550" cy="597256"/>
          </a:xfrm>
          <a:prstGeom prst="cube">
            <a:avLst/>
          </a:prstGeom>
          <a:solidFill>
            <a:srgbClr val="6EF52B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Cube 77"/>
          <p:cNvSpPr/>
          <p:nvPr/>
        </p:nvSpPr>
        <p:spPr>
          <a:xfrm>
            <a:off x="5294245" y="3571462"/>
            <a:ext cx="703550" cy="597256"/>
          </a:xfrm>
          <a:prstGeom prst="cub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adley Hand ITC" pitchFamily="66" charset="0"/>
              </a:rPr>
              <a:t>Worksheet-2</a:t>
            </a:r>
            <a:endParaRPr lang="en-US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02304" y="1637731"/>
            <a:ext cx="9644270" cy="492684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400" b="1" dirty="0" smtClean="0">
                <a:solidFill>
                  <a:srgbClr val="002060"/>
                </a:solidFill>
              </a:rPr>
              <a:t>Find the volume of the following solids in terms of the unit of volume (cubes) </a:t>
            </a:r>
          </a:p>
          <a:p>
            <a:pPr marL="1428750" lvl="2" indent="-51435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(a)                      (b)                                        (c)                                                 (d)</a:t>
            </a:r>
          </a:p>
          <a:p>
            <a:pPr marL="514350" indent="-51435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AutoNum type="alphaLcParenBoth"/>
            </a:pP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/>
            <a:endParaRPr lang="en-US" b="1" dirty="0" smtClean="0">
              <a:solidFill>
                <a:srgbClr val="002060"/>
              </a:solidFill>
            </a:endParaRPr>
          </a:p>
          <a:p>
            <a:pPr marL="514350" indent="-51435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2. </a:t>
            </a:r>
            <a:r>
              <a:rPr lang="en-US" sz="2400" b="1" dirty="0" smtClean="0">
                <a:solidFill>
                  <a:srgbClr val="002060"/>
                </a:solidFill>
              </a:rPr>
              <a:t>Which of the following is the unit to measure volume ?</a:t>
            </a:r>
          </a:p>
          <a:p>
            <a:pPr marL="514350" indent="-514350"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 (a) 				           (b)                                                                 (c)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What is the Volume of a Cuboid? - Maths with Mu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816" y="2898073"/>
            <a:ext cx="1831829" cy="169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Volume of a Rectangular Prism made of Unit Cubes Online Quiz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2554" y="2913699"/>
            <a:ext cx="1801505" cy="152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ube 6"/>
          <p:cNvSpPr/>
          <p:nvPr/>
        </p:nvSpPr>
        <p:spPr>
          <a:xfrm>
            <a:off x="1285461" y="3525078"/>
            <a:ext cx="703550" cy="597256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419367" y="6073253"/>
            <a:ext cx="805218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076967" y="5513695"/>
            <a:ext cx="846160" cy="7438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8873025" y="5539010"/>
            <a:ext cx="984138" cy="859811"/>
          </a:xfrm>
          <a:prstGeom prst="cub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87606" y="610054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9760424" y="5707037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736609" y="5668370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55290" y="631208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4305" y="6198357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4580" y="5829867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6200000">
            <a:off x="4574275" y="5707038"/>
            <a:ext cx="68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cm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be 19"/>
          <p:cNvSpPr/>
          <p:nvPr/>
        </p:nvSpPr>
        <p:spPr>
          <a:xfrm>
            <a:off x="1835427" y="3531704"/>
            <a:ext cx="703550" cy="597256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948608" y="3544957"/>
            <a:ext cx="703550" cy="59725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3511825" y="3551582"/>
            <a:ext cx="703550" cy="59725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4055165" y="3551583"/>
            <a:ext cx="703550" cy="59725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2935357" y="3107636"/>
            <a:ext cx="703550" cy="59725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3491948" y="3107635"/>
            <a:ext cx="703550" cy="59725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4048541" y="3107635"/>
            <a:ext cx="703550" cy="597256"/>
          </a:xfrm>
          <a:prstGeom prst="cub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3BD7FC7D-C454-4FD5-8C49-F0E07BD7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720" y="365125"/>
            <a:ext cx="702858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Cooper Black" pitchFamily="18" charset="0"/>
              </a:rPr>
              <a:t>CHAPTER TEXT BOOK LINK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D24479-1D52-4C80-95EA-94332D30BF86}"/>
              </a:ext>
            </a:extLst>
          </p:cNvPr>
          <p:cNvSpPr/>
          <p:nvPr/>
        </p:nvSpPr>
        <p:spPr>
          <a:xfrm>
            <a:off x="114300" y="91440"/>
            <a:ext cx="11955780" cy="666369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73108"/>
            <a:ext cx="1294447" cy="126593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868557" y="4293704"/>
            <a:ext cx="83223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41348C"/>
                </a:solidFill>
                <a:hlinkClick r:id="rId3"/>
              </a:rPr>
              <a:t>https://drive.google.com/file/d/1Qs2XM7HSMOnO-19KDbUutEmsuEfojD_h/view?ts=5eaf04c0</a:t>
            </a:r>
            <a:endParaRPr lang="en-US" sz="3200" b="1" dirty="0">
              <a:solidFill>
                <a:srgbClr val="41348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1166" y="2151679"/>
            <a:ext cx="6983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99"/>
                </a:solidFill>
              </a:rPr>
              <a:t>  </a:t>
            </a:r>
            <a:r>
              <a:rPr lang="en-US" sz="3600" b="1" dirty="0" smtClean="0">
                <a:solidFill>
                  <a:srgbClr val="000099"/>
                </a:solidFill>
              </a:rPr>
              <a:t>CLASS-IV,     CHAPTER- VOLUME,  PRIMARY MATHEMATICS (DAV</a:t>
            </a:r>
            <a:r>
              <a:rPr lang="en-US" sz="2800" b="1" dirty="0" smtClean="0">
                <a:solidFill>
                  <a:srgbClr val="000099"/>
                </a:solidFill>
              </a:rPr>
              <a:t>)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4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9687" y="2967334"/>
            <a:ext cx="96873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/>
                <a:solidFill>
                  <a:srgbClr val="C00000"/>
                </a:solidFill>
                <a:effectLst/>
                <a:latin typeface="Segoe Print" pitchFamily="2" charset="0"/>
              </a:rPr>
              <a:t>UNITS OF VOLUME</a:t>
            </a:r>
            <a:endParaRPr lang="en-US" sz="7200" b="1" cap="none" spc="0" dirty="0">
              <a:ln/>
              <a:solidFill>
                <a:srgbClr val="C00000"/>
              </a:solidFill>
              <a:effectLst/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>
          <a:xfrm>
            <a:off x="8090452" y="4552122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1" name="Cube 10"/>
          <p:cNvSpPr/>
          <p:nvPr/>
        </p:nvSpPr>
        <p:spPr>
          <a:xfrm>
            <a:off x="9057861" y="4565372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2" name="Cube 11"/>
          <p:cNvSpPr/>
          <p:nvPr/>
        </p:nvSpPr>
        <p:spPr>
          <a:xfrm>
            <a:off x="7871790" y="4797286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3" name="Cube 12"/>
          <p:cNvSpPr/>
          <p:nvPr/>
        </p:nvSpPr>
        <p:spPr>
          <a:xfrm>
            <a:off x="8839199" y="4810537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4" name="Cube 13"/>
          <p:cNvSpPr/>
          <p:nvPr/>
        </p:nvSpPr>
        <p:spPr>
          <a:xfrm>
            <a:off x="8090444" y="3756989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5" name="Cube 14"/>
          <p:cNvSpPr/>
          <p:nvPr/>
        </p:nvSpPr>
        <p:spPr>
          <a:xfrm>
            <a:off x="9057860" y="3756989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6" name="Cube 15"/>
          <p:cNvSpPr/>
          <p:nvPr/>
        </p:nvSpPr>
        <p:spPr>
          <a:xfrm>
            <a:off x="7878416" y="3982278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17" name="Cube 16"/>
          <p:cNvSpPr/>
          <p:nvPr/>
        </p:nvSpPr>
        <p:spPr>
          <a:xfrm>
            <a:off x="8832573" y="3995529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pic>
        <p:nvPicPr>
          <p:cNvPr id="18" name="Content Placeholder 17" descr="DICE | meaning in the Cambridge English Dictionary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6957389" y="5976728"/>
            <a:ext cx="45719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57352" y="3591340"/>
          <a:ext cx="3306648" cy="2451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2216"/>
                <a:gridCol w="1102216"/>
                <a:gridCol w="1102216"/>
              </a:tblGrid>
              <a:tr h="81721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7217"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817217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ln>
                      </a:endParaRPr>
                    </a:p>
                  </a:txBody>
                  <a:tcPr>
                    <a:lnL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558748" y="3790122"/>
          <a:ext cx="1020417" cy="90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17"/>
              </a:tblGrid>
              <a:tr h="9011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44279" y="4744279"/>
            <a:ext cx="74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1 cm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5506279" y="4035288"/>
            <a:ext cx="742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1 cm</a:t>
            </a:r>
            <a:endParaRPr lang="en-US" sz="2000" b="1" dirty="0">
              <a:solidFill>
                <a:srgbClr val="000099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558747" y="4797287"/>
            <a:ext cx="1033671" cy="1588"/>
          </a:xfrm>
          <a:prstGeom prst="straightConnector1">
            <a:avLst/>
          </a:prstGeom>
          <a:ln>
            <a:solidFill>
              <a:srgbClr val="000099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227983" y="4260574"/>
            <a:ext cx="887896" cy="1"/>
          </a:xfrm>
          <a:prstGeom prst="straightConnector1">
            <a:avLst/>
          </a:prstGeom>
          <a:ln>
            <a:solidFill>
              <a:srgbClr val="000099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>
          <a:xfrm>
            <a:off x="2622983" y="5830957"/>
            <a:ext cx="4533191" cy="5841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3" name="Cloud Callout 32"/>
          <p:cNvSpPr/>
          <p:nvPr/>
        </p:nvSpPr>
        <p:spPr>
          <a:xfrm>
            <a:off x="1431234" y="1245704"/>
            <a:ext cx="5380383" cy="1948069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For finding the area we divide the region into squares. 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7262191" y="1099930"/>
            <a:ext cx="4929809" cy="2252870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0" algn="ctr"/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Similarly, to.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find the volume of a solid we need to divide it into cubes</a:t>
            </a:r>
            <a:endParaRPr lang="en-US" sz="28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hat is the Volume of a Cuboid? - Maths with Mum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404" y="3004551"/>
            <a:ext cx="70485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2199862" y="251792"/>
            <a:ext cx="4916556" cy="1484243"/>
          </a:xfrm>
          <a:prstGeom prst="cloud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In order to find the volume  of this solid let us use cubes with each    edge equal to 1 cm.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864626" y="4996070"/>
            <a:ext cx="5327374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So  the volume  of this solid  is equals to  12 cubic </a:t>
            </a:r>
            <a:r>
              <a:rPr lang="en-US" sz="2000" b="1" dirty="0" err="1" smtClean="0">
                <a:solidFill>
                  <a:srgbClr val="7030A0"/>
                </a:solidFill>
              </a:rPr>
              <a:t>centimetres</a:t>
            </a:r>
            <a:r>
              <a:rPr lang="en-US" sz="2000" b="1" dirty="0" smtClean="0">
                <a:solidFill>
                  <a:srgbClr val="7030A0"/>
                </a:solidFill>
              </a:rPr>
              <a:t> or 12 cu.cm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8030817" y="914399"/>
            <a:ext cx="3723861" cy="1775791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6666"/>
                </a:solidFill>
              </a:rPr>
              <a:t>Here, the solid contains twelve cubes. Each edge of the cube is 1 cm </a:t>
            </a:r>
            <a:endParaRPr lang="en-US" sz="20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748" y="868708"/>
            <a:ext cx="9002486" cy="10793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Georgia" pitchFamily="18" charset="0"/>
              </a:rPr>
              <a:t>The units used to measure volume are-</a:t>
            </a:r>
            <a:endParaRPr lang="en-US" sz="28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47025" y="1949259"/>
            <a:ext cx="5406887" cy="2319130"/>
          </a:xfrm>
          <a:prstGeom prst="roundRect">
            <a:avLst/>
          </a:prstGeom>
          <a:solidFill>
            <a:srgbClr val="FFE6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oper Black" pitchFamily="18" charset="0"/>
              </a:rPr>
              <a:t>Cubic </a:t>
            </a:r>
            <a:r>
              <a:rPr lang="en-US" sz="2800" b="1" dirty="0" err="1" smtClean="0">
                <a:solidFill>
                  <a:srgbClr val="C00000"/>
                </a:solidFill>
                <a:latin typeface="Cooper Black" pitchFamily="18" charset="0"/>
              </a:rPr>
              <a:t>millimetre</a:t>
            </a:r>
            <a:r>
              <a:rPr lang="en-US" sz="2800" b="1" dirty="0" smtClean="0">
                <a:solidFill>
                  <a:srgbClr val="C00000"/>
                </a:solidFill>
                <a:latin typeface="Cooper Black" pitchFamily="18" charset="0"/>
              </a:rPr>
              <a:t> (cu.mm)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oper Black" pitchFamily="18" charset="0"/>
              </a:rPr>
              <a:t>Cubic </a:t>
            </a:r>
            <a:r>
              <a:rPr lang="en-US" sz="2800" b="1" dirty="0" err="1" smtClean="0">
                <a:solidFill>
                  <a:srgbClr val="C00000"/>
                </a:solidFill>
                <a:latin typeface="Cooper Black" pitchFamily="18" charset="0"/>
              </a:rPr>
              <a:t>centimetre</a:t>
            </a:r>
            <a:r>
              <a:rPr lang="en-US" sz="2800" b="1" dirty="0" smtClean="0">
                <a:solidFill>
                  <a:srgbClr val="C00000"/>
                </a:solidFill>
                <a:latin typeface="Cooper Black" pitchFamily="18" charset="0"/>
              </a:rPr>
              <a:t> (cu.cm)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Cooper Black" pitchFamily="18" charset="0"/>
              </a:rPr>
              <a:t>Cubic </a:t>
            </a:r>
            <a:r>
              <a:rPr lang="en-US" sz="2800" b="1" dirty="0" err="1" smtClean="0">
                <a:solidFill>
                  <a:srgbClr val="C00000"/>
                </a:solidFill>
                <a:latin typeface="Cooper Black" pitchFamily="18" charset="0"/>
              </a:rPr>
              <a:t>metre</a:t>
            </a:r>
            <a:r>
              <a:rPr lang="en-US" sz="2800" b="1" dirty="0" smtClean="0">
                <a:solidFill>
                  <a:srgbClr val="C00000"/>
                </a:solidFill>
                <a:latin typeface="Cooper Black" pitchFamily="18" charset="0"/>
              </a:rPr>
              <a:t> (</a:t>
            </a:r>
            <a:r>
              <a:rPr lang="en-US" sz="2800" b="1" dirty="0" err="1" smtClean="0">
                <a:solidFill>
                  <a:srgbClr val="C00000"/>
                </a:solidFill>
                <a:latin typeface="Cooper Black" pitchFamily="18" charset="0"/>
              </a:rPr>
              <a:t>cu.m</a:t>
            </a:r>
            <a:r>
              <a:rPr lang="en-US" sz="2800" b="1" dirty="0" smtClean="0">
                <a:solidFill>
                  <a:srgbClr val="C00000"/>
                </a:solidFill>
                <a:latin typeface="Cooper Black" pitchFamily="18" charset="0"/>
              </a:rPr>
              <a:t>) </a:t>
            </a:r>
            <a:endParaRPr lang="en-US" sz="28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3411940" y="4640240"/>
            <a:ext cx="8393373" cy="1705969"/>
          </a:xfrm>
          <a:prstGeom prst="cloudCallout">
            <a:avLst/>
          </a:prstGeom>
          <a:solidFill>
            <a:srgbClr val="D9F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Georgia" pitchFamily="18" charset="0"/>
              </a:rPr>
              <a:t>Here :    1 cu. mm = 1 mm × 1 mm × 1 mm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Georgia" pitchFamily="18" charset="0"/>
              </a:rPr>
              <a:t>           1 cu. cm = 1 cm × 1 cm × 1 cm 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Georgia" pitchFamily="18" charset="0"/>
              </a:rPr>
              <a:t>            1 cu. m = 1 m × 1 m × 1 m </a:t>
            </a:r>
            <a:endParaRPr lang="en-US" sz="2000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351314" y="365125"/>
            <a:ext cx="6196338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</a:rPr>
              <a:t>The units  of side and volume :</a:t>
            </a:r>
            <a:endParaRPr lang="en-US" sz="3600" dirty="0">
              <a:solidFill>
                <a:srgbClr val="000099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2199861" y="1759363"/>
          <a:ext cx="8441635" cy="335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0592"/>
                <a:gridCol w="5501043"/>
              </a:tblGrid>
              <a:tr h="838994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7030A0"/>
                          </a:solidFill>
                          <a:latin typeface="Georgia" pitchFamily="18" charset="0"/>
                        </a:rPr>
                        <a:t>Units</a:t>
                      </a:r>
                      <a:r>
                        <a:rPr lang="en-US" sz="2800" b="1" i="1" baseline="0" dirty="0" smtClean="0">
                          <a:solidFill>
                            <a:srgbClr val="7030A0"/>
                          </a:solidFill>
                          <a:latin typeface="Georgia" pitchFamily="18" charset="0"/>
                        </a:rPr>
                        <a:t> of side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7030A0"/>
                          </a:solidFill>
                          <a:latin typeface="Georgia" pitchFamily="18" charset="0"/>
                        </a:rPr>
                        <a:t>Units of Volume</a:t>
                      </a:r>
                      <a:r>
                        <a:rPr lang="en-US" sz="2800" b="1" i="1" baseline="0" dirty="0" smtClean="0">
                          <a:solidFill>
                            <a:srgbClr val="7030A0"/>
                          </a:solidFill>
                          <a:latin typeface="Georgia" pitchFamily="18" charset="0"/>
                        </a:rPr>
                        <a:t> </a:t>
                      </a:r>
                      <a:endParaRPr lang="en-US" sz="2800" b="1" i="1" dirty="0">
                        <a:solidFill>
                          <a:srgbClr val="7030A0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99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Colonna MT" pitchFamily="82" charset="0"/>
                        </a:rPr>
                        <a:t>Millimetre</a:t>
                      </a:r>
                      <a:r>
                        <a:rPr lang="en-US" sz="2800" b="1" baseline="0" dirty="0" smtClean="0">
                          <a:solidFill>
                            <a:srgbClr val="C00000"/>
                          </a:solidFill>
                          <a:latin typeface="Colonna MT" pitchFamily="82" charset="0"/>
                        </a:rPr>
                        <a:t> (mm) 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lonna MT" pitchFamily="8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smtClean="0">
                          <a:solidFill>
                            <a:srgbClr val="C00000"/>
                          </a:solidFill>
                          <a:latin typeface="Colonna MT" pitchFamily="82" charset="0"/>
                          <a:cs typeface="Times New Roman" panose="02020603050405020304" pitchFamily="18" charset="0"/>
                        </a:rPr>
                        <a:t>Cubic millimetre    ( cu. mm)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99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Colonna MT" pitchFamily="82" charset="0"/>
                        </a:rPr>
                        <a:t>Centimetre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lonna MT" pitchFamily="82" charset="0"/>
                        </a:rPr>
                        <a:t> (cm) 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lonna MT" pitchFamily="8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smtClean="0">
                          <a:solidFill>
                            <a:srgbClr val="C00000"/>
                          </a:solidFill>
                          <a:latin typeface="Colonna MT" pitchFamily="82" charset="0"/>
                          <a:cs typeface="Times New Roman" panose="02020603050405020304" pitchFamily="18" charset="0"/>
                        </a:rPr>
                        <a:t>Cubic millimetre    ( cu. mm)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38994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Colonna MT" pitchFamily="82" charset="0"/>
                        </a:rPr>
                        <a:t>Metre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Colonna MT" pitchFamily="82" charset="0"/>
                        </a:rPr>
                        <a:t> (m)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Colonna MT" pitchFamily="8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800" b="1" dirty="0" smtClean="0">
                          <a:solidFill>
                            <a:srgbClr val="C00000"/>
                          </a:solidFill>
                          <a:latin typeface="Colonna MT" pitchFamily="82" charset="0"/>
                          <a:cs typeface="Times New Roman" panose="02020603050405020304" pitchFamily="18" charset="0"/>
                        </a:rPr>
                        <a:t>Cubic metre ( cu. m)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42567" y="2649283"/>
            <a:ext cx="87863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egoe Print" pitchFamily="2" charset="0"/>
              </a:rPr>
              <a:t>VOLUME OF A CUBOID </a:t>
            </a:r>
          </a:p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egoe Print" pitchFamily="2" charset="0"/>
              </a:rPr>
              <a:t>AND A CUBE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8879" y="259108"/>
            <a:ext cx="2870043" cy="1325563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Cooper Black" pitchFamily="18" charset="0"/>
              </a:rPr>
              <a:t>CUBOID</a:t>
            </a:r>
            <a:endParaRPr lang="en-US" dirty="0">
              <a:solidFill>
                <a:srgbClr val="000099"/>
              </a:solidFill>
              <a:latin typeface="Cooper Black" pitchFamily="18" charset="0"/>
            </a:endParaRPr>
          </a:p>
        </p:txBody>
      </p:sp>
      <p:pic>
        <p:nvPicPr>
          <p:cNvPr id="4" name="Content Placeholder 3" descr="Wooden Trinket Jewelry Box, Sleek and Simple Gift for Women, 4 X ...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121" y="4465983"/>
            <a:ext cx="2361683" cy="1656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 For Free Book Png In High Resolution #25680 - Free Icons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3704" y="4518992"/>
            <a:ext cx="2319132" cy="128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ed Bricks, Size: 9 Inch By 4 Inch By 3 Inch, Rs 6 /piece | ID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4140" y="4558748"/>
            <a:ext cx="2102952" cy="12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OUR IN ONE MATCH BOX – A Sarkar Magic World – Find Magician at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7095" y="4280452"/>
            <a:ext cx="1773927" cy="1285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7745896" y="6049616"/>
            <a:ext cx="722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Brick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470992" y="6122504"/>
            <a:ext cx="861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Book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9614453" y="5824330"/>
            <a:ext cx="1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Match  box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4830418" y="6142382"/>
            <a:ext cx="80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Book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07166" y="2015771"/>
            <a:ext cx="42804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A </a:t>
            </a:r>
            <a:r>
              <a:rPr lang="en-US" sz="2800" b="1" dirty="0" err="1" smtClean="0">
                <a:solidFill>
                  <a:srgbClr val="C00000"/>
                </a:solidFill>
              </a:rPr>
              <a:t>Cuboid</a:t>
            </a:r>
            <a:r>
              <a:rPr lang="en-US" sz="2800" b="1" dirty="0" smtClean="0">
                <a:solidFill>
                  <a:srgbClr val="C00000"/>
                </a:solidFill>
              </a:rPr>
              <a:t>  is a box-shaped solid object  with a length, a breadth and a height.  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6470" y="3996972"/>
            <a:ext cx="3041374" cy="46166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Examples of  a </a:t>
            </a:r>
            <a:r>
              <a:rPr lang="en-US" sz="2400" b="1" dirty="0" err="1" smtClean="0">
                <a:solidFill>
                  <a:srgbClr val="7030A0"/>
                </a:solidFill>
              </a:rPr>
              <a:t>cuboid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20" name="Cube 19"/>
          <p:cNvSpPr/>
          <p:nvPr/>
        </p:nvSpPr>
        <p:spPr>
          <a:xfrm>
            <a:off x="7553739" y="2044651"/>
            <a:ext cx="2888974" cy="1268392"/>
          </a:xfrm>
          <a:prstGeom prst="cube">
            <a:avLst/>
          </a:prstGeom>
          <a:solidFill>
            <a:srgbClr val="FFC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0105" y="3463026"/>
            <a:ext cx="1056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Length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8566119">
            <a:off x="10154525" y="3204311"/>
            <a:ext cx="894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Breadth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660344" y="2614183"/>
            <a:ext cx="90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Height</a:t>
            </a:r>
            <a:endParaRPr lang="en-US" b="1" dirty="0">
              <a:solidFill>
                <a:srgbClr val="002060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7513983" y="3392559"/>
            <a:ext cx="2584174" cy="2650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10144541" y="2988363"/>
            <a:ext cx="450575" cy="437326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>
            <a:off x="6929619" y="2797477"/>
            <a:ext cx="938011" cy="782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ight Arrow 48"/>
          <p:cNvSpPr/>
          <p:nvPr/>
        </p:nvSpPr>
        <p:spPr>
          <a:xfrm>
            <a:off x="5261113" y="2252868"/>
            <a:ext cx="1457739" cy="781879"/>
          </a:xfrm>
          <a:prstGeom prst="rightArrow">
            <a:avLst/>
          </a:prstGeom>
          <a:solidFill>
            <a:srgbClr val="BBFA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6315608" cy="1325563"/>
          </a:xfrm>
          <a:solidFill>
            <a:srgbClr val="E4E4E4"/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oper Black" pitchFamily="18" charset="0"/>
              </a:rPr>
              <a:t>VOLUME OF A CUBOID</a:t>
            </a:r>
            <a:endParaRPr lang="en-US" sz="40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963478" y="4041912"/>
            <a:ext cx="5579165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rgbClr val="B8F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We can also multiply 4 ×2 × 2 = 16 cubic </a:t>
            </a:r>
            <a:r>
              <a:rPr lang="en-US" sz="2000" b="1" dirty="0" err="1" smtClean="0">
                <a:solidFill>
                  <a:srgbClr val="7030A0"/>
                </a:solidFill>
              </a:rPr>
              <a:t>centimetres</a:t>
            </a:r>
            <a:r>
              <a:rPr lang="en-US" sz="2000" b="1" dirty="0" smtClean="0">
                <a:solidFill>
                  <a:srgbClr val="7030A0"/>
                </a:solidFill>
              </a:rPr>
              <a:t>  or 16 cu.cm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71669" y="2193236"/>
            <a:ext cx="5546035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The volume of  this  </a:t>
            </a:r>
            <a:r>
              <a:rPr lang="en-US" sz="2000" b="1" dirty="0" err="1" smtClean="0">
                <a:solidFill>
                  <a:srgbClr val="002060"/>
                </a:solidFill>
              </a:rPr>
              <a:t>cuboid</a:t>
            </a:r>
            <a:r>
              <a:rPr lang="en-US" sz="2000" b="1" dirty="0" smtClean="0">
                <a:solidFill>
                  <a:srgbClr val="002060"/>
                </a:solidFill>
              </a:rPr>
              <a:t> can be measured by counting the number of cubes of  edge 1 cm.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102626" y="1901685"/>
            <a:ext cx="5327374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There are 16 cubes in this </a:t>
            </a:r>
            <a:r>
              <a:rPr lang="en-US" sz="2000" b="1" dirty="0" err="1" smtClean="0">
                <a:solidFill>
                  <a:srgbClr val="7030A0"/>
                </a:solidFill>
              </a:rPr>
              <a:t>cuboid</a:t>
            </a:r>
            <a:r>
              <a:rPr lang="en-US" sz="2000" b="1" dirty="0" smtClean="0">
                <a:solidFill>
                  <a:srgbClr val="7030A0"/>
                </a:solidFill>
              </a:rPr>
              <a:t>. So  the volume  of this </a:t>
            </a:r>
            <a:r>
              <a:rPr lang="en-US" sz="2000" b="1" dirty="0" err="1" smtClean="0">
                <a:solidFill>
                  <a:srgbClr val="7030A0"/>
                </a:solidFill>
              </a:rPr>
              <a:t>cuboid</a:t>
            </a:r>
            <a:r>
              <a:rPr lang="en-US" sz="2000" b="1" dirty="0" smtClean="0">
                <a:solidFill>
                  <a:srgbClr val="7030A0"/>
                </a:solidFill>
              </a:rPr>
              <a:t> is   16 cubic </a:t>
            </a:r>
            <a:r>
              <a:rPr lang="en-US" sz="2000" b="1" dirty="0" err="1" smtClean="0">
                <a:solidFill>
                  <a:srgbClr val="7030A0"/>
                </a:solidFill>
              </a:rPr>
              <a:t>centimetres</a:t>
            </a:r>
            <a:r>
              <a:rPr lang="en-US" sz="2000" b="1" dirty="0" smtClean="0">
                <a:solidFill>
                  <a:srgbClr val="7030A0"/>
                </a:solidFill>
              </a:rPr>
              <a:t> or 16 cu.cm.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1179445" y="5261114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1742664" y="5267741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2292629" y="5261113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1179445" y="4797287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2816088" y="5267740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1729410" y="4790662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2292628" y="4797288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2829340" y="4803913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1033671" y="5367130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1577010" y="5367130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2133602" y="5367130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2690193" y="5367130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1046924" y="4916555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1590263" y="4916555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2146854" y="4916556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2703445" y="4916555"/>
            <a:ext cx="703550" cy="597256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Content Placeholder 40" descr="DICE | meaning in the Cambridge English Dictionary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422121" y="6326290"/>
            <a:ext cx="66436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ube 42"/>
          <p:cNvSpPr/>
          <p:nvPr/>
        </p:nvSpPr>
        <p:spPr>
          <a:xfrm>
            <a:off x="4412973" y="5274365"/>
            <a:ext cx="821635" cy="643638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52731" y="5910469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 cm 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3863010" y="5466521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 cm 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8585417">
            <a:off x="5115340" y="5658678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 cm </a:t>
            </a:r>
            <a:endParaRPr lang="en-US" sz="1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6289103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oper Black" pitchFamily="18" charset="0"/>
              </a:rPr>
              <a:t>VOLUME OF A CUBOID</a:t>
            </a:r>
            <a:endParaRPr lang="en-US" sz="40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215268" y="5300870"/>
            <a:ext cx="5605669" cy="1325217"/>
          </a:xfrm>
          <a:prstGeom prst="cloudCallout">
            <a:avLst>
              <a:gd name="adj1" fmla="val -14550"/>
              <a:gd name="adj2" fmla="val 41617"/>
            </a:avLst>
          </a:prstGeom>
          <a:solidFill>
            <a:srgbClr val="B8F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We know that, This </a:t>
            </a:r>
            <a:r>
              <a:rPr lang="en-US" sz="2000" b="1" dirty="0" err="1" smtClean="0">
                <a:solidFill>
                  <a:srgbClr val="7030A0"/>
                </a:solidFill>
              </a:rPr>
              <a:t>cuboid</a:t>
            </a:r>
            <a:r>
              <a:rPr lang="en-US" sz="2000" b="1" dirty="0" smtClean="0">
                <a:solidFill>
                  <a:srgbClr val="7030A0"/>
                </a:solidFill>
              </a:rPr>
              <a:t> has-</a:t>
            </a:r>
          </a:p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Length = 4 cm, Breadth = 4 cm and Height = 2 cm    </a:t>
            </a:r>
          </a:p>
          <a:p>
            <a:pPr algn="ctr"/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71669" y="2193236"/>
            <a:ext cx="5320749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The volume of  this  </a:t>
            </a:r>
            <a:r>
              <a:rPr lang="en-US" sz="2000" b="1" dirty="0" err="1" smtClean="0">
                <a:solidFill>
                  <a:srgbClr val="002060"/>
                </a:solidFill>
              </a:rPr>
              <a:t>cuboid</a:t>
            </a:r>
            <a:r>
              <a:rPr lang="en-US" sz="2000" b="1" dirty="0" smtClean="0">
                <a:solidFill>
                  <a:srgbClr val="002060"/>
                </a:solidFill>
              </a:rPr>
              <a:t> can be measured by counting the number of cubes of  edge 1 cm.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102626" y="1901685"/>
            <a:ext cx="5327374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There are 32 cubes in this </a:t>
            </a:r>
            <a:r>
              <a:rPr lang="en-US" sz="2000" b="1" dirty="0" err="1" smtClean="0">
                <a:solidFill>
                  <a:srgbClr val="7030A0"/>
                </a:solidFill>
              </a:rPr>
              <a:t>cuboid</a:t>
            </a:r>
            <a:r>
              <a:rPr lang="en-US" sz="2000" b="1" dirty="0" smtClean="0">
                <a:solidFill>
                  <a:srgbClr val="7030A0"/>
                </a:solidFill>
              </a:rPr>
              <a:t>. So  the volume  of this </a:t>
            </a:r>
            <a:r>
              <a:rPr lang="en-US" sz="2000" b="1" dirty="0" err="1" smtClean="0">
                <a:solidFill>
                  <a:srgbClr val="7030A0"/>
                </a:solidFill>
              </a:rPr>
              <a:t>cuboid</a:t>
            </a:r>
            <a:r>
              <a:rPr lang="en-US" sz="2000" b="1" dirty="0" smtClean="0">
                <a:solidFill>
                  <a:srgbClr val="7030A0"/>
                </a:solidFill>
              </a:rPr>
              <a:t> is   32 cubic </a:t>
            </a:r>
            <a:r>
              <a:rPr lang="en-US" sz="2000" b="1" dirty="0" err="1" smtClean="0">
                <a:solidFill>
                  <a:srgbClr val="7030A0"/>
                </a:solidFill>
              </a:rPr>
              <a:t>centimetres</a:t>
            </a:r>
            <a:r>
              <a:rPr lang="en-US" sz="2000" b="1" dirty="0" smtClean="0">
                <a:solidFill>
                  <a:srgbClr val="7030A0"/>
                </a:solidFill>
              </a:rPr>
              <a:t> or 32 cu.cm.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1" name="Content Placeholder 40" descr="DICE | meaning in the Cambridge English Dictionary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422121" y="6326290"/>
            <a:ext cx="66436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ube 42"/>
          <p:cNvSpPr/>
          <p:nvPr/>
        </p:nvSpPr>
        <p:spPr>
          <a:xfrm>
            <a:off x="4412973" y="5274365"/>
            <a:ext cx="821635" cy="643638"/>
          </a:xfrm>
          <a:prstGeom prst="cube">
            <a:avLst/>
          </a:prstGeom>
          <a:solidFill>
            <a:srgbClr val="93AFE1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52731" y="5910469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 cm 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3863010" y="5466521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 cm 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8585417">
            <a:off x="5115340" y="5658678"/>
            <a:ext cx="6493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1 cm </a:t>
            </a:r>
            <a:endParaRPr lang="en-US" sz="1600" b="1" dirty="0">
              <a:solidFill>
                <a:srgbClr val="000099"/>
              </a:solidFill>
            </a:endParaRPr>
          </a:p>
        </p:txBody>
      </p:sp>
      <p:pic>
        <p:nvPicPr>
          <p:cNvPr id="48" name="Content Placeholder 9" descr="lengthwidthheightcuboid.JPG"/>
          <p:cNvPicPr>
            <a:picLocks/>
          </p:cNvPicPr>
          <p:nvPr/>
        </p:nvPicPr>
        <p:blipFill>
          <a:blip r:embed="rId3" cstate="print"/>
          <a:srcRect l="25946" t="9829" r="18162" b="24573"/>
          <a:stretch>
            <a:fillRect/>
          </a:stretch>
        </p:blipFill>
        <p:spPr bwMode="auto">
          <a:xfrm>
            <a:off x="1033669" y="4214191"/>
            <a:ext cx="2393670" cy="1968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loud Callout 11"/>
          <p:cNvSpPr/>
          <p:nvPr/>
        </p:nvSpPr>
        <p:spPr>
          <a:xfrm>
            <a:off x="5837583" y="3346173"/>
            <a:ext cx="5579165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rgbClr val="D9FC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We can also multiply 4 × 4 × 2 = 32 cubic </a:t>
            </a:r>
            <a:r>
              <a:rPr lang="en-US" sz="2000" b="1" dirty="0" err="1" smtClean="0">
                <a:solidFill>
                  <a:srgbClr val="7030A0"/>
                </a:solidFill>
              </a:rPr>
              <a:t>centimetres</a:t>
            </a:r>
            <a:r>
              <a:rPr lang="en-US" sz="2000" b="1" dirty="0" smtClean="0">
                <a:solidFill>
                  <a:srgbClr val="7030A0"/>
                </a:solidFill>
              </a:rPr>
              <a:t>  or 32 cu.cm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6421625" cy="13255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oper Black" pitchFamily="18" charset="0"/>
              </a:rPr>
              <a:t>VOLUME OF A CUBOID</a:t>
            </a:r>
            <a:endParaRPr lang="en-US" sz="40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1431235" y="2001078"/>
            <a:ext cx="3551583" cy="2173357"/>
          </a:xfrm>
          <a:prstGeom prst="cube">
            <a:avLst/>
          </a:prstGeom>
          <a:solidFill>
            <a:srgbClr val="AAF983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28575"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15478" y="5234608"/>
            <a:ext cx="8186530" cy="11124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I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a </a:t>
            </a:r>
            <a:r>
              <a:rPr lang="en-IN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cuboid</a:t>
            </a:r>
            <a:r>
              <a:rPr lang="en-I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Length × Breadth × Height</a:t>
            </a:r>
            <a:endParaRPr lang="en-IN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2383" y="4333460"/>
            <a:ext cx="1298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Length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8650139">
            <a:off x="4463005" y="3740238"/>
            <a:ext cx="146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Breadth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453000" y="3347883"/>
            <a:ext cx="1149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Height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497496" y="4386469"/>
            <a:ext cx="2862470" cy="1325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4512364" y="3763622"/>
            <a:ext cx="682491" cy="57646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424071" y="3438941"/>
            <a:ext cx="1676401" cy="1987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777948" y="2509487"/>
            <a:ext cx="5473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66"/>
                </a:solidFill>
              </a:rPr>
              <a:t>We can find the volume of the </a:t>
            </a:r>
            <a:r>
              <a:rPr lang="en-US" sz="2400" b="1" dirty="0" err="1" smtClean="0">
                <a:solidFill>
                  <a:srgbClr val="006666"/>
                </a:solidFill>
              </a:rPr>
              <a:t>cuboid</a:t>
            </a:r>
            <a:r>
              <a:rPr lang="en-US" sz="2400" b="1" dirty="0" smtClean="0">
                <a:solidFill>
                  <a:srgbClr val="006666"/>
                </a:solidFill>
              </a:rPr>
              <a:t> by multiplying the Length x Breadth  x Height.</a:t>
            </a:r>
            <a:endParaRPr lang="en-US" sz="2400" b="1" dirty="0">
              <a:solidFill>
                <a:srgbClr val="006666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D73BB745-B814-4CF4-AF3B-DAF75B141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96" y="1749288"/>
            <a:ext cx="10142517" cy="46640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FD24479-1D52-4C80-95EA-94332D30BF86}"/>
              </a:ext>
            </a:extLst>
          </p:cNvPr>
          <p:cNvSpPr/>
          <p:nvPr/>
        </p:nvSpPr>
        <p:spPr>
          <a:xfrm>
            <a:off x="114300" y="91440"/>
            <a:ext cx="11955780" cy="6663690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sataswini Behera\Desktop\DAVCAE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373108"/>
            <a:ext cx="1294447" cy="1265935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06583" y="457201"/>
            <a:ext cx="803538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LEARNING OBJECTIVES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27166" y="2292537"/>
            <a:ext cx="10972800" cy="3445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 the concept of volume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the </a:t>
            </a:r>
            <a:r>
              <a:rPr lang="en-US" sz="3200" b="1" dirty="0" smtClean="0">
                <a:solidFill>
                  <a:srgbClr val="002060"/>
                </a:solidFill>
              </a:rPr>
              <a:t>m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easurment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volume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Understanding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nits of volume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Measuring the volume of a </a:t>
            </a:r>
            <a:r>
              <a:rPr lang="en-US" sz="3200" b="1" dirty="0" err="1" smtClean="0">
                <a:solidFill>
                  <a:srgbClr val="002060"/>
                </a:solidFill>
              </a:rPr>
              <a:t>cuboid</a:t>
            </a:r>
            <a:r>
              <a:rPr lang="en-US" sz="3200" b="1" dirty="0" smtClean="0">
                <a:solidFill>
                  <a:srgbClr val="002060"/>
                </a:solidFill>
              </a:rPr>
              <a:t> and a cube.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 the volume of a cube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Finding  the volume of 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cuboid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FF"/>
              </a:buClr>
              <a:buSzTx/>
              <a:buFont typeface="Wingdings" pitchFamily="2" charset="2"/>
              <a:buChar char="Ø"/>
              <a:tabLst/>
              <a:defRPr/>
            </a:pPr>
            <a:r>
              <a:rPr lang="en-US" sz="3200" b="1" dirty="0" smtClean="0">
                <a:solidFill>
                  <a:srgbClr val="002060"/>
                </a:solidFill>
              </a:rPr>
              <a:t>Solving word problems based on volume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54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65" y="318053"/>
            <a:ext cx="2186609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oper Black" pitchFamily="18" charset="0"/>
                <a:cs typeface="Aharoni" pitchFamily="2" charset="-79"/>
              </a:rPr>
              <a:t>CUBE</a:t>
            </a:r>
            <a:endParaRPr lang="en-US" dirty="0">
              <a:solidFill>
                <a:srgbClr val="0070C0"/>
              </a:solidFill>
              <a:latin typeface="Cooper Black" pitchFamily="18" charset="0"/>
              <a:cs typeface="Aharoni" pitchFamily="2" charset="-79"/>
            </a:endParaRPr>
          </a:p>
        </p:txBody>
      </p:sp>
      <p:pic>
        <p:nvPicPr>
          <p:cNvPr id="4" name="Content Placeholder 3" descr="Amazon.com: Brybelly 3 X 3 Stickerless 6-Color Puzzle Cube ...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903305"/>
            <a:ext cx="1454045" cy="127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09551" y="4599195"/>
            <a:ext cx="6045958" cy="9054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00871" y="2305876"/>
            <a:ext cx="5049078" cy="91440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002060"/>
                </a:solidFill>
              </a:rPr>
              <a:t>A Cube is a box  shaped solid object in which  all the edges are equal.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DICE | meaning in the Cambridge English Dictionar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6625" y="4744278"/>
            <a:ext cx="1457739" cy="11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user\Desktop\Cube-gift-bo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05461" y="4134678"/>
            <a:ext cx="2120348" cy="1769167"/>
          </a:xfrm>
          <a:prstGeom prst="rect">
            <a:avLst/>
          </a:prstGeom>
          <a:noFill/>
        </p:spPr>
      </p:pic>
      <p:pic>
        <p:nvPicPr>
          <p:cNvPr id="10" name="Picture 9" descr="Wood Polished Cubical Wooden Gift Box, For Gifting, Rs 220 /piece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1286" y="4518992"/>
            <a:ext cx="1599371" cy="137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flipH="1">
            <a:off x="795131" y="6241774"/>
            <a:ext cx="147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Rubik’s Cube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4260574" y="6023111"/>
            <a:ext cx="815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Dice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9521687" y="5970103"/>
            <a:ext cx="111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Gift box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6824870" y="5936972"/>
            <a:ext cx="79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Box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668" y="4315025"/>
            <a:ext cx="3187149" cy="523220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Examples of  a cube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1404730" y="2332382"/>
            <a:ext cx="1619001" cy="1521940"/>
          </a:xfrm>
          <a:prstGeom prst="cube">
            <a:avLst>
              <a:gd name="adj" fmla="val 25000"/>
            </a:avLst>
          </a:prstGeom>
          <a:solidFill>
            <a:schemeClr val="bg2">
              <a:lumMod val="9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575145" y="3076019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Edge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391478" y="3975652"/>
            <a:ext cx="1245704" cy="1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2729948" y="3472069"/>
            <a:ext cx="450575" cy="397569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722243" y="3266666"/>
            <a:ext cx="1073432" cy="2650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2297" y="3985117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Edge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 rot="18452002">
            <a:off x="2791948" y="3593778"/>
            <a:ext cx="750130" cy="3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Edge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3" name="Left Arrow 32"/>
          <p:cNvSpPr/>
          <p:nvPr/>
        </p:nvSpPr>
        <p:spPr>
          <a:xfrm>
            <a:off x="3697357" y="2339671"/>
            <a:ext cx="1338470" cy="774589"/>
          </a:xfrm>
          <a:prstGeom prst="leftArrow">
            <a:avLst/>
          </a:prstGeom>
          <a:solidFill>
            <a:srgbClr val="FFE6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6355364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oper Black" pitchFamily="18" charset="0"/>
              </a:rPr>
              <a:t>VOLUME OF A CUBOID</a:t>
            </a:r>
            <a:endParaRPr lang="en-US" sz="40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963478" y="4041912"/>
            <a:ext cx="5579165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rgbClr val="B8F4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We can also multiply 2 ×2 × 2 = 8 cubic </a:t>
            </a:r>
            <a:r>
              <a:rPr lang="en-US" sz="2000" b="1" dirty="0" err="1" smtClean="0">
                <a:solidFill>
                  <a:srgbClr val="7030A0"/>
                </a:solidFill>
              </a:rPr>
              <a:t>centimetres</a:t>
            </a:r>
            <a:r>
              <a:rPr lang="en-US" sz="2000" b="1" dirty="0" smtClean="0">
                <a:solidFill>
                  <a:srgbClr val="7030A0"/>
                </a:solidFill>
              </a:rPr>
              <a:t>  or 8 cu.cm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71669" y="2193236"/>
            <a:ext cx="5320749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The volume of  this  cube can be measured by counting the number of cubes of  edge 1 cm.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6102626" y="1901685"/>
            <a:ext cx="5327374" cy="1404730"/>
          </a:xfrm>
          <a:prstGeom prst="cloudCallout">
            <a:avLst>
              <a:gd name="adj1" fmla="val -14550"/>
              <a:gd name="adj2" fmla="val 4161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There are 8 cubes in this cube. So  the volume  of this cube is   8 cubic </a:t>
            </a:r>
            <a:r>
              <a:rPr lang="en-US" sz="2000" b="1" dirty="0" err="1" smtClean="0">
                <a:solidFill>
                  <a:srgbClr val="7030A0"/>
                </a:solidFill>
              </a:rPr>
              <a:t>centimetres</a:t>
            </a:r>
            <a:r>
              <a:rPr lang="en-US" sz="2000" b="1" dirty="0" smtClean="0">
                <a:solidFill>
                  <a:srgbClr val="7030A0"/>
                </a:solidFill>
              </a:rPr>
              <a:t> or 8 cu.cm.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pic>
        <p:nvPicPr>
          <p:cNvPr id="41" name="Content Placeholder 40" descr="DICE | meaning in the Cambridge English Dictionary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9422121" y="6326290"/>
            <a:ext cx="66436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Cube 42"/>
          <p:cNvSpPr/>
          <p:nvPr/>
        </p:nvSpPr>
        <p:spPr>
          <a:xfrm>
            <a:off x="4452729" y="4982817"/>
            <a:ext cx="1086680" cy="935186"/>
          </a:xfrm>
          <a:prstGeom prst="cube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4452731" y="5910469"/>
            <a:ext cx="64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1 cm 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3863010" y="5451132"/>
            <a:ext cx="64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1 cm 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 rot="18585417">
            <a:off x="5340627" y="5656541"/>
            <a:ext cx="649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1 cm 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54" name="Cube 53"/>
          <p:cNvSpPr/>
          <p:nvPr/>
        </p:nvSpPr>
        <p:spPr>
          <a:xfrm>
            <a:off x="1027045" y="4936436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5" name="Cube 54"/>
          <p:cNvSpPr/>
          <p:nvPr/>
        </p:nvSpPr>
        <p:spPr>
          <a:xfrm>
            <a:off x="1994454" y="4949686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6" name="Cube 55"/>
          <p:cNvSpPr/>
          <p:nvPr/>
        </p:nvSpPr>
        <p:spPr>
          <a:xfrm>
            <a:off x="808383" y="5181600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7" name="Cube 56"/>
          <p:cNvSpPr/>
          <p:nvPr/>
        </p:nvSpPr>
        <p:spPr>
          <a:xfrm>
            <a:off x="1775792" y="5194851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8" name="Cube 57"/>
          <p:cNvSpPr/>
          <p:nvPr/>
        </p:nvSpPr>
        <p:spPr>
          <a:xfrm>
            <a:off x="1027037" y="4141303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59" name="Cube 58"/>
          <p:cNvSpPr/>
          <p:nvPr/>
        </p:nvSpPr>
        <p:spPr>
          <a:xfrm>
            <a:off x="1994453" y="4141303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60" name="Cube 59"/>
          <p:cNvSpPr/>
          <p:nvPr/>
        </p:nvSpPr>
        <p:spPr>
          <a:xfrm>
            <a:off x="815009" y="4366592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  <p:sp>
        <p:nvSpPr>
          <p:cNvPr id="61" name="Cube 60"/>
          <p:cNvSpPr/>
          <p:nvPr/>
        </p:nvSpPr>
        <p:spPr>
          <a:xfrm>
            <a:off x="1769166" y="4379843"/>
            <a:ext cx="1232452" cy="1070378"/>
          </a:xfrm>
          <a:prstGeom prst="cube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oper Black" pitchFamily="18" charset="0"/>
              </a:rPr>
              <a:t>VOLUME OF A CUBE</a:t>
            </a:r>
            <a:endParaRPr lang="en-US" sz="40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9253" y="5302192"/>
            <a:ext cx="8754291" cy="11109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I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a cube =  Edge × Edge × Edge</a:t>
            </a:r>
            <a:endParaRPr lang="en-I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682234" y="2301924"/>
            <a:ext cx="2163133" cy="2069233"/>
          </a:xfrm>
          <a:prstGeom prst="cube">
            <a:avLst>
              <a:gd name="adj" fmla="val 25000"/>
            </a:avLst>
          </a:prstGeom>
          <a:solidFill>
            <a:srgbClr val="47C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8452002">
            <a:off x="3560575" y="4110612"/>
            <a:ext cx="750130" cy="3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Edge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5636" y="4435691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Edge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813685" y="3407323"/>
            <a:ext cx="80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</a:rPr>
              <a:t>Edge</a:t>
            </a:r>
            <a:endParaRPr lang="en-US" b="1" dirty="0">
              <a:solidFill>
                <a:srgbClr val="000099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56522" y="4465984"/>
            <a:ext cx="1656521" cy="132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3405809" y="3909392"/>
            <a:ext cx="622852" cy="569843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795131" y="3578088"/>
            <a:ext cx="1497497" cy="1325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075583" y="2575748"/>
            <a:ext cx="5473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We can find the volume of  a cube by multiplying the Edge  x Edge  x  Edge.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3532651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Comic Sans MS" pitchFamily="66" charset="0"/>
              </a:rPr>
              <a:t>ACTIVITY</a:t>
            </a:r>
            <a:endParaRPr lang="en-US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1350" y="2210560"/>
            <a:ext cx="5801485" cy="1341023"/>
          </a:xfrm>
        </p:spPr>
        <p:txBody>
          <a:bodyPr/>
          <a:lstStyle/>
          <a:p>
            <a:pPr>
              <a:buNone/>
            </a:pPr>
            <a:r>
              <a:rPr lang="en-IN" b="1" dirty="0" smtClean="0">
                <a:solidFill>
                  <a:srgbClr val="002060"/>
                </a:solidFill>
              </a:rPr>
              <a:t>1. Measure the dimensions of  a pencil box  and find its volume.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win toys Rubik's color cube - Rubik's color cube . shop for win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1059" y="3776871"/>
            <a:ext cx="1961322" cy="1938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Kids Pencil Box at Rs 32.00 /per piece | Pencil Box | ID: 20682896412"/>
          <p:cNvPicPr/>
          <p:nvPr/>
        </p:nvPicPr>
        <p:blipFill>
          <a:blip r:embed="rId3" cstate="print"/>
          <a:srcRect l="3840" t="19200" r="3840" b="13440"/>
          <a:stretch>
            <a:fillRect/>
          </a:stretch>
        </p:blipFill>
        <p:spPr bwMode="auto">
          <a:xfrm>
            <a:off x="7646503" y="1457741"/>
            <a:ext cx="3078646" cy="203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48870" y="5936975"/>
            <a:ext cx="147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Rubik’s Cube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19322" y="3028123"/>
            <a:ext cx="1470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Pencil Box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0575" y="4297779"/>
            <a:ext cx="6559826" cy="105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b="1" dirty="0" smtClean="0">
                <a:solidFill>
                  <a:srgbClr val="002060"/>
                </a:solidFill>
              </a:rPr>
              <a:t>2 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Measure the dimensions of  a Rubik’s cube and find </a:t>
            </a:r>
            <a:r>
              <a:rPr kumimoji="0" lang="en-IN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its</a:t>
            </a:r>
            <a:r>
              <a:rPr kumimoji="0" lang="en-I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volume.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5971051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ART INTEGRATION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user\Desktop\Mottu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701" y="1852750"/>
            <a:ext cx="2630913" cy="4414837"/>
          </a:xfrm>
          <a:prstGeom prst="rect">
            <a:avLst/>
          </a:prstGeom>
          <a:noFill/>
        </p:spPr>
      </p:pic>
      <p:pic>
        <p:nvPicPr>
          <p:cNvPr id="1027" name="Picture 3" descr="C:\Users\user\Desktop\patlu-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80172" y="1881809"/>
            <a:ext cx="2885661" cy="4002157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13045" y="3697359"/>
            <a:ext cx="5512904" cy="8878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3200" b="1" dirty="0" err="1" smtClean="0">
                <a:solidFill>
                  <a:srgbClr val="002060"/>
                </a:solidFill>
                <a:latin typeface="Bradley Hand ITC" pitchFamily="66" charset="0"/>
              </a:rPr>
              <a:t>Mottu</a:t>
            </a:r>
            <a:r>
              <a:rPr lang="en-IN" sz="3200" b="1" dirty="0" smtClean="0">
                <a:solidFill>
                  <a:srgbClr val="002060"/>
                </a:solidFill>
                <a:latin typeface="Bradley Hand ITC" pitchFamily="66" charset="0"/>
              </a:rPr>
              <a:t> has more volume than </a:t>
            </a:r>
            <a:r>
              <a:rPr lang="en-IN" sz="3200" b="1" dirty="0" err="1" smtClean="0">
                <a:solidFill>
                  <a:srgbClr val="002060"/>
                </a:solidFill>
                <a:latin typeface="Bradley Hand ITC" pitchFamily="66" charset="0"/>
              </a:rPr>
              <a:t>Patlu</a:t>
            </a:r>
            <a:r>
              <a:rPr lang="en-IN" sz="3200" b="1" dirty="0" smtClean="0">
                <a:solidFill>
                  <a:srgbClr val="002060"/>
                </a:solidFill>
                <a:latin typeface="Bradley Hand ITC" pitchFamily="66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32045" y="378379"/>
            <a:ext cx="6408373" cy="12781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ART INTEGRATION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 r="-1103" b="61500"/>
          <a:stretch>
            <a:fillRect/>
          </a:stretch>
        </p:blipFill>
        <p:spPr bwMode="auto">
          <a:xfrm>
            <a:off x="5711687" y="1762539"/>
            <a:ext cx="6480313" cy="47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033669" y="2231190"/>
            <a:ext cx="3843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Making paper cubes</a:t>
            </a: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0330" y="4702721"/>
            <a:ext cx="5592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</a:rPr>
              <a:t>Teacher’s Video:</a:t>
            </a:r>
            <a:r>
              <a:rPr lang="en-US" sz="3200" u="sng" dirty="0" smtClean="0">
                <a:hlinkClick r:id="rId3"/>
              </a:rPr>
              <a:t> </a:t>
            </a:r>
            <a:r>
              <a:rPr lang="en-US" sz="3200" u="sng" dirty="0" smtClean="0">
                <a:solidFill>
                  <a:srgbClr val="002060"/>
                </a:solidFill>
                <a:hlinkClick r:id="rId3"/>
              </a:rPr>
              <a:t>https://youtu.be/qB44amj-zzU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0099"/>
                </a:solidFill>
              </a:rPr>
              <a:t>   </a:t>
            </a:r>
            <a:endParaRPr lang="en-US" sz="32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322" y="365125"/>
            <a:ext cx="4327782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Word Problems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4644" y="2078038"/>
            <a:ext cx="5155096" cy="2705997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  <a:latin typeface="Bradley Hand ITC" pitchFamily="66" charset="0"/>
              </a:rPr>
              <a:t>Example-1 :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 length, breadth and height of a book are 12 cm, 8 cm and 6cm respectively. What is the volume of the book.</a:t>
            </a:r>
          </a:p>
        </p:txBody>
      </p:sp>
      <p:pic>
        <p:nvPicPr>
          <p:cNvPr id="4" name="Picture 3" descr="Books just keep getting longer - Macleans.c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051" y="2854944"/>
            <a:ext cx="3810758" cy="224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adley Hand ITC" pitchFamily="66" charset="0"/>
              </a:rPr>
              <a:t>Solution</a:t>
            </a:r>
            <a:endParaRPr lang="en-US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Length of the book = 12 cm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Breadth of the book = 8 cm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Height of the book = 6 cm                                                  ( ½ )</a:t>
            </a:r>
          </a:p>
          <a:p>
            <a:pPr lvl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Volume of the book =  </a:t>
            </a:r>
            <a:r>
              <a:rPr lang="en-I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Length× Breadth × Height</a:t>
            </a:r>
          </a:p>
          <a:p>
            <a:pPr lvl="0">
              <a:buNone/>
            </a:pPr>
            <a:r>
              <a:rPr lang="en-I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=  12 cm × 8 cm  × 6 cm </a:t>
            </a:r>
          </a:p>
          <a:p>
            <a:pPr lvl="0">
              <a:buNone/>
            </a:pPr>
            <a:r>
              <a:rPr lang="en-I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=  576 cu. cm                               (2 ½ )</a:t>
            </a:r>
          </a:p>
          <a:p>
            <a:pPr lvl="0">
              <a:buNone/>
            </a:pPr>
            <a:r>
              <a:rPr lang="en-IN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volume of the book is 576 cubic centimetre. </a:t>
            </a:r>
          </a:p>
          <a:p>
            <a:pPr lvl="0">
              <a:buNone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4619329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Word Problems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2169" y="1998525"/>
            <a:ext cx="5456927" cy="2705997"/>
          </a:xfrm>
        </p:spPr>
        <p:txBody>
          <a:bodyPr>
            <a:normAutofit/>
          </a:bodyPr>
          <a:lstStyle/>
          <a:p>
            <a:pPr marL="228600" lvl="1">
              <a:spcBef>
                <a:spcPts val="1000"/>
              </a:spcBef>
              <a:buNone/>
            </a:pPr>
            <a:r>
              <a:rPr lang="en-US" b="1" i="1" dirty="0" smtClean="0">
                <a:solidFill>
                  <a:srgbClr val="0070C0"/>
                </a:solidFill>
                <a:latin typeface="Bradley Hand ITC" pitchFamily="66" charset="0"/>
              </a:rPr>
              <a:t>Example- 2: </a:t>
            </a:r>
            <a:endParaRPr lang="en-US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lvl="1">
              <a:spcBef>
                <a:spcPts val="1000"/>
              </a:spcBef>
              <a:buNone/>
            </a:pP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A child playing with building blocks, which are of the shape of cubes, has build a structure as shown in the figure. If the edge of each cube is 3 cm, find the volume of the structure built by the child .  </a:t>
            </a:r>
            <a:endParaRPr lang="en-US" sz="1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>
              <a:solidFill>
                <a:srgbClr val="000099"/>
              </a:solidFill>
            </a:endParaRPr>
          </a:p>
        </p:txBody>
      </p:sp>
      <p:sp>
        <p:nvSpPr>
          <p:cNvPr id="6" name="Cube 5"/>
          <p:cNvSpPr/>
          <p:nvPr/>
        </p:nvSpPr>
        <p:spPr>
          <a:xfrm>
            <a:off x="7805531" y="3428338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8169968" y="3421713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8534403" y="3428337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8898836" y="3421711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7812158" y="3156667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8176593" y="3150042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9256643" y="3421710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7818784" y="2884996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8534403" y="3163292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7825410" y="2613326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8898835" y="3156666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8176592" y="2884995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7825409" y="2335032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8196469" y="2613326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8534400" y="2898249"/>
            <a:ext cx="457200" cy="365760"/>
          </a:xfrm>
          <a:prstGeom prst="cube">
            <a:avLst/>
          </a:prstGeom>
          <a:solidFill>
            <a:srgbClr val="FFCCFF"/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8216347" y="381662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Figure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457890"/>
            <a:ext cx="2485729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adley Hand ITC" pitchFamily="66" charset="0"/>
              </a:rPr>
              <a:t>Solution</a:t>
            </a:r>
            <a:endParaRPr lang="en-US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5421" y="2144299"/>
            <a:ext cx="10012362" cy="372641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Edge of each cube = 3 cm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Volume of  each cube :  Edge × Edge × Edge             	                        (½ )            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Volume of  each cube = 3 cm × 3 cm × 3cm = 27 cubic cm = 27   cu.cm.    									         (1½ )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Number of cubes in the structure- 15  			           		(1)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Therefore volume of the structure= 15 × 27 cubic. cm = 405 cu.cm   (1) </a:t>
            </a:r>
          </a:p>
          <a:p>
            <a:pPr lvl="0">
              <a:buNone/>
            </a:pPr>
            <a:endPara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468559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ooper Black" pitchFamily="18" charset="0"/>
              </a:rPr>
              <a:t>INTRODUCTION</a:t>
            </a:r>
            <a:endParaRPr lang="en-US" sz="4000" dirty="0">
              <a:solidFill>
                <a:srgbClr val="C00000"/>
              </a:solidFill>
              <a:latin typeface="Cooper Black" pitchFamily="18" charset="0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 txBox="1">
            <a:spLocks/>
          </p:cNvSpPr>
          <p:nvPr/>
        </p:nvSpPr>
        <p:spPr>
          <a:xfrm>
            <a:off x="3287990" y="1746069"/>
            <a:ext cx="5484949" cy="851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  look at these objects.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Content Placeholder 13" descr="Student Rubber Red Cricket Ball, Rs 25 /piece, Aarthy Rubber ...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836" y="2820441"/>
            <a:ext cx="1763485" cy="1489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uy Classmate 4010008 Victor Geometry Box Online India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9879" y="2743200"/>
            <a:ext cx="2342416" cy="160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Download For Free Book Png In High Resolution #25680 - Free Icons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398" y="2654782"/>
            <a:ext cx="2685221" cy="169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Macintosh Apple Soy Candle – The Candle Kil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7388" y="2292625"/>
            <a:ext cx="2153064" cy="200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 txBox="1">
            <a:spLocks/>
          </p:cNvSpPr>
          <p:nvPr/>
        </p:nvSpPr>
        <p:spPr>
          <a:xfrm>
            <a:off x="524914" y="5234608"/>
            <a:ext cx="8393799" cy="1351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these  solids occupy a certain amount of space.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322" y="365125"/>
            <a:ext cx="4327782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Comic Sans MS" pitchFamily="66" charset="0"/>
              </a:rPr>
              <a:t>Word Problems</a:t>
            </a:r>
            <a:endParaRPr lang="en-US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74644" y="2078038"/>
            <a:ext cx="5155096" cy="2705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0070C0"/>
                </a:solidFill>
                <a:latin typeface="Bradley Hand ITC" pitchFamily="66" charset="0"/>
              </a:rPr>
              <a:t>Example-13: </a:t>
            </a:r>
          </a:p>
          <a:p>
            <a:pPr lvl="0">
              <a:buNone/>
            </a:pPr>
            <a:r>
              <a:rPr lang="en-US" dirty="0" smtClean="0"/>
              <a:t>  </a:t>
            </a:r>
            <a:r>
              <a:rPr lang="en-US" b="1" dirty="0" smtClean="0">
                <a:solidFill>
                  <a:srgbClr val="7030A0"/>
                </a:solidFill>
              </a:rPr>
              <a:t>The length, breadth and height of  a </a:t>
            </a:r>
            <a:r>
              <a:rPr lang="en-US" b="1" dirty="0" err="1" smtClean="0">
                <a:solidFill>
                  <a:srgbClr val="7030A0"/>
                </a:solidFill>
              </a:rPr>
              <a:t>cuboidal</a:t>
            </a:r>
            <a:r>
              <a:rPr lang="en-US" b="1" dirty="0" smtClean="0">
                <a:solidFill>
                  <a:srgbClr val="7030A0"/>
                </a:solidFill>
              </a:rPr>
              <a:t>  water tank  are  15 m, 12 m  and 8 m respectively. If half of the tank is filled with water, find the volume of water in the tank. </a:t>
            </a:r>
          </a:p>
          <a:p>
            <a:pPr>
              <a:buNone/>
            </a:pPr>
            <a:endParaRPr lang="en-US" b="1" i="1" dirty="0" smtClean="0">
              <a:solidFill>
                <a:srgbClr val="7030A0"/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457890"/>
            <a:ext cx="2485729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adley Hand ITC" pitchFamily="66" charset="0"/>
              </a:rPr>
              <a:t>Solution</a:t>
            </a:r>
            <a:endParaRPr lang="en-US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69161" y="2001079"/>
            <a:ext cx="10012362" cy="3564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Length of  a  </a:t>
            </a:r>
            <a:r>
              <a:rPr lang="en-US" b="1" dirty="0" err="1" smtClean="0">
                <a:solidFill>
                  <a:srgbClr val="0070C0"/>
                </a:solidFill>
              </a:rPr>
              <a:t>cuboidal</a:t>
            </a:r>
            <a:r>
              <a:rPr lang="en-US" b="1" dirty="0" smtClean="0">
                <a:solidFill>
                  <a:srgbClr val="0070C0"/>
                </a:solidFill>
              </a:rPr>
              <a:t> water tank  = 15 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Breadth of  a  </a:t>
            </a:r>
            <a:r>
              <a:rPr lang="en-US" b="1" dirty="0" err="1" smtClean="0">
                <a:solidFill>
                  <a:srgbClr val="0070C0"/>
                </a:solidFill>
              </a:rPr>
              <a:t>cuboidal</a:t>
            </a:r>
            <a:r>
              <a:rPr lang="en-US" b="1" dirty="0" smtClean="0">
                <a:solidFill>
                  <a:srgbClr val="0070C0"/>
                </a:solidFill>
              </a:rPr>
              <a:t> water tank  =12 m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Height of  a  </a:t>
            </a:r>
            <a:r>
              <a:rPr lang="en-US" b="1" dirty="0" err="1" smtClean="0">
                <a:solidFill>
                  <a:srgbClr val="0070C0"/>
                </a:solidFill>
              </a:rPr>
              <a:t>cuboidal</a:t>
            </a:r>
            <a:r>
              <a:rPr lang="en-US" b="1" dirty="0" smtClean="0">
                <a:solidFill>
                  <a:srgbClr val="0070C0"/>
                </a:solidFill>
              </a:rPr>
              <a:t> water tank   =  8 m                                     ( ½  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So volume of the brick  is 15 m × 12 m × 8 m = 1440 cu. m       ( 2 ) 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Volume of half of the water tank = 1440 </a:t>
            </a:r>
            <a:r>
              <a:rPr lang="en-US" b="1" dirty="0" err="1" smtClean="0">
                <a:solidFill>
                  <a:srgbClr val="0070C0"/>
                </a:solidFill>
              </a:rPr>
              <a:t>cu.m</a:t>
            </a:r>
            <a:r>
              <a:rPr lang="en-US" b="1" dirty="0" smtClean="0">
                <a:solidFill>
                  <a:srgbClr val="0070C0"/>
                </a:solidFill>
              </a:rPr>
              <a:t>/2 = 720 </a:t>
            </a:r>
            <a:r>
              <a:rPr lang="en-US" b="1" dirty="0" err="1" smtClean="0">
                <a:solidFill>
                  <a:srgbClr val="0070C0"/>
                </a:solidFill>
              </a:rPr>
              <a:t>cu.m</a:t>
            </a:r>
            <a:r>
              <a:rPr lang="en-US" b="1" dirty="0" smtClean="0">
                <a:solidFill>
                  <a:srgbClr val="0070C0"/>
                </a:solidFill>
              </a:rPr>
              <a:t>   (1½ )</a:t>
            </a:r>
          </a:p>
          <a:p>
            <a:pPr>
              <a:buNone/>
            </a:pPr>
            <a:r>
              <a:rPr lang="en-US" b="1" dirty="0" smtClean="0">
                <a:solidFill>
                  <a:srgbClr val="0070C0"/>
                </a:solidFill>
              </a:rPr>
              <a:t>Therefore volume of water in the tank = 720 </a:t>
            </a:r>
            <a:r>
              <a:rPr lang="en-US" b="1" dirty="0" err="1" smtClean="0">
                <a:solidFill>
                  <a:srgbClr val="0070C0"/>
                </a:solidFill>
              </a:rPr>
              <a:t>cu.m</a:t>
            </a:r>
            <a:endParaRPr 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adley Hand ITC" pitchFamily="66" charset="0"/>
              </a:rPr>
              <a:t>Worksheet-3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1438" y="1736034"/>
            <a:ext cx="10012362" cy="4756841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sz="2400" b="1" dirty="0" smtClean="0">
                <a:solidFill>
                  <a:srgbClr val="000099"/>
                </a:solidFill>
              </a:rPr>
              <a:t>Solve the following word problems.</a:t>
            </a:r>
          </a:p>
          <a:p>
            <a:pPr lvl="0">
              <a:buNone/>
            </a:pPr>
            <a:r>
              <a:rPr lang="en-US" sz="2200" b="1" dirty="0" smtClean="0">
                <a:solidFill>
                  <a:srgbClr val="000099"/>
                </a:solidFill>
              </a:rPr>
              <a:t>1. Find the volume of the following cuboids whose dimensions  given below.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0099"/>
                </a:solidFill>
              </a:rPr>
              <a:t> (a) Length =  5 cm , breadth =  4 cm,  height  =  3 cm 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0099"/>
                </a:solidFill>
              </a:rPr>
              <a:t> (b) Length = 10 cm , breadth =  8  cm,  height  =  5 cm</a:t>
            </a:r>
          </a:p>
          <a:p>
            <a:pPr>
              <a:buNone/>
            </a:pPr>
            <a:r>
              <a:rPr lang="en-US" sz="2200" b="1" dirty="0" smtClean="0">
                <a:solidFill>
                  <a:srgbClr val="000099"/>
                </a:solidFill>
              </a:rPr>
              <a:t>(c) Length = 12 m , breadth =  10 m,  height  =  8 m </a:t>
            </a:r>
          </a:p>
          <a:p>
            <a:pPr marL="457200" indent="-457200">
              <a:buAutoNum type="arabicPeriod" startAt="2"/>
            </a:pPr>
            <a:r>
              <a:rPr lang="en-US" sz="2200" b="1" dirty="0" smtClean="0">
                <a:solidFill>
                  <a:srgbClr val="000099"/>
                </a:solidFill>
              </a:rPr>
              <a:t>Find the volume of these cubes whose edges  are given below.</a:t>
            </a:r>
          </a:p>
          <a:p>
            <a:pPr marL="457200" indent="-457200">
              <a:buNone/>
            </a:pPr>
            <a:r>
              <a:rPr lang="en-US" sz="2200" b="1" dirty="0" smtClean="0">
                <a:solidFill>
                  <a:srgbClr val="000099"/>
                </a:solidFill>
              </a:rPr>
              <a:t> (a) 5 cm    		(b) 8 cm 		(c) 11 m </a:t>
            </a:r>
          </a:p>
          <a:p>
            <a:pPr marL="457200" lvl="0" indent="-457200">
              <a:buNone/>
            </a:pPr>
            <a:r>
              <a:rPr lang="en-US" sz="2200" b="1" dirty="0" smtClean="0">
                <a:solidFill>
                  <a:srgbClr val="000099"/>
                </a:solidFill>
              </a:rPr>
              <a:t>3. Find the volume of a brick of length  20 cm, breadth  10  cm and height 7 cm.</a:t>
            </a:r>
          </a:p>
          <a:p>
            <a:pPr marL="457200" indent="-457200">
              <a:buAutoNum type="arabicPeriod" startAt="4"/>
            </a:pPr>
            <a:r>
              <a:rPr lang="en-US" sz="2400" b="1" dirty="0" smtClean="0">
                <a:solidFill>
                  <a:srgbClr val="000099"/>
                </a:solidFill>
              </a:rPr>
              <a:t>A dice has edge of 3 cm. Find the volume of the dice. </a:t>
            </a:r>
          </a:p>
          <a:p>
            <a:pPr marL="457200" lvl="0" indent="-457200">
              <a:buFont typeface="Arial" panose="020B0604020202020204" pitchFamily="34" charset="0"/>
              <a:buAutoNum type="arabicPeriod" startAt="4"/>
            </a:pPr>
            <a:r>
              <a:rPr lang="en-US" sz="2400" b="1" dirty="0" smtClean="0">
                <a:solidFill>
                  <a:srgbClr val="000099"/>
                </a:solidFill>
              </a:rPr>
              <a:t> A dictionary has a length 22 cm, breadth 14 cm and height 8 cm. Find the volume of the dictionary.</a:t>
            </a:r>
          </a:p>
          <a:p>
            <a:pPr marL="457200" lvl="0" indent="-457200">
              <a:buFont typeface="Arial" panose="020B0604020202020204" pitchFamily="34" charset="0"/>
              <a:buAutoNum type="arabicPeriod" startAt="4"/>
            </a:pPr>
            <a:r>
              <a:rPr lang="en-US" sz="2400" b="1" dirty="0" smtClean="0">
                <a:solidFill>
                  <a:srgbClr val="000099"/>
                </a:solidFill>
              </a:rPr>
              <a:t>Find the volume of a sugar grain of edge 1 mm. </a:t>
            </a:r>
          </a:p>
          <a:p>
            <a:pPr marL="457200" indent="-457200">
              <a:buAutoNum type="arabicPeriod" startAt="4"/>
            </a:pPr>
            <a:endParaRPr lang="en-US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1438" y="1696278"/>
            <a:ext cx="10012362" cy="47965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</a:rPr>
              <a:t> Students will able to-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	 </a:t>
            </a:r>
            <a:r>
              <a:rPr lang="en-US" sz="2400" dirty="0" smtClean="0">
                <a:solidFill>
                  <a:srgbClr val="000099"/>
                </a:solidFill>
              </a:rPr>
              <a:t>Understand the concept of volume.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99"/>
                </a:solidFill>
              </a:rPr>
              <a:t>	 Understand the measurement of volume.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99"/>
                </a:solidFill>
              </a:rPr>
              <a:t>	 Understand the units of volume.</a:t>
            </a:r>
          </a:p>
          <a:p>
            <a:pPr>
              <a:buNone/>
            </a:pPr>
            <a:r>
              <a:rPr lang="en-US" dirty="0" smtClean="0">
                <a:solidFill>
                  <a:srgbClr val="000099"/>
                </a:solidFill>
              </a:rPr>
              <a:t>Students would be able to-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solidFill>
                  <a:srgbClr val="000099"/>
                </a:solidFill>
              </a:rPr>
              <a:t>   	</a:t>
            </a:r>
            <a:r>
              <a:rPr lang="en-US" sz="2400" dirty="0" smtClean="0">
                <a:solidFill>
                  <a:srgbClr val="000099"/>
                </a:solidFill>
              </a:rPr>
              <a:t>Develop the ability to measure the volume of a </a:t>
            </a:r>
            <a:r>
              <a:rPr lang="en-US" sz="2400" dirty="0" err="1" smtClean="0">
                <a:solidFill>
                  <a:srgbClr val="000099"/>
                </a:solidFill>
              </a:rPr>
              <a:t>cuboid</a:t>
            </a:r>
            <a:r>
              <a:rPr lang="en-US" sz="2400" dirty="0" smtClean="0">
                <a:solidFill>
                  <a:srgbClr val="000099"/>
                </a:solidFill>
              </a:rPr>
              <a:t> and  a cube.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99"/>
                </a:solidFill>
              </a:rPr>
              <a:t>          Find out the volume of a given </a:t>
            </a:r>
            <a:r>
              <a:rPr lang="en-US" sz="2400" dirty="0" err="1" smtClean="0">
                <a:solidFill>
                  <a:srgbClr val="000099"/>
                </a:solidFill>
              </a:rPr>
              <a:t>cuboid</a:t>
            </a:r>
            <a:r>
              <a:rPr lang="en-US" sz="2400" dirty="0" smtClean="0">
                <a:solidFill>
                  <a:srgbClr val="000099"/>
                </a:solidFill>
              </a:rPr>
              <a:t> and a cube.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0099"/>
                </a:solidFill>
              </a:rPr>
              <a:t>          Perform numerical skills of solving word problems based on volume and            develop critical thinking and collaboration competencies in the process.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51314" y="365126"/>
            <a:ext cx="5003643" cy="920336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C00000"/>
                </a:solidFill>
                <a:latin typeface="Cooper Black" pitchFamily="18" charset="0"/>
              </a:rPr>
              <a:t>LEARING</a:t>
            </a:r>
            <a:r>
              <a:rPr lang="en-IN" sz="3200" b="1" dirty="0" smtClean="0">
                <a:solidFill>
                  <a:srgbClr val="C00000"/>
                </a:solidFill>
                <a:latin typeface="Cooper Black" pitchFamily="18" charset="0"/>
              </a:rPr>
              <a:t> OUTCOMES</a:t>
            </a:r>
            <a:endParaRPr lang="en-IN" sz="3200" b="1" dirty="0">
              <a:solidFill>
                <a:srgbClr val="C0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265044" y="1577009"/>
          <a:ext cx="11048999" cy="4730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 flipV="1">
            <a:off x="7500730" y="2305879"/>
            <a:ext cx="1603513" cy="13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03165" y="2637183"/>
            <a:ext cx="675861" cy="3445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 flipV="1">
            <a:off x="6970645" y="3962399"/>
            <a:ext cx="993913" cy="5168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64557" y="4002157"/>
            <a:ext cx="1908313" cy="410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10800000" flipV="1">
            <a:off x="3154020" y="2544416"/>
            <a:ext cx="795128" cy="42406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127517" y="4227443"/>
            <a:ext cx="662606" cy="26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2438400" y="2305877"/>
            <a:ext cx="1073426" cy="39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orizontal Scroll 19"/>
          <p:cNvSpPr/>
          <p:nvPr/>
        </p:nvSpPr>
        <p:spPr>
          <a:xfrm>
            <a:off x="3419059" y="238538"/>
            <a:ext cx="4253947" cy="1033272"/>
          </a:xfrm>
          <a:prstGeom prst="horizontalScroll">
            <a:avLst/>
          </a:prstGeom>
          <a:solidFill>
            <a:srgbClr val="FFE6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Concept Map </a:t>
            </a:r>
            <a:endParaRPr lang="en-US" sz="36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1437" y="225288"/>
            <a:ext cx="10012363" cy="626759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n-US" sz="26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sz="2600" b="1" dirty="0" smtClean="0">
                <a:solidFill>
                  <a:srgbClr val="C00000"/>
                </a:solidFill>
              </a:rPr>
              <a:t>SUB-MATHEMATICS</a:t>
            </a:r>
            <a:r>
              <a:rPr lang="en-US" sz="2600" b="1" dirty="0" smtClean="0">
                <a:solidFill>
                  <a:srgbClr val="C00000"/>
                </a:solidFill>
              </a:rPr>
              <a:t>, CLASS-IV, CHAPTER-VOLUME, </a:t>
            </a:r>
          </a:p>
          <a:p>
            <a:pPr algn="ctr">
              <a:buNone/>
            </a:pPr>
            <a:r>
              <a:rPr lang="en-US" sz="2600" b="1" dirty="0" smtClean="0">
                <a:solidFill>
                  <a:srgbClr val="0070C0"/>
                </a:solidFill>
              </a:rPr>
              <a:t>WORKSHEET(BASIC)</a:t>
            </a:r>
          </a:p>
          <a:p>
            <a:pPr algn="ctr">
              <a:buNone/>
            </a:pPr>
            <a:endParaRPr lang="en-US" sz="1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000" b="1" dirty="0" smtClean="0"/>
              <a:t>     	</a:t>
            </a:r>
          </a:p>
          <a:p>
            <a:pPr>
              <a:buNone/>
            </a:pPr>
            <a:r>
              <a:rPr lang="en-US" sz="2600" b="1" dirty="0" smtClean="0"/>
              <a:t>Choose the correct answer.</a:t>
            </a:r>
            <a:r>
              <a:rPr lang="en-US" sz="2600" dirty="0" smtClean="0"/>
              <a:t>	</a:t>
            </a:r>
          </a:p>
          <a:p>
            <a:pPr lvl="0">
              <a:buNone/>
            </a:pPr>
            <a:r>
              <a:rPr lang="en-US" sz="2600" dirty="0" smtClean="0"/>
              <a:t>1. Amount of space occupied by a solid is called its-</a:t>
            </a:r>
          </a:p>
          <a:p>
            <a:pPr lvl="0">
              <a:buNone/>
            </a:pPr>
            <a:r>
              <a:rPr lang="en-US" sz="2600" dirty="0" smtClean="0"/>
              <a:t>  (</a:t>
            </a:r>
            <a:r>
              <a:rPr lang="en-US" sz="2600" dirty="0" err="1" smtClean="0"/>
              <a:t>i</a:t>
            </a:r>
            <a:r>
              <a:rPr lang="en-US" sz="2600" dirty="0" smtClean="0"/>
              <a:t>)  side	  		(ii) area 		(iii) perimeter  	  	(iv) volume</a:t>
            </a:r>
          </a:p>
          <a:p>
            <a:pPr lvl="0">
              <a:buNone/>
            </a:pPr>
            <a:r>
              <a:rPr lang="en-US" sz="2600" dirty="0" smtClean="0"/>
              <a:t>2. Which of the following has the greatest volume?</a:t>
            </a:r>
          </a:p>
          <a:p>
            <a:pPr lvl="0">
              <a:buNone/>
            </a:pPr>
            <a:r>
              <a:rPr lang="en-US" sz="2600" dirty="0" smtClean="0"/>
              <a:t>  (</a:t>
            </a:r>
            <a:r>
              <a:rPr lang="en-US" sz="2600" dirty="0" err="1" smtClean="0"/>
              <a:t>i</a:t>
            </a:r>
            <a:r>
              <a:rPr lang="en-US" sz="2600" dirty="0" smtClean="0"/>
              <a:t>) football 		(ii) cricket ball  	(iii) table tennis ball 	(iv) golf ball</a:t>
            </a:r>
          </a:p>
          <a:p>
            <a:pPr lvl="0">
              <a:buNone/>
            </a:pPr>
            <a:r>
              <a:rPr lang="en-US" sz="2600" dirty="0" smtClean="0"/>
              <a:t>3. The units used to measure volume is- </a:t>
            </a:r>
          </a:p>
          <a:p>
            <a:pPr lvl="0">
              <a:buNone/>
            </a:pPr>
            <a:r>
              <a:rPr lang="en-US" sz="2600" dirty="0" smtClean="0"/>
              <a:t>  (</a:t>
            </a:r>
            <a:r>
              <a:rPr lang="en-US" sz="2600" dirty="0" err="1" smtClean="0"/>
              <a:t>i</a:t>
            </a:r>
            <a:r>
              <a:rPr lang="en-US" sz="2600" dirty="0" smtClean="0"/>
              <a:t>) cu. mm. 		(ii) cu. cm. 	(iii) cu. m. 		 (iv) all of these</a:t>
            </a:r>
          </a:p>
          <a:p>
            <a:pPr lvl="0">
              <a:buNone/>
            </a:pPr>
            <a:r>
              <a:rPr lang="en-US" sz="2600" dirty="0" smtClean="0"/>
              <a:t>4. The  best unit to measure volume is –</a:t>
            </a:r>
          </a:p>
          <a:p>
            <a:pPr lvl="0">
              <a:buNone/>
            </a:pPr>
            <a:r>
              <a:rPr lang="en-US" sz="2600" dirty="0" smtClean="0"/>
              <a:t> (</a:t>
            </a:r>
            <a:r>
              <a:rPr lang="en-US" sz="2600" dirty="0" err="1" smtClean="0"/>
              <a:t>i</a:t>
            </a:r>
            <a:r>
              <a:rPr lang="en-US" sz="2600" dirty="0" smtClean="0"/>
              <a:t>) sphere 		(ii) </a:t>
            </a:r>
            <a:r>
              <a:rPr lang="en-US" sz="2600" dirty="0" err="1" smtClean="0"/>
              <a:t>cuboid</a:t>
            </a:r>
            <a:r>
              <a:rPr lang="en-US" sz="2600" dirty="0" smtClean="0"/>
              <a:t> 	(iii) cube 		 (iv) square</a:t>
            </a:r>
          </a:p>
          <a:p>
            <a:pPr lvl="0">
              <a:buNone/>
            </a:pPr>
            <a:r>
              <a:rPr lang="en-US" sz="2600" dirty="0" smtClean="0"/>
              <a:t>5. Volume of a cube of edge 1 m is </a:t>
            </a:r>
          </a:p>
          <a:p>
            <a:pPr lvl="0">
              <a:buNone/>
            </a:pPr>
            <a:r>
              <a:rPr lang="en-US" sz="2600" dirty="0" smtClean="0"/>
              <a:t> (</a:t>
            </a:r>
            <a:r>
              <a:rPr lang="en-US" sz="2600" dirty="0" err="1" smtClean="0"/>
              <a:t>i</a:t>
            </a:r>
            <a:r>
              <a:rPr lang="en-US" sz="2600" dirty="0" smtClean="0"/>
              <a:t>) 1m 			(ii) 1 sq. m	(iii) 1 </a:t>
            </a:r>
            <a:r>
              <a:rPr lang="en-US" sz="2600" dirty="0" err="1" smtClean="0"/>
              <a:t>cu.m</a:t>
            </a:r>
            <a:r>
              <a:rPr lang="en-US" sz="2600" dirty="0" smtClean="0"/>
              <a:t>		(iv)  3 m 		</a:t>
            </a:r>
            <a:r>
              <a:rPr lang="en-US" sz="2200" dirty="0" smtClean="0"/>
              <a:t>					   		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722783" y="318052"/>
            <a:ext cx="9631017" cy="617482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		Fill in the blanks.							   		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6. Cube is the best unit for measuring ______________. </a:t>
            </a:r>
          </a:p>
          <a:p>
            <a:pPr marL="514350" lvl="0" indent="-514350">
              <a:buNone/>
            </a:pPr>
            <a:r>
              <a:rPr lang="en-US" dirty="0" smtClean="0"/>
              <a:t>7. Volume of a cube     =  Edge   × ____________  × ______________</a:t>
            </a:r>
          </a:p>
          <a:p>
            <a:pPr marL="514350" lvl="0" indent="-514350">
              <a:buNone/>
            </a:pPr>
            <a:r>
              <a:rPr lang="en-US" dirty="0" smtClean="0"/>
              <a:t>8. Volume of a </a:t>
            </a:r>
            <a:r>
              <a:rPr lang="en-US" dirty="0" err="1" smtClean="0"/>
              <a:t>cuboid</a:t>
            </a:r>
            <a:r>
              <a:rPr lang="en-US" dirty="0" smtClean="0"/>
              <a:t>  =  Length × ____________  × ____________</a:t>
            </a:r>
          </a:p>
          <a:p>
            <a:pPr marL="514350" lvl="0" indent="-514350">
              <a:buNone/>
            </a:pPr>
            <a:r>
              <a:rPr lang="en-US" dirty="0" smtClean="0"/>
              <a:t>9. Volume of a cube of edge 1 cm is  _____________.</a:t>
            </a:r>
          </a:p>
          <a:p>
            <a:pPr marL="514350" lvl="0" indent="-514350">
              <a:buNone/>
            </a:pPr>
            <a:r>
              <a:rPr lang="en-US" dirty="0" smtClean="0"/>
              <a:t>10.  If a box is filled with 8 cubes of edge 1 cm each, its volume is   _________.</a:t>
            </a:r>
          </a:p>
          <a:p>
            <a:pPr marL="514350" indent="-514350">
              <a:buNone/>
            </a:pPr>
            <a:r>
              <a:rPr lang="en-US" b="1" dirty="0" smtClean="0"/>
              <a:t>	Answer the following questions.</a:t>
            </a:r>
            <a:endParaRPr lang="en-US" dirty="0" smtClean="0"/>
          </a:p>
          <a:p>
            <a:pPr marL="514350" lvl="0" indent="-514350">
              <a:buNone/>
            </a:pPr>
            <a:r>
              <a:rPr lang="en-US" dirty="0" smtClean="0"/>
              <a:t>11. Find the volume of a </a:t>
            </a:r>
            <a:r>
              <a:rPr lang="en-US" dirty="0" err="1" smtClean="0"/>
              <a:t>cuboid</a:t>
            </a:r>
            <a:r>
              <a:rPr lang="en-US" dirty="0" smtClean="0"/>
              <a:t>  whose dimensions are given  as-</a:t>
            </a:r>
          </a:p>
          <a:p>
            <a:pPr marL="514350" indent="-514350">
              <a:buNone/>
            </a:pPr>
            <a:r>
              <a:rPr lang="en-US" dirty="0" smtClean="0"/>
              <a:t>	Length = 5 cm, breadth = 3 cm and height = 2cm </a:t>
            </a:r>
          </a:p>
          <a:p>
            <a:pPr marL="514350" lvl="0" indent="-514350">
              <a:buNone/>
            </a:pPr>
            <a:r>
              <a:rPr lang="en-US" dirty="0" smtClean="0"/>
              <a:t>12.  Find the volume of a cube of edge 4 cm.	</a:t>
            </a:r>
          </a:p>
          <a:p>
            <a:pPr marL="514350" lvl="0" indent="-514350">
              <a:buNone/>
            </a:pPr>
            <a:r>
              <a:rPr lang="en-US" dirty="0" smtClean="0"/>
              <a:t>13.  Find the volume of a </a:t>
            </a:r>
            <a:r>
              <a:rPr lang="en-US" dirty="0" err="1" smtClean="0"/>
              <a:t>cuboid</a:t>
            </a:r>
            <a:r>
              <a:rPr lang="en-US" dirty="0" smtClean="0"/>
              <a:t> whose dimensions are given as</a:t>
            </a:r>
          </a:p>
          <a:p>
            <a:pPr marL="514350" indent="-514350">
              <a:buNone/>
            </a:pPr>
            <a:r>
              <a:rPr lang="en-US" dirty="0" smtClean="0"/>
              <a:t>	Length = 10 cm , breadth = 5 cm and  height  = 3cm </a:t>
            </a:r>
          </a:p>
          <a:p>
            <a:pPr marL="514350" lvl="0" indent="-514350">
              <a:buNone/>
            </a:pPr>
            <a:r>
              <a:rPr lang="en-US" dirty="0" smtClean="0"/>
              <a:t>14. Find the volume of a cube of edge 6 cm.</a:t>
            </a:r>
          </a:p>
          <a:p>
            <a:pPr marL="514350" lvl="0" indent="-514350">
              <a:buNone/>
            </a:pPr>
            <a:r>
              <a:rPr lang="en-US" dirty="0" smtClean="0"/>
              <a:t>15. Find the volume of a </a:t>
            </a:r>
            <a:r>
              <a:rPr lang="en-US" dirty="0" err="1" smtClean="0"/>
              <a:t>cuboid</a:t>
            </a:r>
            <a:r>
              <a:rPr lang="en-US" dirty="0" smtClean="0"/>
              <a:t> whose dimensions are given as</a:t>
            </a:r>
          </a:p>
          <a:p>
            <a:pPr marL="514350" indent="-514350">
              <a:buNone/>
            </a:pPr>
            <a:r>
              <a:rPr lang="en-US" dirty="0" smtClean="0"/>
              <a:t>	Length  = 15 cm , breadth = 8 cm and height  = 5 cm  </a:t>
            </a:r>
          </a:p>
          <a:p>
            <a:pPr lvl="0">
              <a:buNone/>
            </a:pPr>
            <a:r>
              <a:rPr lang="en-US" dirty="0" smtClean="0"/>
              <a:t>16. Find the volume of a cube of edge 10 cm.</a:t>
            </a:r>
          </a:p>
          <a:p>
            <a:pPr lvl="0">
              <a:buNone/>
            </a:pPr>
            <a:r>
              <a:rPr lang="en-US" dirty="0" smtClean="0"/>
              <a:t>17. Find the volume of a </a:t>
            </a:r>
            <a:r>
              <a:rPr lang="en-US" dirty="0" err="1" smtClean="0"/>
              <a:t>cuboid</a:t>
            </a:r>
            <a:r>
              <a:rPr lang="en-US" dirty="0" smtClean="0"/>
              <a:t> whose dimensions are given as</a:t>
            </a:r>
          </a:p>
          <a:p>
            <a:pPr>
              <a:buNone/>
            </a:pPr>
            <a:r>
              <a:rPr lang="en-US" dirty="0" smtClean="0"/>
              <a:t>         Length = 17 cm , breadth = 14 cm and  height  = 12cm  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34817" y="490331"/>
            <a:ext cx="9538253" cy="6082747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en-US" dirty="0" smtClean="0"/>
              <a:t>18. Find the volume of a </a:t>
            </a:r>
            <a:r>
              <a:rPr lang="en-US" dirty="0" err="1" smtClean="0"/>
              <a:t>cuboid</a:t>
            </a:r>
            <a:r>
              <a:rPr lang="en-US" dirty="0" smtClean="0"/>
              <a:t> whose dimensions are given  as </a:t>
            </a:r>
          </a:p>
          <a:p>
            <a:pPr>
              <a:buNone/>
            </a:pPr>
            <a:r>
              <a:rPr lang="en-US" dirty="0" smtClean="0"/>
              <a:t>     Length = 30 cm , breadth = 25 cm and  height  =18cm  </a:t>
            </a:r>
          </a:p>
          <a:p>
            <a:pPr lvl="0">
              <a:buNone/>
            </a:pPr>
            <a:r>
              <a:rPr lang="en-US" dirty="0" smtClean="0"/>
              <a:t>19. Find the volume of a cube of edge 13 cm. </a:t>
            </a:r>
          </a:p>
          <a:p>
            <a:pPr lvl="0">
              <a:buNone/>
            </a:pPr>
            <a:r>
              <a:rPr lang="en-US" dirty="0" smtClean="0"/>
              <a:t>20. Find the volume of a cubical box  of edge 15 cm.</a:t>
            </a:r>
          </a:p>
          <a:p>
            <a:pPr lvl="0">
              <a:buNone/>
            </a:pPr>
            <a:r>
              <a:rPr lang="en-US" dirty="0" smtClean="0"/>
              <a:t>21.  Find the volume of a box of length 9 cm, breadth 5 cm and height 3 cm.</a:t>
            </a:r>
          </a:p>
          <a:p>
            <a:pPr lvl="0">
              <a:buNone/>
            </a:pPr>
            <a:r>
              <a:rPr lang="en-US" dirty="0" smtClean="0"/>
              <a:t>22.  A dice has an edge of 4 cm.  Find the volume of the dice.	</a:t>
            </a:r>
          </a:p>
          <a:p>
            <a:pPr lvl="0">
              <a:buNone/>
            </a:pPr>
            <a:r>
              <a:rPr lang="en-US" dirty="0" smtClean="0"/>
              <a:t>23. An encyclopedia has a length 30 cm, breadth 20 cm and height 8 cm. Find the volume of the encyclopedia.</a:t>
            </a:r>
          </a:p>
          <a:p>
            <a:pPr lvl="0">
              <a:buNone/>
            </a:pPr>
            <a:r>
              <a:rPr lang="en-US" dirty="0" smtClean="0"/>
              <a:t>24. Find the volume of a cubical box of edge is 8 cm.  </a:t>
            </a:r>
          </a:p>
          <a:p>
            <a:pPr lvl="0">
              <a:buNone/>
            </a:pPr>
            <a:r>
              <a:rPr lang="en-US" dirty="0" smtClean="0"/>
              <a:t>25. Find the volume of a brick of length of 18 cm, breadth 9 cm and height 6 cm.   </a:t>
            </a:r>
          </a:p>
          <a:p>
            <a:pPr lvl="0">
              <a:buNone/>
            </a:pPr>
            <a:r>
              <a:rPr lang="en-US" dirty="0" smtClean="0"/>
              <a:t>26. Each side of a cubical gift box is 11 cm. Find its volume.  </a:t>
            </a:r>
          </a:p>
          <a:p>
            <a:pPr lvl="0">
              <a:buNone/>
            </a:pPr>
            <a:r>
              <a:rPr lang="en-US" dirty="0" smtClean="0"/>
              <a:t>27. The length, breadth and height of a  </a:t>
            </a:r>
            <a:r>
              <a:rPr lang="en-US" dirty="0" err="1" smtClean="0"/>
              <a:t>cuboidal</a:t>
            </a:r>
            <a:r>
              <a:rPr lang="en-US" dirty="0" smtClean="0"/>
              <a:t> room is 12 m, 8 m and 4 m respectively. Find the volume of the room ?</a:t>
            </a:r>
          </a:p>
          <a:p>
            <a:pPr lvl="0">
              <a:buNone/>
            </a:pPr>
            <a:r>
              <a:rPr lang="en-US" dirty="0" smtClean="0"/>
              <a:t>28. The length, breadth and height of  cubical vessel  are  10 m, 8 m  and 5 m respectively . Find the volume of the liquid that the vessel can hold. </a:t>
            </a:r>
          </a:p>
          <a:p>
            <a:pPr lvl="0">
              <a:buNone/>
            </a:pPr>
            <a:r>
              <a:rPr lang="en-US" dirty="0" smtClean="0"/>
              <a:t>29. Which has more volume? A </a:t>
            </a:r>
            <a:r>
              <a:rPr lang="en-US" dirty="0" err="1" smtClean="0"/>
              <a:t>cuboid</a:t>
            </a:r>
            <a:r>
              <a:rPr lang="en-US" dirty="0" smtClean="0"/>
              <a:t> of length 7cm, breadth 5 cm and height 4 cm or a cube of edge 6cm.</a:t>
            </a:r>
          </a:p>
          <a:p>
            <a:pPr lvl="0">
              <a:buNone/>
            </a:pPr>
            <a:r>
              <a:rPr lang="en-US" dirty="0" smtClean="0"/>
              <a:t>30.  Which has more volume and by how much? A </a:t>
            </a:r>
            <a:r>
              <a:rPr lang="en-US" dirty="0" err="1" smtClean="0"/>
              <a:t>cuboidal</a:t>
            </a:r>
            <a:r>
              <a:rPr lang="en-US" dirty="0" smtClean="0"/>
              <a:t>  box of length 8cm, breadth 7 cm and height 5 cm or a cubical box of edge 5 cm.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26435" y="357810"/>
            <a:ext cx="10389703" cy="614832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SUB-MATHEMATICS</a:t>
            </a:r>
            <a:r>
              <a:rPr lang="en-US" b="1" dirty="0" smtClean="0">
                <a:solidFill>
                  <a:srgbClr val="C00000"/>
                </a:solidFill>
              </a:rPr>
              <a:t>, CLASS-IV, CHAPTER-VOLUME,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WORKSHEET( STANDARD)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	</a:t>
            </a:r>
            <a:r>
              <a:rPr lang="en-US" sz="2600" b="1" dirty="0" smtClean="0"/>
              <a:t>Choose the correct answer.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1. The measure of space a solid occupies is called its-</a:t>
            </a:r>
          </a:p>
          <a:p>
            <a:pPr lvl="0">
              <a:buNone/>
            </a:pPr>
            <a:r>
              <a:rPr lang="en-US" sz="2600" dirty="0" smtClean="0"/>
              <a:t> (</a:t>
            </a:r>
            <a:r>
              <a:rPr lang="en-US" sz="2600" dirty="0" err="1" smtClean="0"/>
              <a:t>i</a:t>
            </a:r>
            <a:r>
              <a:rPr lang="en-US" sz="2600" dirty="0" smtClean="0"/>
              <a:t>) volume	  	(ii) area 		(iii) perimeter  		(iv) none of these</a:t>
            </a:r>
          </a:p>
          <a:p>
            <a:pPr lvl="0">
              <a:buNone/>
            </a:pPr>
            <a:r>
              <a:rPr lang="en-US" sz="2600" dirty="0" smtClean="0"/>
              <a:t> 2. Which of the following has the least volume?</a:t>
            </a:r>
          </a:p>
          <a:p>
            <a:pPr lvl="0">
              <a:buNone/>
            </a:pPr>
            <a:r>
              <a:rPr lang="en-US" sz="2600" dirty="0" smtClean="0"/>
              <a:t> (</a:t>
            </a:r>
            <a:r>
              <a:rPr lang="en-US" sz="2600" dirty="0" err="1" smtClean="0"/>
              <a:t>i</a:t>
            </a:r>
            <a:r>
              <a:rPr lang="en-US" sz="2600" dirty="0" smtClean="0"/>
              <a:t>) football 		(ii) cricket ball  	(iii) table tennis ball 	(iv) golf ball</a:t>
            </a:r>
          </a:p>
          <a:p>
            <a:pPr lvl="0">
              <a:buNone/>
            </a:pPr>
            <a:r>
              <a:rPr lang="en-US" sz="2600" dirty="0" smtClean="0"/>
              <a:t>3. Which of the following units is not used to measure volume? </a:t>
            </a:r>
          </a:p>
          <a:p>
            <a:pPr lvl="0">
              <a:buNone/>
            </a:pPr>
            <a:r>
              <a:rPr lang="en-US" sz="2600" dirty="0" smtClean="0"/>
              <a:t> (</a:t>
            </a:r>
            <a:r>
              <a:rPr lang="en-US" sz="2600" dirty="0" err="1" smtClean="0"/>
              <a:t>i</a:t>
            </a:r>
            <a:r>
              <a:rPr lang="en-US" sz="2600" dirty="0" smtClean="0"/>
              <a:t>) cu. mm. 		(ii) cu. cm. 	(iii) cu. m. 		(iv) sq. m.</a:t>
            </a:r>
          </a:p>
          <a:p>
            <a:pPr lvl="0">
              <a:buNone/>
            </a:pPr>
            <a:r>
              <a:rPr lang="en-US" sz="2600" dirty="0" smtClean="0"/>
              <a:t>4. Cube is the best unit for  measuring-</a:t>
            </a:r>
          </a:p>
          <a:p>
            <a:pPr marL="571500" lvl="0" indent="-571500">
              <a:buAutoNum type="romanLcParenBoth"/>
            </a:pPr>
            <a:r>
              <a:rPr lang="en-US" sz="2600" dirty="0" smtClean="0"/>
              <a:t>Area 		(ii)  volume	(iii) perimeter      		 (iv) length</a:t>
            </a:r>
          </a:p>
          <a:p>
            <a:pPr marL="571500" lvl="0" indent="-571500">
              <a:buNone/>
            </a:pPr>
            <a:r>
              <a:rPr lang="en-US" sz="2600" dirty="0" smtClean="0"/>
              <a:t>5. </a:t>
            </a:r>
            <a:r>
              <a:rPr lang="en-US" sz="2600" dirty="0" smtClean="0"/>
              <a:t> </a:t>
            </a:r>
            <a:r>
              <a:rPr lang="en-US" sz="2600" dirty="0" smtClean="0"/>
              <a:t>volume </a:t>
            </a:r>
            <a:r>
              <a:rPr lang="en-US" sz="2600" dirty="0" smtClean="0"/>
              <a:t>of a cube of edge 1 mm is-</a:t>
            </a:r>
          </a:p>
          <a:p>
            <a:pPr lvl="0">
              <a:buNone/>
            </a:pPr>
            <a:r>
              <a:rPr lang="en-US" sz="2600" dirty="0" smtClean="0"/>
              <a:t>(</a:t>
            </a:r>
            <a:r>
              <a:rPr lang="en-US" sz="2600" dirty="0" err="1" smtClean="0"/>
              <a:t>i</a:t>
            </a:r>
            <a:r>
              <a:rPr lang="en-US" sz="2600" dirty="0" smtClean="0"/>
              <a:t>) 1mm 			(ii) 1 sq.mm	(iii) 1 cu.mm		(iv)  3 mm </a:t>
            </a:r>
          </a:p>
          <a:p>
            <a:pPr>
              <a:buNone/>
            </a:pPr>
            <a:r>
              <a:rPr lang="en-US" sz="2600" b="1" dirty="0" smtClean="0"/>
              <a:t> Fill in the blanks.							   		</a:t>
            </a: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6. ____________ of a solid depends on the outer physical size. </a:t>
            </a:r>
          </a:p>
          <a:p>
            <a:pPr>
              <a:buNone/>
            </a:pPr>
            <a:r>
              <a:rPr lang="en-US" sz="2600" dirty="0" smtClean="0"/>
              <a:t>7. Volume of a cube =  __________ × ____________  ×  Edge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3025" y="318052"/>
            <a:ext cx="10111409" cy="6268278"/>
          </a:xfrm>
        </p:spPr>
        <p:txBody>
          <a:bodyPr>
            <a:normAutofit fontScale="85000" lnSpcReduction="20000"/>
          </a:bodyPr>
          <a:lstStyle/>
          <a:p>
            <a:pPr lvl="1">
              <a:buNone/>
            </a:pPr>
            <a:r>
              <a:rPr lang="en-US" dirty="0" smtClean="0"/>
              <a:t>8. Volume of a </a:t>
            </a:r>
            <a:r>
              <a:rPr lang="en-US" dirty="0" err="1" smtClean="0"/>
              <a:t>cuboid</a:t>
            </a:r>
            <a:r>
              <a:rPr lang="en-US" dirty="0" smtClean="0"/>
              <a:t>  =  __________ × ____________  × Height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9. Volume of a cube of edge 1 cm is_____________.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10. If a box is filled with 18 cubes of edge 1 cm each, its volume is ____________.</a:t>
            </a:r>
            <a:endParaRPr lang="en-US" sz="1800" dirty="0" smtClean="0"/>
          </a:p>
          <a:p>
            <a:pPr>
              <a:buNone/>
            </a:pPr>
            <a:r>
              <a:rPr lang="en-US" b="1" dirty="0" smtClean="0"/>
              <a:t>		Answer the following questions.</a:t>
            </a:r>
            <a:endParaRPr lang="en-US" sz="2000" dirty="0" smtClean="0"/>
          </a:p>
          <a:p>
            <a:pPr lvl="1">
              <a:buNone/>
            </a:pPr>
            <a:r>
              <a:rPr lang="en-US" dirty="0" smtClean="0"/>
              <a:t>11. Find the volume of a </a:t>
            </a:r>
            <a:r>
              <a:rPr lang="en-US" dirty="0" err="1" smtClean="0"/>
              <a:t>cuboid</a:t>
            </a:r>
            <a:r>
              <a:rPr lang="en-US" dirty="0" smtClean="0"/>
              <a:t> whose dimensions are given below.</a:t>
            </a:r>
            <a:endParaRPr lang="en-US" sz="1800" dirty="0" smtClean="0"/>
          </a:p>
          <a:p>
            <a:pPr>
              <a:buNone/>
            </a:pPr>
            <a:r>
              <a:rPr lang="en-US" sz="2500" dirty="0" smtClean="0"/>
              <a:t>           Length  = 30 cm , breadth = 24 cm and  height  = 15 cm  </a:t>
            </a:r>
          </a:p>
          <a:p>
            <a:pPr lvl="1">
              <a:buNone/>
            </a:pPr>
            <a:r>
              <a:rPr lang="en-US" dirty="0" smtClean="0"/>
              <a:t>12. Find the volume of a cube of edge 17 cm.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13. Find the volume of a brick of length 24 cm, breadth 12 cm and height 8 cm.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14. A </a:t>
            </a:r>
            <a:r>
              <a:rPr lang="en-US" dirty="0" err="1" smtClean="0"/>
              <a:t>cuboidal</a:t>
            </a:r>
            <a:r>
              <a:rPr lang="en-US" dirty="0" smtClean="0"/>
              <a:t> water tank is 6 </a:t>
            </a:r>
            <a:r>
              <a:rPr lang="en-US" dirty="0" err="1" smtClean="0"/>
              <a:t>metre</a:t>
            </a:r>
            <a:r>
              <a:rPr lang="en-US" dirty="0" smtClean="0"/>
              <a:t> long, 5 </a:t>
            </a:r>
            <a:r>
              <a:rPr lang="en-US" dirty="0" err="1" smtClean="0"/>
              <a:t>metre</a:t>
            </a:r>
            <a:r>
              <a:rPr lang="en-US" dirty="0" smtClean="0"/>
              <a:t> wide and 4 </a:t>
            </a:r>
            <a:r>
              <a:rPr lang="en-US" dirty="0" err="1" smtClean="0"/>
              <a:t>metre</a:t>
            </a:r>
            <a:r>
              <a:rPr lang="en-US" dirty="0" smtClean="0"/>
              <a:t> deep. Find the volume of the tank.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15. Two cubes each with side 8 cm joined to form a </a:t>
            </a:r>
            <a:r>
              <a:rPr lang="en-US" dirty="0" err="1" smtClean="0"/>
              <a:t>cuboid</a:t>
            </a:r>
            <a:r>
              <a:rPr lang="en-US" dirty="0" smtClean="0"/>
              <a:t> . What is the volume of the </a:t>
            </a:r>
            <a:r>
              <a:rPr lang="en-US" dirty="0" err="1" smtClean="0"/>
              <a:t>cuboid</a:t>
            </a:r>
            <a:r>
              <a:rPr lang="en-US" dirty="0" smtClean="0"/>
              <a:t> so </a:t>
            </a:r>
            <a:r>
              <a:rPr lang="en-US" dirty="0" smtClean="0"/>
              <a:t>formed?  </a:t>
            </a:r>
            <a:endParaRPr lang="en-US" sz="2000" dirty="0" smtClean="0"/>
          </a:p>
          <a:p>
            <a:pPr lvl="1">
              <a:buNone/>
            </a:pPr>
            <a:r>
              <a:rPr lang="en-US" dirty="0" smtClean="0"/>
              <a:t>16. An aquarium is the form of a </a:t>
            </a:r>
            <a:r>
              <a:rPr lang="en-US" dirty="0" err="1" smtClean="0"/>
              <a:t>cuboid</a:t>
            </a:r>
            <a:r>
              <a:rPr lang="en-US" dirty="0" smtClean="0"/>
              <a:t> whose length is 80 cm, breadth is 30 cm and height is 40 cm. Find the volume of the aquarium?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17. A </a:t>
            </a:r>
            <a:r>
              <a:rPr lang="en-US" dirty="0" err="1" smtClean="0"/>
              <a:t>cubidal</a:t>
            </a:r>
            <a:r>
              <a:rPr lang="en-US" dirty="0" smtClean="0"/>
              <a:t> wooden box is   95 cm long, 72 cm wide and 64 cm high . Find the volume of the box.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18. A </a:t>
            </a:r>
            <a:r>
              <a:rPr lang="en-US" dirty="0" err="1" smtClean="0"/>
              <a:t>godown</a:t>
            </a:r>
            <a:r>
              <a:rPr lang="en-US" dirty="0" smtClean="0"/>
              <a:t> is in the form of a </a:t>
            </a:r>
            <a:r>
              <a:rPr lang="en-US" dirty="0" err="1" smtClean="0"/>
              <a:t>cuboid</a:t>
            </a:r>
            <a:r>
              <a:rPr lang="en-US" dirty="0" smtClean="0"/>
              <a:t> of length  60 m, breadth 40 m and height 30 m . Find the volume of the grains that can be stored in the </a:t>
            </a:r>
            <a:r>
              <a:rPr lang="en-US" dirty="0" err="1" smtClean="0"/>
              <a:t>godown</a:t>
            </a:r>
            <a:r>
              <a:rPr lang="en-US" dirty="0" smtClean="0"/>
              <a:t>. </a:t>
            </a:r>
            <a:endParaRPr lang="en-US" sz="1800" dirty="0" smtClean="0"/>
          </a:p>
          <a:p>
            <a:pPr marL="914400" lvl="1" indent="-457200">
              <a:buAutoNum type="arabicPeriod" startAt="19"/>
            </a:pPr>
            <a:r>
              <a:rPr lang="en-US" dirty="0" smtClean="0"/>
              <a:t>Which has more volume? A </a:t>
            </a:r>
            <a:r>
              <a:rPr lang="en-US" dirty="0" err="1" smtClean="0"/>
              <a:t>cuboidal</a:t>
            </a:r>
            <a:r>
              <a:rPr lang="en-US" dirty="0" smtClean="0"/>
              <a:t> vessel of length 17cm, breadth  15 cm</a:t>
            </a:r>
          </a:p>
          <a:p>
            <a:pPr marL="914400" lvl="1" indent="-457200">
              <a:buNone/>
            </a:pPr>
            <a:r>
              <a:rPr lang="en-US" dirty="0" smtClean="0"/>
              <a:t> and height 12  cm or a cubical vessel of edge  14 cm.</a:t>
            </a:r>
            <a:endParaRPr lang="en-US" sz="1800" dirty="0" smtClean="0"/>
          </a:p>
          <a:p>
            <a:pPr lvl="1">
              <a:buNone/>
            </a:pPr>
            <a:r>
              <a:rPr lang="en-US" dirty="0" smtClean="0"/>
              <a:t>20. A child playing with building blocks, which are of the shape of cubes, has</a:t>
            </a:r>
          </a:p>
          <a:p>
            <a:pPr lvl="1">
              <a:buNone/>
            </a:pPr>
            <a:r>
              <a:rPr lang="en-US" dirty="0" smtClean="0"/>
              <a:t> build a structure as shown in the figure. If the edge of each cube is 3 cm, find</a:t>
            </a:r>
          </a:p>
          <a:p>
            <a:pPr lvl="1">
              <a:buNone/>
            </a:pPr>
            <a:r>
              <a:rPr lang="en-US" dirty="0" smtClean="0"/>
              <a:t> the volume of the structure built by the child .  </a:t>
            </a:r>
            <a:endParaRPr lang="en-US" sz="18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9" name="Picture 3" descr="C:\Users\user\Desktop\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55965" y="5155095"/>
            <a:ext cx="1404730" cy="128546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351314" y="365125"/>
            <a:ext cx="9002486" cy="68179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Georgia" pitchFamily="18" charset="0"/>
              </a:rPr>
              <a:t>Now you can say-</a:t>
            </a:r>
            <a:endParaRPr lang="en-US" sz="28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8B84E41A-8B7F-464C-BE84-9B7E5F114F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27582" y="1616765"/>
            <a:ext cx="9326217" cy="4876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b="1" dirty="0" smtClean="0">
                <a:solidFill>
                  <a:srgbClr val="000099"/>
                </a:solidFill>
              </a:rPr>
              <a:t>1</a:t>
            </a:r>
            <a:r>
              <a:rPr lang="en-IN" sz="2400" b="1" dirty="0" smtClean="0">
                <a:solidFill>
                  <a:srgbClr val="000099"/>
                </a:solidFill>
              </a:rPr>
              <a:t>.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of the following objects occupies more space ?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Football                                 or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c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ricket ball  	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IN" b="1" dirty="0" smtClean="0">
              <a:solidFill>
                <a:srgbClr val="000099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Which of the following  fruits occupies more space ?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Water melon                     or</a:t>
            </a:r>
            <a:r>
              <a:rPr kumimoji="0" lang="en-IN" sz="2400" b="1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</a:t>
            </a:r>
            <a:r>
              <a:rPr kumimoji="0" lang="en-IN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Lemmon 	</a:t>
            </a:r>
          </a:p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Student Rubber Red Cricket Ball, Rs 25 /piece, Aarthy Rubber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451" y="2743199"/>
            <a:ext cx="1351722" cy="1189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Sport Psychology for Football | InnerDrive Guide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155" y="2531164"/>
            <a:ext cx="1387679" cy="135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 Health Benefits of Lemon Juice | UPMC HealthBeat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983" y="5062332"/>
            <a:ext cx="2282781" cy="132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Overview - Watermelo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2383" y="4982817"/>
            <a:ext cx="1804416" cy="141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884776" y="265043"/>
            <a:ext cx="10012363" cy="640011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SUB-MATHEMATICS</a:t>
            </a:r>
            <a:r>
              <a:rPr lang="en-US" b="1" dirty="0" smtClean="0">
                <a:solidFill>
                  <a:srgbClr val="C00000"/>
                </a:solidFill>
              </a:rPr>
              <a:t>, CLASS-IV, CHAPTER-VOLUME,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70C0"/>
                </a:solidFill>
              </a:rPr>
              <a:t>WORKSHEET( ADVANCED)</a:t>
            </a:r>
          </a:p>
          <a:p>
            <a:pPr lvl="0">
              <a:buNone/>
            </a:pPr>
            <a:r>
              <a:rPr lang="en-US" dirty="0" smtClean="0"/>
              <a:t>1. The length of a </a:t>
            </a:r>
            <a:r>
              <a:rPr lang="en-US" dirty="0" err="1" smtClean="0"/>
              <a:t>cuboid</a:t>
            </a:r>
            <a:r>
              <a:rPr lang="en-US" dirty="0" smtClean="0"/>
              <a:t> is 15 cm, breadth is 10 cm and height is 2cm less than breadth. Find the volume of the </a:t>
            </a:r>
            <a:r>
              <a:rPr lang="en-US" dirty="0" err="1" smtClean="0"/>
              <a:t>cuboid</a:t>
            </a:r>
            <a:r>
              <a:rPr lang="en-US" dirty="0" smtClean="0"/>
              <a:t>.</a:t>
            </a:r>
          </a:p>
          <a:p>
            <a:pPr lvl="0">
              <a:buNone/>
            </a:pPr>
            <a:r>
              <a:rPr lang="en-US" dirty="0" smtClean="0"/>
              <a:t>2. A cubical box of edge 12 cm is one-fourth filled with salt. Find the volume of salt in the box.</a:t>
            </a:r>
          </a:p>
          <a:p>
            <a:pPr lvl="0">
              <a:buNone/>
            </a:pPr>
            <a:r>
              <a:rPr lang="en-US" dirty="0" smtClean="0"/>
              <a:t>3. The edge of  a cubical box is 6 cm. Half of the box is filled with sand. Find the volume of the sand.</a:t>
            </a:r>
          </a:p>
          <a:p>
            <a:pPr lvl="0">
              <a:buNone/>
            </a:pPr>
            <a:r>
              <a:rPr lang="en-US" dirty="0" smtClean="0"/>
              <a:t>4. A cube has an edge of 8 cm. If each edge of the cube is doubled find the volume of the new cube.</a:t>
            </a:r>
          </a:p>
          <a:p>
            <a:pPr lvl="0">
              <a:buNone/>
            </a:pPr>
            <a:r>
              <a:rPr lang="en-US" dirty="0" smtClean="0"/>
              <a:t>5. A </a:t>
            </a:r>
            <a:r>
              <a:rPr lang="en-US" dirty="0" err="1" smtClean="0"/>
              <a:t>cuboidal</a:t>
            </a:r>
            <a:r>
              <a:rPr lang="en-US" dirty="0" smtClean="0"/>
              <a:t> box  of dimensions  60 cm × 50 cm ×  30 cm. How many small cubes with side 1 cm can be placed in the box ?</a:t>
            </a:r>
          </a:p>
          <a:p>
            <a:pPr lvl="0">
              <a:buNone/>
            </a:pPr>
            <a:r>
              <a:rPr lang="en-US" dirty="0" smtClean="0"/>
              <a:t>6. A match box has a length of 4 cm, breadth 3 cm and height 2 cm.  What will be the volume of a packet containing 12 such match boxes ?</a:t>
            </a:r>
          </a:p>
          <a:p>
            <a:pPr lvl="0">
              <a:buNone/>
            </a:pPr>
            <a:r>
              <a:rPr lang="en-US" dirty="0" smtClean="0"/>
              <a:t>7. Two cubes each with side 14 cm joined to form a </a:t>
            </a:r>
            <a:r>
              <a:rPr lang="en-US" dirty="0" err="1" smtClean="0"/>
              <a:t>cuboid</a:t>
            </a:r>
            <a:r>
              <a:rPr lang="en-US" dirty="0" smtClean="0"/>
              <a:t> . What is the volume of the </a:t>
            </a:r>
            <a:r>
              <a:rPr lang="en-US" dirty="0" err="1" smtClean="0"/>
              <a:t>cuboid</a:t>
            </a:r>
            <a:r>
              <a:rPr lang="en-US" dirty="0" smtClean="0"/>
              <a:t> ?</a:t>
            </a:r>
          </a:p>
          <a:p>
            <a:pPr lvl="0">
              <a:buNone/>
            </a:pPr>
            <a:r>
              <a:rPr lang="en-US" dirty="0" smtClean="0"/>
              <a:t>8. A solid cube of an edge 12 cm is cut in to 8 cubes of equal volume. What will be the volume of each cube?</a:t>
            </a:r>
          </a:p>
          <a:p>
            <a:pPr lvl="0">
              <a:buNone/>
            </a:pPr>
            <a:r>
              <a:rPr lang="en-US" dirty="0" smtClean="0"/>
              <a:t>9. A </a:t>
            </a:r>
            <a:r>
              <a:rPr lang="en-US" dirty="0" err="1" smtClean="0"/>
              <a:t>godown</a:t>
            </a:r>
            <a:r>
              <a:rPr lang="en-US" dirty="0" smtClean="0"/>
              <a:t> is in the form of a </a:t>
            </a:r>
            <a:r>
              <a:rPr lang="en-US" dirty="0" err="1" smtClean="0"/>
              <a:t>cuboid</a:t>
            </a:r>
            <a:r>
              <a:rPr lang="en-US" dirty="0" smtClean="0"/>
              <a:t> of volume 72,000 </a:t>
            </a:r>
            <a:r>
              <a:rPr lang="en-US" dirty="0" err="1" smtClean="0"/>
              <a:t>cu.m</a:t>
            </a:r>
            <a:r>
              <a:rPr lang="en-US" dirty="0" smtClean="0"/>
              <a:t> . If the length and breadth of the floor of the  </a:t>
            </a:r>
            <a:r>
              <a:rPr lang="en-US" dirty="0" err="1" smtClean="0"/>
              <a:t>godown</a:t>
            </a:r>
            <a:r>
              <a:rPr lang="en-US" dirty="0" smtClean="0"/>
              <a:t> is 60 m and 40 m respectively, find its height. </a:t>
            </a:r>
          </a:p>
          <a:p>
            <a:pPr lvl="0">
              <a:buNone/>
            </a:pPr>
            <a:r>
              <a:rPr lang="en-US" dirty="0" smtClean="0"/>
              <a:t>10. The length, breadth and height of  a </a:t>
            </a:r>
            <a:r>
              <a:rPr lang="en-US" dirty="0" err="1" smtClean="0"/>
              <a:t>cuboidal</a:t>
            </a:r>
            <a:r>
              <a:rPr lang="en-US" dirty="0" smtClean="0"/>
              <a:t>  water tank  are  15 m, 12 m  and 8 m respectively. If half of the tank is filled with water, find the volume of water in the tank.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HANK YOU!! ~RECENT FEEDBACK~ | Clayton Valet &amp; Parking Management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7582" y="1630018"/>
            <a:ext cx="8547652" cy="386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129246" y="496390"/>
            <a:ext cx="9224554" cy="5996486"/>
          </a:xfrm>
        </p:spPr>
        <p:txBody>
          <a:bodyPr/>
          <a:lstStyle/>
          <a:p>
            <a:pPr marL="514350" indent="-514350">
              <a:buNone/>
            </a:pPr>
            <a:r>
              <a:rPr lang="en-IN" b="1" dirty="0" smtClean="0">
                <a:solidFill>
                  <a:srgbClr val="000099"/>
                </a:solidFill>
              </a:rPr>
              <a:t>3</a:t>
            </a:r>
            <a:r>
              <a:rPr lang="en-IN" sz="2400" b="1" dirty="0" smtClean="0">
                <a:solidFill>
                  <a:srgbClr val="000099"/>
                </a:solidFill>
              </a:rPr>
              <a:t>. Which of the following objects occupies more space ?  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000099"/>
                </a:solidFill>
              </a:rPr>
              <a:t>                    Book                 or                          pencil</a:t>
            </a:r>
          </a:p>
          <a:p>
            <a:pPr>
              <a:buNone/>
            </a:pPr>
            <a:endParaRPr lang="en-IN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en-IN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en-IN" b="1" dirty="0" smtClean="0">
              <a:solidFill>
                <a:srgbClr val="000099"/>
              </a:solidFill>
            </a:endParaRPr>
          </a:p>
          <a:p>
            <a:pPr>
              <a:buNone/>
            </a:pPr>
            <a:endParaRPr lang="en-IN" b="1" dirty="0" smtClean="0">
              <a:solidFill>
                <a:srgbClr val="000099"/>
              </a:solidFill>
            </a:endParaRPr>
          </a:p>
          <a:p>
            <a:pPr>
              <a:buNone/>
            </a:pPr>
            <a:r>
              <a:rPr lang="en-IN" sz="2400" b="1" dirty="0" smtClean="0">
                <a:solidFill>
                  <a:srgbClr val="000099"/>
                </a:solidFill>
              </a:rPr>
              <a:t>4. Which of the following animals occupies more space ?</a:t>
            </a:r>
          </a:p>
          <a:p>
            <a:pPr>
              <a:buNone/>
            </a:pPr>
            <a:r>
              <a:rPr lang="en-IN" sz="2400" b="1" dirty="0" smtClean="0">
                <a:solidFill>
                  <a:srgbClr val="000099"/>
                </a:solidFill>
              </a:rPr>
              <a:t>                 Elephant              or                          Lion </a:t>
            </a:r>
          </a:p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5" name="Picture 4" descr="Staedtler Pencil 110 5B | Text Book Centr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5355" y="1603512"/>
            <a:ext cx="1914703" cy="128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frican elephant - Wikipe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4126" y="4568951"/>
            <a:ext cx="2307387" cy="150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Lion - Leo Panthera - African Big Five Animal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2590" y="4558745"/>
            <a:ext cx="2399021" cy="153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Free PNGs - Icon free PNG images | 100% free transparent cutout image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7756" y="1374913"/>
            <a:ext cx="1974573" cy="189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51314" y="365125"/>
            <a:ext cx="9002486" cy="4246632"/>
          </a:xfrm>
        </p:spPr>
        <p:txBody>
          <a:bodyPr>
            <a:normAutofit/>
          </a:bodyPr>
          <a:lstStyle/>
          <a:p>
            <a:pPr lvl="0"/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No-1, the football occupies more space than the cricket ball. </a:t>
            </a:r>
            <a:b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 the football has more volume than the cricket ball.</a:t>
            </a:r>
            <a:b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No-2,  the water melon occupies more space than the lemon.</a:t>
            </a:r>
            <a:b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So the water melon has more volume than the lemon.</a:t>
            </a:r>
            <a:b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No-3, The pencil occupies less space than the book. </a:t>
            </a:r>
            <a:b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   So the pencil has less volume the book. </a:t>
            </a: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No-4,  the elephant occupies more space than the lion.</a:t>
            </a:r>
            <a:br>
              <a:rPr lang="en-IN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So  the elephant has more volume than the lion.</a:t>
            </a:r>
            <a:endParaRPr lang="en-US" sz="2400" dirty="0">
              <a:solidFill>
                <a:srgbClr val="00666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513" y="4744279"/>
            <a:ext cx="9670774" cy="1258266"/>
          </a:xfrm>
          <a:prstGeom prst="rect">
            <a:avLst/>
          </a:prstGeom>
          <a:solidFill>
            <a:srgbClr val="92D050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IN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 </a:t>
            </a:r>
            <a:r>
              <a:rPr lang="en-I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Amount of space occupied an object </a:t>
            </a:r>
            <a:r>
              <a:rPr lang="e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called its  volume.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1314" y="365125"/>
            <a:ext cx="9002486" cy="206456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Take two boxes of same shape and same size. But one is empty and another is full of books. Which has more volume ?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41438" y="5447211"/>
            <a:ext cx="10012362" cy="1045664"/>
          </a:xfrm>
          <a:prstGeom prst="rect">
            <a:avLst/>
          </a:prstGeom>
          <a:solidFill>
            <a:srgbClr val="92D05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I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 or full objects of same size and shape have the same volume. </a:t>
            </a:r>
            <a:endParaRPr lang="en-I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FDA1F17A-0924-404B-A5D0-4C8784886175}"/>
              </a:ext>
            </a:extLst>
          </p:cNvPr>
          <p:cNvSpPr txBox="1">
            <a:spLocks/>
          </p:cNvSpPr>
          <p:nvPr/>
        </p:nvSpPr>
        <p:spPr>
          <a:xfrm>
            <a:off x="1431551" y="4186172"/>
            <a:ext cx="10012362" cy="9150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I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of an object depends on the outer physical size. 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 descr="Wooden Trinket Jewelry Box, Sleek and Simple Gift for Women, 4 X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2292625"/>
            <a:ext cx="2396158" cy="16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ichaels Treasure Chest Box Buy Wooden Crates In Bulk Hinged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86609" y="2319129"/>
            <a:ext cx="2981739" cy="189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Bradley Hand ITC" pitchFamily="66" charset="0"/>
              </a:rPr>
              <a:t>Worksheet-1</a:t>
            </a:r>
            <a:endParaRPr lang="en-US" b="1" dirty="0">
              <a:solidFill>
                <a:srgbClr val="C00000"/>
              </a:solidFill>
              <a:latin typeface="Bradley Hand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10818" y="1630017"/>
            <a:ext cx="10823713" cy="478334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IN" sz="1800" b="1" dirty="0" smtClean="0">
                <a:solidFill>
                  <a:srgbClr val="000099"/>
                </a:solidFill>
              </a:rPr>
              <a:t>1. Which of the following  has more volume ?   </a:t>
            </a:r>
          </a:p>
          <a:p>
            <a:pPr>
              <a:lnSpc>
                <a:spcPct val="100000"/>
              </a:lnSpc>
              <a:buNone/>
            </a:pPr>
            <a:r>
              <a:rPr lang="en-IN" sz="1800" b="1" dirty="0" smtClean="0">
                <a:solidFill>
                  <a:srgbClr val="000099"/>
                </a:solidFill>
              </a:rPr>
              <a:t>      a.  Cricket ball or table tennis ball </a:t>
            </a:r>
          </a:p>
          <a:p>
            <a:pPr>
              <a:lnSpc>
                <a:spcPct val="100000"/>
              </a:lnSpc>
              <a:buNone/>
            </a:pPr>
            <a:r>
              <a:rPr lang="en-IN" sz="1800" b="1" dirty="0" smtClean="0">
                <a:solidFill>
                  <a:srgbClr val="000099"/>
                </a:solidFill>
              </a:rPr>
              <a:t>      b. Dice or brick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IN" sz="1800" b="1" dirty="0" smtClean="0">
                <a:solidFill>
                  <a:srgbClr val="000099"/>
                </a:solidFill>
              </a:rPr>
              <a:t>      c.  Potato or pumpkin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IN" sz="1800" b="1" dirty="0" smtClean="0">
                <a:solidFill>
                  <a:srgbClr val="000099"/>
                </a:solidFill>
              </a:rPr>
              <a:t>      d. Room and </a:t>
            </a:r>
            <a:r>
              <a:rPr lang="en-IN" sz="1800" b="1" dirty="0" err="1" smtClean="0">
                <a:solidFill>
                  <a:srgbClr val="000099"/>
                </a:solidFill>
              </a:rPr>
              <a:t>almirah</a:t>
            </a:r>
            <a:endParaRPr lang="en-IN" sz="1800" b="1" dirty="0" smtClean="0">
              <a:solidFill>
                <a:srgbClr val="000099"/>
              </a:solidFill>
            </a:endParaRPr>
          </a:p>
          <a:p>
            <a:pPr marL="514350" indent="-514350">
              <a:lnSpc>
                <a:spcPct val="100000"/>
              </a:lnSpc>
              <a:buNone/>
            </a:pPr>
            <a:r>
              <a:rPr lang="en-IN" sz="1800" b="1" dirty="0" smtClean="0">
                <a:solidFill>
                  <a:srgbClr val="000099"/>
                </a:solidFill>
              </a:rPr>
              <a:t>      e.  The earth  or the moon </a:t>
            </a:r>
          </a:p>
          <a:p>
            <a:pPr marL="514350" indent="-514350">
              <a:lnSpc>
                <a:spcPct val="100000"/>
              </a:lnSpc>
              <a:buNone/>
            </a:pPr>
            <a:r>
              <a:rPr lang="en-IN" sz="1800" b="1" dirty="0" smtClean="0">
                <a:solidFill>
                  <a:srgbClr val="000099"/>
                </a:solidFill>
              </a:rPr>
              <a:t>2. In each of the following pairs which objects has lesser volume ?</a:t>
            </a:r>
          </a:p>
          <a:p>
            <a:pPr marL="514350" indent="-514350">
              <a:buNone/>
            </a:pPr>
            <a:endParaRPr lang="en-IN" sz="2000" b="1" dirty="0" smtClean="0">
              <a:solidFill>
                <a:srgbClr val="000099"/>
              </a:solidFill>
            </a:endParaRPr>
          </a:p>
        </p:txBody>
      </p:sp>
      <p:pic>
        <p:nvPicPr>
          <p:cNvPr id="4" name="Picture 3" descr="Pink Plastic Mug at Rs 10 /piece | प्लास्टिक मग - Soma ..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869" y="4678019"/>
            <a:ext cx="1003023" cy="8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ctionware unbreakable Plastic Bucket (10 ltr,Blue): Amazon.in ..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1565" y="4412972"/>
            <a:ext cx="1364975" cy="1166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Buy Classmate 4010008 Victor Geometry Box Online India ..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6470" y="4386469"/>
            <a:ext cx="1378225" cy="108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ogue Lancer Trolley Bag, Rs 1000 /bag, Raja Attache House | ID ..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27096" y="4267200"/>
            <a:ext cx="1347579" cy="138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Buy Trolley Bag At Hyderabad Duty Fre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0660" y="4386469"/>
            <a:ext cx="1097653" cy="113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aber Castell : Natural White Rubber Eraser | Jackson's Art Supplies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3721" y="4492488"/>
            <a:ext cx="1311965" cy="80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33671" y="5645425"/>
            <a:ext cx="357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83427" y="5320749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04661" y="5658678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66453" y="5320748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37983" y="5658678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277061" y="5744817"/>
            <a:ext cx="34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ii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524001" y="5923721"/>
            <a:ext cx="622852" cy="37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574697" y="6076121"/>
            <a:ext cx="622852" cy="37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71931" y="6029739"/>
            <a:ext cx="622852" cy="37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5F6D6A3C-F417-453B-84CE-F190BF10D877}" vid="{864CBD35-EBF8-4214-80D4-C8031CF3E9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2667</TotalTime>
  <Words>2194</Words>
  <Application>Microsoft Office PowerPoint</Application>
  <PresentationFormat>Custom</PresentationFormat>
  <Paragraphs>362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Theme1</vt:lpstr>
      <vt:lpstr>SUBJECT-MATHEMATICS CLASS-IV CHAPTER-VOLUME</vt:lpstr>
      <vt:lpstr>CHAPTER TEXT BOOK LINK</vt:lpstr>
      <vt:lpstr>Slide 3</vt:lpstr>
      <vt:lpstr>INTRODUCTION</vt:lpstr>
      <vt:lpstr>Now you can say-</vt:lpstr>
      <vt:lpstr>Slide 6</vt:lpstr>
      <vt:lpstr>In No-1, the football occupies more space than the cricket ball.                   So the football has more volume than the cricket ball.  In No-2,  the water melon occupies more space than the lemon.                  So the water melon has more volume than the lemon.  In No-3, The pencil occupies less space than the book.        So the pencil has less volume the book.    In No-4,  the elephant occupies more space than the lion.                 So  the elephant has more volume than the lion.</vt:lpstr>
      <vt:lpstr>Take two boxes of same shape and same size. But one is empty and another is full of books. Which has more volume ? </vt:lpstr>
      <vt:lpstr>Worksheet-1</vt:lpstr>
      <vt:lpstr>Worksheet-1</vt:lpstr>
      <vt:lpstr>Slide 11</vt:lpstr>
      <vt:lpstr>Let us measure the volume of this empty box. </vt:lpstr>
      <vt:lpstr>Slide 13</vt:lpstr>
      <vt:lpstr>Slide 14</vt:lpstr>
      <vt:lpstr>If we use the cubes to fill the box,  no place will be left between the cubes and inside the box. So we choose a cube as the best unit for measuring volume.   </vt:lpstr>
      <vt:lpstr>The volume of a solid is measured by counting the number of unit cubes it contains. </vt:lpstr>
      <vt:lpstr>Slide 17</vt:lpstr>
      <vt:lpstr>Let us measure the volume of the following  structures in terms of the unit of volume (Cubes)</vt:lpstr>
      <vt:lpstr>Worksheet-2</vt:lpstr>
      <vt:lpstr>Slide 20</vt:lpstr>
      <vt:lpstr>Similarly, to. find the volume of a solid we need to divide it into cubes</vt:lpstr>
      <vt:lpstr>Slide 22</vt:lpstr>
      <vt:lpstr>The units used to measure volume are-</vt:lpstr>
      <vt:lpstr>The units  of side and volume :</vt:lpstr>
      <vt:lpstr>Slide 25</vt:lpstr>
      <vt:lpstr>CUBOID</vt:lpstr>
      <vt:lpstr>VOLUME OF A CUBOID</vt:lpstr>
      <vt:lpstr>VOLUME OF A CUBOID</vt:lpstr>
      <vt:lpstr>VOLUME OF A CUBOID</vt:lpstr>
      <vt:lpstr>CUBE</vt:lpstr>
      <vt:lpstr>VOLUME OF A CUBOID</vt:lpstr>
      <vt:lpstr>VOLUME OF A CUBE</vt:lpstr>
      <vt:lpstr>ACTIVITY</vt:lpstr>
      <vt:lpstr>ART INTEGRATION</vt:lpstr>
      <vt:lpstr>ART INTEGRATION</vt:lpstr>
      <vt:lpstr>Word Problems</vt:lpstr>
      <vt:lpstr>Solution</vt:lpstr>
      <vt:lpstr>Word Problems</vt:lpstr>
      <vt:lpstr>Solution</vt:lpstr>
      <vt:lpstr>Word Problems</vt:lpstr>
      <vt:lpstr>Solution</vt:lpstr>
      <vt:lpstr>Worksheet-3 </vt:lpstr>
      <vt:lpstr>LEARING OUTCOMES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REPORT 2019-20</dc:title>
  <dc:creator>Bikash Kumar</dc:creator>
  <cp:lastModifiedBy>HP</cp:lastModifiedBy>
  <cp:revision>281</cp:revision>
  <dcterms:created xsi:type="dcterms:W3CDTF">2019-12-19T10:54:15Z</dcterms:created>
  <dcterms:modified xsi:type="dcterms:W3CDTF">2020-05-06T09:37:30Z</dcterms:modified>
</cp:coreProperties>
</file>