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320" r:id="rId2"/>
    <p:sldId id="257" r:id="rId3"/>
    <p:sldId id="281" r:id="rId4"/>
    <p:sldId id="282" r:id="rId5"/>
    <p:sldId id="283" r:id="rId6"/>
    <p:sldId id="284" r:id="rId7"/>
    <p:sldId id="285" r:id="rId8"/>
    <p:sldId id="287" r:id="rId9"/>
    <p:sldId id="304" r:id="rId10"/>
    <p:sldId id="271" r:id="rId11"/>
    <p:sldId id="272" r:id="rId12"/>
    <p:sldId id="273" r:id="rId13"/>
    <p:sldId id="289" r:id="rId14"/>
    <p:sldId id="275" r:id="rId15"/>
    <p:sldId id="276" r:id="rId16"/>
    <p:sldId id="300" r:id="rId17"/>
    <p:sldId id="290" r:id="rId18"/>
    <p:sldId id="277" r:id="rId19"/>
    <p:sldId id="280" r:id="rId20"/>
    <p:sldId id="279" r:id="rId21"/>
    <p:sldId id="321" r:id="rId22"/>
    <p:sldId id="291" r:id="rId23"/>
    <p:sldId id="292" r:id="rId24"/>
    <p:sldId id="293" r:id="rId25"/>
    <p:sldId id="322" r:id="rId26"/>
    <p:sldId id="294" r:id="rId27"/>
    <p:sldId id="295" r:id="rId28"/>
    <p:sldId id="296" r:id="rId29"/>
    <p:sldId id="297" r:id="rId30"/>
    <p:sldId id="298" r:id="rId31"/>
    <p:sldId id="268" r:id="rId32"/>
    <p:sldId id="303" r:id="rId33"/>
    <p:sldId id="301" r:id="rId34"/>
    <p:sldId id="302" r:id="rId35"/>
    <p:sldId id="309" r:id="rId36"/>
    <p:sldId id="311" r:id="rId37"/>
    <p:sldId id="313" r:id="rId38"/>
    <p:sldId id="314" r:id="rId39"/>
    <p:sldId id="315" r:id="rId40"/>
    <p:sldId id="264" r:id="rId41"/>
    <p:sldId id="317" r:id="rId42"/>
    <p:sldId id="319" r:id="rId43"/>
    <p:sldId id="299" r:id="rId44"/>
    <p:sldId id="259" r:id="rId45"/>
    <p:sldId id="26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20062"/>
    <a:srgbClr val="FF0066"/>
    <a:srgbClr val="FF3300"/>
    <a:srgbClr val="9900CC"/>
    <a:srgbClr val="FF8FBC"/>
    <a:srgbClr val="29FF29"/>
    <a:srgbClr val="DA2A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43" autoAdjust="0"/>
    <p:restoredTop sz="94626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6135-9ADE-440B-B414-18A2B41948E0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29EF-A74D-43AA-9DD6-11E85381CD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6509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8A43-1F20-405F-A1AC-F1678DC04E35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58A43-1F20-405F-A1AC-F1678DC04E3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14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345B8C-404B-47BB-A9AE-64656CABA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EB8330E-7165-4C90-90F5-DA3079C87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48126B-6BCE-4A5A-8906-A615534A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6B2F8-3C90-4CE9-AE1F-92F57CF3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42111F-F726-4E49-B035-83397FB5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11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503B0-C01E-4B75-B853-D4E00A54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DE4163-FF55-459E-B137-3C2A16D91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15FB5F-C549-4BEE-83DD-40DD1695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53B9BD-7AF6-45E3-A18F-04DD1642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4EE85E-FDDB-4F51-BB50-C18D4120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02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E59A67-5F90-4C0F-8436-F90D8DBF6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F22186-D46E-4395-9EB4-4642DD30F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98F2C9-D3CC-49BD-889B-FCE8998D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866DF9-FC91-4F9D-B9D1-30E91E3D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E5A3BE-DE88-4BF5-9F3A-426AE799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067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3115D-DA91-4625-83EA-3F358797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602307-1ACE-4B79-8324-1544E7523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421B3D-D3DD-495A-9CFB-F35C4D44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B4F3EE-5B08-4920-8265-E357C871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B8A097-B7C8-4B1D-85A9-A5B21669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949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FBCFB3-69E4-4704-9235-28746C0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F0276A-8D34-43C5-94C5-B3D2834C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8DAFC0-7ACC-481C-BC6D-0388FD54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BC2176-58A4-4C93-B563-E65338CB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D820D4-D70B-48F7-BCD7-63B448EB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244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9828F9-C4CF-4DAF-8813-985DE969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3F7CBD-0290-4CE4-8BB1-0B6A0091B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B302C2-307C-4637-8208-2855B8FC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CBC29D-F561-44BB-88B4-E3FDB11E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D527EB-B696-4AF7-A58F-C0B3A0B3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2BA10E-4353-41A8-B9AC-AF615F70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822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9177C-BEEC-4244-BE23-5143B7EA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C7945B-3F0E-4684-8A55-71126E58D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3C654D-0B59-487E-ADD0-74F433C48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9E84F3F-C486-46CC-96AC-B50555543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A16DF3-21F6-49FE-A938-469375EDE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F4CDFE-5B71-4E03-9628-09265E86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E71A46-329F-41AF-AD7A-EA0178E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DBDA9B1-C5D9-4ED1-A214-21A02A63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44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5280E-D1F6-460B-BF77-352AAC9D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C7120FF-9F9E-41B7-AEA4-84AC2599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FD1AB9-8299-49E2-910D-60F840FF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AF2A9FC-B242-48F3-9B78-F2C51C25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844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BD1A84-6485-4645-A420-8D3E2DEF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BB60D9-7239-4CE7-8E35-7F149335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E3A6D9-42CF-4B6A-945D-258021E1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39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7E71A6-4990-467B-81A9-2C7E342C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1865DF-DF8E-49B6-A139-99C3CDC1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92B61A-3293-4FAC-BB7C-406437C53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875AF5-4C63-4374-A3AE-F8CCFD39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D7053B-CDB2-4E80-80A5-7F32D073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34D44D-8143-4B78-B183-B5896EE6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38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331F3-8CA3-4BE3-A09A-4E960291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6CF474-34BA-4BD6-B1C5-E6CD6FFAA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B3E340-4DB0-4B3D-AF4A-F4CCF6AAF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DCE8EF-A3C2-4A3C-95B6-06FF0665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C310-9913-4504-A0B3-0C06059CC7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1E09EE-3551-472D-AA48-3340F9CA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CB2620-8B44-43C7-8D6E-390FC745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69A-3BBD-42BA-8C4D-B2E7ABA10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93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A165664-C5CE-4660-AE3A-2AF93A34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1F43BD-15A6-4956-9E75-A8581584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B102AD-93E9-4AC7-905D-00346DDC6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83F2-6F39-4F8C-AEBB-3E68C5C9BA4C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27DD1F-A030-4292-A29C-D1EEF25B7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D40E0B-3188-468B-8E08-E432CF838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DF6B-399C-468B-99C3-B733CD4370C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409CE4-4639-4AEA-85DB-D2FF7659D8F7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F0DDEEC-6615-4419-AFA5-B8E8C93D76E7}"/>
              </a:ext>
            </a:extLst>
          </p:cNvPr>
          <p:cNvCxnSpPr/>
          <p:nvPr userDrawn="1"/>
        </p:nvCxnSpPr>
        <p:spPr>
          <a:xfrm>
            <a:off x="914400" y="2286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4723D09-02FD-49C7-9C18-050E4AD531A5}"/>
              </a:ext>
            </a:extLst>
          </p:cNvPr>
          <p:cNvCxnSpPr/>
          <p:nvPr userDrawn="1"/>
        </p:nvCxnSpPr>
        <p:spPr>
          <a:xfrm>
            <a:off x="228600" y="6858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EB985B0-47A0-44E0-883A-B39FF5B65FF2}"/>
              </a:ext>
            </a:extLst>
          </p:cNvPr>
          <p:cNvCxnSpPr/>
          <p:nvPr userDrawn="1"/>
        </p:nvCxnSpPr>
        <p:spPr>
          <a:xfrm>
            <a:off x="228600" y="66294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4D25472-9376-4FD4-B13F-B30A5BC6FDA0}"/>
              </a:ext>
            </a:extLst>
          </p:cNvPr>
          <p:cNvCxnSpPr>
            <a:endCxn id="19" idx="3"/>
          </p:cNvCxnSpPr>
          <p:nvPr userDrawn="1"/>
        </p:nvCxnSpPr>
        <p:spPr>
          <a:xfrm>
            <a:off x="8839200" y="228600"/>
            <a:ext cx="76200" cy="6356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59F20A7-49AF-4233-A125-EBB9045819B2}"/>
              </a:ext>
            </a:extLst>
          </p:cNvPr>
          <p:cNvSpPr txBox="1"/>
          <p:nvPr userDrawn="1"/>
        </p:nvSpPr>
        <p:spPr>
          <a:xfrm>
            <a:off x="67818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sz="1600" dirty="0"/>
              <a:t>Work is Worship</a:t>
            </a:r>
          </a:p>
        </p:txBody>
      </p:sp>
    </p:spTree>
    <p:extLst>
      <p:ext uri="{BB962C8B-B14F-4D97-AF65-F5344CB8AC3E}">
        <p14:creationId xmlns="" xmlns:p14="http://schemas.microsoft.com/office/powerpoint/2010/main" val="18842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bX5AmKfyA0&amp;feature=youtu.b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K3YRANdCEMQPTlhWkAwgkgK86uXjiPjn/view?usp=shar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QaayLwb2NGzbpOE5j9uRrcSEb12px-mTJmpbbaQY6I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PzzN1vTdU&amp;feature=youtu.b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43nE9SzT4tLRym9kpEeAWVSEkrlgpeN/view?usp=drivesd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C5E92F4-8B22-44A3-A295-F7EC1C5D7CA9}"/>
              </a:ext>
            </a:extLst>
          </p:cNvPr>
          <p:cNvSpPr/>
          <p:nvPr/>
        </p:nvSpPr>
        <p:spPr>
          <a:xfrm>
            <a:off x="2971800" y="2464673"/>
            <a:ext cx="2713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endParaRPr lang="en-I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C5397E-E333-44B9-B4DC-B4D71F9DF470}"/>
              </a:ext>
            </a:extLst>
          </p:cNvPr>
          <p:cNvSpPr/>
          <p:nvPr/>
        </p:nvSpPr>
        <p:spPr>
          <a:xfrm>
            <a:off x="3276600" y="2948146"/>
            <a:ext cx="1758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 IV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CE9C1F-9B6E-430F-83E4-ECD9D15D9EF4}"/>
              </a:ext>
            </a:extLst>
          </p:cNvPr>
          <p:cNvSpPr/>
          <p:nvPr/>
        </p:nvSpPr>
        <p:spPr>
          <a:xfrm>
            <a:off x="1955899" y="3338940"/>
            <a:ext cx="52322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AND CALENDAR</a:t>
            </a:r>
            <a:endParaRPr lang="en-IN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77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LEAP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\Desktop\ea91759e31b1d7d500e85afdbb8bd7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ppt of time and calendar\feb29_leap-678x4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0340" y="533400"/>
            <a:ext cx="2973660" cy="1864020"/>
          </a:xfrm>
          <a:prstGeom prst="rect">
            <a:avLst/>
          </a:prstGeom>
          <a:noFill/>
        </p:spPr>
      </p:pic>
      <p:pic>
        <p:nvPicPr>
          <p:cNvPr id="1026" name="Picture 2" descr="C:\Users\dell\Desktop\ppt of time and calendar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2895600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Q: How many days are there in the month of     </a:t>
            </a:r>
          </a:p>
          <a:p>
            <a:r>
              <a:rPr lang="en-US" sz="2000" b="1" dirty="0"/>
              <a:t>      February in leap year?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66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How many days are there in Leap year?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114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There is one day extra day in leap year  </a:t>
            </a:r>
            <a:r>
              <a:rPr lang="en-US" sz="2000" b="1" dirty="0" err="1"/>
              <a:t>i.e</a:t>
            </a:r>
            <a:r>
              <a:rPr lang="en-US" sz="2000" b="1" dirty="0"/>
              <a:t> in the month of  February.</a:t>
            </a:r>
          </a:p>
        </p:txBody>
      </p:sp>
      <p:pic>
        <p:nvPicPr>
          <p:cNvPr id="1028" name="Picture 4" descr="Find whether a given year is leap year or not in Python - CodeSpeedy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4876800"/>
            <a:ext cx="8686800" cy="148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Autofit/>
          </a:bodyPr>
          <a:lstStyle/>
          <a:p>
            <a:r>
              <a:rPr lang="en-US" sz="9600" b="1" dirty="0"/>
              <a:t>Is it a Leap year?</a:t>
            </a:r>
          </a:p>
        </p:txBody>
      </p:sp>
      <p:pic>
        <p:nvPicPr>
          <p:cNvPr id="3" name="Content Placeholder 2" descr="C:\Users\dell\Desktop\leap yea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28650" y="2478250"/>
            <a:ext cx="7886700" cy="304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0DE038-9ECF-44B4-A953-C56572088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7259"/>
            <a:ext cx="8229600" cy="39973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           </a:t>
            </a:r>
            <a:r>
              <a:rPr lang="en-US" sz="3200" dirty="0">
                <a:solidFill>
                  <a:srgbClr val="002060"/>
                </a:solidFill>
              </a:rPr>
              <a:t>3 6 4</a:t>
            </a:r>
          </a:p>
          <a:p>
            <a:pPr>
              <a:buNone/>
            </a:pPr>
            <a:r>
              <a:rPr lang="en-US" sz="3200" dirty="0">
                <a:solidFill>
                  <a:srgbClr val="002060"/>
                </a:solidFill>
              </a:rPr>
              <a:t>      4 1456                 </a:t>
            </a:r>
          </a:p>
          <a:p>
            <a:pPr>
              <a:buNone/>
            </a:pPr>
            <a:r>
              <a:rPr lang="en-US" sz="3200" dirty="0">
                <a:solidFill>
                  <a:srgbClr val="002060"/>
                </a:solidFill>
              </a:rPr>
              <a:t>        -12</a:t>
            </a:r>
          </a:p>
          <a:p>
            <a:pPr>
              <a:buNone/>
            </a:pPr>
            <a:r>
              <a:rPr lang="en-US" sz="3200" dirty="0">
                <a:solidFill>
                  <a:srgbClr val="002060"/>
                </a:solidFill>
              </a:rPr>
              <a:t>           25</a:t>
            </a:r>
          </a:p>
          <a:p>
            <a:pPr>
              <a:buNone/>
            </a:pPr>
            <a:r>
              <a:rPr lang="en-US" sz="3200" dirty="0">
                <a:solidFill>
                  <a:srgbClr val="002060"/>
                </a:solidFill>
              </a:rPr>
              <a:t>          -24    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So, It is a  Leap Year.</a:t>
            </a:r>
          </a:p>
          <a:p>
            <a:pPr>
              <a:buNone/>
            </a:pPr>
            <a:r>
              <a:rPr lang="en-US" sz="3200" dirty="0">
                <a:solidFill>
                  <a:srgbClr val="002060"/>
                </a:solidFill>
              </a:rPr>
              <a:t>              16                          </a:t>
            </a:r>
          </a:p>
          <a:p>
            <a:pPr>
              <a:buNone/>
            </a:pPr>
            <a:r>
              <a:rPr lang="en-US" sz="3200" dirty="0">
                <a:solidFill>
                  <a:srgbClr val="002060"/>
                </a:solidFill>
              </a:rPr>
              <a:t>             -16</a:t>
            </a:r>
          </a:p>
          <a:p>
            <a:pPr>
              <a:buNone/>
            </a:pPr>
            <a:r>
              <a:rPr lang="en-US" sz="3200" dirty="0">
                <a:solidFill>
                  <a:srgbClr val="002060"/>
                </a:solidFill>
              </a:rPr>
              <a:t>               0</a:t>
            </a:r>
            <a:endParaRPr lang="en-IN" sz="32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36B8EF-6C63-45DE-97F5-1DD779988E9F}"/>
              </a:ext>
            </a:extLst>
          </p:cNvPr>
          <p:cNvSpPr txBox="1"/>
          <p:nvPr/>
        </p:nvSpPr>
        <p:spPr>
          <a:xfrm>
            <a:off x="641252" y="132233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rgbClr val="0070C0"/>
                </a:solidFill>
              </a:rPr>
              <a:t>Example :  1456 ÷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F94A35A-8426-4413-A39D-77A18BE4D082}"/>
              </a:ext>
            </a:extLst>
          </p:cNvPr>
          <p:cNvSpPr/>
          <p:nvPr/>
        </p:nvSpPr>
        <p:spPr>
          <a:xfrm>
            <a:off x="1447800" y="182364"/>
            <a:ext cx="5823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IT A LEAP YEAR??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="" xmlns:a16="http://schemas.microsoft.com/office/drawing/2014/main" id="{E136873D-4DF3-42FD-B849-B1A3058A80F0}"/>
              </a:ext>
            </a:extLst>
          </p:cNvPr>
          <p:cNvCxnSpPr>
            <a:cxnSpLocks/>
          </p:cNvCxnSpPr>
          <p:nvPr/>
        </p:nvCxnSpPr>
        <p:spPr>
          <a:xfrm flipV="1">
            <a:off x="641252" y="2971800"/>
            <a:ext cx="2286000" cy="457200"/>
          </a:xfrm>
          <a:prstGeom prst="bentConnector3">
            <a:avLst>
              <a:gd name="adj1" fmla="val 3153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83420AD7-7652-42C2-A77E-6B75B355B10C}"/>
              </a:ext>
            </a:extLst>
          </p:cNvPr>
          <p:cNvCxnSpPr/>
          <p:nvPr/>
        </p:nvCxnSpPr>
        <p:spPr>
          <a:xfrm>
            <a:off x="1098452" y="38862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56BDE77-EF9D-47BC-B84A-62A6AF91E346}"/>
              </a:ext>
            </a:extLst>
          </p:cNvPr>
          <p:cNvCxnSpPr/>
          <p:nvPr/>
        </p:nvCxnSpPr>
        <p:spPr>
          <a:xfrm>
            <a:off x="1234439" y="48768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DF29082-6D48-4BA7-8335-5B43799B2BF5}"/>
              </a:ext>
            </a:extLst>
          </p:cNvPr>
          <p:cNvCxnSpPr/>
          <p:nvPr/>
        </p:nvCxnSpPr>
        <p:spPr>
          <a:xfrm>
            <a:off x="1447800" y="58674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457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centurial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72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4400" b="1" i="1" dirty="0">
                <a:solidFill>
                  <a:srgbClr val="FF0066"/>
                </a:solidFill>
              </a:rPr>
              <a:t>For centurial years it should be divisible by 400 not by 4.</a:t>
            </a:r>
          </a:p>
          <a:p>
            <a:endParaRPr lang="en-US" sz="4400" b="1" i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US" sz="4400" b="1" i="1" dirty="0">
                <a:solidFill>
                  <a:srgbClr val="FF3300"/>
                </a:solidFill>
              </a:rPr>
              <a:t>Ex:1200÷400 = 3 </a:t>
            </a:r>
          </a:p>
          <a:p>
            <a:pPr>
              <a:buNone/>
            </a:pPr>
            <a:r>
              <a:rPr lang="en-US" sz="4400" b="1" i="1" dirty="0">
                <a:solidFill>
                  <a:srgbClr val="FF3300"/>
                </a:solidFill>
              </a:rPr>
              <a:t>So, it is a leap year</a:t>
            </a:r>
          </a:p>
          <a:p>
            <a:pPr>
              <a:buNone/>
            </a:pPr>
            <a:r>
              <a:rPr lang="en-US" sz="4400" b="1" i="1" dirty="0">
                <a:solidFill>
                  <a:srgbClr val="FF3300"/>
                </a:solidFill>
              </a:rPr>
              <a:t>1500 is not divisible 400 </a:t>
            </a:r>
          </a:p>
          <a:p>
            <a:pPr>
              <a:buNone/>
            </a:pPr>
            <a:r>
              <a:rPr lang="en-US" sz="4400" b="1" i="1" dirty="0">
                <a:solidFill>
                  <a:srgbClr val="FF3300"/>
                </a:solidFill>
              </a:rPr>
              <a:t>So, it is not a leap year.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048000" y="533400"/>
            <a:ext cx="5029200" cy="762000"/>
          </a:xfrm>
          <a:prstGeom prst="wedgeEllipseCallout">
            <a:avLst>
              <a:gd name="adj1" fmla="val -41752"/>
              <a:gd name="adj2" fmla="val 97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Do You Know?</a:t>
            </a:r>
          </a:p>
        </p:txBody>
      </p:sp>
      <p:pic>
        <p:nvPicPr>
          <p:cNvPr id="4098" name="Picture 2" descr="C:\Users\dell\Desktop\the-sun-the-earth-the-moon-2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6106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A98CED03-2D76-4426-88B6-92691366D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8" y="1929424"/>
            <a:ext cx="3486150" cy="3647049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F4711F-5A58-4292-9D2B-A60DF85423A6}"/>
              </a:ext>
            </a:extLst>
          </p:cNvPr>
          <p:cNvSpPr txBox="1"/>
          <p:nvPr/>
        </p:nvSpPr>
        <p:spPr>
          <a:xfrm>
            <a:off x="4406146" y="330607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solidFill>
                  <a:srgbClr val="FF0066"/>
                </a:solidFill>
                <a:latin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https://www.youtube.com/watch?v=0bX5AmKfyA0&amp;feature=youtu.be</a:t>
            </a:r>
            <a:endParaRPr lang="en-IN" sz="2400" b="1" i="1" dirty="0">
              <a:solidFill>
                <a:srgbClr val="FF0066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086583-AF70-4CF0-8942-CE1405CD7658}"/>
              </a:ext>
            </a:extLst>
          </p:cNvPr>
          <p:cNvSpPr txBox="1"/>
          <p:nvPr/>
        </p:nvSpPr>
        <p:spPr>
          <a:xfrm>
            <a:off x="710768" y="1344378"/>
            <a:ext cx="417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u="sng" dirty="0">
                <a:solidFill>
                  <a:srgbClr val="002060"/>
                </a:solidFill>
                <a:latin typeface="Calibri"/>
              </a:rPr>
              <a:t>ACTIVITY ON LEAP YEAR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95B60E-3CE3-4E83-878E-3FAB69C4B608}"/>
              </a:ext>
            </a:extLst>
          </p:cNvPr>
          <p:cNvSpPr txBox="1"/>
          <p:nvPr/>
        </p:nvSpPr>
        <p:spPr>
          <a:xfrm>
            <a:off x="4543865" y="259765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6600"/>
                </a:solidFill>
                <a:latin typeface="Calibri"/>
              </a:rPr>
              <a:t>Teacher’s Explanation: </a:t>
            </a:r>
            <a:endParaRPr lang="en-IN" sz="3200" b="1" i="1" u="sng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EA62FA-E85E-4200-98D5-30A460CE946B}"/>
              </a:ext>
            </a:extLst>
          </p:cNvPr>
          <p:cNvSpPr txBox="1"/>
          <p:nvPr/>
        </p:nvSpPr>
        <p:spPr>
          <a:xfrm>
            <a:off x="5475744" y="4665230"/>
            <a:ext cx="22042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A2A00"/>
                </a:solidFill>
                <a:latin typeface="Calibri"/>
              </a:rPr>
              <a:t>(Video Link)</a:t>
            </a:r>
          </a:p>
          <a:p>
            <a:endParaRPr lang="en-IN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7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7200" b="1" i="1" u="sng" dirty="0"/>
              <a:t> </a:t>
            </a:r>
            <a:r>
              <a:rPr lang="en-IN" sz="7200" b="1" i="1" u="sng" dirty="0">
                <a:solidFill>
                  <a:srgbClr val="002060"/>
                </a:solidFill>
              </a:rPr>
              <a:t>Time in Minutes and Seconds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038600"/>
          </a:xfrm>
        </p:spPr>
        <p:txBody>
          <a:bodyPr/>
          <a:lstStyle/>
          <a:p>
            <a:r>
              <a:rPr lang="en-IN" sz="2800" b="1" i="1" dirty="0">
                <a:solidFill>
                  <a:srgbClr val="FF3300"/>
                </a:solidFill>
              </a:rPr>
              <a:t>The second hand of the clock is the fastest moving hand.</a:t>
            </a:r>
          </a:p>
          <a:p>
            <a:r>
              <a:rPr lang="en-IN" sz="2800" b="1" i="1" dirty="0">
                <a:solidFill>
                  <a:srgbClr val="FF3300"/>
                </a:solidFill>
              </a:rPr>
              <a:t>Second is the smallest unit of time. </a:t>
            </a:r>
          </a:p>
          <a:p>
            <a:r>
              <a:rPr lang="en-IN" sz="2800" b="1" i="1" dirty="0">
                <a:solidFill>
                  <a:srgbClr val="FF3300"/>
                </a:solidFill>
              </a:rPr>
              <a:t>1 minute = 60 seconds </a:t>
            </a:r>
          </a:p>
          <a:p>
            <a:pPr>
              <a:buNone/>
            </a:pPr>
            <a:r>
              <a:rPr lang="en-IN" sz="2800" b="1" i="1" dirty="0">
                <a:solidFill>
                  <a:srgbClr val="FF3300"/>
                </a:solidFill>
              </a:rPr>
              <a:t>                  </a:t>
            </a:r>
            <a:r>
              <a:rPr lang="en-IN" sz="2800" b="1" i="1" dirty="0">
                <a:solidFill>
                  <a:srgbClr val="FF0066"/>
                </a:solidFill>
              </a:rPr>
              <a:t>Observe the relations</a:t>
            </a:r>
          </a:p>
          <a:p>
            <a:pPr>
              <a:buNone/>
            </a:pPr>
            <a:r>
              <a:rPr lang="en-IN" sz="2800" b="1" i="1" dirty="0">
                <a:solidFill>
                  <a:srgbClr val="FF3300"/>
                </a:solidFill>
              </a:rPr>
              <a:t>  365 days = 1 year              Leap year = 366 days </a:t>
            </a:r>
          </a:p>
          <a:p>
            <a:pPr>
              <a:buNone/>
            </a:pPr>
            <a:r>
              <a:rPr lang="en-IN" sz="2800" b="1" i="1" dirty="0">
                <a:solidFill>
                  <a:srgbClr val="FF3300"/>
                </a:solidFill>
              </a:rPr>
              <a:t> 52 weeks = 1 year             10 years  = 1 decade</a:t>
            </a:r>
          </a:p>
          <a:p>
            <a:pPr>
              <a:buNone/>
            </a:pPr>
            <a:r>
              <a:rPr lang="en-IN" sz="2800" b="1" i="1" dirty="0">
                <a:solidFill>
                  <a:srgbClr val="FF3300"/>
                </a:solidFill>
              </a:rPr>
              <a:t>100 years = 1 century</a:t>
            </a:r>
          </a:p>
          <a:p>
            <a:endParaRPr lang="en-IN" dirty="0"/>
          </a:p>
          <a:p>
            <a:endParaRPr lang="en-IN" sz="36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F78A2E-4B3B-4D80-BA8E-E1698AAE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719262"/>
            <a:ext cx="1504950" cy="17097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924800" cy="1447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9FF29"/>
                </a:solidFill>
                <a:effectLst>
                  <a:glow rad="101600">
                    <a:srgbClr val="006600">
                      <a:alpha val="60000"/>
                    </a:srgb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Addition of Time     </a:t>
            </a:r>
          </a:p>
        </p:txBody>
      </p:sp>
      <p:pic>
        <p:nvPicPr>
          <p:cNvPr id="1026" name="Picture 2" descr="C:\Users\dell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514600"/>
            <a:ext cx="8305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34" y="197795"/>
            <a:ext cx="8229600" cy="1066800"/>
          </a:xfrm>
        </p:spPr>
        <p:txBody>
          <a:bodyPr/>
          <a:lstStyle/>
          <a:p>
            <a:r>
              <a:rPr lang="en-US" b="1" i="1" dirty="0">
                <a:solidFill>
                  <a:srgbClr val="FF0066"/>
                </a:solidFill>
              </a:rPr>
              <a:t>              </a:t>
            </a:r>
            <a:r>
              <a:rPr lang="en-US" b="1" i="1" u="sng" dirty="0">
                <a:solidFill>
                  <a:srgbClr val="FF0066"/>
                </a:solidFill>
              </a:rPr>
              <a:t>Time (after the given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48912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endParaRPr lang="en-US" sz="3600" i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F87F41-0F5D-432E-BAEC-A0653CA5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37" y="2483085"/>
            <a:ext cx="1762125" cy="2600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B09F6B-09D4-4B4A-80BA-30152E09F2B4}"/>
              </a:ext>
            </a:extLst>
          </p:cNvPr>
          <p:cNvSpPr txBox="1"/>
          <p:nvPr/>
        </p:nvSpPr>
        <p:spPr>
          <a:xfrm>
            <a:off x="1524000" y="914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FIND THE FUTURE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442593-2DBB-479A-98F9-83D8AF97F2BD}"/>
              </a:ext>
            </a:extLst>
          </p:cNvPr>
          <p:cNvSpPr txBox="1"/>
          <p:nvPr/>
        </p:nvSpPr>
        <p:spPr>
          <a:xfrm>
            <a:off x="762000" y="19812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IN" sz="3200" dirty="0">
                <a:solidFill>
                  <a:srgbClr val="002060"/>
                </a:solidFill>
              </a:rPr>
              <a:t>What will be time 3 hours ahead of 5:40 am?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6154AD5-B353-4437-B3D4-B5978825E33B}"/>
              </a:ext>
            </a:extLst>
          </p:cNvPr>
          <p:cNvSpPr/>
          <p:nvPr/>
        </p:nvSpPr>
        <p:spPr>
          <a:xfrm>
            <a:off x="480934" y="4114800"/>
            <a:ext cx="1500266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i="1" dirty="0">
                <a:solidFill>
                  <a:schemeClr val="tx1"/>
                </a:solidFill>
              </a:rPr>
              <a:t>5:40 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8E1A36C-5264-41E2-A2EC-E3B8C1720FF8}"/>
              </a:ext>
            </a:extLst>
          </p:cNvPr>
          <p:cNvSpPr/>
          <p:nvPr/>
        </p:nvSpPr>
        <p:spPr>
          <a:xfrm>
            <a:off x="2037759" y="4114800"/>
            <a:ext cx="1500266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i="1" dirty="0">
                <a:solidFill>
                  <a:schemeClr val="tx1"/>
                </a:solidFill>
              </a:rPr>
              <a:t>6:40 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1A6096C-5370-4944-A49F-AFB53509EBFC}"/>
              </a:ext>
            </a:extLst>
          </p:cNvPr>
          <p:cNvSpPr/>
          <p:nvPr/>
        </p:nvSpPr>
        <p:spPr>
          <a:xfrm>
            <a:off x="3594584" y="4114800"/>
            <a:ext cx="1500266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i="1" dirty="0">
                <a:solidFill>
                  <a:schemeClr val="tx1"/>
                </a:solidFill>
              </a:rPr>
              <a:t>7:40 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299B3E-E504-42BD-80B6-16405F4869A5}"/>
              </a:ext>
            </a:extLst>
          </p:cNvPr>
          <p:cNvSpPr/>
          <p:nvPr/>
        </p:nvSpPr>
        <p:spPr>
          <a:xfrm>
            <a:off x="5151409" y="4114800"/>
            <a:ext cx="1500266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i="1" dirty="0">
                <a:solidFill>
                  <a:schemeClr val="tx1"/>
                </a:solidFill>
              </a:rPr>
              <a:t>8:40 AM</a:t>
            </a:r>
          </a:p>
        </p:txBody>
      </p:sp>
      <p:sp>
        <p:nvSpPr>
          <p:cNvPr id="22" name="Arrow: U-Turn 21">
            <a:extLst>
              <a:ext uri="{FF2B5EF4-FFF2-40B4-BE49-F238E27FC236}">
                <a16:creationId xmlns="" xmlns:a16="http://schemas.microsoft.com/office/drawing/2014/main" id="{AA302FD6-D527-4CF3-8FD0-64B33390BD88}"/>
              </a:ext>
            </a:extLst>
          </p:cNvPr>
          <p:cNvSpPr/>
          <p:nvPr/>
        </p:nvSpPr>
        <p:spPr>
          <a:xfrm>
            <a:off x="1093029" y="3267456"/>
            <a:ext cx="1295400" cy="838200"/>
          </a:xfrm>
          <a:prstGeom prst="uturnArrow">
            <a:avLst>
              <a:gd name="adj1" fmla="val 14930"/>
              <a:gd name="adj2" fmla="val 16608"/>
              <a:gd name="adj3" fmla="val 30035"/>
              <a:gd name="adj4" fmla="val 68287"/>
              <a:gd name="adj5" fmla="val 10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3" name="Arrow: U-Turn 22">
            <a:extLst>
              <a:ext uri="{FF2B5EF4-FFF2-40B4-BE49-F238E27FC236}">
                <a16:creationId xmlns="" xmlns:a16="http://schemas.microsoft.com/office/drawing/2014/main" id="{91BF8AD2-25FF-45B7-B6D0-92B8A239D50E}"/>
              </a:ext>
            </a:extLst>
          </p:cNvPr>
          <p:cNvSpPr/>
          <p:nvPr/>
        </p:nvSpPr>
        <p:spPr>
          <a:xfrm>
            <a:off x="2902006" y="3277874"/>
            <a:ext cx="1295400" cy="838200"/>
          </a:xfrm>
          <a:prstGeom prst="uturnArrow">
            <a:avLst>
              <a:gd name="adj1" fmla="val 14930"/>
              <a:gd name="adj2" fmla="val 16608"/>
              <a:gd name="adj3" fmla="val 30035"/>
              <a:gd name="adj4" fmla="val 68287"/>
              <a:gd name="adj5" fmla="val 10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Arrow: U-Turn 23">
            <a:extLst>
              <a:ext uri="{FF2B5EF4-FFF2-40B4-BE49-F238E27FC236}">
                <a16:creationId xmlns="" xmlns:a16="http://schemas.microsoft.com/office/drawing/2014/main" id="{5CA2AD33-62C1-43F6-8F6F-C422C4B3EBFF}"/>
              </a:ext>
            </a:extLst>
          </p:cNvPr>
          <p:cNvSpPr/>
          <p:nvPr/>
        </p:nvSpPr>
        <p:spPr>
          <a:xfrm>
            <a:off x="4800709" y="3264978"/>
            <a:ext cx="1295400" cy="838200"/>
          </a:xfrm>
          <a:prstGeom prst="uturnArrow">
            <a:avLst>
              <a:gd name="adj1" fmla="val 14930"/>
              <a:gd name="adj2" fmla="val 16608"/>
              <a:gd name="adj3" fmla="val 30035"/>
              <a:gd name="adj4" fmla="val 68287"/>
              <a:gd name="adj5" fmla="val 10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3E314C2-E89D-48C4-9691-745B427B7867}"/>
              </a:ext>
            </a:extLst>
          </p:cNvPr>
          <p:cNvSpPr txBox="1"/>
          <p:nvPr/>
        </p:nvSpPr>
        <p:spPr>
          <a:xfrm>
            <a:off x="1371600" y="3684078"/>
            <a:ext cx="77306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 hr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469863B-DB1A-491F-AA05-4A424E33C6BC}"/>
              </a:ext>
            </a:extLst>
          </p:cNvPr>
          <p:cNvSpPr txBox="1"/>
          <p:nvPr/>
        </p:nvSpPr>
        <p:spPr>
          <a:xfrm>
            <a:off x="5024511" y="3726762"/>
            <a:ext cx="77306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 hr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1BA240F-9ADD-4FCE-A69F-6706B616C960}"/>
              </a:ext>
            </a:extLst>
          </p:cNvPr>
          <p:cNvSpPr txBox="1"/>
          <p:nvPr/>
        </p:nvSpPr>
        <p:spPr>
          <a:xfrm>
            <a:off x="3132703" y="3709688"/>
            <a:ext cx="77306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 hr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18082"/>
            <a:ext cx="8229600" cy="1143000"/>
          </a:xfrm>
        </p:spPr>
        <p:txBody>
          <a:bodyPr/>
          <a:lstStyle/>
          <a:p>
            <a:r>
              <a:rPr lang="en-US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PDF CHAPTER LINK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21A785-28DE-4DF1-8A0D-19F80F531E81}"/>
              </a:ext>
            </a:extLst>
          </p:cNvPr>
          <p:cNvSpPr txBox="1"/>
          <p:nvPr/>
        </p:nvSpPr>
        <p:spPr>
          <a:xfrm>
            <a:off x="800099" y="4191000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u="sng" dirty="0">
                <a:solidFill>
                  <a:srgbClr val="FF3300"/>
                </a:solidFill>
                <a:hlinkClick r:id="rId2"/>
              </a:rPr>
              <a:t>https://drive.google.com/file/d/1K3YRANdCEMQPTlhWkAwgkgK86uXjiPjn/view?usp=sharing</a:t>
            </a:r>
            <a:endParaRPr lang="en-IN" sz="2800" b="1" i="1" u="sng" dirty="0">
              <a:solidFill>
                <a:srgbClr val="FF33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r>
              <a:rPr lang="en-US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Addition with regrouping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6600"/>
                </a:solidFill>
              </a:rPr>
              <a:t>Step1 : Arrange hrs under hrs and  </a:t>
            </a:r>
            <a:r>
              <a:rPr lang="en-US" b="1" dirty="0" err="1">
                <a:solidFill>
                  <a:srgbClr val="006600"/>
                </a:solidFill>
              </a:rPr>
              <a:t>mins</a:t>
            </a:r>
            <a:r>
              <a:rPr lang="en-US" b="1" dirty="0">
                <a:solidFill>
                  <a:srgbClr val="006600"/>
                </a:solidFill>
              </a:rPr>
              <a:t> under </a:t>
            </a:r>
            <a:r>
              <a:rPr lang="en-US" b="1" dirty="0" err="1">
                <a:solidFill>
                  <a:srgbClr val="006600"/>
                </a:solidFill>
              </a:rPr>
              <a:t>mins</a:t>
            </a:r>
            <a:endParaRPr lang="en-US" b="1" dirty="0">
              <a:solidFill>
                <a:srgbClr val="0066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6600"/>
                </a:solidFill>
              </a:rPr>
              <a:t>Step 2 : Add hrs to hrs and </a:t>
            </a:r>
            <a:r>
              <a:rPr lang="en-US" b="1" dirty="0" err="1">
                <a:solidFill>
                  <a:srgbClr val="006600"/>
                </a:solidFill>
              </a:rPr>
              <a:t>mins</a:t>
            </a:r>
            <a:r>
              <a:rPr lang="en-US" b="1" dirty="0">
                <a:solidFill>
                  <a:srgbClr val="006600"/>
                </a:solidFill>
              </a:rPr>
              <a:t> to </a:t>
            </a:r>
            <a:r>
              <a:rPr lang="en-US" b="1" dirty="0" err="1">
                <a:solidFill>
                  <a:srgbClr val="006600"/>
                </a:solidFill>
              </a:rPr>
              <a:t>mins</a:t>
            </a:r>
            <a:endParaRPr lang="en-US" b="1" dirty="0">
              <a:solidFill>
                <a:srgbClr val="0066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6600"/>
                </a:solidFill>
              </a:rPr>
              <a:t>Step 3: (If min&gt;or = 60) convert it into hr add 1     </a:t>
            </a:r>
          </a:p>
          <a:p>
            <a:pPr>
              <a:buNone/>
            </a:pPr>
            <a:r>
              <a:rPr lang="en-US" b="1" dirty="0">
                <a:solidFill>
                  <a:srgbClr val="006600"/>
                </a:solidFill>
              </a:rPr>
              <a:t>              under hrs column</a:t>
            </a: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For example: </a:t>
            </a:r>
            <a:r>
              <a:rPr lang="en-US" i="1" dirty="0">
                <a:solidFill>
                  <a:srgbClr val="DA2A00"/>
                </a:solidFill>
              </a:rPr>
              <a:t>3hrs 45mins  and 2hrs 55mins</a:t>
            </a:r>
          </a:p>
          <a:p>
            <a:pPr>
              <a:buNone/>
            </a:pPr>
            <a:r>
              <a:rPr lang="en-US" b="1" dirty="0">
                <a:solidFill>
                  <a:srgbClr val="006600"/>
                </a:solidFill>
              </a:rPr>
              <a:t>                   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mins</a:t>
            </a:r>
          </a:p>
          <a:p>
            <a:pPr>
              <a:buNone/>
            </a:pPr>
            <a:r>
              <a:rPr lang="en-US" i="1" dirty="0">
                <a:solidFill>
                  <a:srgbClr val="7030A0"/>
                </a:solidFill>
              </a:rPr>
              <a:t>                      3               45</a:t>
            </a:r>
          </a:p>
          <a:p>
            <a:pPr>
              <a:buNone/>
            </a:pPr>
            <a:r>
              <a:rPr lang="en-US" i="1" dirty="0">
                <a:solidFill>
                  <a:srgbClr val="7030A0"/>
                </a:solidFill>
              </a:rPr>
              <a:t>                   +2               55</a:t>
            </a:r>
          </a:p>
          <a:p>
            <a:pPr>
              <a:buNone/>
            </a:pPr>
            <a:r>
              <a:rPr lang="en-US" i="1" dirty="0">
                <a:solidFill>
                  <a:srgbClr val="7030A0"/>
                </a:solidFill>
              </a:rPr>
              <a:t>                     5              100</a:t>
            </a:r>
          </a:p>
          <a:p>
            <a:pPr>
              <a:buNone/>
            </a:pPr>
            <a:r>
              <a:rPr lang="en-US" i="1" dirty="0">
                <a:solidFill>
                  <a:srgbClr val="7030A0"/>
                </a:solidFill>
              </a:rPr>
              <a:t>                   +1              -60     ( 1 hour = 60 mins)  </a:t>
            </a:r>
          </a:p>
          <a:p>
            <a:pPr>
              <a:buNone/>
            </a:pPr>
            <a:r>
              <a:rPr lang="en-US" i="1" dirty="0">
                <a:solidFill>
                  <a:srgbClr val="7030A0"/>
                </a:solidFill>
              </a:rPr>
              <a:t>                   6               40 </a:t>
            </a:r>
          </a:p>
          <a:p>
            <a:pPr>
              <a:buNone/>
            </a:pPr>
            <a:r>
              <a:rPr lang="en-US" b="1" i="1" u="sng" dirty="0">
                <a:solidFill>
                  <a:srgbClr val="002060"/>
                </a:solidFill>
              </a:rPr>
              <a:t>So, Sum = 6 hrs    40 </a:t>
            </a:r>
            <a:r>
              <a:rPr lang="en-US" b="1" i="1" u="sng" dirty="0" err="1">
                <a:solidFill>
                  <a:srgbClr val="002060"/>
                </a:solidFill>
              </a:rPr>
              <a:t>mins</a:t>
            </a:r>
            <a:r>
              <a:rPr lang="en-US" b="1" i="1" u="sng" dirty="0">
                <a:solidFill>
                  <a:srgbClr val="002060"/>
                </a:solidFill>
              </a:rPr>
              <a:t>                                           </a:t>
            </a:r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94A22A13-1B15-4A7A-AD65-2A5F5882808B}"/>
              </a:ext>
            </a:extLst>
          </p:cNvPr>
          <p:cNvSpPr/>
          <p:nvPr/>
        </p:nvSpPr>
        <p:spPr>
          <a:xfrm>
            <a:off x="6074898" y="2971800"/>
            <a:ext cx="3048000" cy="22653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OH!!!! </a:t>
            </a:r>
          </a:p>
          <a:p>
            <a:pPr algn="ctr"/>
            <a:endParaRPr lang="en-IN" sz="24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N" sz="24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MORE THAN 60 !!!!!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0C61125-C044-4B39-AD41-1E267B15C3C4}"/>
              </a:ext>
            </a:extLst>
          </p:cNvPr>
          <p:cNvCxnSpPr/>
          <p:nvPr/>
        </p:nvCxnSpPr>
        <p:spPr>
          <a:xfrm>
            <a:off x="1295400" y="4104478"/>
            <a:ext cx="2514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3839FB-1964-4B41-9A4A-F2B0BD111068}"/>
              </a:ext>
            </a:extLst>
          </p:cNvPr>
          <p:cNvCxnSpPr/>
          <p:nvPr/>
        </p:nvCxnSpPr>
        <p:spPr>
          <a:xfrm>
            <a:off x="1170549" y="4868066"/>
            <a:ext cx="2514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44B96E6-F35F-4BC8-8409-5EA61A42BFAE}"/>
              </a:ext>
            </a:extLst>
          </p:cNvPr>
          <p:cNvSpPr/>
          <p:nvPr/>
        </p:nvSpPr>
        <p:spPr>
          <a:xfrm>
            <a:off x="2427849" y="3981460"/>
            <a:ext cx="762000" cy="505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67F653D-F2D8-4BA4-8295-390B40436B17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 flipV="1">
            <a:off x="3189849" y="4104478"/>
            <a:ext cx="2894503" cy="1297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18486F-42F7-40C9-9272-44D618F3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9217"/>
            <a:ext cx="7886700" cy="4119563"/>
          </a:xfrm>
        </p:spPr>
        <p:txBody>
          <a:bodyPr/>
          <a:lstStyle/>
          <a:p>
            <a:pPr marL="0" indent="0">
              <a:buNone/>
            </a:pPr>
            <a:r>
              <a:rPr lang="en-IN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IN" sz="2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will be 2 hours 25 minutes after 6:35 		        a.m.?</a:t>
            </a:r>
          </a:p>
          <a:p>
            <a:pPr marL="0" indent="0">
              <a:buNone/>
            </a:pPr>
            <a:r>
              <a:rPr lang="en-IN" sz="24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 </a:t>
            </a:r>
            <a:r>
              <a:rPr lang="en-IN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en-IN" sz="2400" b="1" i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0FDB25-7855-41E0-AC45-B89C11E08EA2}"/>
              </a:ext>
            </a:extLst>
          </p:cNvPr>
          <p:cNvSpPr/>
          <p:nvPr/>
        </p:nvSpPr>
        <p:spPr>
          <a:xfrm>
            <a:off x="1524000" y="119290"/>
            <a:ext cx="63817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u="sng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WITH MARKING SCHEME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FB869088-DAC0-4DFF-9D3A-0AE351D45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283608"/>
              </p:ext>
            </p:extLst>
          </p:nvPr>
        </p:nvGraphicFramePr>
        <p:xfrm>
          <a:off x="381000" y="2573249"/>
          <a:ext cx="4572000" cy="2926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1747038499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714170230"/>
                    </a:ext>
                  </a:extLst>
                </a:gridCol>
              </a:tblGrid>
              <a:tr h="473283">
                <a:tc>
                  <a:txBody>
                    <a:bodyPr/>
                    <a:lstStyle/>
                    <a:p>
                      <a:pPr algn="ctr"/>
                      <a:r>
                        <a:rPr lang="en-IN" sz="3600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600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22453385"/>
                  </a:ext>
                </a:extLst>
              </a:tr>
              <a:tr h="428208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058294"/>
                  </a:ext>
                </a:extLst>
              </a:tr>
              <a:tr h="428208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3290383"/>
                  </a:ext>
                </a:extLst>
              </a:tr>
              <a:tr h="428208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7030A0"/>
                          </a:solidFill>
                          <a:effectLst/>
                        </a:rPr>
                        <a:t> 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FBC">
                            <a:tint val="66000"/>
                            <a:satMod val="160000"/>
                          </a:srgbClr>
                        </a:gs>
                        <a:gs pos="50000">
                          <a:srgbClr val="FF8FBC">
                            <a:tint val="44500"/>
                            <a:satMod val="160000"/>
                          </a:srgbClr>
                        </a:gs>
                        <a:gs pos="100000">
                          <a:srgbClr val="FF8FB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7030A0"/>
                          </a:solidFill>
                          <a:effectLst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FBC">
                            <a:tint val="66000"/>
                            <a:satMod val="160000"/>
                          </a:srgbClr>
                        </a:gs>
                        <a:gs pos="50000">
                          <a:srgbClr val="FF8FBC">
                            <a:tint val="44500"/>
                            <a:satMod val="160000"/>
                          </a:srgbClr>
                        </a:gs>
                        <a:gs pos="100000">
                          <a:srgbClr val="FF8FB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823745743"/>
                  </a:ext>
                </a:extLst>
              </a:tr>
              <a:tr h="428208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2220522"/>
                  </a:ext>
                </a:extLst>
              </a:tr>
              <a:tr h="338059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FF0066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417740959"/>
                  </a:ext>
                </a:extLst>
              </a:tr>
            </a:tbl>
          </a:graphicData>
        </a:graphic>
      </p:graphicFrame>
      <p:sp>
        <p:nvSpPr>
          <p:cNvPr id="11" name="Cross 10">
            <a:extLst>
              <a:ext uri="{FF2B5EF4-FFF2-40B4-BE49-F238E27FC236}">
                <a16:creationId xmlns="" xmlns:a16="http://schemas.microsoft.com/office/drawing/2014/main" id="{70CC3F36-E0C3-43B3-88B1-6501033EA057}"/>
              </a:ext>
            </a:extLst>
          </p:cNvPr>
          <p:cNvSpPr/>
          <p:nvPr/>
        </p:nvSpPr>
        <p:spPr>
          <a:xfrm>
            <a:off x="609600" y="4564024"/>
            <a:ext cx="366054" cy="381000"/>
          </a:xfrm>
          <a:prstGeom prst="plus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12BA575-E0E2-4558-8481-DD16C46FB81A}"/>
              </a:ext>
            </a:extLst>
          </p:cNvPr>
          <p:cNvCxnSpPr>
            <a:cxnSpLocks/>
          </p:cNvCxnSpPr>
          <p:nvPr/>
        </p:nvCxnSpPr>
        <p:spPr>
          <a:xfrm>
            <a:off x="381000" y="5021224"/>
            <a:ext cx="4572000" cy="0"/>
          </a:xfrm>
          <a:prstGeom prst="line">
            <a:avLst/>
          </a:prstGeom>
          <a:ln w="76200">
            <a:solidFill>
              <a:srgbClr val="F20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02612E-8C47-4247-8059-4B1FC82B981B}"/>
              </a:ext>
            </a:extLst>
          </p:cNvPr>
          <p:cNvCxnSpPr>
            <a:cxnSpLocks/>
          </p:cNvCxnSpPr>
          <p:nvPr/>
        </p:nvCxnSpPr>
        <p:spPr>
          <a:xfrm>
            <a:off x="381000" y="5499329"/>
            <a:ext cx="4572000" cy="0"/>
          </a:xfrm>
          <a:prstGeom prst="line">
            <a:avLst/>
          </a:prstGeom>
          <a:ln w="76200">
            <a:solidFill>
              <a:srgbClr val="F20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6007693-BF8E-4299-A2C9-713F575EE600}"/>
              </a:ext>
            </a:extLst>
          </p:cNvPr>
          <p:cNvCxnSpPr>
            <a:cxnSpLocks/>
          </p:cNvCxnSpPr>
          <p:nvPr/>
        </p:nvCxnSpPr>
        <p:spPr>
          <a:xfrm>
            <a:off x="381000" y="4106824"/>
            <a:ext cx="4572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="" xmlns:a16="http://schemas.microsoft.com/office/drawing/2014/main" id="{E6E019D3-E1F3-455D-8E0C-D1F9C2638C21}"/>
              </a:ext>
            </a:extLst>
          </p:cNvPr>
          <p:cNvSpPr/>
          <p:nvPr/>
        </p:nvSpPr>
        <p:spPr>
          <a:xfrm>
            <a:off x="5181600" y="3259049"/>
            <a:ext cx="762000" cy="847774"/>
          </a:xfrm>
          <a:prstGeom prst="rightBrace">
            <a:avLst>
              <a:gd name="adj1" fmla="val 27814"/>
              <a:gd name="adj2" fmla="val 5165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3C06535-53C6-4038-890D-5D0710FE177F}"/>
              </a:ext>
            </a:extLst>
          </p:cNvPr>
          <p:cNvSpPr txBox="1"/>
          <p:nvPr/>
        </p:nvSpPr>
        <p:spPr>
          <a:xfrm>
            <a:off x="6324600" y="3259049"/>
            <a:ext cx="990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3300"/>
                </a:solidFill>
              </a:rPr>
              <a:t>(½)</a:t>
            </a:r>
            <a:r>
              <a:rPr lang="en-IN" sz="4400" dirty="0">
                <a:solidFill>
                  <a:srgbClr val="FF3300"/>
                </a:solidFill>
              </a:rPr>
              <a:t> </a:t>
            </a:r>
          </a:p>
          <a:p>
            <a:endParaRPr lang="en-IN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FF29BA58-3C05-4224-A4F7-36F5EC970503}"/>
              </a:ext>
            </a:extLst>
          </p:cNvPr>
          <p:cNvCxnSpPr/>
          <p:nvPr/>
        </p:nvCxnSpPr>
        <p:spPr>
          <a:xfrm>
            <a:off x="4953000" y="4783049"/>
            <a:ext cx="1143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AF1F1B0-6EE5-4D13-924A-2C886845F143}"/>
              </a:ext>
            </a:extLst>
          </p:cNvPr>
          <p:cNvSpPr txBox="1"/>
          <p:nvPr/>
        </p:nvSpPr>
        <p:spPr>
          <a:xfrm>
            <a:off x="609600" y="5768075"/>
            <a:ext cx="4876800" cy="861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9900CC"/>
                </a:solidFill>
              </a:rPr>
              <a:t>Time will be 9 </a:t>
            </a:r>
            <a:r>
              <a:rPr lang="en-IN" sz="2800" dirty="0" err="1">
                <a:solidFill>
                  <a:srgbClr val="9900CC"/>
                </a:solidFill>
              </a:rPr>
              <a:t>a.m</a:t>
            </a:r>
            <a:r>
              <a:rPr lang="en-IN" dirty="0">
                <a:solidFill>
                  <a:srgbClr val="9900CC"/>
                </a:solidFill>
              </a:rPr>
              <a:t>                      </a:t>
            </a:r>
            <a:r>
              <a:rPr lang="en-IN" sz="3200" dirty="0">
                <a:solidFill>
                  <a:srgbClr val="9900CC"/>
                </a:solidFill>
              </a:rPr>
              <a:t>( ½)</a:t>
            </a:r>
            <a:endParaRPr lang="en-IN" dirty="0">
              <a:solidFill>
                <a:srgbClr val="9900CC"/>
              </a:solidFill>
            </a:endParaRPr>
          </a:p>
          <a:p>
            <a:endParaRPr lang="en-IN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51517B9-8E38-4F12-BB87-5FF12B5D555A}"/>
              </a:ext>
            </a:extLst>
          </p:cNvPr>
          <p:cNvCxnSpPr/>
          <p:nvPr/>
        </p:nvCxnSpPr>
        <p:spPr>
          <a:xfrm>
            <a:off x="3276600" y="6096000"/>
            <a:ext cx="1143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7006A9F-B815-4F6B-BD41-CF182F8BCED1}"/>
              </a:ext>
            </a:extLst>
          </p:cNvPr>
          <p:cNvSpPr txBox="1"/>
          <p:nvPr/>
        </p:nvSpPr>
        <p:spPr>
          <a:xfrm>
            <a:off x="6419850" y="4259829"/>
            <a:ext cx="990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3300"/>
                </a:solidFill>
              </a:rPr>
              <a:t>(½)</a:t>
            </a:r>
            <a:r>
              <a:rPr lang="en-IN" sz="4400" dirty="0">
                <a:solidFill>
                  <a:srgbClr val="FF3300"/>
                </a:solidFill>
              </a:rPr>
              <a:t> </a:t>
            </a:r>
          </a:p>
          <a:p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06417D8-0AD6-4D49-8829-BA809A971ACA}"/>
              </a:ext>
            </a:extLst>
          </p:cNvPr>
          <p:cNvSpPr txBox="1"/>
          <p:nvPr/>
        </p:nvSpPr>
        <p:spPr>
          <a:xfrm>
            <a:off x="6457950" y="4765462"/>
            <a:ext cx="990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3300"/>
                </a:solidFill>
              </a:rPr>
              <a:t>(½)</a:t>
            </a:r>
            <a:r>
              <a:rPr lang="en-IN" sz="4400" dirty="0">
                <a:solidFill>
                  <a:srgbClr val="FF3300"/>
                </a:solidFill>
              </a:rPr>
              <a:t> </a:t>
            </a:r>
          </a:p>
          <a:p>
            <a:endParaRPr lang="en-IN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F70AC42F-B4C1-46C5-BD0A-521395EF867E}"/>
              </a:ext>
            </a:extLst>
          </p:cNvPr>
          <p:cNvCxnSpPr/>
          <p:nvPr/>
        </p:nvCxnSpPr>
        <p:spPr>
          <a:xfrm>
            <a:off x="4953000" y="5286371"/>
            <a:ext cx="1143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4E5D798-0C29-4CB3-8BBA-27217E3006AA}"/>
              </a:ext>
            </a:extLst>
          </p:cNvPr>
          <p:cNvSpPr txBox="1"/>
          <p:nvPr/>
        </p:nvSpPr>
        <p:spPr>
          <a:xfrm>
            <a:off x="7315200" y="1777156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marks)</a:t>
            </a:r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9A7052C-8FCD-449A-8A20-5ACFDF4F3FD5}"/>
              </a:ext>
            </a:extLst>
          </p:cNvPr>
          <p:cNvSpPr txBox="1"/>
          <p:nvPr/>
        </p:nvSpPr>
        <p:spPr>
          <a:xfrm>
            <a:off x="5392028" y="2568856"/>
            <a:ext cx="335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1" dirty="0">
                <a:solidFill>
                  <a:srgbClr val="006600"/>
                </a:solidFill>
              </a:rPr>
              <a:t>A R </a:t>
            </a:r>
            <a:r>
              <a:rPr lang="en-IN" sz="2800" b="1" i="1" dirty="0" err="1">
                <a:solidFill>
                  <a:srgbClr val="006600"/>
                </a:solidFill>
              </a:rPr>
              <a:t>R</a:t>
            </a:r>
            <a:r>
              <a:rPr lang="en-IN" sz="2800" b="1" i="1" dirty="0">
                <a:solidFill>
                  <a:srgbClr val="006600"/>
                </a:solidFill>
              </a:rPr>
              <a:t> A N G E M E N T </a:t>
            </a:r>
          </a:p>
        </p:txBody>
      </p:sp>
      <p:sp>
        <p:nvSpPr>
          <p:cNvPr id="30" name="Cross 29">
            <a:extLst>
              <a:ext uri="{FF2B5EF4-FFF2-40B4-BE49-F238E27FC236}">
                <a16:creationId xmlns="" xmlns:a16="http://schemas.microsoft.com/office/drawing/2014/main" id="{2325239E-B71F-4A19-AFE1-D918965DCBC4}"/>
              </a:ext>
            </a:extLst>
          </p:cNvPr>
          <p:cNvSpPr/>
          <p:nvPr/>
        </p:nvSpPr>
        <p:spPr>
          <a:xfrm>
            <a:off x="422325" y="3560968"/>
            <a:ext cx="557432" cy="512755"/>
          </a:xfrm>
          <a:prstGeom prst="plus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8286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Subtraction in hours and minutes</a:t>
            </a:r>
            <a:br>
              <a:rPr lang="en-IN" sz="4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4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without  regrouping)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5167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/>
              <a:t> </a:t>
            </a:r>
            <a:r>
              <a:rPr lang="en-IN" sz="3400" i="1" dirty="0">
                <a:solidFill>
                  <a:srgbClr val="006600"/>
                </a:solidFill>
              </a:rPr>
              <a:t>Find the difference between-</a:t>
            </a:r>
          </a:p>
          <a:p>
            <a:pPr>
              <a:buNone/>
            </a:pPr>
            <a:r>
              <a:rPr lang="en-IN" sz="3400" i="1" dirty="0">
                <a:solidFill>
                  <a:srgbClr val="006600"/>
                </a:solidFill>
              </a:rPr>
              <a:t>4 hrs 50 min and 2 hrs 30 min</a:t>
            </a:r>
          </a:p>
          <a:p>
            <a:pPr>
              <a:buNone/>
            </a:pPr>
            <a:r>
              <a:rPr lang="en-IN" sz="3400" dirty="0"/>
              <a:t>  </a:t>
            </a:r>
            <a:r>
              <a:rPr lang="en-IN" sz="3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</a:t>
            </a:r>
          </a:p>
          <a:p>
            <a:pPr>
              <a:buNone/>
            </a:pPr>
            <a:r>
              <a:rPr lang="en-IN" sz="3400" b="1" i="1" dirty="0">
                <a:solidFill>
                  <a:srgbClr val="FF0066"/>
                </a:solidFill>
              </a:rPr>
              <a:t>  Arrange the numbers in                hrs        min</a:t>
            </a:r>
          </a:p>
          <a:p>
            <a:pPr>
              <a:buNone/>
            </a:pPr>
            <a:r>
              <a:rPr lang="en-IN" sz="3400" b="1" i="1" dirty="0">
                <a:solidFill>
                  <a:srgbClr val="FF0066"/>
                </a:solidFill>
              </a:rPr>
              <a:t>hours and minutes column              </a:t>
            </a:r>
            <a:r>
              <a:rPr lang="en-IN" sz="3400" b="1" i="1" dirty="0">
                <a:solidFill>
                  <a:schemeClr val="accent6">
                    <a:lumMod val="75000"/>
                  </a:schemeClr>
                </a:solidFill>
              </a:rPr>
              <a:t>4           50    </a:t>
            </a:r>
          </a:p>
          <a:p>
            <a:pPr>
              <a:buNone/>
            </a:pPr>
            <a:r>
              <a:rPr lang="en-IN" sz="3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</a:t>
            </a:r>
            <a:r>
              <a:rPr lang="en-IN" sz="3400" dirty="0">
                <a:solidFill>
                  <a:srgbClr val="002060"/>
                </a:solidFill>
              </a:rPr>
              <a:t>                                                </a:t>
            </a:r>
            <a:r>
              <a:rPr lang="en-IN" sz="3400" b="1" i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IN" sz="3400" b="1" i="1" u="sng" dirty="0">
                <a:solidFill>
                  <a:schemeClr val="accent6">
                    <a:lumMod val="75000"/>
                  </a:schemeClr>
                </a:solidFill>
              </a:rPr>
              <a:t>2           30</a:t>
            </a:r>
          </a:p>
          <a:p>
            <a:pPr>
              <a:buNone/>
            </a:pPr>
            <a:r>
              <a:rPr lang="en-IN" sz="3400" b="1" i="1" dirty="0">
                <a:solidFill>
                  <a:srgbClr val="FF0066"/>
                </a:solidFill>
              </a:rPr>
              <a:t>subtract hours and minutes             </a:t>
            </a:r>
            <a:r>
              <a:rPr lang="en-IN" sz="3400" b="1" i="1" u="sng" dirty="0">
                <a:solidFill>
                  <a:srgbClr val="FF0066"/>
                </a:solidFill>
              </a:rPr>
              <a:t>2           20</a:t>
            </a:r>
          </a:p>
          <a:p>
            <a:pPr>
              <a:buNone/>
            </a:pPr>
            <a:r>
              <a:rPr lang="en-IN" sz="3400" b="1" i="1" dirty="0">
                <a:solidFill>
                  <a:srgbClr val="FF0066"/>
                </a:solidFill>
              </a:rPr>
              <a:t>separately.    (</a:t>
            </a:r>
            <a:r>
              <a:rPr lang="en-IN" sz="3400" b="1" i="1" dirty="0" err="1">
                <a:solidFill>
                  <a:srgbClr val="FF0066"/>
                </a:solidFill>
              </a:rPr>
              <a:t>Ans</a:t>
            </a:r>
            <a:r>
              <a:rPr lang="en-IN" sz="3400" b="1" i="1" dirty="0">
                <a:solidFill>
                  <a:srgbClr val="FF0066"/>
                </a:solidFill>
              </a:rPr>
              <a:t>: 2 hrs 20 min)                                    </a:t>
            </a:r>
          </a:p>
          <a:p>
            <a:r>
              <a:rPr lang="en-IN" dirty="0"/>
              <a:t>                           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Subtraction in hours and minutes </a:t>
            </a:r>
            <a:br>
              <a:rPr lang="en-IN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with regrouping)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3200" i="1" dirty="0" err="1">
                <a:solidFill>
                  <a:srgbClr val="002060"/>
                </a:solidFill>
              </a:rPr>
              <a:t>Eg</a:t>
            </a:r>
            <a:r>
              <a:rPr lang="en-IN" sz="3200" i="1" dirty="0">
                <a:solidFill>
                  <a:srgbClr val="002060"/>
                </a:solidFill>
              </a:rPr>
              <a:t>. Find the difference between :</a:t>
            </a:r>
          </a:p>
          <a:p>
            <a:pPr>
              <a:buNone/>
            </a:pPr>
            <a:r>
              <a:rPr lang="en-IN" sz="3200" i="1" dirty="0">
                <a:solidFill>
                  <a:srgbClr val="002060"/>
                </a:solidFill>
              </a:rPr>
              <a:t>      3 hrs 50 min and 5 hrs 15 min</a:t>
            </a:r>
          </a:p>
          <a:p>
            <a:pPr>
              <a:buNone/>
            </a:pPr>
            <a:r>
              <a:rPr lang="en-IN" sz="3200" i="1" dirty="0">
                <a:solidFill>
                  <a:srgbClr val="002060"/>
                </a:solidFill>
              </a:rPr>
              <a:t>Step 1:</a:t>
            </a:r>
          </a:p>
          <a:p>
            <a:pPr>
              <a:buNone/>
            </a:pPr>
            <a:r>
              <a:rPr lang="en-IN" sz="3200" i="1" dirty="0">
                <a:solidFill>
                  <a:srgbClr val="002060"/>
                </a:solidFill>
              </a:rPr>
              <a:t>Arrange the numbers in hours</a:t>
            </a:r>
            <a:r>
              <a:rPr lang="en-IN" sz="3200" i="1" dirty="0"/>
              <a:t>        </a:t>
            </a:r>
            <a:r>
              <a:rPr lang="en-IN" sz="3200" i="1" dirty="0">
                <a:solidFill>
                  <a:srgbClr val="FF0000"/>
                </a:solidFill>
              </a:rPr>
              <a:t>hrs       min</a:t>
            </a:r>
          </a:p>
          <a:p>
            <a:pPr>
              <a:buNone/>
            </a:pPr>
            <a:r>
              <a:rPr lang="en-IN" sz="3200" i="1" dirty="0"/>
              <a:t> </a:t>
            </a:r>
            <a:r>
              <a:rPr lang="en-IN" sz="3200" i="1" dirty="0">
                <a:solidFill>
                  <a:srgbClr val="002060"/>
                </a:solidFill>
              </a:rPr>
              <a:t>and minutes  column</a:t>
            </a:r>
            <a:r>
              <a:rPr lang="en-IN" sz="32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5           15</a:t>
            </a:r>
          </a:p>
          <a:p>
            <a:pPr>
              <a:buNone/>
            </a:pPr>
            <a:r>
              <a:rPr lang="en-IN" sz="32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</a:t>
            </a:r>
            <a:r>
              <a:rPr lang="en-IN" sz="3200" b="1" i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           50</a:t>
            </a:r>
          </a:p>
          <a:p>
            <a:pPr>
              <a:buNone/>
            </a:pPr>
            <a:endParaRPr lang="en-IN" sz="3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IN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: 50 &gt;15 , hence cannot be subtracted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888609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I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</a:t>
            </a:r>
          </a:p>
          <a:p>
            <a:pPr>
              <a:buNone/>
            </a:pPr>
            <a:r>
              <a:rPr lang="en-I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Borrow I hour (60 min) from 5 hours:</a:t>
            </a:r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IN" dirty="0"/>
              <a:t>                                     </a:t>
            </a:r>
            <a:r>
              <a:rPr lang="en-IN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            min</a:t>
            </a:r>
            <a:endParaRPr lang="en-IN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IN" dirty="0"/>
              <a:t>                                      </a:t>
            </a:r>
            <a:r>
              <a:rPr lang="en-IN" sz="2800" b="1" dirty="0">
                <a:solidFill>
                  <a:srgbClr val="FF0066"/>
                </a:solidFill>
              </a:rPr>
              <a:t>4</a:t>
            </a:r>
            <a:r>
              <a:rPr lang="en-IN" b="1" dirty="0">
                <a:solidFill>
                  <a:srgbClr val="FF0066"/>
                </a:solidFill>
              </a:rPr>
              <a:t>                    </a:t>
            </a:r>
            <a:r>
              <a:rPr lang="en-IN" sz="2800" b="1" dirty="0">
                <a:solidFill>
                  <a:srgbClr val="FF0066"/>
                </a:solidFill>
              </a:rPr>
              <a:t>75   (60 + 15)</a:t>
            </a:r>
          </a:p>
          <a:p>
            <a:pPr>
              <a:buNone/>
            </a:pPr>
            <a:r>
              <a:rPr lang="en-IN" b="1" dirty="0">
                <a:solidFill>
                  <a:srgbClr val="FF0066"/>
                </a:solidFill>
              </a:rPr>
              <a:t>Step 3:                          </a:t>
            </a:r>
            <a:r>
              <a:rPr lang="en-IN" sz="2800" b="1" dirty="0">
                <a:solidFill>
                  <a:srgbClr val="FF0066"/>
                </a:solidFill>
              </a:rPr>
              <a:t>5               15</a:t>
            </a:r>
          </a:p>
          <a:p>
            <a:pPr>
              <a:buNone/>
            </a:pPr>
            <a:r>
              <a:rPr lang="en-IN" sz="2800" dirty="0"/>
              <a:t>                           </a:t>
            </a:r>
            <a:r>
              <a:rPr lang="en-IN" sz="2800" u="sng" dirty="0"/>
              <a:t>- 3               50</a:t>
            </a:r>
          </a:p>
          <a:p>
            <a:pPr>
              <a:buNone/>
            </a:pPr>
            <a:r>
              <a:rPr lang="en-IN" dirty="0"/>
              <a:t> Now subtract             </a:t>
            </a:r>
            <a:r>
              <a:rPr lang="en-IN" sz="2800" u="sng" dirty="0">
                <a:solidFill>
                  <a:schemeClr val="accent2"/>
                </a:solidFill>
              </a:rPr>
              <a:t>1                25</a:t>
            </a:r>
            <a:endParaRPr lang="en-IN" u="sng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IN" b="1" dirty="0"/>
              <a:t>  </a:t>
            </a:r>
            <a:r>
              <a:rPr lang="en-IN" b="1" dirty="0">
                <a:solidFill>
                  <a:schemeClr val="accent2"/>
                </a:solidFill>
              </a:rPr>
              <a:t>         </a:t>
            </a:r>
            <a:r>
              <a:rPr lang="en-IN" b="1" dirty="0"/>
              <a:t>                         </a:t>
            </a:r>
          </a:p>
          <a:p>
            <a:pPr>
              <a:buNone/>
            </a:pPr>
            <a:r>
              <a:rPr lang="en-IN" b="1" dirty="0"/>
              <a:t>                     </a:t>
            </a:r>
            <a:r>
              <a:rPr lang="en-IN" sz="3200" dirty="0" err="1">
                <a:solidFill>
                  <a:srgbClr val="FF0000"/>
                </a:solidFill>
              </a:rPr>
              <a:t>Ans</a:t>
            </a:r>
            <a:r>
              <a:rPr lang="en-IN" sz="3200" dirty="0">
                <a:solidFill>
                  <a:srgbClr val="FF0000"/>
                </a:solidFill>
              </a:rPr>
              <a:t>: 1 hour 25 minutes</a:t>
            </a: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/>
              <a:t>                           </a:t>
            </a:r>
          </a:p>
          <a:p>
            <a:endParaRPr lang="en-IN" dirty="0"/>
          </a:p>
        </p:txBody>
      </p:sp>
      <p:sp>
        <p:nvSpPr>
          <p:cNvPr id="6" name="Right Arrow 5"/>
          <p:cNvSpPr/>
          <p:nvPr/>
        </p:nvSpPr>
        <p:spPr>
          <a:xfrm>
            <a:off x="2209800" y="3847144"/>
            <a:ext cx="533400" cy="140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600200" y="4368604"/>
            <a:ext cx="4191000" cy="762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A47066-70A8-4117-BAFE-5D6CA30FC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81000"/>
            <a:ext cx="1847850" cy="169781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C86794E-8EE6-47E8-8780-FA295BE07026}"/>
              </a:ext>
            </a:extLst>
          </p:cNvPr>
          <p:cNvCxnSpPr/>
          <p:nvPr/>
        </p:nvCxnSpPr>
        <p:spPr>
          <a:xfrm flipV="1">
            <a:off x="4381500" y="2782257"/>
            <a:ext cx="3810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B51CA93-6BB6-49B4-B9C1-2CFFF10294A6}"/>
              </a:ext>
            </a:extLst>
          </p:cNvPr>
          <p:cNvCxnSpPr/>
          <p:nvPr/>
        </p:nvCxnSpPr>
        <p:spPr>
          <a:xfrm flipV="1">
            <a:off x="2743200" y="2858457"/>
            <a:ext cx="5334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18486F-42F7-40C9-9272-44D618F3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9217"/>
            <a:ext cx="7848600" cy="4119563"/>
          </a:xfrm>
        </p:spPr>
        <p:txBody>
          <a:bodyPr/>
          <a:lstStyle/>
          <a:p>
            <a:pPr marL="0" indent="0">
              <a:buNone/>
            </a:pPr>
            <a:r>
              <a:rPr lang="en-IN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IN" sz="2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Sharma starts his morning exercises daily at 			5:40 am. He completes it at 7:25 am. How many 			minutes does he spend in the morning daily?</a:t>
            </a:r>
          </a:p>
          <a:p>
            <a:pPr marL="0" indent="0">
              <a:buNone/>
            </a:pPr>
            <a:r>
              <a:rPr lang="en-IN" sz="24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 </a:t>
            </a:r>
            <a:r>
              <a:rPr lang="en-IN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time of morning exercise = 5:40 am</a:t>
            </a:r>
          </a:p>
          <a:p>
            <a:pPr marL="0" indent="0">
              <a:buNone/>
            </a:pPr>
            <a:r>
              <a:rPr lang="en-IN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Exercise completes at = 7:25 am</a:t>
            </a:r>
          </a:p>
          <a:p>
            <a:pPr marL="0" indent="0">
              <a:buNone/>
            </a:pPr>
            <a:r>
              <a:rPr lang="en-IN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Time spend for exercise = 7:25 am – 5:40 am</a:t>
            </a:r>
          </a:p>
          <a:p>
            <a:pPr marL="0" indent="0">
              <a:buNone/>
            </a:pPr>
            <a:r>
              <a:rPr lang="en-IN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=    1 hr 45 mins           </a:t>
            </a:r>
            <a:endParaRPr lang="en-IN" sz="2400" b="1" i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0FDB25-7855-41E0-AC45-B89C11E08EA2}"/>
              </a:ext>
            </a:extLst>
          </p:cNvPr>
          <p:cNvSpPr/>
          <p:nvPr/>
        </p:nvSpPr>
        <p:spPr>
          <a:xfrm>
            <a:off x="1524000" y="119290"/>
            <a:ext cx="63817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u="sng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WITH MARKING SCHEME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4E5D798-0C29-4CB3-8BBA-27217E3006AA}"/>
              </a:ext>
            </a:extLst>
          </p:cNvPr>
          <p:cNvSpPr txBox="1"/>
          <p:nvPr/>
        </p:nvSpPr>
        <p:spPr>
          <a:xfrm>
            <a:off x="7515225" y="2113633"/>
            <a:ext cx="142875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I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marks)</a:t>
            </a:r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="" xmlns:a16="http://schemas.microsoft.com/office/drawing/2014/main" id="{CD23731C-E0AF-4665-B0F9-8D1AD800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2677309"/>
              </p:ext>
            </p:extLst>
          </p:nvPr>
        </p:nvGraphicFramePr>
        <p:xfrm>
          <a:off x="291905" y="4191000"/>
          <a:ext cx="42672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552045788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739856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401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85(60+25)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939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495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235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9264192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7F4C378-C321-4E84-BAB2-AB6CC2B14106}"/>
              </a:ext>
            </a:extLst>
          </p:cNvPr>
          <p:cNvSpPr txBox="1"/>
          <p:nvPr/>
        </p:nvSpPr>
        <p:spPr>
          <a:xfrm>
            <a:off x="7604320" y="3198165"/>
            <a:ext cx="1428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(1)</a:t>
            </a:r>
          </a:p>
          <a:p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D0EF05E1-F1ED-4953-9578-F3743763832F}"/>
              </a:ext>
            </a:extLst>
          </p:cNvPr>
          <p:cNvCxnSpPr>
            <a:cxnSpLocks/>
          </p:cNvCxnSpPr>
          <p:nvPr/>
        </p:nvCxnSpPr>
        <p:spPr>
          <a:xfrm>
            <a:off x="7391400" y="3429000"/>
            <a:ext cx="1066800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CE8D5E0D-BB9C-440F-94A4-25DC0A1CF8FE}"/>
              </a:ext>
            </a:extLst>
          </p:cNvPr>
          <p:cNvCxnSpPr>
            <a:cxnSpLocks/>
          </p:cNvCxnSpPr>
          <p:nvPr/>
        </p:nvCxnSpPr>
        <p:spPr>
          <a:xfrm>
            <a:off x="4752682" y="4421835"/>
            <a:ext cx="1066800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76C220C-6FE0-4505-AEF1-B581178EEA5A}"/>
              </a:ext>
            </a:extLst>
          </p:cNvPr>
          <p:cNvSpPr txBox="1"/>
          <p:nvPr/>
        </p:nvSpPr>
        <p:spPr>
          <a:xfrm>
            <a:off x="4951534" y="6000043"/>
            <a:ext cx="1428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(1)</a:t>
            </a:r>
          </a:p>
          <a:p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4EEB57E3-B675-4BAD-B334-B9D8C1EC4A49}"/>
              </a:ext>
            </a:extLst>
          </p:cNvPr>
          <p:cNvCxnSpPr>
            <a:cxnSpLocks/>
          </p:cNvCxnSpPr>
          <p:nvPr/>
        </p:nvCxnSpPr>
        <p:spPr>
          <a:xfrm>
            <a:off x="4738614" y="6230878"/>
            <a:ext cx="1066800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ADFE978-B91D-4C59-B98E-9720C3EA616E}"/>
              </a:ext>
            </a:extLst>
          </p:cNvPr>
          <p:cNvCxnSpPr/>
          <p:nvPr/>
        </p:nvCxnSpPr>
        <p:spPr>
          <a:xfrm flipV="1">
            <a:off x="1141828" y="5257800"/>
            <a:ext cx="457200" cy="23098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FE3E302-4BA1-4C86-9DB9-0C4B5090F551}"/>
              </a:ext>
            </a:extLst>
          </p:cNvPr>
          <p:cNvSpPr/>
          <p:nvPr/>
        </p:nvSpPr>
        <p:spPr>
          <a:xfrm>
            <a:off x="295422" y="6077243"/>
            <a:ext cx="4262510" cy="450166"/>
          </a:xfrm>
          <a:custGeom>
            <a:avLst/>
            <a:gdLst>
              <a:gd name="connsiteX0" fmla="*/ 0 w 4262510"/>
              <a:gd name="connsiteY0" fmla="*/ 0 h 450166"/>
              <a:gd name="connsiteX1" fmla="*/ 4262510 w 4262510"/>
              <a:gd name="connsiteY1" fmla="*/ 0 h 450166"/>
              <a:gd name="connsiteX2" fmla="*/ 4262510 w 4262510"/>
              <a:gd name="connsiteY2" fmla="*/ 450166 h 450166"/>
              <a:gd name="connsiteX3" fmla="*/ 0 w 4262510"/>
              <a:gd name="connsiteY3" fmla="*/ 450166 h 4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510" h="450166">
                <a:moveTo>
                  <a:pt x="0" y="0"/>
                </a:moveTo>
                <a:lnTo>
                  <a:pt x="4262510" y="0"/>
                </a:lnTo>
                <a:lnTo>
                  <a:pt x="4262510" y="450166"/>
                </a:lnTo>
                <a:lnTo>
                  <a:pt x="0" y="450166"/>
                </a:lnTo>
              </a:path>
            </a:pathLst>
          </a:custGeom>
          <a:gradFill flip="none" rotWithShape="1">
            <a:gsLst>
              <a:gs pos="0">
                <a:srgbClr val="F20062">
                  <a:shade val="30000"/>
                  <a:satMod val="115000"/>
                </a:srgbClr>
              </a:gs>
              <a:gs pos="50000">
                <a:srgbClr val="F20062">
                  <a:shade val="67500"/>
                  <a:satMod val="115000"/>
                </a:srgbClr>
              </a:gs>
              <a:gs pos="100000">
                <a:srgbClr val="F2006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259F448E-BBC5-4324-A084-619739652C48}"/>
              </a:ext>
            </a:extLst>
          </p:cNvPr>
          <p:cNvCxnSpPr>
            <a:endCxn id="2" idx="2"/>
          </p:cNvCxnSpPr>
          <p:nvPr/>
        </p:nvCxnSpPr>
        <p:spPr>
          <a:xfrm>
            <a:off x="2425505" y="6077243"/>
            <a:ext cx="0" cy="46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6305305-B755-44DC-88D9-80620E91F2C6}"/>
              </a:ext>
            </a:extLst>
          </p:cNvPr>
          <p:cNvSpPr txBox="1"/>
          <p:nvPr/>
        </p:nvSpPr>
        <p:spPr>
          <a:xfrm>
            <a:off x="1141828" y="6100732"/>
            <a:ext cx="4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I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C31FEA8-EC63-494B-8E63-EBDD028114DF}"/>
              </a:ext>
            </a:extLst>
          </p:cNvPr>
          <p:cNvSpPr txBox="1"/>
          <p:nvPr/>
        </p:nvSpPr>
        <p:spPr>
          <a:xfrm>
            <a:off x="3228547" y="6065744"/>
            <a:ext cx="61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I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DC01EC6-5175-48F6-A0EB-61948951774B}"/>
              </a:ext>
            </a:extLst>
          </p:cNvPr>
          <p:cNvSpPr txBox="1"/>
          <p:nvPr/>
        </p:nvSpPr>
        <p:spPr>
          <a:xfrm>
            <a:off x="6305257" y="4248037"/>
            <a:ext cx="263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R </a:t>
            </a:r>
            <a:r>
              <a:rPr lang="en-IN" sz="20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 G E M E N T)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BB71D79-F5D5-40E5-82F7-C7538C6531CC}"/>
              </a:ext>
            </a:extLst>
          </p:cNvPr>
          <p:cNvSpPr txBox="1"/>
          <p:nvPr/>
        </p:nvSpPr>
        <p:spPr>
          <a:xfrm>
            <a:off x="4962231" y="4692218"/>
            <a:ext cx="1428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(½)</a:t>
            </a:r>
          </a:p>
          <a:p>
            <a:endParaRPr lang="en-IN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93075E22-474B-432D-B50A-A8B62672A8D7}"/>
              </a:ext>
            </a:extLst>
          </p:cNvPr>
          <p:cNvCxnSpPr>
            <a:cxnSpLocks/>
          </p:cNvCxnSpPr>
          <p:nvPr/>
        </p:nvCxnSpPr>
        <p:spPr>
          <a:xfrm>
            <a:off x="4749311" y="4923053"/>
            <a:ext cx="1066800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C749BAF-6057-4C6B-B6E8-08F6856B89AD}"/>
              </a:ext>
            </a:extLst>
          </p:cNvPr>
          <p:cNvSpPr txBox="1"/>
          <p:nvPr/>
        </p:nvSpPr>
        <p:spPr>
          <a:xfrm>
            <a:off x="6301886" y="4749255"/>
            <a:ext cx="263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R </a:t>
            </a:r>
            <a:r>
              <a:rPr lang="en-IN" sz="20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 G E M E N T)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2C0B4C0-84F6-4F8C-ADF0-502123E3A182}"/>
              </a:ext>
            </a:extLst>
          </p:cNvPr>
          <p:cNvSpPr txBox="1"/>
          <p:nvPr/>
        </p:nvSpPr>
        <p:spPr>
          <a:xfrm>
            <a:off x="5001063" y="4184390"/>
            <a:ext cx="1428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(½)</a:t>
            </a:r>
          </a:p>
          <a:p>
            <a:endParaRPr lang="en-IN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814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>
                <a:solidFill>
                  <a:srgbClr val="FF0066"/>
                </a:solidFill>
              </a:rPr>
              <a:t>Time ( before the given time)</a:t>
            </a:r>
            <a:br>
              <a:rPr lang="en-IN" sz="3600" b="1" dirty="0">
                <a:solidFill>
                  <a:srgbClr val="FF0066"/>
                </a:solidFill>
              </a:rPr>
            </a:br>
            <a:r>
              <a:rPr lang="en-IN" sz="36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Elapsed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In this case also we subtract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 2 hrs before 5:50 p.m.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                                                                                                </a:t>
            </a:r>
            <a:r>
              <a:rPr lang="en-US" b="1" i="1" dirty="0">
                <a:solidFill>
                  <a:srgbClr val="006600"/>
                </a:solidFill>
              </a:rPr>
              <a:t>go back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sz="2400" b="1" i="1" u="sng" dirty="0">
                <a:solidFill>
                  <a:srgbClr val="006600"/>
                </a:solidFill>
              </a:rPr>
              <a:t>3:50 p.m</a:t>
            </a:r>
            <a:r>
              <a:rPr lang="en-US" b="1" i="1" u="sng" dirty="0">
                <a:solidFill>
                  <a:srgbClr val="006600"/>
                </a:solidFill>
              </a:rPr>
              <a:t>.</a:t>
            </a:r>
            <a:r>
              <a:rPr lang="en-US" b="1" i="1" dirty="0">
                <a:solidFill>
                  <a:srgbClr val="006600"/>
                </a:solidFill>
              </a:rPr>
              <a:t>             </a:t>
            </a:r>
            <a:r>
              <a:rPr lang="en-US" sz="2400" b="1" i="1" dirty="0">
                <a:solidFill>
                  <a:srgbClr val="006600"/>
                </a:solidFill>
              </a:rPr>
              <a:t>4: 50 p.m</a:t>
            </a:r>
            <a:r>
              <a:rPr lang="en-US" sz="2400" dirty="0"/>
              <a:t>.</a:t>
            </a:r>
            <a:r>
              <a:rPr lang="en-US" dirty="0"/>
              <a:t>               </a:t>
            </a:r>
            <a:r>
              <a:rPr lang="en-US" sz="2400" b="1" i="1" u="sng" dirty="0">
                <a:solidFill>
                  <a:srgbClr val="DA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50 p.m.</a:t>
            </a:r>
            <a:r>
              <a:rPr lang="en-US" dirty="0"/>
              <a:t>              </a:t>
            </a:r>
          </a:p>
          <a:p>
            <a:pPr>
              <a:buNone/>
            </a:pPr>
            <a:r>
              <a:rPr lang="en-US" dirty="0"/>
              <a:t>           </a:t>
            </a:r>
            <a:r>
              <a:rPr lang="en-US" sz="2000" dirty="0"/>
              <a:t>              </a:t>
            </a:r>
          </a:p>
          <a:p>
            <a:pPr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so, 2 hrs before 5: 50 pm is </a:t>
            </a:r>
            <a:r>
              <a:rPr lang="en-US" sz="2800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: 50 pm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92920" y="3315493"/>
            <a:ext cx="1265951" cy="609601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768405" y="3403000"/>
            <a:ext cx="1295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903912" y="3250599"/>
            <a:ext cx="1371600" cy="685801"/>
          </a:xfrm>
          <a:prstGeom prst="rect">
            <a:avLst/>
          </a:prstGeom>
          <a:noFill/>
          <a:ln w="76200">
            <a:solidFill>
              <a:srgbClr val="DA2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Left Arrow 12"/>
          <p:cNvSpPr/>
          <p:nvPr/>
        </p:nvSpPr>
        <p:spPr>
          <a:xfrm>
            <a:off x="2030514" y="3429793"/>
            <a:ext cx="712686" cy="354207"/>
          </a:xfrm>
          <a:prstGeom prst="leftArrow">
            <a:avLst>
              <a:gd name="adj1" fmla="val 204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Left Arrow 13"/>
          <p:cNvSpPr/>
          <p:nvPr/>
        </p:nvSpPr>
        <p:spPr>
          <a:xfrm>
            <a:off x="6669844" y="3359418"/>
            <a:ext cx="1295400" cy="2516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33F29A-0927-496C-99E1-3F5D78BC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81" y="718272"/>
            <a:ext cx="2143125" cy="2143125"/>
          </a:xfrm>
          <a:prstGeom prst="rect">
            <a:avLst/>
          </a:prstGeom>
        </p:spPr>
      </p:pic>
      <p:sp>
        <p:nvSpPr>
          <p:cNvPr id="11" name="Left Arrow 12">
            <a:extLst>
              <a:ext uri="{FF2B5EF4-FFF2-40B4-BE49-F238E27FC236}">
                <a16:creationId xmlns="" xmlns:a16="http://schemas.microsoft.com/office/drawing/2014/main" id="{4E745E2F-5DA1-4387-942E-936835C2E6D7}"/>
              </a:ext>
            </a:extLst>
          </p:cNvPr>
          <p:cNvSpPr/>
          <p:nvPr/>
        </p:nvSpPr>
        <p:spPr>
          <a:xfrm>
            <a:off x="4135757" y="3420537"/>
            <a:ext cx="838200" cy="381000"/>
          </a:xfrm>
          <a:prstGeom prst="leftArrow">
            <a:avLst>
              <a:gd name="adj1" fmla="val 204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87690E-4EC9-4012-B474-C14480D5C5A6}"/>
              </a:ext>
            </a:extLst>
          </p:cNvPr>
          <p:cNvSpPr txBox="1"/>
          <p:nvPr/>
        </p:nvSpPr>
        <p:spPr>
          <a:xfrm>
            <a:off x="2035502" y="2888589"/>
            <a:ext cx="838200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1" i="1" dirty="0">
                <a:solidFill>
                  <a:srgbClr val="9900CC"/>
                </a:solidFill>
              </a:rPr>
              <a:t>-1 hr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6B1FB0D-9480-4373-AE9C-608F8A45AB08}"/>
              </a:ext>
            </a:extLst>
          </p:cNvPr>
          <p:cNvSpPr txBox="1"/>
          <p:nvPr/>
        </p:nvSpPr>
        <p:spPr>
          <a:xfrm>
            <a:off x="4152900" y="2911507"/>
            <a:ext cx="838200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1" i="1" dirty="0">
                <a:solidFill>
                  <a:srgbClr val="9900CC"/>
                </a:solidFill>
              </a:rPr>
              <a:t>-1 hr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3600" b="1" u="sng" dirty="0">
                <a:solidFill>
                  <a:srgbClr val="FF0066"/>
                </a:solidFill>
              </a:rPr>
              <a:t>Application of time in daily life</a:t>
            </a:r>
            <a:endParaRPr lang="en-IN" sz="36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IN" sz="2800" b="1" dirty="0">
                <a:solidFill>
                  <a:srgbClr val="FF0066"/>
                </a:solidFill>
              </a:rPr>
              <a:t>Example: </a:t>
            </a:r>
            <a:r>
              <a:rPr lang="en-IN" sz="2800" dirty="0">
                <a:solidFill>
                  <a:srgbClr val="FF0066"/>
                </a:solidFill>
              </a:rPr>
              <a:t>1</a:t>
            </a:r>
            <a:r>
              <a:rPr lang="en-IN" sz="2800" dirty="0">
                <a:solidFill>
                  <a:srgbClr val="FF0000"/>
                </a:solidFill>
              </a:rPr>
              <a:t> </a:t>
            </a:r>
            <a:r>
              <a:rPr lang="en-IN" sz="2800" dirty="0" err="1">
                <a:solidFill>
                  <a:srgbClr val="FF0000"/>
                </a:solidFill>
              </a:rPr>
              <a:t>Rohan’s</a:t>
            </a:r>
            <a:r>
              <a:rPr lang="en-IN" sz="2800" dirty="0">
                <a:solidFill>
                  <a:srgbClr val="FF0000"/>
                </a:solidFill>
              </a:rPr>
              <a:t>  school starts at 7:15 am and closes at 12: 30 pm. For how many hours does the school work?</a:t>
            </a:r>
          </a:p>
          <a:p>
            <a:pPr>
              <a:buNone/>
            </a:pPr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       Starting time of the school = 7 : 15 am</a:t>
            </a:r>
          </a:p>
          <a:p>
            <a:pPr>
              <a:buNone/>
            </a:pPr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Closing time of the school = 12:30 pm</a:t>
            </a:r>
          </a:p>
          <a:p>
            <a:pPr>
              <a:buNone/>
            </a:pPr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Time duration    =      hrs        min</a:t>
            </a:r>
          </a:p>
          <a:p>
            <a:pPr>
              <a:buNone/>
            </a:pPr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12         30</a:t>
            </a:r>
          </a:p>
          <a:p>
            <a:pPr>
              <a:buNone/>
            </a:pPr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</a:t>
            </a:r>
            <a:r>
              <a:rPr lang="en-IN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7         15 </a:t>
            </a:r>
          </a:p>
          <a:p>
            <a:pPr>
              <a:buNone/>
            </a:pPr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</a:t>
            </a:r>
            <a:r>
              <a:rPr lang="en-IN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05         15</a:t>
            </a:r>
          </a:p>
          <a:p>
            <a:pPr>
              <a:buNone/>
            </a:pPr>
            <a:r>
              <a:rPr lang="en-IN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school works for 5 hours 15 minutes.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70000" lnSpcReduction="20000"/>
          </a:bodyPr>
          <a:lstStyle/>
          <a:p>
            <a:r>
              <a:rPr lang="en-IN" sz="6300" b="1" dirty="0">
                <a:solidFill>
                  <a:srgbClr val="0070C0"/>
                </a:solidFill>
              </a:rPr>
              <a:t>Example 2 :</a:t>
            </a:r>
          </a:p>
          <a:p>
            <a:endParaRPr lang="en-IN" dirty="0"/>
          </a:p>
          <a:p>
            <a:r>
              <a:rPr lang="en-IN" sz="5200" dirty="0" err="1">
                <a:solidFill>
                  <a:srgbClr val="FF0000"/>
                </a:solidFill>
              </a:rPr>
              <a:t>Mohit</a:t>
            </a:r>
            <a:r>
              <a:rPr lang="en-IN" sz="5200" dirty="0">
                <a:solidFill>
                  <a:srgbClr val="FF0000"/>
                </a:solidFill>
              </a:rPr>
              <a:t> travels for 4 hrs 15 min by train and 2 hrs 10 min by bus to reach his town. How much time does he take to reach his town ?</a:t>
            </a:r>
          </a:p>
          <a:p>
            <a:pPr>
              <a:buNone/>
            </a:pPr>
            <a:r>
              <a:rPr lang="en-IN" sz="5200" dirty="0"/>
              <a:t>   </a:t>
            </a:r>
            <a:r>
              <a:rPr lang="en-IN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:  </a:t>
            </a:r>
          </a:p>
          <a:p>
            <a:pPr>
              <a:buNone/>
            </a:pPr>
            <a:r>
              <a:rPr lang="en-IN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taken to travel by train = 4 hrs 15 min</a:t>
            </a:r>
          </a:p>
          <a:p>
            <a:pPr>
              <a:buNone/>
            </a:pPr>
            <a:r>
              <a:rPr lang="en-IN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taken to travel by bus = 2 hrs 10 min </a:t>
            </a:r>
          </a:p>
          <a:p>
            <a:pPr>
              <a:buNone/>
            </a:pPr>
            <a:r>
              <a:rPr lang="en-IN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time taken = 4 hrs 15 min + 2 hrs 10 min       </a:t>
            </a:r>
          </a:p>
          <a:p>
            <a:pPr>
              <a:buNone/>
            </a:pPr>
            <a:r>
              <a:rPr lang="en-IN" dirty="0"/>
              <a:t>                               </a:t>
            </a:r>
          </a:p>
          <a:p>
            <a:pPr>
              <a:buNone/>
            </a:pPr>
            <a:r>
              <a:rPr lang="en-IN" dirty="0"/>
              <a:t>                 </a:t>
            </a:r>
            <a:endParaRPr lang="en-IN" u="sng" dirty="0"/>
          </a:p>
          <a:p>
            <a:pPr>
              <a:buNone/>
            </a:pPr>
            <a:r>
              <a:rPr lang="en-IN" dirty="0"/>
              <a:t>                   </a:t>
            </a:r>
          </a:p>
          <a:p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96F461-74A5-4E94-9B84-DC90FF61D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81000"/>
            <a:ext cx="1524000" cy="14543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b="1" dirty="0">
                <a:solidFill>
                  <a:srgbClr val="DA2A00"/>
                </a:solidFill>
              </a:rPr>
              <a:t>Total time taken =         hrs          min</a:t>
            </a:r>
          </a:p>
          <a:p>
            <a:pPr>
              <a:buNone/>
            </a:pPr>
            <a:r>
              <a:rPr lang="en-IN" sz="3600" b="1" dirty="0">
                <a:solidFill>
                  <a:srgbClr val="DA2A00"/>
                </a:solidFill>
              </a:rPr>
              <a:t>                                          4             15</a:t>
            </a:r>
          </a:p>
          <a:p>
            <a:pPr>
              <a:buNone/>
            </a:pPr>
            <a:r>
              <a:rPr lang="en-IN" sz="3600" b="1" dirty="0">
                <a:solidFill>
                  <a:srgbClr val="DA2A00"/>
                </a:solidFill>
              </a:rPr>
              <a:t>                                       +</a:t>
            </a:r>
            <a:r>
              <a:rPr lang="en-IN" sz="3600" b="1" u="sng" dirty="0">
                <a:solidFill>
                  <a:srgbClr val="DA2A00"/>
                </a:solidFill>
              </a:rPr>
              <a:t> 2             10</a:t>
            </a:r>
          </a:p>
          <a:p>
            <a:pPr>
              <a:buNone/>
            </a:pPr>
            <a:r>
              <a:rPr lang="en-IN" sz="3600" b="1" dirty="0">
                <a:solidFill>
                  <a:srgbClr val="DA2A00"/>
                </a:solidFill>
              </a:rPr>
              <a:t>                                          </a:t>
            </a:r>
            <a:r>
              <a:rPr lang="en-IN" sz="3600" b="1" u="sng" dirty="0">
                <a:solidFill>
                  <a:srgbClr val="DA2A00"/>
                </a:solidFill>
              </a:rPr>
              <a:t>6             25</a:t>
            </a:r>
          </a:p>
          <a:p>
            <a:endParaRPr lang="en-IN" sz="3600" b="1" dirty="0">
              <a:solidFill>
                <a:srgbClr val="DA2A00"/>
              </a:solidFill>
            </a:endParaRPr>
          </a:p>
          <a:p>
            <a:r>
              <a:rPr lang="en-IN" sz="3600" b="1" dirty="0" err="1">
                <a:solidFill>
                  <a:srgbClr val="DA2A00"/>
                </a:solidFill>
              </a:rPr>
              <a:t>Mohit</a:t>
            </a:r>
            <a:r>
              <a:rPr lang="en-IN" sz="3600" b="1" dirty="0">
                <a:solidFill>
                  <a:srgbClr val="DA2A00"/>
                </a:solidFill>
              </a:rPr>
              <a:t> takes 6 hrs 25 min to reach his town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7742AD-9236-4F80-A5F1-604E7F8E6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4196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TOPICS TO BE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4300" b="1" i="1" dirty="0">
                <a:solidFill>
                  <a:srgbClr val="002060"/>
                </a:solidFill>
              </a:rPr>
              <a:t>1</a:t>
            </a:r>
            <a:r>
              <a:rPr lang="en-IN" sz="6500" b="1" i="1" dirty="0">
                <a:solidFill>
                  <a:srgbClr val="002060"/>
                </a:solidFill>
              </a:rPr>
              <a:t>. </a:t>
            </a:r>
            <a:r>
              <a:rPr lang="en-IN" sz="3500" i="1" dirty="0">
                <a:solidFill>
                  <a:srgbClr val="002060"/>
                </a:solidFill>
                <a:latin typeface="Arial Black" panose="020B0A04020102020204" pitchFamily="34" charset="0"/>
              </a:rPr>
              <a:t>Leap year</a:t>
            </a:r>
          </a:p>
          <a:p>
            <a:pPr>
              <a:buNone/>
            </a:pPr>
            <a:r>
              <a:rPr lang="en-IN" sz="3500" i="1" dirty="0">
                <a:solidFill>
                  <a:srgbClr val="002060"/>
                </a:solidFill>
                <a:latin typeface="Arial Black" panose="020B0A04020102020204" pitchFamily="34" charset="0"/>
              </a:rPr>
              <a:t>2. Time in minutes and seconds</a:t>
            </a:r>
          </a:p>
          <a:p>
            <a:pPr>
              <a:buNone/>
            </a:pPr>
            <a:r>
              <a:rPr lang="en-IN" sz="3500" i="1" dirty="0">
                <a:solidFill>
                  <a:srgbClr val="002060"/>
                </a:solidFill>
                <a:latin typeface="Arial Black" panose="020B0A04020102020204" pitchFamily="34" charset="0"/>
              </a:rPr>
              <a:t>3. Addition of time in hours and </a:t>
            </a:r>
          </a:p>
          <a:p>
            <a:pPr>
              <a:buNone/>
            </a:pPr>
            <a:r>
              <a:rPr lang="en-IN" sz="3500" i="1" dirty="0">
                <a:solidFill>
                  <a:srgbClr val="002060"/>
                </a:solidFill>
                <a:latin typeface="Arial Black" panose="020B0A04020102020204" pitchFamily="34" charset="0"/>
              </a:rPr>
              <a:t>    minutes.</a:t>
            </a:r>
          </a:p>
          <a:p>
            <a:pPr>
              <a:buNone/>
            </a:pPr>
            <a:r>
              <a:rPr lang="en-IN" sz="3500" i="1" dirty="0">
                <a:solidFill>
                  <a:srgbClr val="002060"/>
                </a:solidFill>
                <a:latin typeface="Arial Black" panose="020B0A04020102020204" pitchFamily="34" charset="0"/>
              </a:rPr>
              <a:t>4. Subtraction of time in hours   </a:t>
            </a:r>
          </a:p>
          <a:p>
            <a:pPr>
              <a:buNone/>
            </a:pPr>
            <a:r>
              <a:rPr lang="en-IN" sz="3500" i="1" dirty="0">
                <a:solidFill>
                  <a:srgbClr val="002060"/>
                </a:solidFill>
                <a:latin typeface="Arial Black" panose="020B0A04020102020204" pitchFamily="34" charset="0"/>
              </a:rPr>
              <a:t>     and minutes.</a:t>
            </a:r>
          </a:p>
          <a:p>
            <a:pPr>
              <a:buNone/>
            </a:pPr>
            <a:r>
              <a:rPr lang="en-IN" sz="3500" i="1" dirty="0">
                <a:solidFill>
                  <a:srgbClr val="002060"/>
                </a:solidFill>
                <a:latin typeface="Arial Black" panose="020B0A04020102020204" pitchFamily="34" charset="0"/>
              </a:rPr>
              <a:t>5. Application of the concept in    </a:t>
            </a:r>
          </a:p>
          <a:p>
            <a:pPr>
              <a:buNone/>
            </a:pPr>
            <a:r>
              <a:rPr lang="en-IN" sz="3500" i="1" dirty="0">
                <a:solidFill>
                  <a:srgbClr val="002060"/>
                </a:solidFill>
                <a:latin typeface="Arial Black" panose="020B0A04020102020204" pitchFamily="34" charset="0"/>
              </a:rPr>
              <a:t>    daily life.</a:t>
            </a:r>
          </a:p>
          <a:p>
            <a:pPr>
              <a:buNone/>
            </a:pPr>
            <a:r>
              <a:rPr lang="en-IN" sz="3500" i="1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( word problems)</a:t>
            </a:r>
            <a:endParaRPr lang="en-IN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b="1" dirty="0"/>
              <a:t>Example 3 :</a:t>
            </a:r>
          </a:p>
          <a:p>
            <a:pPr>
              <a:buNone/>
            </a:pPr>
            <a:r>
              <a:rPr lang="en-IN" sz="3600" dirty="0"/>
              <a:t>   </a:t>
            </a:r>
            <a:r>
              <a:rPr lang="en-IN" sz="3600" dirty="0">
                <a:solidFill>
                  <a:srgbClr val="FF0000"/>
                </a:solidFill>
              </a:rPr>
              <a:t>Rahul watched a movie with his friends for 2 hrs 35 mins. If the movie ended at 9 : 45 p.m. , at what time did it start?</a:t>
            </a:r>
          </a:p>
          <a:p>
            <a:pPr>
              <a:buNone/>
            </a:pPr>
            <a:r>
              <a:rPr lang="en-IN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</a:t>
            </a:r>
          </a:p>
          <a:p>
            <a:pPr>
              <a:buNone/>
            </a:pPr>
            <a:r>
              <a:rPr lang="en-IN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Ending time of the movie = 9: 45 p.m.</a:t>
            </a:r>
          </a:p>
          <a:p>
            <a:pPr>
              <a:buNone/>
            </a:pPr>
            <a:r>
              <a:rPr lang="en-IN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of the movie =   2 hrs 35 min</a:t>
            </a:r>
          </a:p>
          <a:p>
            <a:pPr>
              <a:buNone/>
            </a:pPr>
            <a:r>
              <a:rPr lang="en-IN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time of the movie=</a:t>
            </a:r>
          </a:p>
          <a:p>
            <a:pPr>
              <a:buNone/>
            </a:pPr>
            <a:r>
              <a:rPr lang="en-IN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9 hrs 45 min- 2 hrs 35 min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time =             </a:t>
            </a:r>
            <a:r>
              <a:rPr lang="en-I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            min</a:t>
            </a:r>
          </a:p>
          <a:p>
            <a:pPr>
              <a:buNone/>
            </a:pPr>
            <a:r>
              <a:rPr lang="e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8              95   (60 + 35)</a:t>
            </a:r>
          </a:p>
          <a:p>
            <a:pPr>
              <a:buNone/>
            </a:pPr>
            <a:r>
              <a:rPr lang="e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9              35</a:t>
            </a:r>
          </a:p>
          <a:p>
            <a:pPr>
              <a:buNone/>
            </a:pPr>
            <a:r>
              <a:rPr lang="e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en-IN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              45</a:t>
            </a:r>
          </a:p>
          <a:p>
            <a:pPr>
              <a:buNone/>
            </a:pPr>
            <a:r>
              <a:rPr lang="e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en-IN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6              50</a:t>
            </a:r>
          </a:p>
          <a:p>
            <a:pPr>
              <a:buNone/>
            </a:pPr>
            <a:r>
              <a:rPr lang="e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>
              <a:buNone/>
            </a:pPr>
            <a:r>
              <a:rPr lang="e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movie started at </a:t>
            </a:r>
            <a:r>
              <a:rPr lang="en-IN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: 50 pm</a:t>
            </a:r>
            <a:endParaRPr lang="en-IN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4148785" y="2057400"/>
            <a:ext cx="651815" cy="381000"/>
          </a:xfrm>
          <a:prstGeom prst="line">
            <a:avLst/>
          </a:prstGeom>
          <a:ln w="31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5804107" y="2057400"/>
            <a:ext cx="533400" cy="38100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15000" y="1447800"/>
            <a:ext cx="846430" cy="457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148785" y="1447800"/>
            <a:ext cx="846430" cy="457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EA3E61-EC83-4328-B0EE-72E332D2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430" y="42672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9628F86-F0C1-4827-B7A3-37DCDF7753D7}"/>
              </a:ext>
            </a:extLst>
          </p:cNvPr>
          <p:cNvSpPr/>
          <p:nvPr/>
        </p:nvSpPr>
        <p:spPr>
          <a:xfrm>
            <a:off x="609600" y="685800"/>
            <a:ext cx="7924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ONLINE QUIZ TIME</a:t>
            </a:r>
            <a:endParaRPr lang="en-IN" sz="66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E745DDB-1919-4663-8AD2-D9186CF35CF0}"/>
              </a:ext>
            </a:extLst>
          </p:cNvPr>
          <p:cNvSpPr txBox="1"/>
          <p:nvPr/>
        </p:nvSpPr>
        <p:spPr>
          <a:xfrm>
            <a:off x="1066800" y="2515048"/>
            <a:ext cx="7391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https://drive.google.com/open?id=1QaayLwb2NGzbpOE5j9uRrcSEb12px-mTJmpbbaQY6Is</a:t>
            </a:r>
            <a:endParaRPr lang="en-IN" sz="44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95411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799"/>
            <a:ext cx="5562600" cy="13716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1" u="sng" dirty="0">
                <a:solidFill>
                  <a:srgbClr val="FF0066"/>
                </a:solidFill>
              </a:rPr>
              <a:t>Art Integration  </a:t>
            </a:r>
            <a:br>
              <a:rPr lang="en-US" b="1" i="1" u="sng" dirty="0">
                <a:solidFill>
                  <a:srgbClr val="FF0066"/>
                </a:solidFill>
              </a:rPr>
            </a:br>
            <a:r>
              <a:rPr lang="en-US" b="1" i="1" u="sng" dirty="0">
                <a:solidFill>
                  <a:srgbClr val="FF0066"/>
                </a:solidFill>
              </a:rPr>
              <a:t>( Project)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7696200" cy="4724400"/>
          </a:xfrm>
        </p:spPr>
        <p:txBody>
          <a:bodyPr/>
          <a:lstStyle/>
          <a:p>
            <a:r>
              <a:rPr lang="en-US" dirty="0"/>
              <a:t> </a:t>
            </a:r>
            <a:endParaRPr lang="en-US" sz="2800" b="1" dirty="0">
              <a:ln/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2394" y="1676400"/>
            <a:ext cx="381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Let’s Do</a:t>
            </a:r>
          </a:p>
        </p:txBody>
      </p:sp>
      <p:pic>
        <p:nvPicPr>
          <p:cNvPr id="1026" name="Picture 2" descr="Arts Integration - Our Classroom Web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1676400"/>
            <a:ext cx="2990850" cy="2428875"/>
          </a:xfrm>
          <a:prstGeom prst="rect">
            <a:avLst/>
          </a:prstGeom>
          <a:noFill/>
        </p:spPr>
      </p:pic>
      <p:pic>
        <p:nvPicPr>
          <p:cNvPr id="1028" name="Picture 4" descr="Experiential Learning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57600"/>
            <a:ext cx="2895600" cy="255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418" y="552509"/>
            <a:ext cx="7098792" cy="762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Preparation of Puzzle</a:t>
            </a:r>
          </a:p>
        </p:txBody>
      </p:sp>
      <p:pic>
        <p:nvPicPr>
          <p:cNvPr id="14338" name="Picture 2" descr="C:\Users\dell\Desktop\Puzz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2895601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276601" y="2526268"/>
            <a:ext cx="57911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/>
              <a:t>Teacher’s  Explanation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3962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https://www.youtube.com/watch?v=fiPzzN1vTdU&amp;feature=youtu.be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181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(Video Link)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1FF79C-7E02-47D1-A54F-E56F801121A9}"/>
              </a:ext>
            </a:extLst>
          </p:cNvPr>
          <p:cNvSpPr/>
          <p:nvPr/>
        </p:nvSpPr>
        <p:spPr>
          <a:xfrm>
            <a:off x="533400" y="170983"/>
            <a:ext cx="8001000" cy="832023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CHAPTER-</a:t>
            </a:r>
            <a:r>
              <a:rPr lang="en-IN" sz="2000" b="1" dirty="0" smtClean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IN" sz="2000" b="1" dirty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(TIME AND CALENDAR) </a:t>
            </a:r>
            <a:endParaRPr lang="en-IN" sz="1600" dirty="0">
              <a:solidFill>
                <a:srgbClr val="FF00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WORSHEET(BASIC) </a:t>
            </a:r>
            <a:endParaRPr lang="en-IN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F5ADBC-0DED-4941-AEBD-7AD3BBAF53A6}"/>
              </a:ext>
            </a:extLst>
          </p:cNvPr>
          <p:cNvSpPr txBox="1"/>
          <p:nvPr/>
        </p:nvSpPr>
        <p:spPr>
          <a:xfrm>
            <a:off x="533400" y="1866832"/>
            <a:ext cx="8001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i="1" u="sng" dirty="0"/>
              <a:t>Fill in the blanks</a:t>
            </a: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EACB5C-2BA2-4580-8A87-D4A27858EBB6}"/>
              </a:ext>
            </a:extLst>
          </p:cNvPr>
          <p:cNvSpPr txBox="1"/>
          <p:nvPr/>
        </p:nvSpPr>
        <p:spPr>
          <a:xfrm>
            <a:off x="533400" y="2405846"/>
            <a:ext cx="8305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Minute hand takes ________ minutes move from 12 to 5.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Quarter to 12 at night is written as _________ (am/pm)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No. of days in the month when we can celebrate children’s day 	_______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In a year, _______ months have 	31 days.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Reema has breakfast at 9.10 _________(am/pm)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8 days = ___________hours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12 hours= _______________ minutes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7:00 pm= ____________________ ( 24 	hour clock time)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1500 hours = ___________  ( 12-hour clock time)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2400" b="1" dirty="0">
                <a:solidFill>
                  <a:srgbClr val="002060"/>
                </a:solidFill>
              </a:rPr>
              <a:t>3 centuries= ____________ years</a:t>
            </a:r>
          </a:p>
          <a:p>
            <a:pPr marL="342900" indent="-342900">
              <a:buFont typeface="+mj-lt"/>
              <a:buAutoNum type="arabicParenR"/>
            </a:pPr>
            <a:endParaRPr lang="en-IN" sz="24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IN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IN" sz="24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IN" sz="24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IN" sz="2400" b="1" dirty="0">
              <a:solidFill>
                <a:srgbClr val="00206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62483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C68A70-C4F2-4430-B7A3-C315CFFD5CB7}"/>
              </a:ext>
            </a:extLst>
          </p:cNvPr>
          <p:cNvSpPr txBox="1"/>
          <p:nvPr/>
        </p:nvSpPr>
        <p:spPr>
          <a:xfrm>
            <a:off x="381000" y="1066800"/>
            <a:ext cx="830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2060"/>
                </a:solidFill>
              </a:rPr>
              <a:t>11) 	4 years = _____________ months</a:t>
            </a:r>
          </a:p>
          <a:p>
            <a:pPr marL="457200" indent="-457200">
              <a:buAutoNum type="arabicParenR" startAt="12"/>
            </a:pPr>
            <a:r>
              <a:rPr lang="en-IN" sz="2400" b="1" dirty="0">
                <a:solidFill>
                  <a:srgbClr val="002060"/>
                </a:solidFill>
              </a:rPr>
              <a:t>2 hours after 6:05 am= ______________</a:t>
            </a:r>
          </a:p>
          <a:p>
            <a:pPr marL="457200" indent="-457200">
              <a:buFontTx/>
              <a:buAutoNum type="arabicParenR" startAt="12"/>
            </a:pPr>
            <a:r>
              <a:rPr lang="en-IN" sz="2400" b="1" dirty="0">
                <a:solidFill>
                  <a:srgbClr val="002060"/>
                </a:solidFill>
              </a:rPr>
              <a:t>I get up from bed at 5.00____________( </a:t>
            </a:r>
            <a:r>
              <a:rPr lang="en-IN" sz="2400" b="1" dirty="0" err="1">
                <a:solidFill>
                  <a:srgbClr val="002060"/>
                </a:solidFill>
              </a:rPr>
              <a:t>a.m</a:t>
            </a:r>
            <a:r>
              <a:rPr lang="en-IN" sz="2400" b="1" dirty="0">
                <a:solidFill>
                  <a:srgbClr val="002060"/>
                </a:solidFill>
              </a:rPr>
              <a:t>/ </a:t>
            </a:r>
            <a:r>
              <a:rPr lang="en-IN" sz="2400" b="1" dirty="0" err="1">
                <a:solidFill>
                  <a:srgbClr val="002060"/>
                </a:solidFill>
              </a:rPr>
              <a:t>p.m</a:t>
            </a:r>
            <a:r>
              <a:rPr lang="en-IN" sz="2400" b="1" dirty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AutoNum type="arabicParenR" startAt="12"/>
            </a:pPr>
            <a:r>
              <a:rPr lang="en-IN" sz="2400" b="1" dirty="0">
                <a:solidFill>
                  <a:srgbClr val="002060"/>
                </a:solidFill>
              </a:rPr>
              <a:t>1:05 after  mid night is _______ (</a:t>
            </a:r>
            <a:r>
              <a:rPr lang="en-IN" sz="2400" b="1" dirty="0" err="1">
                <a:solidFill>
                  <a:srgbClr val="002060"/>
                </a:solidFill>
              </a:rPr>
              <a:t>a.m</a:t>
            </a:r>
            <a:r>
              <a:rPr lang="en-IN" sz="2400" b="1" dirty="0">
                <a:solidFill>
                  <a:srgbClr val="002060"/>
                </a:solidFill>
              </a:rPr>
              <a:t> / 	</a:t>
            </a:r>
            <a:r>
              <a:rPr lang="en-IN" sz="2400" b="1" dirty="0" err="1">
                <a:solidFill>
                  <a:srgbClr val="002060"/>
                </a:solidFill>
              </a:rPr>
              <a:t>p.m</a:t>
            </a:r>
            <a:r>
              <a:rPr lang="en-IN" sz="2400" b="1" dirty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AutoNum type="arabicParenR" startAt="12"/>
            </a:pPr>
            <a:r>
              <a:rPr lang="en-IN" sz="2400" b="1" dirty="0">
                <a:solidFill>
                  <a:srgbClr val="002060"/>
                </a:solidFill>
              </a:rPr>
              <a:t>Quarter to 7 = _____________ minutes	 past _________</a:t>
            </a:r>
          </a:p>
          <a:p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F586C1-A057-452C-AFE3-89582849428E}"/>
              </a:ext>
            </a:extLst>
          </p:cNvPr>
          <p:cNvSpPr/>
          <p:nvPr/>
        </p:nvSpPr>
        <p:spPr>
          <a:xfrm>
            <a:off x="1905000" y="3132631"/>
            <a:ext cx="4933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u="sng" dirty="0">
                <a:solidFill>
                  <a:srgbClr val="F20062"/>
                </a:solidFill>
              </a:rPr>
              <a:t>ANSWER THE FOLLOWING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48BDD6-35E6-4925-A723-2B4806135ADF}"/>
              </a:ext>
            </a:extLst>
          </p:cNvPr>
          <p:cNvSpPr txBox="1"/>
          <p:nvPr/>
        </p:nvSpPr>
        <p:spPr>
          <a:xfrm>
            <a:off x="533400" y="357521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Q16. </a:t>
            </a:r>
            <a:r>
              <a:rPr lang="en-IN" sz="2400" b="1" dirty="0">
                <a:solidFill>
                  <a:srgbClr val="002060"/>
                </a:solidFill>
              </a:rPr>
              <a:t>Which of the following are leap years?</a:t>
            </a:r>
          </a:p>
          <a:p>
            <a:r>
              <a:rPr lang="en-IN" sz="2400" b="1" dirty="0">
                <a:solidFill>
                  <a:srgbClr val="002060"/>
                </a:solidFill>
              </a:rPr>
              <a:t>	a) 1994         b)2004        c) 1900             d)2000</a:t>
            </a:r>
          </a:p>
          <a:p>
            <a:r>
              <a:rPr lang="en-IN" sz="2400" b="1" dirty="0">
                <a:solidFill>
                  <a:srgbClr val="FF0000"/>
                </a:solidFill>
              </a:rPr>
              <a:t>Q17. 	</a:t>
            </a:r>
            <a:r>
              <a:rPr lang="en-IN" sz="2400" b="1" dirty="0">
                <a:solidFill>
                  <a:srgbClr val="002060"/>
                </a:solidFill>
              </a:rPr>
              <a:t>How many days are there from 19</a:t>
            </a:r>
            <a:r>
              <a:rPr lang="en-IN" sz="2400" b="1" baseline="30000" dirty="0">
                <a:solidFill>
                  <a:srgbClr val="002060"/>
                </a:solidFill>
              </a:rPr>
              <a:t>th</a:t>
            </a:r>
            <a:r>
              <a:rPr lang="en-IN" sz="2400" b="1" dirty="0">
                <a:solidFill>
                  <a:srgbClr val="002060"/>
                </a:solidFill>
              </a:rPr>
              <a:t> 	June to 19</a:t>
            </a:r>
            <a:r>
              <a:rPr lang="en-IN" sz="2400" b="1" baseline="30000" dirty="0">
                <a:solidFill>
                  <a:srgbClr val="002060"/>
                </a:solidFill>
              </a:rPr>
              <a:t>th </a:t>
            </a:r>
            <a:r>
              <a:rPr lang="en-IN" sz="2400" b="1" dirty="0">
                <a:solidFill>
                  <a:srgbClr val="002060"/>
                </a:solidFill>
              </a:rPr>
              <a:t> July ?</a:t>
            </a:r>
          </a:p>
          <a:p>
            <a:r>
              <a:rPr lang="en-IN" sz="2400" b="1" dirty="0">
                <a:solidFill>
                  <a:srgbClr val="FF0000"/>
                </a:solidFill>
              </a:rPr>
              <a:t>Q18. 	</a:t>
            </a:r>
            <a:r>
              <a:rPr lang="en-IN" sz="2400" b="1" dirty="0">
                <a:solidFill>
                  <a:srgbClr val="002060"/>
                </a:solidFill>
              </a:rPr>
              <a:t>Name the months having 30 days.</a:t>
            </a:r>
          </a:p>
          <a:p>
            <a:r>
              <a:rPr lang="en-IN" sz="2400" b="1" dirty="0">
                <a:solidFill>
                  <a:srgbClr val="FF0000"/>
                </a:solidFill>
              </a:rPr>
              <a:t>Q19. 	</a:t>
            </a:r>
            <a:r>
              <a:rPr lang="en-IN" sz="2400" b="1" dirty="0">
                <a:solidFill>
                  <a:srgbClr val="002060"/>
                </a:solidFill>
              </a:rPr>
              <a:t>Convert 4 hours 35 minutes into 	minutes</a:t>
            </a:r>
          </a:p>
          <a:p>
            <a:r>
              <a:rPr lang="en-IN" sz="2400" b="1" dirty="0">
                <a:solidFill>
                  <a:srgbClr val="FF0000"/>
                </a:solidFill>
              </a:rPr>
              <a:t>Q20. 	</a:t>
            </a:r>
            <a:r>
              <a:rPr lang="en-IN" sz="2400" b="1" dirty="0">
                <a:solidFill>
                  <a:srgbClr val="002060"/>
                </a:solidFill>
              </a:rPr>
              <a:t>What time is it 2 hours before 1:20 	pm?</a:t>
            </a:r>
          </a:p>
          <a:p>
            <a:endParaRPr lang="en-IN" sz="2400" b="1" u="sng" dirty="0">
              <a:solidFill>
                <a:srgbClr val="F2006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566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CE295E-693B-4848-A4F4-DC730CDE5844}"/>
              </a:ext>
            </a:extLst>
          </p:cNvPr>
          <p:cNvSpPr txBox="1"/>
          <p:nvPr/>
        </p:nvSpPr>
        <p:spPr>
          <a:xfrm>
            <a:off x="914400" y="579358"/>
            <a:ext cx="7162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</a:rPr>
              <a:t>Q21. 	</a:t>
            </a:r>
            <a:r>
              <a:rPr lang="en-IN" sz="2000" b="1" dirty="0">
                <a:solidFill>
                  <a:srgbClr val="002060"/>
                </a:solidFill>
              </a:rPr>
              <a:t>What is the time 3 hours after 10 am?</a:t>
            </a:r>
          </a:p>
          <a:p>
            <a:r>
              <a:rPr lang="en-IN" sz="2000" b="1" dirty="0">
                <a:solidFill>
                  <a:srgbClr val="FF0000"/>
                </a:solidFill>
              </a:rPr>
              <a:t>Q22. 	</a:t>
            </a:r>
            <a:r>
              <a:rPr lang="en-IN" sz="2000" b="1" dirty="0">
                <a:solidFill>
                  <a:srgbClr val="002060"/>
                </a:solidFill>
              </a:rPr>
              <a:t>Convert 7 minutes 5 seconds into seconds</a:t>
            </a:r>
          </a:p>
          <a:p>
            <a:r>
              <a:rPr lang="en-IN" sz="2000" b="1" dirty="0">
                <a:solidFill>
                  <a:srgbClr val="FF0000"/>
                </a:solidFill>
              </a:rPr>
              <a:t>Q23.	 </a:t>
            </a:r>
            <a:r>
              <a:rPr lang="en-IN" sz="2000" b="1" dirty="0">
                <a:solidFill>
                  <a:srgbClr val="002060"/>
                </a:solidFill>
              </a:rPr>
              <a:t>Convert 12 minutes 40 seconds into seconds</a:t>
            </a:r>
          </a:p>
          <a:p>
            <a:r>
              <a:rPr lang="en-IN" sz="2000" b="1" dirty="0">
                <a:solidFill>
                  <a:srgbClr val="FF0000"/>
                </a:solidFill>
              </a:rPr>
              <a:t>Q24.	 </a:t>
            </a:r>
            <a:r>
              <a:rPr lang="en-IN" sz="2000" b="1" dirty="0">
                <a:solidFill>
                  <a:srgbClr val="002060"/>
                </a:solidFill>
              </a:rPr>
              <a:t>If January 26,2013 is Saturday then January 26, 2014 will 	falls on ?</a:t>
            </a:r>
          </a:p>
          <a:p>
            <a:r>
              <a:rPr lang="en-IN" sz="2000" b="1" dirty="0">
                <a:solidFill>
                  <a:srgbClr val="FF0000"/>
                </a:solidFill>
              </a:rPr>
              <a:t>Q25.	 </a:t>
            </a:r>
            <a:r>
              <a:rPr lang="en-IN" sz="2000" b="1" dirty="0">
                <a:solidFill>
                  <a:srgbClr val="002060"/>
                </a:solidFill>
              </a:rPr>
              <a:t>Sameer joined a 3-week computer course 	that got over 	on 4</a:t>
            </a:r>
            <a:r>
              <a:rPr lang="en-IN" sz="2000" b="1" baseline="30000" dirty="0">
                <a:solidFill>
                  <a:srgbClr val="002060"/>
                </a:solidFill>
              </a:rPr>
              <a:t>th</a:t>
            </a:r>
            <a:r>
              <a:rPr lang="en-IN" sz="2000" b="1" dirty="0">
                <a:solidFill>
                  <a:srgbClr val="002060"/>
                </a:solidFill>
              </a:rPr>
              <a:t> August. When did it begin?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Q26.	 </a:t>
            </a:r>
            <a:r>
              <a:rPr lang="en-GB" sz="2000" b="1" dirty="0">
                <a:solidFill>
                  <a:srgbClr val="002060"/>
                </a:solidFill>
              </a:rPr>
              <a:t>Find the total number of days in the months of July and 	August ?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Q27.	 </a:t>
            </a:r>
            <a:r>
              <a:rPr lang="en-GB" sz="2000" b="1" dirty="0">
                <a:solidFill>
                  <a:srgbClr val="002060"/>
                </a:solidFill>
              </a:rPr>
              <a:t>What is the time interval in between 7:15pm and 10:10 	pm?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Q28.	 </a:t>
            </a:r>
            <a:r>
              <a:rPr lang="en-GB" sz="2000" b="1" dirty="0">
                <a:solidFill>
                  <a:srgbClr val="002060"/>
                </a:solidFill>
              </a:rPr>
              <a:t>How many seconds are there in one hour?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Q29.	 </a:t>
            </a:r>
            <a:r>
              <a:rPr lang="en-GB" sz="2000" b="1" dirty="0">
                <a:solidFill>
                  <a:srgbClr val="002060"/>
                </a:solidFill>
              </a:rPr>
              <a:t>How many hours are there in 7 days and 7 hours?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Q30.	 </a:t>
            </a:r>
            <a:r>
              <a:rPr lang="en-GB" sz="2000" b="1" dirty="0">
                <a:solidFill>
                  <a:srgbClr val="002060"/>
                </a:solidFill>
              </a:rPr>
              <a:t>How many minutes are there in 8 	hours 50 minutes.</a:t>
            </a:r>
          </a:p>
          <a:p>
            <a:endParaRPr lang="en-IN" sz="2400" b="1" dirty="0">
              <a:solidFill>
                <a:srgbClr val="002060"/>
              </a:solidFill>
            </a:endParaRPr>
          </a:p>
          <a:p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3163EA7-0C7B-4CBE-BB08-B34A480E61EC}"/>
              </a:ext>
            </a:extLst>
          </p:cNvPr>
          <p:cNvSpPr/>
          <p:nvPr/>
        </p:nvSpPr>
        <p:spPr>
          <a:xfrm>
            <a:off x="2895600" y="544222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**********************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34251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9F976B9-616F-450D-AD4B-AD403F9FBFC1}"/>
              </a:ext>
            </a:extLst>
          </p:cNvPr>
          <p:cNvSpPr/>
          <p:nvPr/>
        </p:nvSpPr>
        <p:spPr>
          <a:xfrm>
            <a:off x="533400" y="170983"/>
            <a:ext cx="8001000" cy="1198085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sz="1600" dirty="0">
              <a:solidFill>
                <a:srgbClr val="FF00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CHAPTER-</a:t>
            </a:r>
            <a:r>
              <a:rPr lang="en-IN" sz="2000" b="1" dirty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(TIME AND CALENDAR) </a:t>
            </a:r>
            <a:endParaRPr lang="en-IN" sz="1600" dirty="0">
              <a:solidFill>
                <a:srgbClr val="FF00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WORSHEET(STANDARD) </a:t>
            </a:r>
            <a:endParaRPr lang="en-IN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0410D3-EB3D-41A4-8E1D-189FD44E9F04}"/>
              </a:ext>
            </a:extLst>
          </p:cNvPr>
          <p:cNvSpPr/>
          <p:nvPr/>
        </p:nvSpPr>
        <p:spPr>
          <a:xfrm>
            <a:off x="685800" y="2046831"/>
            <a:ext cx="5465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Q1. Arrange in column and add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0F7FB4-B2B4-4E9B-B1CA-314304B21B17}"/>
              </a:ext>
            </a:extLst>
          </p:cNvPr>
          <p:cNvSpPr txBox="1"/>
          <p:nvPr/>
        </p:nvSpPr>
        <p:spPr>
          <a:xfrm>
            <a:off x="685800" y="2786987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00050">
              <a:buFont typeface="+mj-lt"/>
              <a:buAutoNum type="romanLcPeriod"/>
            </a:pPr>
            <a:r>
              <a:rPr lang="en-GB" sz="2400" b="1" dirty="0"/>
              <a:t>8 hours 45 minutes and 6 hours 35 minutes.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400" b="1" dirty="0"/>
              <a:t>5 hours 25 minutes and 5 hours 55 minutes.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400" b="1" dirty="0"/>
              <a:t>9 hours 25 minutes 10 secs; 8 hours 16 mins 20 secs; and 2 hours 20 mins 35 secs.</a:t>
            </a:r>
            <a:endParaRPr lang="en-IN" sz="2400" b="1" dirty="0"/>
          </a:p>
          <a:p>
            <a:pPr marL="857250" lvl="1" indent="-400050">
              <a:buFont typeface="+mj-lt"/>
              <a:buAutoNum type="romanLcPeriod"/>
            </a:pPr>
            <a:r>
              <a:rPr lang="en-GB" sz="2400" b="1" dirty="0"/>
              <a:t>5 hours 40 mins, 7 hours 22 	minutes; and 8 hours 45 	minutes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400" b="1" dirty="0"/>
              <a:t>9 hours 25 minutes 10 seconds; 8 	hours 16 minutes 20 seconds; 2 	hours    20 minutes 35 seconds</a:t>
            </a:r>
          </a:p>
        </p:txBody>
      </p:sp>
    </p:spTree>
    <p:extLst>
      <p:ext uri="{BB962C8B-B14F-4D97-AF65-F5344CB8AC3E}">
        <p14:creationId xmlns="" xmlns:p14="http://schemas.microsoft.com/office/powerpoint/2010/main" val="973626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5794C7-FF06-4EB4-A951-E27C66D61B2B}"/>
              </a:ext>
            </a:extLst>
          </p:cNvPr>
          <p:cNvSpPr txBox="1"/>
          <p:nvPr/>
        </p:nvSpPr>
        <p:spPr>
          <a:xfrm>
            <a:off x="914400" y="838200"/>
            <a:ext cx="7620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Q2. Arrange in column and subtract</a:t>
            </a:r>
          </a:p>
          <a:p>
            <a:r>
              <a:rPr lang="en-GB" sz="2400" b="1" dirty="0" err="1"/>
              <a:t>i</a:t>
            </a:r>
            <a:r>
              <a:rPr lang="en-GB" sz="2400" b="1" dirty="0"/>
              <a:t>.	 8 hours 10 minutes from 10 hours</a:t>
            </a:r>
          </a:p>
          <a:p>
            <a:r>
              <a:rPr lang="en-GB" sz="2400" b="1" dirty="0"/>
              <a:t>ii. 	12 hours 56 minutes from 15 hours 40 minutes</a:t>
            </a:r>
          </a:p>
          <a:p>
            <a:r>
              <a:rPr lang="en-GB" sz="2400" b="1" dirty="0"/>
              <a:t>iii.  	 7 hours 12 minutes 20 seconds from 10 hours 25 	minutes 40 seconds</a:t>
            </a:r>
          </a:p>
          <a:p>
            <a:pPr marL="514350" indent="-514350">
              <a:buAutoNum type="romanLcPeriod" startAt="4"/>
            </a:pPr>
            <a:r>
              <a:rPr lang="en-GB" sz="2400" b="1" dirty="0"/>
              <a:t>16 hours 25 minutes from 19 hours 35 minutes</a:t>
            </a:r>
          </a:p>
          <a:p>
            <a:pPr marL="514350" indent="-514350">
              <a:buAutoNum type="romanLcPeriod" startAt="4"/>
            </a:pPr>
            <a:r>
              <a:rPr lang="en-GB" sz="2400" b="1" dirty="0"/>
              <a:t>12 hours 25 minutes 40 seconds from 20 hours.</a:t>
            </a:r>
          </a:p>
          <a:p>
            <a:endParaRPr lang="en-GB" sz="3200" b="1" dirty="0">
              <a:solidFill>
                <a:srgbClr val="7030A0"/>
              </a:solidFill>
            </a:endParaRPr>
          </a:p>
          <a:p>
            <a:pPr marL="571500" indent="-571500">
              <a:buAutoNum type="romanLcPeriod" startAt="5"/>
            </a:pPr>
            <a:endParaRPr lang="en-I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3BD379-EB20-4AE1-803B-EDB919CA6616}"/>
              </a:ext>
            </a:extLst>
          </p:cNvPr>
          <p:cNvSpPr txBox="1"/>
          <p:nvPr/>
        </p:nvSpPr>
        <p:spPr>
          <a:xfrm>
            <a:off x="1066800" y="3581400"/>
            <a:ext cx="701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Q3. WHAT TIME WILL IT BE,</a:t>
            </a:r>
          </a:p>
          <a:p>
            <a:endParaRPr lang="en-GB" sz="2400" dirty="0"/>
          </a:p>
          <a:p>
            <a:pPr marL="342900" indent="-342900">
              <a:buFont typeface="+mj-lt"/>
              <a:buAutoNum type="alphaLcParenR"/>
            </a:pPr>
            <a:r>
              <a:rPr lang="en-GB" sz="2400" b="1" dirty="0"/>
              <a:t>4 hours 20 minutes after 2:25 am?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b="1" dirty="0"/>
              <a:t>2 hours 10 minutes after 3:50 pm?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b="1" dirty="0"/>
              <a:t>3 hours before 7:10 am?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b="1" dirty="0"/>
              <a:t>2 hours before 6:20 pm?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b="1" dirty="0"/>
              <a:t>5 hours before 9:35 pm?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5503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r>
              <a:rPr lang="en-US" sz="3600" dirty="0">
                <a:solidFill>
                  <a:srgbClr val="FF0066"/>
                </a:solidFill>
              </a:rPr>
              <a:t/>
            </a:r>
            <a:br>
              <a:rPr lang="en-US" sz="3600" dirty="0">
                <a:solidFill>
                  <a:srgbClr val="FF0066"/>
                </a:solidFill>
              </a:rPr>
            </a:b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686"/>
            <a:ext cx="8686800" cy="56787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3200" b="1" i="1" dirty="0">
                <a:solidFill>
                  <a:srgbClr val="DA2A00"/>
                </a:solidFill>
              </a:rPr>
              <a:t>Students will be able to :</a:t>
            </a:r>
          </a:p>
          <a:p>
            <a:pPr marL="624078" indent="-514350">
              <a:buAutoNum type="arabicPeriod"/>
            </a:pPr>
            <a:r>
              <a:rPr lang="en-IN" sz="3200" b="1" i="1" dirty="0">
                <a:solidFill>
                  <a:srgbClr val="DA2A00"/>
                </a:solidFill>
              </a:rPr>
              <a:t>Learn how to tell time and date.</a:t>
            </a:r>
          </a:p>
          <a:p>
            <a:pPr marL="624078" indent="-514350">
              <a:buAutoNum type="arabicPeriod"/>
            </a:pPr>
            <a:r>
              <a:rPr lang="en-GB" sz="3200" b="1" i="1" dirty="0">
                <a:solidFill>
                  <a:srgbClr val="DA2A00"/>
                </a:solidFill>
              </a:rPr>
              <a:t>understand  the concept of leap year.</a:t>
            </a:r>
            <a:endParaRPr lang="en-IN" sz="3200" b="1" i="1" dirty="0">
              <a:solidFill>
                <a:srgbClr val="DA2A00"/>
              </a:solidFill>
            </a:endParaRPr>
          </a:p>
          <a:p>
            <a:pPr marL="624078" indent="-514350">
              <a:buAutoNum type="arabicPeriod"/>
            </a:pPr>
            <a:r>
              <a:rPr lang="en-IN" sz="3200" b="1" i="1" dirty="0">
                <a:solidFill>
                  <a:srgbClr val="DA2A00"/>
                </a:solidFill>
              </a:rPr>
              <a:t>identify the difference between leap year and non leap year.</a:t>
            </a:r>
          </a:p>
          <a:p>
            <a:pPr marL="624078" indent="-514350">
              <a:buAutoNum type="arabicPeriod"/>
            </a:pPr>
            <a:r>
              <a:rPr lang="en-IN" sz="3200" b="1" i="1" dirty="0">
                <a:solidFill>
                  <a:srgbClr val="DA2A00"/>
                </a:solidFill>
              </a:rPr>
              <a:t>find the relation between different units (day, hour, minute, second)</a:t>
            </a:r>
          </a:p>
          <a:p>
            <a:pPr marL="624078" indent="-514350">
              <a:buAutoNum type="arabicPeriod"/>
            </a:pPr>
            <a:r>
              <a:rPr lang="en-IN" sz="3200" b="1" i="1" dirty="0">
                <a:solidFill>
                  <a:srgbClr val="DA2A00"/>
                </a:solidFill>
              </a:rPr>
              <a:t>perform addition and subtraction of time in hours and minutes.</a:t>
            </a:r>
          </a:p>
          <a:p>
            <a:pPr marL="624078" indent="-514350">
              <a:buAutoNum type="arabicPeriod"/>
            </a:pPr>
            <a:r>
              <a:rPr lang="en-IN" sz="3200" b="1" i="1" dirty="0">
                <a:solidFill>
                  <a:srgbClr val="DA2A00"/>
                </a:solidFill>
              </a:rPr>
              <a:t>Solve problems involving elapsed time and future time</a:t>
            </a:r>
          </a:p>
          <a:p>
            <a:pPr marL="624078" indent="-514350">
              <a:buAutoNum type="arabicPeriod"/>
            </a:pPr>
            <a:r>
              <a:rPr lang="en-IN" sz="3200" b="1" i="1" dirty="0">
                <a:solidFill>
                  <a:srgbClr val="DA2A00"/>
                </a:solidFill>
              </a:rPr>
              <a:t>apply the knowledge of time in real life situations.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1F2E72-FB40-4AC0-9782-F74D99567633}"/>
              </a:ext>
            </a:extLst>
          </p:cNvPr>
          <p:cNvSpPr txBox="1"/>
          <p:nvPr/>
        </p:nvSpPr>
        <p:spPr>
          <a:xfrm>
            <a:off x="914400" y="1007745"/>
            <a:ext cx="7315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dirty="0">
                <a:solidFill>
                  <a:srgbClr val="7030A0"/>
                </a:solidFill>
              </a:rPr>
              <a:t>Q4. FIND THE TIME DURATION BETWEEN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2400" b="1" dirty="0"/>
              <a:t>12 noon and 9:38 pm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b="1" dirty="0"/>
              <a:t>5:16 am and 10:48 am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b="1" dirty="0"/>
              <a:t>3:40 am and 6:20 pm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b="1" dirty="0"/>
              <a:t>10:30 am and 2:30 pm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2400" b="1" dirty="0"/>
              <a:t>11:10 am and 6:10 pm</a:t>
            </a:r>
          </a:p>
          <a:p>
            <a:pPr marL="342900" indent="-342900">
              <a:buFont typeface="+mj-lt"/>
              <a:buAutoNum type="alphaLcParenR"/>
            </a:pPr>
            <a:endParaRPr lang="en-IN" sz="2400" b="1" dirty="0"/>
          </a:p>
          <a:p>
            <a:pPr marL="342900" indent="-342900">
              <a:buFont typeface="+mj-lt"/>
              <a:buAutoNum type="alphaLcParenR"/>
            </a:pPr>
            <a:endParaRPr lang="en-IN" sz="2400" b="1" dirty="0"/>
          </a:p>
          <a:p>
            <a:pPr algn="ctr"/>
            <a:r>
              <a:rPr lang="en-IN" sz="2400" b="1" dirty="0"/>
              <a:t>**************</a:t>
            </a:r>
          </a:p>
        </p:txBody>
      </p:sp>
    </p:spTree>
    <p:extLst>
      <p:ext uri="{BB962C8B-B14F-4D97-AF65-F5344CB8AC3E}">
        <p14:creationId xmlns="" xmlns:p14="http://schemas.microsoft.com/office/powerpoint/2010/main" val="213739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C3EAF38-E697-4AF3-AD73-24D4F1CA30DF}"/>
              </a:ext>
            </a:extLst>
          </p:cNvPr>
          <p:cNvSpPr/>
          <p:nvPr/>
        </p:nvSpPr>
        <p:spPr>
          <a:xfrm>
            <a:off x="533400" y="170983"/>
            <a:ext cx="8001000" cy="1198085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sz="1600" dirty="0">
              <a:solidFill>
                <a:srgbClr val="FF00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CHAPTER-</a:t>
            </a:r>
            <a:r>
              <a:rPr lang="en-IN" sz="2000" b="1" dirty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(TIME AND CALENDAR) </a:t>
            </a:r>
            <a:endParaRPr lang="en-IN" sz="1600" dirty="0">
              <a:solidFill>
                <a:srgbClr val="FF00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WORSHEET(ADVANCED) </a:t>
            </a:r>
            <a:endParaRPr lang="en-IN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F6A4E8-4300-446A-9D32-E9F714878EB6}"/>
              </a:ext>
            </a:extLst>
          </p:cNvPr>
          <p:cNvSpPr txBox="1"/>
          <p:nvPr/>
        </p:nvSpPr>
        <p:spPr>
          <a:xfrm>
            <a:off x="500575" y="2202125"/>
            <a:ext cx="800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FOLLOWING QUESTIONS</a:t>
            </a:r>
          </a:p>
          <a:p>
            <a:r>
              <a:rPr lang="en-GB" sz="2000" i="1" dirty="0"/>
              <a:t>Q1. 	Madhu goes to school at 8:20 am and returns at 3:30 pm. How 	long is she away from home?</a:t>
            </a:r>
          </a:p>
          <a:p>
            <a:r>
              <a:rPr lang="en-GB" sz="2000" i="1" dirty="0"/>
              <a:t>Q2. 	Gurmeet jogs for 40 minutes everyday. If he leaves at 6:40 am 	when will he return?</a:t>
            </a:r>
          </a:p>
          <a:p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23AE0B-2DA3-4BED-A1F4-FEA9798928B3}"/>
              </a:ext>
            </a:extLst>
          </p:cNvPr>
          <p:cNvSpPr txBox="1"/>
          <p:nvPr/>
        </p:nvSpPr>
        <p:spPr>
          <a:xfrm>
            <a:off x="500575" y="35814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                                          </a:t>
            </a:r>
            <a:endParaRPr lang="en-GB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i="1" dirty="0"/>
              <a:t>Q3. 	Mrs Singh left home at 10:45 am and returned after 1 hour and 	20 minutes. At what time did she return?</a:t>
            </a:r>
          </a:p>
          <a:p>
            <a:endParaRPr lang="en-GB" sz="2000" i="1" dirty="0"/>
          </a:p>
          <a:p>
            <a:r>
              <a:rPr lang="en-GB" sz="2000" i="1" dirty="0"/>
              <a:t>Q4. 	Rita went swimming at 4:10 pm and returned at 6:05 pm. 	How long was she away?</a:t>
            </a:r>
          </a:p>
          <a:p>
            <a:endParaRPr lang="en-GB" sz="2000" i="1" dirty="0"/>
          </a:p>
          <a:p>
            <a:r>
              <a:rPr lang="en-GB" sz="2000" i="1" dirty="0"/>
              <a:t>Q5. 	A vendor starts his rounds at 10:20 am and returns at 2:40pm. 	How long is he away on round?</a:t>
            </a:r>
          </a:p>
        </p:txBody>
      </p:sp>
    </p:spTree>
    <p:extLst>
      <p:ext uri="{BB962C8B-B14F-4D97-AF65-F5344CB8AC3E}">
        <p14:creationId xmlns="" xmlns:p14="http://schemas.microsoft.com/office/powerpoint/2010/main" val="4211235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327960-B9F1-4063-B677-2480D37DEEB0}"/>
              </a:ext>
            </a:extLst>
          </p:cNvPr>
          <p:cNvSpPr txBox="1"/>
          <p:nvPr/>
        </p:nvSpPr>
        <p:spPr>
          <a:xfrm>
            <a:off x="914400" y="457200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Q6. 	A film show has to last for 3 hours 10 minutes. If the show 	had started at 3:10 pm, when will it get over? </a:t>
            </a:r>
          </a:p>
          <a:p>
            <a:endParaRPr lang="en-IN" sz="2000" i="1" dirty="0"/>
          </a:p>
          <a:p>
            <a:r>
              <a:rPr lang="en-IN" sz="2000" dirty="0"/>
              <a:t>Q7. 	</a:t>
            </a:r>
            <a:r>
              <a:rPr lang="en-IN" sz="2000" i="1" dirty="0"/>
              <a:t>Pritam joined a factory on 10</a:t>
            </a:r>
            <a:r>
              <a:rPr lang="en-IN" sz="2000" i="1" baseline="30000" dirty="0"/>
              <a:t>th</a:t>
            </a:r>
            <a:r>
              <a:rPr lang="en-IN" sz="2000" i="1" dirty="0"/>
              <a:t> January 2011. He 	worked for 35 days. On what date did he leave the 	factory?</a:t>
            </a:r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D4B98E-5BAD-40D6-861C-6E79357C21F0}"/>
              </a:ext>
            </a:extLst>
          </p:cNvPr>
          <p:cNvSpPr txBox="1"/>
          <p:nvPr/>
        </p:nvSpPr>
        <p:spPr>
          <a:xfrm>
            <a:off x="881575" y="22860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i="1" dirty="0"/>
          </a:p>
          <a:p>
            <a:r>
              <a:rPr lang="en-IN" sz="2000" dirty="0"/>
              <a:t>Q8. 	</a:t>
            </a:r>
            <a:r>
              <a:rPr lang="en-IN" sz="2000" i="1" dirty="0"/>
              <a:t>Nisha’s school was closed for summer vacation from May6,2012 	onwards for 64 days. On what date the school reopen?</a:t>
            </a:r>
          </a:p>
          <a:p>
            <a:endParaRPr lang="en-IN" sz="2000" i="1" dirty="0"/>
          </a:p>
          <a:p>
            <a:r>
              <a:rPr lang="en-IN" sz="2000" dirty="0"/>
              <a:t>Q9. 	</a:t>
            </a:r>
            <a:r>
              <a:rPr lang="en-IN" sz="2000" i="1" dirty="0" err="1"/>
              <a:t>Kamla’s</a:t>
            </a:r>
            <a:r>
              <a:rPr lang="en-IN" sz="2000" i="1" dirty="0"/>
              <a:t> father left for </a:t>
            </a:r>
            <a:r>
              <a:rPr lang="en-IN" sz="2000" i="1" dirty="0" err="1"/>
              <a:t>Kolkota</a:t>
            </a:r>
            <a:r>
              <a:rPr lang="en-IN" sz="2000" i="1" dirty="0"/>
              <a:t> on January 7,2011 and returned 	home on March 8 2011. For how many days 	did he remain out 	of the home?</a:t>
            </a:r>
          </a:p>
          <a:p>
            <a:endParaRPr lang="en-IN" sz="2000" i="1" dirty="0"/>
          </a:p>
          <a:p>
            <a:r>
              <a:rPr lang="en-IN" sz="2000" dirty="0"/>
              <a:t>Q10. </a:t>
            </a:r>
            <a:r>
              <a:rPr lang="en-IN" sz="2000" i="1" dirty="0"/>
              <a:t>	Maninder’s 21 days camp finished on 30 May. On what date did 	it begin?</a:t>
            </a:r>
          </a:p>
        </p:txBody>
      </p:sp>
    </p:spTree>
    <p:extLst>
      <p:ext uri="{BB962C8B-B14F-4D97-AF65-F5344CB8AC3E}">
        <p14:creationId xmlns="" xmlns:p14="http://schemas.microsoft.com/office/powerpoint/2010/main" val="1810024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/>
          <a:p>
            <a:pPr algn="ctr"/>
            <a:r>
              <a:rPr lang="en-IN" sz="3600" b="1" dirty="0">
                <a:solidFill>
                  <a:srgbClr val="006600"/>
                </a:solidFill>
              </a:rPr>
              <a:t>LEARNING OUTCOMES: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624078" indent="-514350">
              <a:buNone/>
            </a:pPr>
            <a:r>
              <a:rPr lang="en-IN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be able to:</a:t>
            </a:r>
          </a:p>
          <a:p>
            <a:pPr marL="624078" indent="-514350">
              <a:buNone/>
            </a:pPr>
            <a:r>
              <a:rPr lang="en-I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1.  understand  the concept of leap year.</a:t>
            </a:r>
          </a:p>
          <a:p>
            <a:pPr marL="624078" indent="-514350">
              <a:buNone/>
            </a:pPr>
            <a:r>
              <a:rPr lang="en-I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2. identify the difference between leap year and non leap year.</a:t>
            </a:r>
          </a:p>
          <a:p>
            <a:pPr marL="624078" indent="-514350">
              <a:buNone/>
            </a:pPr>
            <a:r>
              <a:rPr lang="en-I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3. find the relation between different units (day, hour, minute, second)</a:t>
            </a:r>
          </a:p>
          <a:p>
            <a:pPr marL="624078" indent="-514350">
              <a:buNone/>
            </a:pPr>
            <a:r>
              <a:rPr lang="en-I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4. perform addition and subtraction of time in hours and minutes.</a:t>
            </a:r>
          </a:p>
          <a:p>
            <a:pPr marL="624078" indent="-514350">
              <a:buNone/>
            </a:pPr>
            <a:r>
              <a:rPr lang="en-I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5. tell the time before and after.</a:t>
            </a:r>
          </a:p>
          <a:p>
            <a:pPr marL="624078" indent="-514350">
              <a:buNone/>
            </a:pPr>
            <a:r>
              <a:rPr lang="en-I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6. apply the knowledge of time in real life situation.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9E9318E-69A7-488B-9803-45A5C108F913}"/>
              </a:ext>
            </a:extLst>
          </p:cNvPr>
          <p:cNvSpPr/>
          <p:nvPr/>
        </p:nvSpPr>
        <p:spPr>
          <a:xfrm>
            <a:off x="2152851" y="32390"/>
            <a:ext cx="4438331" cy="92333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CONCEPT MAP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54D22A4-0895-473E-B441-C0F551009F02}"/>
              </a:ext>
            </a:extLst>
          </p:cNvPr>
          <p:cNvSpPr/>
          <p:nvPr/>
        </p:nvSpPr>
        <p:spPr>
          <a:xfrm>
            <a:off x="2605320" y="3071837"/>
            <a:ext cx="2286000" cy="1219200"/>
          </a:xfrm>
          <a:prstGeom prst="ellipse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900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A624387-1F5B-4D4F-BC6C-C6EC0FB2408D}"/>
              </a:ext>
            </a:extLst>
          </p:cNvPr>
          <p:cNvSpPr/>
          <p:nvPr/>
        </p:nvSpPr>
        <p:spPr>
          <a:xfrm>
            <a:off x="3098672" y="3419827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TIME</a:t>
            </a:r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3B40959-CEE1-43DA-950D-CEEBF0EF6944}"/>
              </a:ext>
            </a:extLst>
          </p:cNvPr>
          <p:cNvSpPr/>
          <p:nvPr/>
        </p:nvSpPr>
        <p:spPr>
          <a:xfrm>
            <a:off x="7192561" y="615709"/>
            <a:ext cx="2286000" cy="12192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CALENDER</a:t>
            </a:r>
            <a:endParaRPr lang="en-IN" b="1" dirty="0">
              <a:latin typeface="Arial Black" panose="020B0A040201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5E3974-F9BA-4DD2-8473-876459E077EF}"/>
              </a:ext>
            </a:extLst>
          </p:cNvPr>
          <p:cNvSpPr/>
          <p:nvPr/>
        </p:nvSpPr>
        <p:spPr>
          <a:xfrm>
            <a:off x="5024966" y="1987454"/>
            <a:ext cx="2017086" cy="252586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SECONDS</a:t>
            </a:r>
          </a:p>
          <a:p>
            <a:pPr algn="ctr"/>
            <a:endParaRPr lang="en-GB" b="1" dirty="0">
              <a:latin typeface="Arial Black" panose="020B0A04020102020204" pitchFamily="34" charset="0"/>
            </a:endParaRPr>
          </a:p>
          <a:p>
            <a:pPr algn="ctr"/>
            <a:endParaRPr lang="en-GB" b="1" dirty="0">
              <a:latin typeface="Arial Black" panose="020B0A04020102020204" pitchFamily="34" charset="0"/>
            </a:endParaRPr>
          </a:p>
          <a:p>
            <a:pPr algn="ctr"/>
            <a:r>
              <a:rPr lang="en-GB" b="1" dirty="0">
                <a:latin typeface="Arial Black" panose="020B0A04020102020204" pitchFamily="34" charset="0"/>
              </a:rPr>
              <a:t>MINUTES</a:t>
            </a:r>
          </a:p>
          <a:p>
            <a:pPr algn="ctr"/>
            <a:endParaRPr lang="en-GB" b="1" dirty="0">
              <a:latin typeface="Arial Black" panose="020B0A04020102020204" pitchFamily="34" charset="0"/>
            </a:endParaRPr>
          </a:p>
          <a:p>
            <a:pPr algn="ctr"/>
            <a:endParaRPr lang="en-GB" b="1" dirty="0">
              <a:latin typeface="Arial Black" panose="020B0A04020102020204" pitchFamily="34" charset="0"/>
            </a:endParaRPr>
          </a:p>
          <a:p>
            <a:pPr algn="ctr"/>
            <a:r>
              <a:rPr lang="en-GB" b="1" dirty="0">
                <a:latin typeface="Arial Black" panose="020B0A04020102020204" pitchFamily="34" charset="0"/>
              </a:rPr>
              <a:t>HOURS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D746630-3284-43F8-839F-9C78DDBF53AE}"/>
              </a:ext>
            </a:extLst>
          </p:cNvPr>
          <p:cNvSpPr/>
          <p:nvPr/>
        </p:nvSpPr>
        <p:spPr>
          <a:xfrm>
            <a:off x="6410367" y="5148990"/>
            <a:ext cx="2690852" cy="1219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DECADES</a:t>
            </a:r>
          </a:p>
          <a:p>
            <a:pPr algn="ctr"/>
            <a:endParaRPr lang="en-GB" b="1" dirty="0">
              <a:latin typeface="Arial Black" panose="020B0A04020102020204" pitchFamily="34" charset="0"/>
            </a:endParaRPr>
          </a:p>
          <a:p>
            <a:pPr algn="ctr"/>
            <a:r>
              <a:rPr lang="en-GB" b="1" dirty="0">
                <a:latin typeface="Arial Black" panose="020B0A04020102020204" pitchFamily="34" charset="0"/>
              </a:rPr>
              <a:t>CENTURIES</a:t>
            </a:r>
            <a:endParaRPr lang="en-IN" b="1" dirty="0">
              <a:latin typeface="Arial Black" panose="020B0A040201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C48DA0A-7904-48B7-998D-2DE2E0252C28}"/>
              </a:ext>
            </a:extLst>
          </p:cNvPr>
          <p:cNvSpPr/>
          <p:nvPr/>
        </p:nvSpPr>
        <p:spPr>
          <a:xfrm>
            <a:off x="2257479" y="5301276"/>
            <a:ext cx="2286000" cy="1219200"/>
          </a:xfrm>
          <a:prstGeom prst="ellipse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FUTURE TIME (ADDING TIME)</a:t>
            </a:r>
            <a:endParaRPr lang="en-IN" b="1" dirty="0">
              <a:latin typeface="Arial Black" panose="020B0A040201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05DFC852-0B30-4E90-BF35-C5BDBCF7F421}"/>
              </a:ext>
            </a:extLst>
          </p:cNvPr>
          <p:cNvSpPr/>
          <p:nvPr/>
        </p:nvSpPr>
        <p:spPr>
          <a:xfrm>
            <a:off x="-196495" y="4215536"/>
            <a:ext cx="3124200" cy="1219200"/>
          </a:xfrm>
          <a:prstGeom prst="ellipse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ELAPSED TIME (SUBTRACTING TIME)</a:t>
            </a:r>
            <a:endParaRPr lang="en-IN" b="1" dirty="0">
              <a:latin typeface="Arial Black" panose="020B0A040201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2E746211-D996-4D18-9FCD-82A0E625E4DF}"/>
              </a:ext>
            </a:extLst>
          </p:cNvPr>
          <p:cNvSpPr/>
          <p:nvPr/>
        </p:nvSpPr>
        <p:spPr>
          <a:xfrm>
            <a:off x="12750" y="2372163"/>
            <a:ext cx="2286000" cy="1219200"/>
          </a:xfrm>
          <a:prstGeom prst="ellipse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READING TIME</a:t>
            </a:r>
            <a:endParaRPr lang="en-IN" b="1" dirty="0">
              <a:latin typeface="Arial Black" panose="020B0A040201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0A13E56-E020-43A8-9691-7A5D7EE6EDFD}"/>
              </a:ext>
            </a:extLst>
          </p:cNvPr>
          <p:cNvSpPr/>
          <p:nvPr/>
        </p:nvSpPr>
        <p:spPr>
          <a:xfrm>
            <a:off x="1147449" y="999174"/>
            <a:ext cx="2286000" cy="1219200"/>
          </a:xfrm>
          <a:prstGeom prst="ellipse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WRITING TIME</a:t>
            </a:r>
            <a:endParaRPr lang="en-IN" b="1" dirty="0">
              <a:latin typeface="Arial Black" panose="020B0A040201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3390EED5-20E0-418B-A879-551836662F18}"/>
              </a:ext>
            </a:extLst>
          </p:cNvPr>
          <p:cNvCxnSpPr>
            <a:stCxn id="6" idx="4"/>
            <a:endCxn id="31" idx="0"/>
          </p:cNvCxnSpPr>
          <p:nvPr/>
        </p:nvCxnSpPr>
        <p:spPr>
          <a:xfrm flipH="1">
            <a:off x="3400479" y="4291037"/>
            <a:ext cx="347841" cy="101023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51258EE-0F68-4D7B-B97B-351EEF2C2B51}"/>
              </a:ext>
            </a:extLst>
          </p:cNvPr>
          <p:cNvCxnSpPr>
            <a:cxnSpLocks/>
            <a:stCxn id="6" idx="1"/>
            <a:endCxn id="34" idx="5"/>
          </p:cNvCxnSpPr>
          <p:nvPr/>
        </p:nvCxnSpPr>
        <p:spPr>
          <a:xfrm flipV="1">
            <a:off x="2940097" y="2039826"/>
            <a:ext cx="158575" cy="12105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85A4696D-1D45-4F8D-BA1D-A015D2F109AC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152852" y="2919437"/>
            <a:ext cx="452468" cy="7620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4941F2CE-4E04-44E7-A81C-99E241C9AFB4}"/>
              </a:ext>
            </a:extLst>
          </p:cNvPr>
          <p:cNvCxnSpPr>
            <a:cxnSpLocks/>
            <a:stCxn id="6" idx="3"/>
            <a:endCxn id="32" idx="0"/>
          </p:cNvCxnSpPr>
          <p:nvPr/>
        </p:nvCxnSpPr>
        <p:spPr>
          <a:xfrm flipH="1">
            <a:off x="1365605" y="4112489"/>
            <a:ext cx="1574492" cy="10304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BE16E7A-D698-432D-B08D-4250C903C564}"/>
              </a:ext>
            </a:extLst>
          </p:cNvPr>
          <p:cNvSpPr/>
          <p:nvPr/>
        </p:nvSpPr>
        <p:spPr>
          <a:xfrm>
            <a:off x="7466302" y="2438127"/>
            <a:ext cx="1634917" cy="229494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DAYS </a:t>
            </a:r>
          </a:p>
          <a:p>
            <a:pPr algn="ctr"/>
            <a:endParaRPr lang="en-GB" b="1" dirty="0">
              <a:latin typeface="Arial Black" panose="020B0A04020102020204" pitchFamily="34" charset="0"/>
            </a:endParaRPr>
          </a:p>
          <a:p>
            <a:pPr algn="ctr"/>
            <a:r>
              <a:rPr lang="en-GB" b="1" dirty="0">
                <a:latin typeface="Arial Black" panose="020B0A04020102020204" pitchFamily="34" charset="0"/>
              </a:rPr>
              <a:t>WEEK</a:t>
            </a:r>
          </a:p>
          <a:p>
            <a:pPr algn="ctr"/>
            <a:endParaRPr lang="en-GB" b="1" dirty="0">
              <a:latin typeface="Arial Black" panose="020B0A04020102020204" pitchFamily="34" charset="0"/>
            </a:endParaRPr>
          </a:p>
          <a:p>
            <a:pPr algn="ctr"/>
            <a:r>
              <a:rPr lang="en-GB" b="1" dirty="0">
                <a:latin typeface="Arial Black" panose="020B0A04020102020204" pitchFamily="34" charset="0"/>
              </a:rPr>
              <a:t>MONTH</a:t>
            </a:r>
          </a:p>
          <a:p>
            <a:pPr algn="ctr"/>
            <a:endParaRPr lang="en-GB" b="1" dirty="0">
              <a:latin typeface="Arial Black" panose="020B0A04020102020204" pitchFamily="34" charset="0"/>
            </a:endParaRPr>
          </a:p>
          <a:p>
            <a:pPr algn="ctr"/>
            <a:r>
              <a:rPr lang="en-GB" b="1" dirty="0">
                <a:latin typeface="Arial Black" panose="020B0A04020102020204" pitchFamily="34" charset="0"/>
              </a:rPr>
              <a:t>YEAR</a:t>
            </a:r>
            <a:endParaRPr lang="en-IN" b="1" dirty="0">
              <a:latin typeface="Arial Black" panose="020B0A04020102020204" pitchFamily="34" charset="0"/>
            </a:endParaRPr>
          </a:p>
        </p:txBody>
      </p:sp>
      <p:cxnSp>
        <p:nvCxnSpPr>
          <p:cNvPr id="51" name="Connector: Curved 50">
            <a:extLst>
              <a:ext uri="{FF2B5EF4-FFF2-40B4-BE49-F238E27FC236}">
                <a16:creationId xmlns="" xmlns:a16="http://schemas.microsoft.com/office/drawing/2014/main" id="{5B840987-4843-4005-B18D-2A1CB01AF1B5}"/>
              </a:ext>
            </a:extLst>
          </p:cNvPr>
          <p:cNvCxnSpPr>
            <a:cxnSpLocks/>
            <a:stCxn id="6" idx="0"/>
            <a:endCxn id="15" idx="0"/>
          </p:cNvCxnSpPr>
          <p:nvPr/>
        </p:nvCxnSpPr>
        <p:spPr>
          <a:xfrm rot="5400000" flipH="1" flipV="1">
            <a:off x="4348723" y="1387052"/>
            <a:ext cx="1084383" cy="2285189"/>
          </a:xfrm>
          <a:prstGeom prst="curvedConnector3">
            <a:avLst>
              <a:gd name="adj1" fmla="val 167784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="" xmlns:a16="http://schemas.microsoft.com/office/drawing/2014/main" id="{2AE4846E-0B65-4877-A0F3-B3B69AB0F3E6}"/>
              </a:ext>
            </a:extLst>
          </p:cNvPr>
          <p:cNvCxnSpPr>
            <a:cxnSpLocks/>
            <a:stCxn id="15" idx="4"/>
            <a:endCxn id="48" idx="0"/>
          </p:cNvCxnSpPr>
          <p:nvPr/>
        </p:nvCxnSpPr>
        <p:spPr>
          <a:xfrm rot="5400000" flipH="1" flipV="1">
            <a:off x="6121041" y="2350595"/>
            <a:ext cx="2075188" cy="2250252"/>
          </a:xfrm>
          <a:prstGeom prst="bentConnector5">
            <a:avLst>
              <a:gd name="adj1" fmla="val -13728"/>
              <a:gd name="adj2" fmla="val 52371"/>
              <a:gd name="adj3" fmla="val 118473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CFF591C9-9583-4E09-ABC1-E05212A12F61}"/>
              </a:ext>
            </a:extLst>
          </p:cNvPr>
          <p:cNvCxnSpPr>
            <a:stCxn id="48" idx="4"/>
            <a:endCxn id="16" idx="0"/>
          </p:cNvCxnSpPr>
          <p:nvPr/>
        </p:nvCxnSpPr>
        <p:spPr>
          <a:xfrm flipH="1">
            <a:off x="7755793" y="4733068"/>
            <a:ext cx="527968" cy="41592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754DFB70-0D94-430E-8195-859D4393A5A5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8283761" y="1371600"/>
            <a:ext cx="424250" cy="106652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448D0D8-0EF6-471B-88B3-800C21EAD01A}"/>
              </a:ext>
            </a:extLst>
          </p:cNvPr>
          <p:cNvSpPr/>
          <p:nvPr/>
        </p:nvSpPr>
        <p:spPr>
          <a:xfrm>
            <a:off x="876300" y="838200"/>
            <a:ext cx="7391399" cy="363176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</a:t>
            </a:r>
          </a:p>
          <a:p>
            <a:pPr algn="ctr"/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64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6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4400" b="1" i="1" dirty="0">
                <a:solidFill>
                  <a:srgbClr val="0070C0"/>
                </a:solidFill>
              </a:rPr>
              <a:t>Interactive method</a:t>
            </a:r>
          </a:p>
          <a:p>
            <a:r>
              <a:rPr lang="en-IN" sz="4400" b="1" i="1" dirty="0">
                <a:solidFill>
                  <a:srgbClr val="0070C0"/>
                </a:solidFill>
              </a:rPr>
              <a:t>Self made videos</a:t>
            </a:r>
          </a:p>
          <a:p>
            <a:r>
              <a:rPr lang="en-IN" sz="4400" b="1" i="1" dirty="0">
                <a:solidFill>
                  <a:srgbClr val="0070C0"/>
                </a:solidFill>
              </a:rPr>
              <a:t>PPT</a:t>
            </a:r>
          </a:p>
          <a:p>
            <a:r>
              <a:rPr lang="en-IN" sz="4400" b="1" i="1" dirty="0">
                <a:solidFill>
                  <a:srgbClr val="0070C0"/>
                </a:solidFill>
              </a:rPr>
              <a:t>Self planned activities</a:t>
            </a:r>
          </a:p>
          <a:p>
            <a:r>
              <a:rPr lang="en-IN" sz="4400" b="1" i="1" dirty="0">
                <a:solidFill>
                  <a:srgbClr val="0070C0"/>
                </a:solidFill>
              </a:rPr>
              <a:t>Online quiz test</a:t>
            </a:r>
          </a:p>
          <a:p>
            <a:r>
              <a:rPr lang="en-IN" sz="4400" b="1" i="1" dirty="0">
                <a:solidFill>
                  <a:srgbClr val="0070C0"/>
                </a:solidFill>
              </a:rPr>
              <a:t>Worksheets ( 3 levels)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5133" y="68103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IN" sz="7200" b="1" i="1" u="sng" dirty="0">
                <a:solidFill>
                  <a:srgbClr val="7030A0"/>
                </a:solidFill>
              </a:rPr>
              <a:t>MINIMUM LEVEL OF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2788" y="2438400"/>
            <a:ext cx="7886700" cy="4114800"/>
          </a:xfrm>
        </p:spPr>
        <p:txBody>
          <a:bodyPr>
            <a:normAutofit fontScale="92500" lnSpcReduction="20000"/>
          </a:bodyPr>
          <a:lstStyle/>
          <a:p>
            <a:r>
              <a:rPr lang="en-IN" sz="4300" b="1" i="1" dirty="0">
                <a:solidFill>
                  <a:srgbClr val="FF0066"/>
                </a:solidFill>
              </a:rPr>
              <a:t>Clocks are used to measure time.</a:t>
            </a:r>
          </a:p>
          <a:p>
            <a:r>
              <a:rPr lang="en-IN" sz="4300" b="1" i="1" dirty="0">
                <a:solidFill>
                  <a:srgbClr val="FF0066"/>
                </a:solidFill>
              </a:rPr>
              <a:t>A clocks has numbers from 1 to 12 written on it.</a:t>
            </a:r>
          </a:p>
          <a:p>
            <a:r>
              <a:rPr lang="en-IN" sz="4300" b="1" i="1" dirty="0">
                <a:solidFill>
                  <a:srgbClr val="FF0066"/>
                </a:solidFill>
              </a:rPr>
              <a:t>short hand of the clock tells us the hours and known as hour hand.</a:t>
            </a:r>
          </a:p>
          <a:p>
            <a:r>
              <a:rPr lang="en-IN" sz="4300" b="1" i="1" dirty="0">
                <a:solidFill>
                  <a:srgbClr val="FF0066"/>
                </a:solidFill>
              </a:rPr>
              <a:t>Long hand of the clock is known as minute hand as it tells us the minutes.</a:t>
            </a:r>
          </a:p>
          <a:p>
            <a:endParaRPr lang="en-IN" sz="3600" b="1" dirty="0">
              <a:solidFill>
                <a:srgbClr val="FF0066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081089"/>
          </a:xfrm>
        </p:spPr>
        <p:txBody>
          <a:bodyPr>
            <a:noAutofit/>
          </a:bodyPr>
          <a:lstStyle/>
          <a:p>
            <a:pPr algn="ctr"/>
            <a:r>
              <a:rPr lang="en-IN" sz="7200" b="1" i="1" u="sng" dirty="0">
                <a:solidFill>
                  <a:srgbClr val="7030A0"/>
                </a:solidFill>
              </a:rPr>
              <a:t>MINIMUM LEVEL OF LEARNING</a:t>
            </a:r>
            <a:endParaRPr lang="en-IN" sz="72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11562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47500" lnSpcReduction="20000"/>
          </a:bodyPr>
          <a:lstStyle/>
          <a:p>
            <a:r>
              <a:rPr lang="en-IN" sz="6000" b="1" i="1" dirty="0">
                <a:solidFill>
                  <a:srgbClr val="F20062"/>
                </a:solidFill>
              </a:rPr>
              <a:t>1 day = 24 hours</a:t>
            </a:r>
          </a:p>
          <a:p>
            <a:r>
              <a:rPr lang="en-IN" sz="6000" b="1" i="1" dirty="0">
                <a:solidFill>
                  <a:srgbClr val="F20062"/>
                </a:solidFill>
              </a:rPr>
              <a:t>1 hour = 60 minutes</a:t>
            </a:r>
          </a:p>
          <a:p>
            <a:r>
              <a:rPr lang="en-IN" sz="6000" b="1" i="1" dirty="0">
                <a:solidFill>
                  <a:srgbClr val="F20062"/>
                </a:solidFill>
              </a:rPr>
              <a:t>1 week = 7 days</a:t>
            </a:r>
          </a:p>
          <a:p>
            <a:r>
              <a:rPr lang="en-IN" sz="6000" b="1" i="1" dirty="0">
                <a:solidFill>
                  <a:srgbClr val="F20062"/>
                </a:solidFill>
              </a:rPr>
              <a:t>1year = 12 months</a:t>
            </a:r>
          </a:p>
          <a:p>
            <a:r>
              <a:rPr lang="en-IN" sz="6000" b="1" i="1" dirty="0">
                <a:solidFill>
                  <a:srgbClr val="F20062"/>
                </a:solidFill>
              </a:rPr>
              <a:t>Time from 12 midnight to 12 noon is written as a.m. and 12 noon to 12 midnight is written as p.m.</a:t>
            </a:r>
          </a:p>
          <a:p>
            <a:r>
              <a:rPr lang="en-IN" sz="6000" b="1" i="1" dirty="0">
                <a:solidFill>
                  <a:srgbClr val="F20062"/>
                </a:solidFill>
              </a:rPr>
              <a:t>We say 12 noon or 12 midnight. We</a:t>
            </a:r>
            <a:r>
              <a:rPr lang="en-IN" sz="6000" b="1" i="1" dirty="0">
                <a:solidFill>
                  <a:srgbClr val="F20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don’t use </a:t>
            </a:r>
            <a:r>
              <a:rPr lang="en-IN" sz="6000" b="1" i="1" dirty="0" err="1">
                <a:solidFill>
                  <a:srgbClr val="F20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a.m</a:t>
            </a:r>
            <a:r>
              <a:rPr lang="en-IN" sz="6000" b="1" i="1" dirty="0">
                <a:solidFill>
                  <a:srgbClr val="F20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IN" sz="6000" b="1" i="1" dirty="0" err="1">
                <a:solidFill>
                  <a:srgbClr val="F20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p.m</a:t>
            </a:r>
            <a:r>
              <a:rPr lang="en-IN" sz="6000" b="1" i="1" dirty="0">
                <a:solidFill>
                  <a:srgbClr val="F20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12.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D7FA0E5-57BD-4A91-BE59-C25BD7991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0" y="311559"/>
            <a:ext cx="3581400" cy="2514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EB2B65-2F48-4076-87B2-DEDEF4992003}"/>
              </a:ext>
            </a:extLst>
          </p:cNvPr>
          <p:cNvSpPr/>
          <p:nvPr/>
        </p:nvSpPr>
        <p:spPr>
          <a:xfrm>
            <a:off x="3962400" y="4267200"/>
            <a:ext cx="457200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i="1" u="sng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https://drive.google.com/file/d/1k43nE9SzT4tLRym9kpEeAWVSEkrlgpeN/view?usp=drivesdk</a:t>
            </a:r>
            <a:endParaRPr lang="en-US" sz="3200" b="1" i="1" u="sng" cap="none" spc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400" b="0" i="1" u="sng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B98D326-EE26-4D71-B2ED-1415D39CE968}"/>
              </a:ext>
            </a:extLst>
          </p:cNvPr>
          <p:cNvSpPr/>
          <p:nvPr/>
        </p:nvSpPr>
        <p:spPr>
          <a:xfrm>
            <a:off x="1305051" y="2967335"/>
            <a:ext cx="6533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LET’S DO AN 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B25043-7268-4D9B-9149-127036B70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890665"/>
            <a:ext cx="3581400" cy="2655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29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4CBD56BD-1F51-4AA1-86D1-5DFF01E583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457764"/>
            <a:ext cx="3619500" cy="2541893"/>
          </a:xfrm>
        </p:spPr>
      </p:pic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1F4B9BA8-2D71-40BC-9C62-631CF2A36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92" y="2457764"/>
            <a:ext cx="2305050" cy="24003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9517B09-3E1D-40A3-BB12-62ACF8C729E9}"/>
              </a:ext>
            </a:extLst>
          </p:cNvPr>
          <p:cNvSpPr/>
          <p:nvPr/>
        </p:nvSpPr>
        <p:spPr>
          <a:xfrm>
            <a:off x="-26963" y="152400"/>
            <a:ext cx="861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u="sng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READING DIFFERENT </a:t>
            </a:r>
          </a:p>
          <a:p>
            <a:pPr algn="ctr"/>
            <a:r>
              <a:rPr lang="en-US" sz="4000" b="1" i="1" u="sng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TYPES OF </a:t>
            </a:r>
          </a:p>
          <a:p>
            <a:pPr algn="ctr"/>
            <a:r>
              <a:rPr lang="en-US" sz="4000" b="1" i="1" u="sng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CLOCK</a:t>
            </a:r>
            <a:endParaRPr lang="en-US" sz="4400" b="1" i="1" u="sng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7CFE64-4C5D-4E8B-8FC0-F5FE68FA1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04" y="2457765"/>
            <a:ext cx="1828800" cy="24002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73F33D6-13F2-45A4-9228-5D28614167BD}"/>
              </a:ext>
            </a:extLst>
          </p:cNvPr>
          <p:cNvSpPr txBox="1"/>
          <p:nvPr/>
        </p:nvSpPr>
        <p:spPr>
          <a:xfrm>
            <a:off x="609600" y="5181366"/>
            <a:ext cx="2667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37FECDE-F922-40EF-A884-9A43937B9FA3}"/>
              </a:ext>
            </a:extLst>
          </p:cNvPr>
          <p:cNvSpPr txBox="1"/>
          <p:nvPr/>
        </p:nvSpPr>
        <p:spPr>
          <a:xfrm>
            <a:off x="4224704" y="5181366"/>
            <a:ext cx="1828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 CLOCK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CC736E5-F26A-4B1B-94D5-C00EF8E87081}"/>
              </a:ext>
            </a:extLst>
          </p:cNvPr>
          <p:cNvSpPr txBox="1"/>
          <p:nvPr/>
        </p:nvSpPr>
        <p:spPr>
          <a:xfrm>
            <a:off x="6629400" y="5181366"/>
            <a:ext cx="213184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HOUR CLOCK</a:t>
            </a:r>
          </a:p>
        </p:txBody>
      </p:sp>
    </p:spTree>
    <p:extLst>
      <p:ext uri="{BB962C8B-B14F-4D97-AF65-F5344CB8AC3E}">
        <p14:creationId xmlns="" xmlns:p14="http://schemas.microsoft.com/office/powerpoint/2010/main" val="424803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1666</Words>
  <Application>Microsoft Macintosh PowerPoint</Application>
  <PresentationFormat>On-screen Show (4:3)</PresentationFormat>
  <Paragraphs>381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PDF CHAPTER LINK</vt:lpstr>
      <vt:lpstr>TOPICS TO BE COVERED</vt:lpstr>
      <vt:lpstr>LEARNING OBJECTIVES </vt:lpstr>
      <vt:lpstr> STRATEGIES USED</vt:lpstr>
      <vt:lpstr>MINIMUM LEVEL OF LEARNING</vt:lpstr>
      <vt:lpstr>MINIMUM LEVEL OF LEARNING</vt:lpstr>
      <vt:lpstr>Slide 8</vt:lpstr>
      <vt:lpstr>Slide 9</vt:lpstr>
      <vt:lpstr>LEAP YEAR</vt:lpstr>
      <vt:lpstr>Slide 11</vt:lpstr>
      <vt:lpstr>Is it a Leap year?</vt:lpstr>
      <vt:lpstr>Slide 13</vt:lpstr>
      <vt:lpstr>For centurial years</vt:lpstr>
      <vt:lpstr>Slide 15</vt:lpstr>
      <vt:lpstr>Slide 16</vt:lpstr>
      <vt:lpstr> Time in Minutes and Seconds</vt:lpstr>
      <vt:lpstr>Addition of Time     </vt:lpstr>
      <vt:lpstr>              Time (after the given time)</vt:lpstr>
      <vt:lpstr> Addition with regrouping</vt:lpstr>
      <vt:lpstr>Slide 21</vt:lpstr>
      <vt:lpstr>Subtraction in hours and minutes ( without  regrouping) </vt:lpstr>
      <vt:lpstr>Subtraction in hours and minutes    ( with regrouping)</vt:lpstr>
      <vt:lpstr>Slide 24</vt:lpstr>
      <vt:lpstr>Slide 25</vt:lpstr>
      <vt:lpstr>Time ( before the given time) Elapsed time</vt:lpstr>
      <vt:lpstr>Application of time in daily life</vt:lpstr>
      <vt:lpstr>Slide 28</vt:lpstr>
      <vt:lpstr>Slide 29</vt:lpstr>
      <vt:lpstr>Slide 30</vt:lpstr>
      <vt:lpstr>Slide 31</vt:lpstr>
      <vt:lpstr>Slide 32</vt:lpstr>
      <vt:lpstr>Art Integration   ( Project) </vt:lpstr>
      <vt:lpstr> Preparation of Puzzle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LEARNING OUTCOMES: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 INSTITUTIONS, ODISHA ZONE - 1</dc:title>
  <dc:creator>SANJIT</dc:creator>
  <cp:lastModifiedBy>HP</cp:lastModifiedBy>
  <cp:revision>164</cp:revision>
  <dcterms:created xsi:type="dcterms:W3CDTF">2020-04-28T03:37:59Z</dcterms:created>
  <dcterms:modified xsi:type="dcterms:W3CDTF">2020-05-06T08:16:11Z</dcterms:modified>
</cp:coreProperties>
</file>