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C4F27-8CE5-4D77-A63B-802F6A316396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C1004-54DA-43BA-AFFB-5DEED38A6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0A5D-2F0B-4B00-8E1F-69F9E477C597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4670-641F-49C8-A9D7-CFA183CC1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0A5D-2F0B-4B00-8E1F-69F9E477C597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4670-641F-49C8-A9D7-CFA183CC1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0A5D-2F0B-4B00-8E1F-69F9E477C597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4670-641F-49C8-A9D7-CFA183CC1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0A5D-2F0B-4B00-8E1F-69F9E477C597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4670-641F-49C8-A9D7-CFA183CC1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0A5D-2F0B-4B00-8E1F-69F9E477C597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4670-641F-49C8-A9D7-CFA183CC1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0A5D-2F0B-4B00-8E1F-69F9E477C597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4670-641F-49C8-A9D7-CFA183CC1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0A5D-2F0B-4B00-8E1F-69F9E477C597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4670-641F-49C8-A9D7-CFA183CC1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0A5D-2F0B-4B00-8E1F-69F9E477C597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4670-641F-49C8-A9D7-CFA183CC1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0A5D-2F0B-4B00-8E1F-69F9E477C597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4670-641F-49C8-A9D7-CFA183CC1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0A5D-2F0B-4B00-8E1F-69F9E477C597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4670-641F-49C8-A9D7-CFA183CC1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0A5D-2F0B-4B00-8E1F-69F9E477C597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4670-641F-49C8-A9D7-CFA183CC1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0A5D-2F0B-4B00-8E1F-69F9E477C597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4670-641F-49C8-A9D7-CFA183CC11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mRa8uTG7eQ" TargetMode="External"/><Relationship Id="rId2" Type="http://schemas.openxmlformats.org/officeDocument/2006/relationships/hyperlink" Target="https://youtu.be/cmnhBJKfvN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514600"/>
          </a:xfrm>
        </p:spPr>
        <p:txBody>
          <a:bodyPr>
            <a:noAutofit/>
          </a:bodyPr>
          <a:lstStyle/>
          <a:p>
            <a:r>
              <a:rPr lang="en-US" sz="5400" b="1" u="sng" dirty="0" smtClean="0"/>
              <a:t>CHAPTER-1</a:t>
            </a:r>
            <a:br>
              <a:rPr lang="en-US" sz="5400" b="1" u="sng" dirty="0" smtClean="0"/>
            </a:br>
            <a:r>
              <a:rPr lang="en-US" sz="5400" b="1" u="sng" dirty="0" smtClean="0"/>
              <a:t>THE CELL- ITS STRUCTURE AND FUNCTIONS</a:t>
            </a:r>
            <a:endParaRPr lang="en-US" sz="54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mp85335528257775206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73" y="3048000"/>
            <a:ext cx="8087854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1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PARAMOECIUM</a:t>
            </a:r>
            <a:endParaRPr lang="en-US" dirty="0"/>
          </a:p>
        </p:txBody>
      </p:sp>
      <p:pic>
        <p:nvPicPr>
          <p:cNvPr id="7" name="Content Placeholder 6" descr="512px-Paramecium_diagr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1371600"/>
            <a:ext cx="4268788" cy="4953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8600"/>
            <a:ext cx="4041775" cy="838200"/>
          </a:xfrm>
        </p:spPr>
        <p:txBody>
          <a:bodyPr/>
          <a:lstStyle/>
          <a:p>
            <a:pPr algn="ctr"/>
            <a:r>
              <a:rPr lang="en-US" dirty="0" smtClean="0"/>
              <a:t>CHLAMYDONOMAS</a:t>
            </a:r>
            <a:endParaRPr lang="en-US" dirty="0"/>
          </a:p>
        </p:txBody>
      </p:sp>
      <p:pic>
        <p:nvPicPr>
          <p:cNvPr id="8" name="Content Placeholder 7" descr="I10-68-greenalgae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24400" y="1371600"/>
            <a:ext cx="41910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1"/>
            <a:ext cx="4040188" cy="685800"/>
          </a:xfrm>
        </p:spPr>
        <p:txBody>
          <a:bodyPr/>
          <a:lstStyle/>
          <a:p>
            <a:pPr algn="ctr"/>
            <a:r>
              <a:rPr lang="en-US" dirty="0" smtClean="0"/>
              <a:t>LIVER CELL</a:t>
            </a:r>
            <a:endParaRPr lang="en-US" dirty="0"/>
          </a:p>
        </p:txBody>
      </p:sp>
      <p:pic>
        <p:nvPicPr>
          <p:cNvPr id="7" name="Content Placeholder 6" descr="800w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066800"/>
            <a:ext cx="4040188" cy="5334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04801"/>
            <a:ext cx="4041775" cy="685800"/>
          </a:xfrm>
        </p:spPr>
        <p:txBody>
          <a:bodyPr/>
          <a:lstStyle/>
          <a:p>
            <a:pPr algn="ctr"/>
            <a:r>
              <a:rPr lang="en-US" dirty="0" smtClean="0"/>
              <a:t>FAT CELL</a:t>
            </a:r>
            <a:endParaRPr lang="en-US" dirty="0"/>
          </a:p>
        </p:txBody>
      </p:sp>
      <p:pic>
        <p:nvPicPr>
          <p:cNvPr id="8" name="Content Placeholder 7" descr="1b53b77b568e971415fb24158c9f6f0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066800"/>
            <a:ext cx="4346575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4040188" cy="838200"/>
          </a:xfrm>
        </p:spPr>
        <p:txBody>
          <a:bodyPr/>
          <a:lstStyle/>
          <a:p>
            <a:pPr algn="ctr"/>
            <a:r>
              <a:rPr lang="en-US" dirty="0" smtClean="0"/>
              <a:t>RED BLOOD CELL</a:t>
            </a:r>
            <a:endParaRPr lang="en-US" dirty="0"/>
          </a:p>
        </p:txBody>
      </p:sp>
      <p:pic>
        <p:nvPicPr>
          <p:cNvPr id="7" name="Content Placeholder 6" descr="bV4bMT5DQvyob2fw0PlQ_red-blood-cells-hemoglobin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0" y="1447800"/>
            <a:ext cx="4192588" cy="4724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04801"/>
            <a:ext cx="4041775" cy="914400"/>
          </a:xfrm>
        </p:spPr>
        <p:txBody>
          <a:bodyPr/>
          <a:lstStyle/>
          <a:p>
            <a:pPr algn="ctr"/>
            <a:r>
              <a:rPr lang="en-US" dirty="0" smtClean="0"/>
              <a:t>SMOOTH MUSCLE CELLS</a:t>
            </a:r>
            <a:endParaRPr lang="en-US" dirty="0"/>
          </a:p>
        </p:txBody>
      </p:sp>
      <p:pic>
        <p:nvPicPr>
          <p:cNvPr id="8" name="Content Placeholder 7" descr="035ddf4cb7c24cfbeb78cd9f31d43ffb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447800"/>
            <a:ext cx="4041775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CROSS SECTION OF HEN’S EGG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Refer to activity-1 , page-4 of science book ‘The Living World’-8</a:t>
            </a:r>
            <a:endParaRPr lang="en-US" dirty="0"/>
          </a:p>
        </p:txBody>
      </p:sp>
      <p:pic>
        <p:nvPicPr>
          <p:cNvPr id="4" name="Picture 3" descr="eggins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43200"/>
            <a:ext cx="78486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GREEN ALGAE- CHARA</a:t>
            </a:r>
            <a:endParaRPr lang="en-US" b="1" dirty="0"/>
          </a:p>
        </p:txBody>
      </p:sp>
      <p:pic>
        <p:nvPicPr>
          <p:cNvPr id="4" name="Content Placeholder 3" descr="chara-w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7924800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HUMAN OVUM</a:t>
            </a:r>
            <a:endParaRPr lang="en-US" b="1" dirty="0"/>
          </a:p>
        </p:txBody>
      </p:sp>
      <p:pic>
        <p:nvPicPr>
          <p:cNvPr id="4" name="Content Placeholder 3" descr="ovule-female-fertility-cell-flat-vector-illustration-woman-reproductive-system-gametogenesis-ovum-egg-cell-oocyte-nucleus-1647414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953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ASSIGNMENT-1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GIVE ONE WORD FOR THE FOLLOWING: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basic structural and functional unit of life:________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scientist who discovered cell:_______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Animals that consists of single cell belong to the category of_______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Animals that consists of many cells belong to the category of_______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Cells possessing fiber like structure:________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Smallest cell:_________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Largest cell:___________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Smallest human cell:__________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Largest human cell:___________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reserve food material in the cytoplasm of hen’s egg:_______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927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Cell is the basic </a:t>
            </a:r>
            <a:r>
              <a:rPr lang="en-US" sz="4400" b="1" dirty="0" smtClean="0">
                <a:solidFill>
                  <a:srgbClr val="FF0000"/>
                </a:solidFill>
              </a:rPr>
              <a:t>structural</a:t>
            </a:r>
            <a:r>
              <a:rPr lang="en-US" sz="4400" dirty="0" smtClean="0"/>
              <a:t> as well as </a:t>
            </a:r>
            <a:r>
              <a:rPr lang="en-US" sz="4400" b="1" dirty="0" smtClean="0">
                <a:solidFill>
                  <a:srgbClr val="FF0000"/>
                </a:solidFill>
              </a:rPr>
              <a:t>functional </a:t>
            </a:r>
            <a:r>
              <a:rPr lang="en-US" sz="4400" dirty="0" smtClean="0"/>
              <a:t>unit of all living organisms.</a:t>
            </a:r>
          </a:p>
          <a:p>
            <a:r>
              <a:rPr lang="en-US" sz="4400" dirty="0" smtClean="0"/>
              <a:t> Certain basic functions like, nutrition, respiration, growth, development and reproduction are performed by the cell in all organisms.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191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Robert Hooke </a:t>
            </a:r>
            <a:r>
              <a:rPr lang="en-US" dirty="0" smtClean="0"/>
              <a:t>was the first scientist, who in 1665, observed thin slices of cork (obtained from the bark of a tree) through his self designed microscope.</a:t>
            </a:r>
          </a:p>
          <a:p>
            <a:r>
              <a:rPr lang="en-US" dirty="0" smtClean="0"/>
              <a:t>He observed that they had honey comb like structure consisting of little compartments.</a:t>
            </a:r>
          </a:p>
          <a:p>
            <a:r>
              <a:rPr lang="en-US" dirty="0" smtClean="0"/>
              <a:t>These compartments were actually dead cells bound by a cell wall.</a:t>
            </a: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8600"/>
            <a:ext cx="4038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UNICELLULAR AND MULTICELLULAR ORGANISMS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On the basis of their </a:t>
            </a:r>
            <a:r>
              <a:rPr lang="en-US" b="1" dirty="0" smtClean="0">
                <a:solidFill>
                  <a:srgbClr val="FF0000"/>
                </a:solidFill>
              </a:rPr>
              <a:t>number of cells </a:t>
            </a:r>
            <a:r>
              <a:rPr lang="en-US" dirty="0" smtClean="0"/>
              <a:t>living organisms can be classified into two categories: </a:t>
            </a:r>
            <a:r>
              <a:rPr lang="en-US" b="1" dirty="0" smtClean="0"/>
              <a:t>unicellular and multicellular organisms</a:t>
            </a:r>
            <a:r>
              <a:rPr lang="en-US" dirty="0" smtClean="0"/>
              <a:t>.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733800"/>
            <a:ext cx="7391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r>
              <a:rPr lang="en-US" sz="4400" dirty="0" smtClean="0"/>
              <a:t>Organisms which consists of a single cell are termed </a:t>
            </a:r>
            <a:r>
              <a:rPr lang="en-US" sz="4400" b="1" dirty="0" smtClean="0">
                <a:solidFill>
                  <a:srgbClr val="FF0000"/>
                </a:solidFill>
              </a:rPr>
              <a:t>unicellular</a:t>
            </a:r>
            <a:r>
              <a:rPr lang="en-US" sz="4400" dirty="0" smtClean="0"/>
              <a:t>. </a:t>
            </a:r>
            <a:r>
              <a:rPr lang="en-US" sz="4400" dirty="0"/>
              <a:t>F</a:t>
            </a:r>
            <a:r>
              <a:rPr lang="en-US" sz="4400" dirty="0" smtClean="0"/>
              <a:t>or example- Euglena, Amoeba, Paramecium, etc.</a:t>
            </a:r>
          </a:p>
          <a:p>
            <a:r>
              <a:rPr lang="en-US" sz="4400" dirty="0" smtClean="0"/>
              <a:t>Organisms made up of many cells are termed </a:t>
            </a:r>
            <a:r>
              <a:rPr lang="en-US" sz="4400" b="1" dirty="0" smtClean="0">
                <a:solidFill>
                  <a:srgbClr val="FF0000"/>
                </a:solidFill>
              </a:rPr>
              <a:t>multicellular</a:t>
            </a:r>
            <a:r>
              <a:rPr lang="en-US" sz="4400" dirty="0" smtClean="0"/>
              <a:t>. For example- Humans, </a:t>
            </a:r>
            <a:r>
              <a:rPr lang="en-US" sz="4400" dirty="0"/>
              <a:t>B</a:t>
            </a:r>
            <a:r>
              <a:rPr lang="en-US" sz="4400" dirty="0" smtClean="0"/>
              <a:t>irds, Animals, etc.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CELL SHAPE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The cell shapes may be oval, spherical, cuboidal, fiber-like, or polygonal.</a:t>
            </a:r>
          </a:p>
          <a:p>
            <a:r>
              <a:rPr lang="en-US" dirty="0" smtClean="0"/>
              <a:t>Cells have different shape due to their location and function in the tissue.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nerve cell</a:t>
            </a:r>
            <a:r>
              <a:rPr lang="en-US" dirty="0" smtClean="0"/>
              <a:t> has to transmit impulses to organs located in different parts of the body, hence they possess a fiber-like structure.</a:t>
            </a:r>
            <a:endParaRPr lang="en-US" dirty="0"/>
          </a:p>
        </p:txBody>
      </p:sp>
      <p:pic>
        <p:nvPicPr>
          <p:cNvPr id="4" name="Picture 3" descr="c0e01e2448d6ff0104f7fd2f1ff6b77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5181600"/>
            <a:ext cx="4572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CELL SIZE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Smallest cell: mycoplasma/ PPLO/ </a:t>
            </a:r>
            <a:r>
              <a:rPr lang="en-US" dirty="0" err="1" smtClean="0"/>
              <a:t>Pleuro</a:t>
            </a:r>
            <a:r>
              <a:rPr lang="en-US" dirty="0" smtClean="0"/>
              <a:t> pneumonia-like organisms (0.1 micron)</a:t>
            </a:r>
          </a:p>
          <a:p>
            <a:r>
              <a:rPr lang="en-US" dirty="0" smtClean="0"/>
              <a:t>Largest cell: ostrich egg(170mm in diameter)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505200"/>
            <a:ext cx="3000375" cy="2514600"/>
          </a:xfrm>
          <a:prstGeom prst="rect">
            <a:avLst/>
          </a:prstGeom>
        </p:spPr>
      </p:pic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81400"/>
            <a:ext cx="27432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ACTIVITY-1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Given below are the links of YouTube on how to prepare temporary mount of onion peel and cheek cell.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https://youtu.be/cmnhBJKfvNw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https://youtu.be/tmRa8uTG7eQ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PICTURE GALLERY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EUGLENA</a:t>
            </a:r>
            <a:endParaRPr lang="en-US" dirty="0"/>
          </a:p>
        </p:txBody>
      </p:sp>
      <p:pic>
        <p:nvPicPr>
          <p:cNvPr id="7" name="Content Placeholder 6" descr="300px-Euglena_diagra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2133600"/>
            <a:ext cx="4343400" cy="39623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AMOEBA</a:t>
            </a:r>
            <a:endParaRPr lang="en-US" dirty="0"/>
          </a:p>
        </p:txBody>
      </p:sp>
      <p:pic>
        <p:nvPicPr>
          <p:cNvPr id="8" name="Content Placeholder 7" descr="maxresdefault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362200"/>
            <a:ext cx="4270375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390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CHAPTER-1 THE CELL- ITS STRUCTURE AND FUNCTIONS</vt:lpstr>
      <vt:lpstr>Slide 2</vt:lpstr>
      <vt:lpstr>Slide 3</vt:lpstr>
      <vt:lpstr>UNICELLULAR AND MULTICELLULAR ORGANISMS</vt:lpstr>
      <vt:lpstr>Slide 5</vt:lpstr>
      <vt:lpstr>CELL SHAPE</vt:lpstr>
      <vt:lpstr>CELL SIZE</vt:lpstr>
      <vt:lpstr>ACTIVITY-1</vt:lpstr>
      <vt:lpstr>PICTURE GALLERY</vt:lpstr>
      <vt:lpstr>Slide 10</vt:lpstr>
      <vt:lpstr>Slide 11</vt:lpstr>
      <vt:lpstr>Slide 12</vt:lpstr>
      <vt:lpstr>CROSS SECTION OF HEN’S EGG</vt:lpstr>
      <vt:lpstr>GREEN ALGAE- CHARA</vt:lpstr>
      <vt:lpstr>HUMAN OVUM</vt:lpstr>
      <vt:lpstr>ASSIGNMENT-1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CHAPTER-1 THE CELL- IT’S STRUCTURE AND FUNCTIONS</dc:title>
  <dc:creator>gcppl</dc:creator>
  <cp:lastModifiedBy>gcppl</cp:lastModifiedBy>
  <cp:revision>12</cp:revision>
  <dcterms:created xsi:type="dcterms:W3CDTF">2020-04-02T07:18:01Z</dcterms:created>
  <dcterms:modified xsi:type="dcterms:W3CDTF">2020-04-02T09:16:01Z</dcterms:modified>
</cp:coreProperties>
</file>