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4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607" y="252540"/>
            <a:ext cx="831278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590" y="1229994"/>
            <a:ext cx="839089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393950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0"/>
                </a:moveTo>
                <a:lnTo>
                  <a:pt x="4803343" y="0"/>
                </a:lnTo>
                <a:lnTo>
                  <a:pt x="4803343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320291"/>
            <a:ext cx="7416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0000"/>
                </a:solidFill>
                <a:latin typeface="Verdana"/>
                <a:cs typeface="Verdana"/>
              </a:rPr>
              <a:t>GUI Programming- </a:t>
            </a: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3600" b="1" spc="-18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Review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363" y="2567939"/>
            <a:ext cx="4760975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389" y="2582648"/>
            <a:ext cx="4728211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000066"/>
                </a:solidFill>
                <a:latin typeface="Verdana"/>
                <a:cs typeface="Verdana"/>
              </a:rPr>
              <a:t>Informatics</a:t>
            </a:r>
            <a:r>
              <a:rPr sz="2800" b="1" spc="-8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Verdana"/>
                <a:cs typeface="Verdana"/>
              </a:rPr>
              <a:t>Practices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solidFill>
                  <a:srgbClr val="000066"/>
                </a:solidFill>
                <a:latin typeface="Verdana"/>
                <a:cs typeface="Verdana"/>
              </a:rPr>
              <a:t>Class 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XII </a:t>
            </a:r>
            <a:r>
              <a:rPr sz="2800" dirty="0">
                <a:solidFill>
                  <a:srgbClr val="000066"/>
                </a:solidFill>
                <a:latin typeface="Verdana"/>
                <a:cs typeface="Verdana"/>
              </a:rPr>
              <a:t>(CBSE</a:t>
            </a:r>
            <a:r>
              <a:rPr sz="2800" spc="-1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>
                <a:solidFill>
                  <a:srgbClr val="000066"/>
                </a:solidFill>
                <a:latin typeface="Verdana"/>
                <a:cs typeface="Verdana"/>
              </a:rPr>
              <a:t>Board</a:t>
            </a:r>
            <a:r>
              <a:rPr sz="2800" smtClean="0">
                <a:solidFill>
                  <a:srgbClr val="000066"/>
                </a:solidFill>
                <a:latin typeface="Verdana"/>
                <a:cs typeface="Verdana"/>
              </a:rPr>
              <a:t>)</a:t>
            </a:r>
            <a:endParaRPr lang="en-US" sz="2800" dirty="0" smtClean="0">
              <a:solidFill>
                <a:srgbClr val="00006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en-US" sz="2800" b="1" dirty="0" smtClean="0">
              <a:solidFill>
                <a:srgbClr val="00006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Verdana"/>
                <a:cs typeface="Verdana"/>
              </a:rPr>
              <a:t>Part-I </a:t>
            </a:r>
            <a:endParaRPr sz="2800" b="1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927" y="464121"/>
            <a:ext cx="3009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/>
              <a:t>Chapter</a:t>
            </a:r>
            <a:r>
              <a:rPr sz="4000" spc="-160" dirty="0"/>
              <a:t> </a:t>
            </a:r>
            <a:r>
              <a:rPr sz="4000" spc="5" dirty="0"/>
              <a:t>3:</a:t>
            </a:r>
            <a:endParaRPr sz="4000"/>
          </a:p>
        </p:txBody>
      </p:sp>
      <p:sp>
        <p:nvSpPr>
          <p:cNvPr id="27" name="object 27"/>
          <p:cNvSpPr/>
          <p:nvPr/>
        </p:nvSpPr>
        <p:spPr>
          <a:xfrm>
            <a:off x="7650279" y="5234"/>
            <a:ext cx="1493720" cy="1214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90" y="481774"/>
            <a:ext cx="81794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Events Handling in JAVA </a:t>
            </a:r>
            <a:r>
              <a:rPr sz="2800" spc="5" dirty="0"/>
              <a:t>GUI</a:t>
            </a:r>
            <a:r>
              <a:rPr sz="2800" spc="-45" dirty="0"/>
              <a:t> </a:t>
            </a:r>
            <a:r>
              <a:rPr sz="2800" dirty="0"/>
              <a:t>Application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29565" y="1301432"/>
            <a:ext cx="8545195" cy="387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Verdana"/>
                <a:cs typeface="Verdana"/>
              </a:rPr>
              <a:t>An </a:t>
            </a:r>
            <a:r>
              <a:rPr sz="1900" spc="-5" dirty="0">
                <a:latin typeface="Verdana"/>
                <a:cs typeface="Verdana"/>
              </a:rPr>
              <a:t>event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5" dirty="0">
                <a:latin typeface="Verdana"/>
                <a:cs typeface="Verdana"/>
              </a:rPr>
              <a:t>occurrence of some </a:t>
            </a:r>
            <a:r>
              <a:rPr sz="1900" spc="-15" dirty="0">
                <a:latin typeface="Verdana"/>
                <a:cs typeface="Verdana"/>
              </a:rPr>
              <a:t>activities </a:t>
            </a:r>
            <a:r>
              <a:rPr sz="1900" spc="-10" dirty="0">
                <a:latin typeface="Verdana"/>
                <a:cs typeface="Verdana"/>
              </a:rPr>
              <a:t>either </a:t>
            </a:r>
            <a:r>
              <a:rPr sz="1900" spc="-15" dirty="0">
                <a:latin typeface="Verdana"/>
                <a:cs typeface="Verdana"/>
              </a:rPr>
              <a:t>initiated </a:t>
            </a:r>
            <a:r>
              <a:rPr sz="1900" spc="-10" dirty="0">
                <a:latin typeface="Verdana"/>
                <a:cs typeface="Verdana"/>
              </a:rPr>
              <a:t>by </a:t>
            </a:r>
            <a:r>
              <a:rPr sz="1900" spc="-5" dirty="0">
                <a:latin typeface="Verdana"/>
                <a:cs typeface="Verdana"/>
              </a:rPr>
              <a:t>user or </a:t>
            </a:r>
            <a:r>
              <a:rPr sz="1900" spc="-10" dirty="0">
                <a:latin typeface="Verdana"/>
                <a:cs typeface="Verdana"/>
              </a:rPr>
              <a:t>by  the </a:t>
            </a:r>
            <a:r>
              <a:rPr sz="1900" spc="-5" dirty="0">
                <a:latin typeface="Verdana"/>
                <a:cs typeface="Verdana"/>
              </a:rPr>
              <a:t>system. </a:t>
            </a:r>
            <a:r>
              <a:rPr sz="1900" spc="5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order to </a:t>
            </a:r>
            <a:r>
              <a:rPr sz="1900" spc="-10" dirty="0">
                <a:latin typeface="Verdana"/>
                <a:cs typeface="Verdana"/>
              </a:rPr>
              <a:t>react, </a:t>
            </a:r>
            <a:r>
              <a:rPr sz="1900" spc="-5" dirty="0">
                <a:latin typeface="Verdana"/>
                <a:cs typeface="Verdana"/>
              </a:rPr>
              <a:t>you need to </a:t>
            </a:r>
            <a:r>
              <a:rPr sz="1900" spc="-10" dirty="0">
                <a:latin typeface="Verdana"/>
                <a:cs typeface="Verdana"/>
              </a:rPr>
              <a:t>implement </a:t>
            </a:r>
            <a:r>
              <a:rPr sz="1900" spc="-5" dirty="0">
                <a:latin typeface="Verdana"/>
                <a:cs typeface="Verdana"/>
              </a:rPr>
              <a:t>some Event  </a:t>
            </a:r>
            <a:r>
              <a:rPr sz="1900" spc="-15" dirty="0">
                <a:latin typeface="Verdana"/>
                <a:cs typeface="Verdana"/>
              </a:rPr>
              <a:t>handling </a:t>
            </a:r>
            <a:r>
              <a:rPr sz="1900" spc="-5" dirty="0">
                <a:latin typeface="Verdana"/>
                <a:cs typeface="Verdana"/>
              </a:rPr>
              <a:t>system </a:t>
            </a:r>
            <a:r>
              <a:rPr sz="1900" spc="-15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your </a:t>
            </a:r>
            <a:r>
              <a:rPr sz="1900" spc="-15" dirty="0">
                <a:latin typeface="Verdana"/>
                <a:cs typeface="Verdana"/>
              </a:rPr>
              <a:t>Application. </a:t>
            </a:r>
            <a:r>
              <a:rPr sz="1900" spc="-5" dirty="0">
                <a:latin typeface="Verdana"/>
                <a:cs typeface="Verdana"/>
              </a:rPr>
              <a:t>Three </a:t>
            </a:r>
            <a:r>
              <a:rPr sz="1900" spc="-10" dirty="0">
                <a:latin typeface="Verdana"/>
                <a:cs typeface="Verdana"/>
              </a:rPr>
              <a:t>things are important </a:t>
            </a:r>
            <a:r>
              <a:rPr sz="1900" spc="-15" dirty="0">
                <a:latin typeface="Verdana"/>
                <a:cs typeface="Verdana"/>
              </a:rPr>
              <a:t>in  </a:t>
            </a:r>
            <a:r>
              <a:rPr sz="1900" spc="-5" dirty="0">
                <a:latin typeface="Verdana"/>
                <a:cs typeface="Verdana"/>
              </a:rPr>
              <a:t>Even</a:t>
            </a:r>
            <a:r>
              <a:rPr sz="1900" spc="-2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Handling-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CC3300"/>
                </a:solidFill>
                <a:latin typeface="Verdana"/>
                <a:cs typeface="Verdana"/>
              </a:rPr>
              <a:t>Event</a:t>
            </a:r>
            <a:r>
              <a:rPr sz="1900" b="1" spc="1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900" b="1" spc="-15" dirty="0">
                <a:solidFill>
                  <a:srgbClr val="CC3300"/>
                </a:solidFill>
                <a:latin typeface="Verdana"/>
                <a:cs typeface="Verdana"/>
              </a:rPr>
              <a:t>Source:</a:t>
            </a:r>
            <a:endParaRPr sz="1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240"/>
              </a:spcBef>
            </a:pP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10" dirty="0">
                <a:latin typeface="Verdana"/>
                <a:cs typeface="Verdana"/>
              </a:rPr>
              <a:t>the GUI </a:t>
            </a:r>
            <a:r>
              <a:rPr sz="1900" spc="-5" dirty="0">
                <a:latin typeface="Verdana"/>
                <a:cs typeface="Verdana"/>
              </a:rPr>
              <a:t>component </a:t>
            </a:r>
            <a:r>
              <a:rPr sz="1900" spc="-10" dirty="0">
                <a:latin typeface="Verdana"/>
                <a:cs typeface="Verdana"/>
              </a:rPr>
              <a:t>that generates the </a:t>
            </a:r>
            <a:r>
              <a:rPr sz="1900" spc="-5" dirty="0">
                <a:latin typeface="Verdana"/>
                <a:cs typeface="Verdana"/>
              </a:rPr>
              <a:t>event, e.g.</a:t>
            </a:r>
            <a:r>
              <a:rPr sz="1900" spc="1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Button.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CC3300"/>
                </a:solidFill>
                <a:latin typeface="Verdana"/>
                <a:cs typeface="Verdana"/>
              </a:rPr>
              <a:t>Event </a:t>
            </a:r>
            <a:r>
              <a:rPr sz="1900" b="1" spc="-15" dirty="0">
                <a:solidFill>
                  <a:srgbClr val="CC3300"/>
                </a:solidFill>
                <a:latin typeface="Verdana"/>
                <a:cs typeface="Verdana"/>
              </a:rPr>
              <a:t>Object </a:t>
            </a:r>
            <a:r>
              <a:rPr sz="1900" b="1" spc="-10" dirty="0">
                <a:solidFill>
                  <a:srgbClr val="CC3300"/>
                </a:solidFill>
                <a:latin typeface="Verdana"/>
                <a:cs typeface="Verdana"/>
              </a:rPr>
              <a:t>or</a:t>
            </a:r>
            <a:r>
              <a:rPr sz="1900" b="1" spc="7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CC3300"/>
                </a:solidFill>
                <a:latin typeface="Verdana"/>
                <a:cs typeface="Verdana"/>
              </a:rPr>
              <a:t>Message:</a:t>
            </a:r>
            <a:endParaRPr sz="1900">
              <a:latin typeface="Verdana"/>
              <a:cs typeface="Verdana"/>
            </a:endParaRPr>
          </a:p>
          <a:p>
            <a:pPr marL="356870" marR="185420">
              <a:lnSpc>
                <a:spcPct val="90000"/>
              </a:lnSpc>
              <a:spcBef>
                <a:spcPts val="470"/>
              </a:spcBef>
            </a:pP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10" dirty="0">
                <a:latin typeface="Verdana"/>
                <a:cs typeface="Verdana"/>
              </a:rPr>
              <a:t>created </a:t>
            </a:r>
            <a:r>
              <a:rPr sz="1900" spc="-5" dirty="0">
                <a:latin typeface="Verdana"/>
                <a:cs typeface="Verdana"/>
              </a:rPr>
              <a:t>when event occurs. </a:t>
            </a: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0" dirty="0">
                <a:latin typeface="Verdana"/>
                <a:cs typeface="Verdana"/>
              </a:rPr>
              <a:t>contains </a:t>
            </a:r>
            <a:r>
              <a:rPr sz="1900" spc="-15" dirty="0">
                <a:latin typeface="Verdana"/>
                <a:cs typeface="Verdana"/>
              </a:rPr>
              <a:t>all </a:t>
            </a:r>
            <a:r>
              <a:rPr sz="1900" spc="-10" dirty="0">
                <a:latin typeface="Verdana"/>
                <a:cs typeface="Verdana"/>
              </a:rPr>
              <a:t>the information  about </a:t>
            </a:r>
            <a:r>
              <a:rPr sz="1900" spc="-5" dirty="0">
                <a:latin typeface="Verdana"/>
                <a:cs typeface="Verdana"/>
              </a:rPr>
              <a:t>the event </a:t>
            </a:r>
            <a:r>
              <a:rPr sz="1900" spc="-10" dirty="0">
                <a:latin typeface="Verdana"/>
                <a:cs typeface="Verdana"/>
              </a:rPr>
              <a:t>which includes </a:t>
            </a:r>
            <a:r>
              <a:rPr sz="1900" spc="-5" dirty="0">
                <a:latin typeface="Verdana"/>
                <a:cs typeface="Verdana"/>
              </a:rPr>
              <a:t>Source of event </a:t>
            </a:r>
            <a:r>
              <a:rPr sz="1900" spc="-10" dirty="0">
                <a:latin typeface="Verdana"/>
                <a:cs typeface="Verdana"/>
              </a:rPr>
              <a:t>and </a:t>
            </a:r>
            <a:r>
              <a:rPr sz="1900" spc="-5" dirty="0">
                <a:latin typeface="Verdana"/>
                <a:cs typeface="Verdana"/>
              </a:rPr>
              <a:t>type of event  </a:t>
            </a:r>
            <a:r>
              <a:rPr sz="1900" spc="-10" dirty="0">
                <a:latin typeface="Verdana"/>
                <a:cs typeface="Verdana"/>
              </a:rPr>
              <a:t>etc.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CC3300"/>
                </a:solidFill>
                <a:latin typeface="Verdana"/>
                <a:cs typeface="Verdana"/>
              </a:rPr>
              <a:t>Event Handler (Event </a:t>
            </a:r>
            <a:r>
              <a:rPr sz="1900" b="1" spc="-15" dirty="0">
                <a:solidFill>
                  <a:srgbClr val="CC3300"/>
                </a:solidFill>
                <a:latin typeface="Verdana"/>
                <a:cs typeface="Verdana"/>
              </a:rPr>
              <a:t>Listener)</a:t>
            </a:r>
            <a:r>
              <a:rPr sz="1900" b="1" spc="17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900" b="1" spc="-15" dirty="0">
                <a:solidFill>
                  <a:srgbClr val="CC3300"/>
                </a:solidFill>
                <a:latin typeface="Verdana"/>
                <a:cs typeface="Verdana"/>
              </a:rPr>
              <a:t>Method:</a:t>
            </a:r>
            <a:endParaRPr sz="1900">
              <a:latin typeface="Verdana"/>
              <a:cs typeface="Verdana"/>
            </a:endParaRPr>
          </a:p>
          <a:p>
            <a:pPr marL="356870" marR="1069975">
              <a:lnSpc>
                <a:spcPts val="2039"/>
              </a:lnSpc>
              <a:spcBef>
                <a:spcPts val="505"/>
              </a:spcBef>
            </a:pP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10" dirty="0">
                <a:latin typeface="Verdana"/>
                <a:cs typeface="Verdana"/>
              </a:rPr>
              <a:t>implemented as </a:t>
            </a:r>
            <a:r>
              <a:rPr sz="1900" spc="-15" dirty="0">
                <a:latin typeface="Verdana"/>
                <a:cs typeface="Verdana"/>
              </a:rPr>
              <a:t>in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dirty="0">
                <a:latin typeface="Verdana"/>
                <a:cs typeface="Verdana"/>
              </a:rPr>
              <a:t>form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spc="-10" dirty="0">
                <a:latin typeface="Verdana"/>
                <a:cs typeface="Verdana"/>
              </a:rPr>
              <a:t>code. </a:t>
            </a: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0" dirty="0">
                <a:latin typeface="Verdana"/>
                <a:cs typeface="Verdana"/>
              </a:rPr>
              <a:t>receives </a:t>
            </a:r>
            <a:r>
              <a:rPr sz="1900" spc="-5" dirty="0">
                <a:latin typeface="Verdana"/>
                <a:cs typeface="Verdana"/>
              </a:rPr>
              <a:t>Event  </a:t>
            </a:r>
            <a:r>
              <a:rPr sz="1900" spc="-10" dirty="0">
                <a:latin typeface="Verdana"/>
                <a:cs typeface="Verdana"/>
              </a:rPr>
              <a:t>Message and handles </a:t>
            </a:r>
            <a:r>
              <a:rPr sz="1900" spc="-5" dirty="0">
                <a:latin typeface="Verdana"/>
                <a:cs typeface="Verdana"/>
              </a:rPr>
              <a:t>events through </a:t>
            </a:r>
            <a:r>
              <a:rPr sz="1900" spc="-10" dirty="0">
                <a:latin typeface="Verdana"/>
                <a:cs typeface="Verdana"/>
              </a:rPr>
              <a:t>Listener</a:t>
            </a:r>
            <a:r>
              <a:rPr sz="1900" spc="1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Interface.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802" y="5740204"/>
            <a:ext cx="1146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Verdana"/>
                <a:cs typeface="Verdana"/>
              </a:rPr>
              <a:t>Event  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cc</a:t>
            </a:r>
            <a:r>
              <a:rPr sz="1600" spc="-5" dirty="0">
                <a:latin typeface="Verdana"/>
                <a:cs typeface="Verdana"/>
              </a:rPr>
              <a:t>u</a:t>
            </a:r>
            <a:r>
              <a:rPr sz="1600" spc="5" dirty="0">
                <a:latin typeface="Verdana"/>
                <a:cs typeface="Verdana"/>
              </a:rPr>
              <a:t>rr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ce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0504" y="5214937"/>
            <a:ext cx="1044575" cy="641350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 marR="153670">
              <a:lnSpc>
                <a:spcPct val="100000"/>
              </a:lnSpc>
              <a:spcBef>
                <a:spcPts val="335"/>
              </a:spcBef>
            </a:pPr>
            <a:r>
              <a:rPr sz="1800" spc="-15" dirty="0">
                <a:latin typeface="Verdana"/>
                <a:cs typeface="Verdana"/>
              </a:rPr>
              <a:t>Event  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u</a:t>
            </a:r>
            <a:r>
              <a:rPr sz="1800" spc="-5" dirty="0">
                <a:latin typeface="Verdana"/>
                <a:cs typeface="Verdana"/>
              </a:rPr>
              <a:t>rc</a:t>
            </a:r>
            <a:r>
              <a:rPr sz="180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8657" y="5214937"/>
            <a:ext cx="1238250" cy="1077595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140970">
              <a:lnSpc>
                <a:spcPct val="100000"/>
              </a:lnSpc>
              <a:spcBef>
                <a:spcPts val="345"/>
              </a:spcBef>
            </a:pPr>
            <a:r>
              <a:rPr sz="1600" spc="-10" dirty="0">
                <a:latin typeface="Verdana"/>
                <a:cs typeface="Verdana"/>
              </a:rPr>
              <a:t>Event  </a:t>
            </a:r>
            <a:r>
              <a:rPr sz="1600" spc="-5" dirty="0">
                <a:latin typeface="Verdana"/>
                <a:cs typeface="Verdana"/>
              </a:rPr>
              <a:t>Handler  Method  </a:t>
            </a:r>
            <a:r>
              <a:rPr sz="1600" spc="-10" dirty="0">
                <a:latin typeface="Verdana"/>
                <a:cs typeface="Verdana"/>
              </a:rPr>
              <a:t>(Li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5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5739" y="5816305"/>
            <a:ext cx="1462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Event </a:t>
            </a:r>
            <a:r>
              <a:rPr sz="1600" dirty="0">
                <a:latin typeface="Verdana"/>
                <a:cs typeface="Verdana"/>
              </a:rPr>
              <a:t>object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/  Message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062" y="5429248"/>
            <a:ext cx="1245235" cy="209550"/>
          </a:xfrm>
          <a:custGeom>
            <a:avLst/>
            <a:gdLst/>
            <a:ahLst/>
            <a:cxnLst/>
            <a:rect l="l" t="t" r="r" b="b"/>
            <a:pathLst>
              <a:path w="1245235" h="209550">
                <a:moveTo>
                  <a:pt x="895934" y="0"/>
                </a:moveTo>
                <a:lnTo>
                  <a:pt x="895934" y="52387"/>
                </a:lnTo>
                <a:lnTo>
                  <a:pt x="0" y="52387"/>
                </a:lnTo>
                <a:lnTo>
                  <a:pt x="0" y="157162"/>
                </a:lnTo>
                <a:lnTo>
                  <a:pt x="895934" y="157162"/>
                </a:lnTo>
                <a:lnTo>
                  <a:pt x="895934" y="209549"/>
                </a:lnTo>
                <a:lnTo>
                  <a:pt x="1245209" y="104774"/>
                </a:lnTo>
                <a:lnTo>
                  <a:pt x="895934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062" y="5429248"/>
            <a:ext cx="1245235" cy="209550"/>
          </a:xfrm>
          <a:custGeom>
            <a:avLst/>
            <a:gdLst/>
            <a:ahLst/>
            <a:cxnLst/>
            <a:rect l="l" t="t" r="r" b="b"/>
            <a:pathLst>
              <a:path w="1245235" h="209550">
                <a:moveTo>
                  <a:pt x="0" y="52387"/>
                </a:moveTo>
                <a:lnTo>
                  <a:pt x="895934" y="52387"/>
                </a:lnTo>
                <a:lnTo>
                  <a:pt x="895934" y="0"/>
                </a:lnTo>
                <a:lnTo>
                  <a:pt x="1245209" y="104774"/>
                </a:lnTo>
                <a:lnTo>
                  <a:pt x="895934" y="209549"/>
                </a:lnTo>
                <a:lnTo>
                  <a:pt x="895934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5034" y="5429248"/>
            <a:ext cx="1607185" cy="228600"/>
          </a:xfrm>
          <a:custGeom>
            <a:avLst/>
            <a:gdLst/>
            <a:ahLst/>
            <a:cxnLst/>
            <a:rect l="l" t="t" r="r" b="b"/>
            <a:pathLst>
              <a:path w="1607185" h="228600">
                <a:moveTo>
                  <a:pt x="1225740" y="0"/>
                </a:moveTo>
                <a:lnTo>
                  <a:pt x="1225740" y="57149"/>
                </a:lnTo>
                <a:lnTo>
                  <a:pt x="0" y="57149"/>
                </a:lnTo>
                <a:lnTo>
                  <a:pt x="0" y="171449"/>
                </a:lnTo>
                <a:lnTo>
                  <a:pt x="1225740" y="171449"/>
                </a:lnTo>
                <a:lnTo>
                  <a:pt x="1225740" y="228599"/>
                </a:lnTo>
                <a:lnTo>
                  <a:pt x="1606715" y="114299"/>
                </a:lnTo>
                <a:lnTo>
                  <a:pt x="122574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5034" y="5429248"/>
            <a:ext cx="1607185" cy="228600"/>
          </a:xfrm>
          <a:custGeom>
            <a:avLst/>
            <a:gdLst/>
            <a:ahLst/>
            <a:cxnLst/>
            <a:rect l="l" t="t" r="r" b="b"/>
            <a:pathLst>
              <a:path w="1607185" h="228600">
                <a:moveTo>
                  <a:pt x="0" y="57149"/>
                </a:moveTo>
                <a:lnTo>
                  <a:pt x="1225740" y="57149"/>
                </a:lnTo>
                <a:lnTo>
                  <a:pt x="1225740" y="0"/>
                </a:lnTo>
                <a:lnTo>
                  <a:pt x="1606715" y="114299"/>
                </a:lnTo>
                <a:lnTo>
                  <a:pt x="1225740" y="228599"/>
                </a:lnTo>
                <a:lnTo>
                  <a:pt x="1225740" y="171449"/>
                </a:lnTo>
                <a:lnTo>
                  <a:pt x="0" y="171449"/>
                </a:lnTo>
                <a:lnTo>
                  <a:pt x="0" y="571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8221" y="5995811"/>
            <a:ext cx="795020" cy="548640"/>
          </a:xfrm>
          <a:custGeom>
            <a:avLst/>
            <a:gdLst/>
            <a:ahLst/>
            <a:cxnLst/>
            <a:rect l="l" t="t" r="r" b="b"/>
            <a:pathLst>
              <a:path w="795020" h="548640">
                <a:moveTo>
                  <a:pt x="264998" y="223901"/>
                </a:moveTo>
                <a:lnTo>
                  <a:pt x="0" y="409498"/>
                </a:lnTo>
                <a:lnTo>
                  <a:pt x="264998" y="548259"/>
                </a:lnTo>
                <a:lnTo>
                  <a:pt x="264998" y="471703"/>
                </a:lnTo>
                <a:lnTo>
                  <a:pt x="326286" y="459060"/>
                </a:lnTo>
                <a:lnTo>
                  <a:pt x="384512" y="444085"/>
                </a:lnTo>
                <a:lnTo>
                  <a:pt x="439526" y="426919"/>
                </a:lnTo>
                <a:lnTo>
                  <a:pt x="491177" y="407697"/>
                </a:lnTo>
                <a:lnTo>
                  <a:pt x="539317" y="386558"/>
                </a:lnTo>
                <a:lnTo>
                  <a:pt x="583795" y="363639"/>
                </a:lnTo>
                <a:lnTo>
                  <a:pt x="624462" y="339079"/>
                </a:lnTo>
                <a:lnTo>
                  <a:pt x="661168" y="313015"/>
                </a:lnTo>
                <a:lnTo>
                  <a:pt x="676092" y="300456"/>
                </a:lnTo>
                <a:lnTo>
                  <a:pt x="264998" y="300456"/>
                </a:lnTo>
                <a:lnTo>
                  <a:pt x="264998" y="223901"/>
                </a:lnTo>
                <a:close/>
              </a:path>
              <a:path w="795020" h="548640">
                <a:moveTo>
                  <a:pt x="777417" y="0"/>
                </a:moveTo>
                <a:lnTo>
                  <a:pt x="741322" y="62303"/>
                </a:lnTo>
                <a:lnTo>
                  <a:pt x="716495" y="91819"/>
                </a:lnTo>
                <a:lnTo>
                  <a:pt x="687402" y="120098"/>
                </a:lnTo>
                <a:lnTo>
                  <a:pt x="654233" y="147025"/>
                </a:lnTo>
                <a:lnTo>
                  <a:pt x="617180" y="172492"/>
                </a:lnTo>
                <a:lnTo>
                  <a:pt x="576431" y="196384"/>
                </a:lnTo>
                <a:lnTo>
                  <a:pt x="532177" y="218592"/>
                </a:lnTo>
                <a:lnTo>
                  <a:pt x="484609" y="239004"/>
                </a:lnTo>
                <a:lnTo>
                  <a:pt x="433917" y="257508"/>
                </a:lnTo>
                <a:lnTo>
                  <a:pt x="380291" y="273992"/>
                </a:lnTo>
                <a:lnTo>
                  <a:pt x="323921" y="288345"/>
                </a:lnTo>
                <a:lnTo>
                  <a:pt x="264998" y="300456"/>
                </a:lnTo>
                <a:lnTo>
                  <a:pt x="676092" y="300456"/>
                </a:lnTo>
                <a:lnTo>
                  <a:pt x="722097" y="256928"/>
                </a:lnTo>
                <a:lnTo>
                  <a:pt x="746021" y="227181"/>
                </a:lnTo>
                <a:lnTo>
                  <a:pt x="780038" y="164966"/>
                </a:lnTo>
                <a:lnTo>
                  <a:pt x="794617" y="100045"/>
                </a:lnTo>
                <a:lnTo>
                  <a:pt x="794243" y="66914"/>
                </a:lnTo>
                <a:lnTo>
                  <a:pt x="788559" y="33519"/>
                </a:lnTo>
                <a:lnTo>
                  <a:pt x="777417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8219" y="5500701"/>
            <a:ext cx="795020" cy="581025"/>
          </a:xfrm>
          <a:custGeom>
            <a:avLst/>
            <a:gdLst/>
            <a:ahLst/>
            <a:cxnLst/>
            <a:rect l="l" t="t" r="r" b="b"/>
            <a:pathLst>
              <a:path w="795020" h="581025">
                <a:moveTo>
                  <a:pt x="0" y="0"/>
                </a:moveTo>
                <a:lnTo>
                  <a:pt x="0" y="171234"/>
                </a:lnTo>
                <a:lnTo>
                  <a:pt x="62128" y="172466"/>
                </a:lnTo>
                <a:lnTo>
                  <a:pt x="122949" y="176101"/>
                </a:lnTo>
                <a:lnTo>
                  <a:pt x="182285" y="182049"/>
                </a:lnTo>
                <a:lnTo>
                  <a:pt x="239960" y="190218"/>
                </a:lnTo>
                <a:lnTo>
                  <a:pt x="295796" y="200517"/>
                </a:lnTo>
                <a:lnTo>
                  <a:pt x="349618" y="212855"/>
                </a:lnTo>
                <a:lnTo>
                  <a:pt x="401249" y="227142"/>
                </a:lnTo>
                <a:lnTo>
                  <a:pt x="450511" y="243286"/>
                </a:lnTo>
                <a:lnTo>
                  <a:pt x="497228" y="261195"/>
                </a:lnTo>
                <a:lnTo>
                  <a:pt x="541224" y="280780"/>
                </a:lnTo>
                <a:lnTo>
                  <a:pt x="582321" y="301949"/>
                </a:lnTo>
                <a:lnTo>
                  <a:pt x="620343" y="324611"/>
                </a:lnTo>
                <a:lnTo>
                  <a:pt x="655113" y="348675"/>
                </a:lnTo>
                <a:lnTo>
                  <a:pt x="686454" y="374050"/>
                </a:lnTo>
                <a:lnTo>
                  <a:pt x="714190" y="400644"/>
                </a:lnTo>
                <a:lnTo>
                  <a:pt x="758139" y="457129"/>
                </a:lnTo>
                <a:lnTo>
                  <a:pt x="785545" y="517401"/>
                </a:lnTo>
                <a:lnTo>
                  <a:pt x="794994" y="580732"/>
                </a:lnTo>
                <a:lnTo>
                  <a:pt x="794994" y="409486"/>
                </a:lnTo>
                <a:lnTo>
                  <a:pt x="785545" y="346158"/>
                </a:lnTo>
                <a:lnTo>
                  <a:pt x="758139" y="285889"/>
                </a:lnTo>
                <a:lnTo>
                  <a:pt x="714190" y="229406"/>
                </a:lnTo>
                <a:lnTo>
                  <a:pt x="686454" y="202812"/>
                </a:lnTo>
                <a:lnTo>
                  <a:pt x="655113" y="177438"/>
                </a:lnTo>
                <a:lnTo>
                  <a:pt x="620343" y="153375"/>
                </a:lnTo>
                <a:lnTo>
                  <a:pt x="582321" y="130713"/>
                </a:lnTo>
                <a:lnTo>
                  <a:pt x="541224" y="109545"/>
                </a:lnTo>
                <a:lnTo>
                  <a:pt x="497228" y="89960"/>
                </a:lnTo>
                <a:lnTo>
                  <a:pt x="450511" y="72051"/>
                </a:lnTo>
                <a:lnTo>
                  <a:pt x="401249" y="55907"/>
                </a:lnTo>
                <a:lnTo>
                  <a:pt x="349618" y="41621"/>
                </a:lnTo>
                <a:lnTo>
                  <a:pt x="295796" y="29283"/>
                </a:lnTo>
                <a:lnTo>
                  <a:pt x="239960" y="18983"/>
                </a:lnTo>
                <a:lnTo>
                  <a:pt x="182285" y="10815"/>
                </a:lnTo>
                <a:lnTo>
                  <a:pt x="122949" y="4867"/>
                </a:lnTo>
                <a:lnTo>
                  <a:pt x="62128" y="1232"/>
                </a:lnTo>
                <a:lnTo>
                  <a:pt x="0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8219" y="5500701"/>
            <a:ext cx="795020" cy="1043940"/>
          </a:xfrm>
          <a:custGeom>
            <a:avLst/>
            <a:gdLst/>
            <a:ahLst/>
            <a:cxnLst/>
            <a:rect l="l" t="t" r="r" b="b"/>
            <a:pathLst>
              <a:path w="795020" h="1043940">
                <a:moveTo>
                  <a:pt x="794994" y="580732"/>
                </a:moveTo>
                <a:lnTo>
                  <a:pt x="785545" y="517401"/>
                </a:lnTo>
                <a:lnTo>
                  <a:pt x="758139" y="457129"/>
                </a:lnTo>
                <a:lnTo>
                  <a:pt x="714190" y="400644"/>
                </a:lnTo>
                <a:lnTo>
                  <a:pt x="686454" y="374050"/>
                </a:lnTo>
                <a:lnTo>
                  <a:pt x="655113" y="348675"/>
                </a:lnTo>
                <a:lnTo>
                  <a:pt x="620343" y="324611"/>
                </a:lnTo>
                <a:lnTo>
                  <a:pt x="582321" y="301949"/>
                </a:lnTo>
                <a:lnTo>
                  <a:pt x="541224" y="280780"/>
                </a:lnTo>
                <a:lnTo>
                  <a:pt x="497228" y="261195"/>
                </a:lnTo>
                <a:lnTo>
                  <a:pt x="450511" y="243286"/>
                </a:lnTo>
                <a:lnTo>
                  <a:pt x="401249" y="227142"/>
                </a:lnTo>
                <a:lnTo>
                  <a:pt x="349618" y="212855"/>
                </a:lnTo>
                <a:lnTo>
                  <a:pt x="295796" y="200517"/>
                </a:lnTo>
                <a:lnTo>
                  <a:pt x="239960" y="190218"/>
                </a:lnTo>
                <a:lnTo>
                  <a:pt x="182285" y="182049"/>
                </a:lnTo>
                <a:lnTo>
                  <a:pt x="122949" y="176101"/>
                </a:lnTo>
                <a:lnTo>
                  <a:pt x="62128" y="172466"/>
                </a:lnTo>
                <a:lnTo>
                  <a:pt x="0" y="171234"/>
                </a:lnTo>
                <a:lnTo>
                  <a:pt x="0" y="0"/>
                </a:lnTo>
                <a:lnTo>
                  <a:pt x="62128" y="1232"/>
                </a:lnTo>
                <a:lnTo>
                  <a:pt x="122949" y="4867"/>
                </a:lnTo>
                <a:lnTo>
                  <a:pt x="182285" y="10815"/>
                </a:lnTo>
                <a:lnTo>
                  <a:pt x="239960" y="18983"/>
                </a:lnTo>
                <a:lnTo>
                  <a:pt x="295796" y="29283"/>
                </a:lnTo>
                <a:lnTo>
                  <a:pt x="349618" y="41621"/>
                </a:lnTo>
                <a:lnTo>
                  <a:pt x="401249" y="55907"/>
                </a:lnTo>
                <a:lnTo>
                  <a:pt x="450511" y="72051"/>
                </a:lnTo>
                <a:lnTo>
                  <a:pt x="497228" y="89960"/>
                </a:lnTo>
                <a:lnTo>
                  <a:pt x="541224" y="109545"/>
                </a:lnTo>
                <a:lnTo>
                  <a:pt x="582321" y="130713"/>
                </a:lnTo>
                <a:lnTo>
                  <a:pt x="620343" y="153375"/>
                </a:lnTo>
                <a:lnTo>
                  <a:pt x="655113" y="177438"/>
                </a:lnTo>
                <a:lnTo>
                  <a:pt x="686454" y="202812"/>
                </a:lnTo>
                <a:lnTo>
                  <a:pt x="714190" y="229406"/>
                </a:lnTo>
                <a:lnTo>
                  <a:pt x="758139" y="285889"/>
                </a:lnTo>
                <a:lnTo>
                  <a:pt x="785545" y="346158"/>
                </a:lnTo>
                <a:lnTo>
                  <a:pt x="794994" y="409486"/>
                </a:lnTo>
                <a:lnTo>
                  <a:pt x="794994" y="580732"/>
                </a:lnTo>
                <a:lnTo>
                  <a:pt x="792194" y="615165"/>
                </a:lnTo>
                <a:lnTo>
                  <a:pt x="770368" y="681968"/>
                </a:lnTo>
                <a:lnTo>
                  <a:pt x="728174" y="745098"/>
                </a:lnTo>
                <a:lnTo>
                  <a:pt x="699916" y="774938"/>
                </a:lnTo>
                <a:lnTo>
                  <a:pt x="667136" y="803445"/>
                </a:lnTo>
                <a:lnTo>
                  <a:pt x="630027" y="830478"/>
                </a:lnTo>
                <a:lnTo>
                  <a:pt x="588777" y="855899"/>
                </a:lnTo>
                <a:lnTo>
                  <a:pt x="543577" y="879570"/>
                </a:lnTo>
                <a:lnTo>
                  <a:pt x="494619" y="901352"/>
                </a:lnTo>
                <a:lnTo>
                  <a:pt x="442091" y="921105"/>
                </a:lnTo>
                <a:lnTo>
                  <a:pt x="386185" y="938693"/>
                </a:lnTo>
                <a:lnTo>
                  <a:pt x="327090" y="953974"/>
                </a:lnTo>
                <a:lnTo>
                  <a:pt x="264998" y="966812"/>
                </a:lnTo>
                <a:lnTo>
                  <a:pt x="264998" y="1043368"/>
                </a:lnTo>
                <a:lnTo>
                  <a:pt x="0" y="904608"/>
                </a:lnTo>
                <a:lnTo>
                  <a:pt x="264998" y="719010"/>
                </a:lnTo>
                <a:lnTo>
                  <a:pt x="264998" y="795566"/>
                </a:lnTo>
                <a:lnTo>
                  <a:pt x="323921" y="783455"/>
                </a:lnTo>
                <a:lnTo>
                  <a:pt x="380291" y="769102"/>
                </a:lnTo>
                <a:lnTo>
                  <a:pt x="433918" y="752617"/>
                </a:lnTo>
                <a:lnTo>
                  <a:pt x="484612" y="734114"/>
                </a:lnTo>
                <a:lnTo>
                  <a:pt x="532181" y="713702"/>
                </a:lnTo>
                <a:lnTo>
                  <a:pt x="576435" y="691494"/>
                </a:lnTo>
                <a:lnTo>
                  <a:pt x="617185" y="667601"/>
                </a:lnTo>
                <a:lnTo>
                  <a:pt x="654239" y="642135"/>
                </a:lnTo>
                <a:lnTo>
                  <a:pt x="687407" y="615207"/>
                </a:lnTo>
                <a:lnTo>
                  <a:pt x="716500" y="586929"/>
                </a:lnTo>
                <a:lnTo>
                  <a:pt x="741326" y="557412"/>
                </a:lnTo>
                <a:lnTo>
                  <a:pt x="761695" y="526768"/>
                </a:lnTo>
                <a:lnTo>
                  <a:pt x="777417" y="4951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01536" y="5357816"/>
            <a:ext cx="1814195" cy="857250"/>
          </a:xfrm>
          <a:custGeom>
            <a:avLst/>
            <a:gdLst/>
            <a:ahLst/>
            <a:cxnLst/>
            <a:rect l="l" t="t" r="r" b="b"/>
            <a:pathLst>
              <a:path w="1814195" h="857250">
                <a:moveTo>
                  <a:pt x="1670964" y="0"/>
                </a:moveTo>
                <a:lnTo>
                  <a:pt x="742276" y="0"/>
                </a:lnTo>
                <a:lnTo>
                  <a:pt x="697118" y="7284"/>
                </a:lnTo>
                <a:lnTo>
                  <a:pt x="657897" y="27567"/>
                </a:lnTo>
                <a:lnTo>
                  <a:pt x="626969" y="58495"/>
                </a:lnTo>
                <a:lnTo>
                  <a:pt x="606686" y="97716"/>
                </a:lnTo>
                <a:lnTo>
                  <a:pt x="599401" y="142875"/>
                </a:lnTo>
                <a:lnTo>
                  <a:pt x="599401" y="500062"/>
                </a:lnTo>
                <a:lnTo>
                  <a:pt x="0" y="507580"/>
                </a:lnTo>
                <a:lnTo>
                  <a:pt x="599401" y="714375"/>
                </a:lnTo>
                <a:lnTo>
                  <a:pt x="606686" y="759533"/>
                </a:lnTo>
                <a:lnTo>
                  <a:pt x="626969" y="798754"/>
                </a:lnTo>
                <a:lnTo>
                  <a:pt x="657897" y="829682"/>
                </a:lnTo>
                <a:lnTo>
                  <a:pt x="697118" y="849965"/>
                </a:lnTo>
                <a:lnTo>
                  <a:pt x="742276" y="857250"/>
                </a:lnTo>
                <a:lnTo>
                  <a:pt x="1670964" y="857250"/>
                </a:lnTo>
                <a:lnTo>
                  <a:pt x="1716122" y="849965"/>
                </a:lnTo>
                <a:lnTo>
                  <a:pt x="1755343" y="829682"/>
                </a:lnTo>
                <a:lnTo>
                  <a:pt x="1786272" y="798754"/>
                </a:lnTo>
                <a:lnTo>
                  <a:pt x="1806555" y="759533"/>
                </a:lnTo>
                <a:lnTo>
                  <a:pt x="1813839" y="714375"/>
                </a:lnTo>
                <a:lnTo>
                  <a:pt x="1813839" y="142875"/>
                </a:lnTo>
                <a:lnTo>
                  <a:pt x="1806555" y="97716"/>
                </a:lnTo>
                <a:lnTo>
                  <a:pt x="1786272" y="58495"/>
                </a:lnTo>
                <a:lnTo>
                  <a:pt x="1755343" y="27567"/>
                </a:lnTo>
                <a:lnTo>
                  <a:pt x="1716122" y="7284"/>
                </a:lnTo>
                <a:lnTo>
                  <a:pt x="1670964" y="0"/>
                </a:lnTo>
                <a:close/>
              </a:path>
            </a:pathLst>
          </a:custGeom>
          <a:solidFill>
            <a:srgbClr val="FF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1536" y="5357816"/>
            <a:ext cx="1814195" cy="857250"/>
          </a:xfrm>
          <a:custGeom>
            <a:avLst/>
            <a:gdLst/>
            <a:ahLst/>
            <a:cxnLst/>
            <a:rect l="l" t="t" r="r" b="b"/>
            <a:pathLst>
              <a:path w="1814195" h="857250">
                <a:moveTo>
                  <a:pt x="599401" y="142875"/>
                </a:moveTo>
                <a:lnTo>
                  <a:pt x="606686" y="97716"/>
                </a:lnTo>
                <a:lnTo>
                  <a:pt x="626969" y="58495"/>
                </a:lnTo>
                <a:lnTo>
                  <a:pt x="657897" y="27567"/>
                </a:lnTo>
                <a:lnTo>
                  <a:pt x="697118" y="7284"/>
                </a:lnTo>
                <a:lnTo>
                  <a:pt x="742276" y="0"/>
                </a:lnTo>
                <a:lnTo>
                  <a:pt x="801801" y="0"/>
                </a:lnTo>
                <a:lnTo>
                  <a:pt x="1105420" y="0"/>
                </a:lnTo>
                <a:lnTo>
                  <a:pt x="1670964" y="0"/>
                </a:lnTo>
                <a:lnTo>
                  <a:pt x="1716122" y="7284"/>
                </a:lnTo>
                <a:lnTo>
                  <a:pt x="1755343" y="27567"/>
                </a:lnTo>
                <a:lnTo>
                  <a:pt x="1786272" y="58495"/>
                </a:lnTo>
                <a:lnTo>
                  <a:pt x="1806555" y="97716"/>
                </a:lnTo>
                <a:lnTo>
                  <a:pt x="1813839" y="142875"/>
                </a:lnTo>
                <a:lnTo>
                  <a:pt x="1813839" y="500062"/>
                </a:lnTo>
                <a:lnTo>
                  <a:pt x="1813839" y="714375"/>
                </a:lnTo>
                <a:lnTo>
                  <a:pt x="1806555" y="759533"/>
                </a:lnTo>
                <a:lnTo>
                  <a:pt x="1786272" y="798754"/>
                </a:lnTo>
                <a:lnTo>
                  <a:pt x="1755343" y="829682"/>
                </a:lnTo>
                <a:lnTo>
                  <a:pt x="1716122" y="849965"/>
                </a:lnTo>
                <a:lnTo>
                  <a:pt x="1670964" y="857250"/>
                </a:lnTo>
                <a:lnTo>
                  <a:pt x="1105420" y="857250"/>
                </a:lnTo>
                <a:lnTo>
                  <a:pt x="801801" y="857250"/>
                </a:lnTo>
                <a:lnTo>
                  <a:pt x="742276" y="857250"/>
                </a:lnTo>
                <a:lnTo>
                  <a:pt x="697118" y="849965"/>
                </a:lnTo>
                <a:lnTo>
                  <a:pt x="657897" y="829682"/>
                </a:lnTo>
                <a:lnTo>
                  <a:pt x="626969" y="798754"/>
                </a:lnTo>
                <a:lnTo>
                  <a:pt x="606686" y="759533"/>
                </a:lnTo>
                <a:lnTo>
                  <a:pt x="599401" y="714375"/>
                </a:lnTo>
                <a:lnTo>
                  <a:pt x="0" y="507580"/>
                </a:lnTo>
                <a:lnTo>
                  <a:pt x="599401" y="500062"/>
                </a:lnTo>
                <a:lnTo>
                  <a:pt x="599401" y="142875"/>
                </a:lnTo>
                <a:close/>
              </a:path>
            </a:pathLst>
          </a:custGeom>
          <a:ln w="25400">
            <a:solidFill>
              <a:srgbClr val="7782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58036" y="5526849"/>
            <a:ext cx="901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5080" indent="-15875">
              <a:lnSpc>
                <a:spcPct val="100000"/>
              </a:lnSpc>
              <a:spcBef>
                <a:spcPts val="105"/>
              </a:spcBef>
            </a:pPr>
            <a:r>
              <a:rPr sz="1600" spc="-35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c</a:t>
            </a:r>
            <a:r>
              <a:rPr sz="1600" spc="-10" dirty="0">
                <a:latin typeface="Verdana"/>
                <a:cs typeface="Verdana"/>
              </a:rPr>
              <a:t>ti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n 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Event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27494"/>
            <a:ext cx="7076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5" dirty="0"/>
              <a:t>How </a:t>
            </a:r>
            <a:r>
              <a:rPr sz="2500" spc="-10" dirty="0"/>
              <a:t>to </a:t>
            </a:r>
            <a:r>
              <a:rPr sz="2500" spc="-5" dirty="0"/>
              <a:t>use Event Handlers </a:t>
            </a:r>
            <a:r>
              <a:rPr sz="2500" dirty="0"/>
              <a:t>in</a:t>
            </a:r>
            <a:r>
              <a:rPr sz="2500" spc="-70" dirty="0"/>
              <a:t> </a:t>
            </a:r>
            <a:r>
              <a:rPr sz="2500" spc="-10" dirty="0"/>
              <a:t>NetBeans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480313" y="1185281"/>
            <a:ext cx="8248015" cy="3013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05765" indent="-3937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"/>
              <a:tabLst>
                <a:tab pos="405765" algn="l"/>
                <a:tab pos="406400" algn="l"/>
              </a:tabLst>
            </a:pPr>
            <a:r>
              <a:rPr sz="2000" spc="5" dirty="0">
                <a:latin typeface="Verdana"/>
                <a:cs typeface="Verdana"/>
              </a:rPr>
              <a:t>Right Click </a:t>
            </a:r>
            <a:r>
              <a:rPr sz="2000" spc="-10" dirty="0">
                <a:latin typeface="Verdana"/>
                <a:cs typeface="Verdana"/>
              </a:rPr>
              <a:t>on desired control of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15" dirty="0">
                <a:latin typeface="Verdana"/>
                <a:cs typeface="Verdana"/>
              </a:rPr>
              <a:t>Form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Design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view.</a:t>
            </a:r>
            <a:endParaRPr sz="2000">
              <a:latin typeface="Verdana"/>
              <a:cs typeface="Verdana"/>
            </a:endParaRPr>
          </a:p>
          <a:p>
            <a:pPr marL="405765" marR="502284" indent="-3937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405765" algn="l"/>
                <a:tab pos="406400" algn="l"/>
              </a:tabLst>
            </a:pPr>
            <a:r>
              <a:rPr sz="2000" spc="-10" dirty="0">
                <a:latin typeface="Verdana"/>
                <a:cs typeface="Verdana"/>
              </a:rPr>
              <a:t>Choose desired Event </a:t>
            </a:r>
            <a:r>
              <a:rPr sz="2000" spc="-15" dirty="0">
                <a:latin typeface="Verdana"/>
                <a:cs typeface="Verdana"/>
              </a:rPr>
              <a:t>from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Context Menu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5" dirty="0">
                <a:latin typeface="Verdana"/>
                <a:cs typeface="Verdana"/>
              </a:rPr>
              <a:t>its </a:t>
            </a:r>
            <a:r>
              <a:rPr sz="2000" spc="-5" dirty="0">
                <a:latin typeface="Verdana"/>
                <a:cs typeface="Verdana"/>
              </a:rPr>
              <a:t>Sub  Menu.</a:t>
            </a:r>
            <a:endParaRPr sz="2000">
              <a:latin typeface="Verdana"/>
              <a:cs typeface="Verdana"/>
            </a:endParaRPr>
          </a:p>
          <a:p>
            <a:pPr marL="405765" marR="5080" indent="-3937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405765" algn="l"/>
                <a:tab pos="406400" algn="l"/>
              </a:tabLst>
            </a:pPr>
            <a:r>
              <a:rPr sz="2000" spc="-10" dirty="0">
                <a:latin typeface="Verdana"/>
                <a:cs typeface="Verdana"/>
              </a:rPr>
              <a:t>When you </a:t>
            </a:r>
            <a:r>
              <a:rPr sz="2000" dirty="0">
                <a:latin typeface="Verdana"/>
                <a:cs typeface="Verdana"/>
              </a:rPr>
              <a:t>click </a:t>
            </a:r>
            <a:r>
              <a:rPr sz="2000" spc="-10" dirty="0">
                <a:latin typeface="Verdana"/>
                <a:cs typeface="Verdana"/>
              </a:rPr>
              <a:t>on desired Event, </a:t>
            </a:r>
            <a:r>
              <a:rPr sz="2000" spc="10" dirty="0">
                <a:latin typeface="Verdana"/>
                <a:cs typeface="Verdana"/>
              </a:rPr>
              <a:t>it </a:t>
            </a:r>
            <a:r>
              <a:rPr sz="2000" spc="-10" dirty="0">
                <a:latin typeface="Verdana"/>
                <a:cs typeface="Verdana"/>
              </a:rPr>
              <a:t>opens source Code </a:t>
            </a:r>
            <a:r>
              <a:rPr sz="2000" spc="-5" dirty="0">
                <a:latin typeface="Verdana"/>
                <a:cs typeface="Verdana"/>
              </a:rPr>
              <a:t>editor  </a:t>
            </a:r>
            <a:r>
              <a:rPr sz="2000" dirty="0">
                <a:latin typeface="Verdana"/>
                <a:cs typeface="Verdana"/>
              </a:rPr>
              <a:t>with </a:t>
            </a:r>
            <a:r>
              <a:rPr sz="2000" spc="-5" dirty="0">
                <a:latin typeface="Verdana"/>
                <a:cs typeface="Verdana"/>
              </a:rPr>
              <a:t>default Handler </a:t>
            </a:r>
            <a:r>
              <a:rPr sz="2000" spc="-10" dirty="0">
                <a:latin typeface="Verdana"/>
                <a:cs typeface="Verdana"/>
              </a:rPr>
              <a:t>Name, where you can </a:t>
            </a:r>
            <a:r>
              <a:rPr sz="2000" spc="-5" dirty="0">
                <a:latin typeface="Verdana"/>
                <a:cs typeface="Verdana"/>
              </a:rPr>
              <a:t>type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 DO code </a:t>
            </a:r>
            <a:r>
              <a:rPr sz="2000" spc="-10" dirty="0">
                <a:latin typeface="Verdana"/>
                <a:cs typeface="Verdana"/>
              </a:rPr>
              <a:t> for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Handler. </a:t>
            </a:r>
            <a:r>
              <a:rPr sz="2000" spc="-10" dirty="0">
                <a:solidFill>
                  <a:srgbClr val="002060"/>
                </a:solidFill>
                <a:latin typeface="Verdana"/>
                <a:cs typeface="Verdana"/>
              </a:rPr>
              <a:t>ActionPerformed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commonly </a:t>
            </a:r>
            <a:r>
              <a:rPr sz="2000" spc="-10" dirty="0">
                <a:latin typeface="Verdana"/>
                <a:cs typeface="Verdana"/>
              </a:rPr>
              <a:t>used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Listener.</a:t>
            </a:r>
            <a:endParaRPr sz="2000">
              <a:latin typeface="Verdana"/>
              <a:cs typeface="Verdana"/>
            </a:endParaRPr>
          </a:p>
          <a:p>
            <a:pPr marL="405765" marR="24765" indent="-3937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405765" algn="l"/>
                <a:tab pos="406400" algn="l"/>
              </a:tabLst>
            </a:pPr>
            <a:r>
              <a:rPr sz="2000" spc="-10" dirty="0">
                <a:latin typeface="Verdana"/>
                <a:cs typeface="Verdana"/>
              </a:rPr>
              <a:t>you </a:t>
            </a:r>
            <a:r>
              <a:rPr sz="2000" spc="10" dirty="0">
                <a:latin typeface="Verdana"/>
                <a:cs typeface="Verdana"/>
              </a:rPr>
              <a:t>will </a:t>
            </a:r>
            <a:r>
              <a:rPr sz="2000" spc="-5" dirty="0">
                <a:latin typeface="Verdana"/>
                <a:cs typeface="Verdana"/>
              </a:rPr>
              <a:t>found a </a:t>
            </a:r>
            <a:r>
              <a:rPr sz="2000" spc="-10" dirty="0">
                <a:latin typeface="Verdana"/>
                <a:cs typeface="Verdana"/>
              </a:rPr>
              <a:t>code </a:t>
            </a:r>
            <a:r>
              <a:rPr sz="2000" dirty="0">
                <a:latin typeface="Verdana"/>
                <a:cs typeface="Verdana"/>
              </a:rPr>
              <a:t>window along with </a:t>
            </a:r>
            <a:r>
              <a:rPr sz="2000" spc="-10" dirty="0">
                <a:latin typeface="Verdana"/>
                <a:cs typeface="Verdana"/>
              </a:rPr>
              <a:t>prototyped method 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spc="-15" dirty="0">
                <a:latin typeface="Verdana"/>
                <a:cs typeface="Verdana"/>
              </a:rPr>
              <a:t>perform </a:t>
            </a:r>
            <a:r>
              <a:rPr sz="2000" spc="-5" dirty="0">
                <a:latin typeface="Verdana"/>
                <a:cs typeface="Verdana"/>
              </a:rPr>
              <a:t>actions defined by </a:t>
            </a:r>
            <a:r>
              <a:rPr sz="2000" spc="-10" dirty="0">
                <a:latin typeface="Verdana"/>
                <a:cs typeface="Verdana"/>
              </a:rPr>
              <a:t>you. </a:t>
            </a:r>
            <a:r>
              <a:rPr sz="2000" spc="-15" dirty="0">
                <a:latin typeface="Verdana"/>
                <a:cs typeface="Verdana"/>
              </a:rPr>
              <a:t>You </a:t>
            </a:r>
            <a:r>
              <a:rPr sz="2000" spc="-5" dirty="0">
                <a:latin typeface="Verdana"/>
                <a:cs typeface="Verdana"/>
              </a:rPr>
              <a:t>may write commands  to be </a:t>
            </a:r>
            <a:r>
              <a:rPr sz="2000" spc="-15" dirty="0">
                <a:latin typeface="Verdana"/>
                <a:cs typeface="Verdana"/>
              </a:rPr>
              <a:t>executed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//</a:t>
            </a:r>
            <a:r>
              <a:rPr sz="2000" spc="-10" dirty="0">
                <a:solidFill>
                  <a:srgbClr val="CC0000"/>
                </a:solidFill>
                <a:latin typeface="Verdana"/>
                <a:cs typeface="Verdana"/>
              </a:rPr>
              <a:t>TODO</a:t>
            </a:r>
            <a:r>
              <a:rPr sz="2000" spc="2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Verdana"/>
                <a:cs typeface="Verdana"/>
              </a:rPr>
              <a:t>section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7748" y="4794548"/>
            <a:ext cx="8183561" cy="1679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5318" y="4247832"/>
            <a:ext cx="65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C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n</a:t>
            </a:r>
            <a:r>
              <a:rPr sz="1200" b="1" spc="5" dirty="0">
                <a:solidFill>
                  <a:srgbClr val="FF6600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r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l  </a:t>
            </a: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Name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2951" y="4247832"/>
            <a:ext cx="72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Li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s</a:t>
            </a:r>
            <a:r>
              <a:rPr sz="1200" b="1" spc="5" dirty="0">
                <a:solidFill>
                  <a:srgbClr val="FF6600"/>
                </a:solidFill>
                <a:latin typeface="Verdana"/>
                <a:cs typeface="Verdana"/>
              </a:rPr>
              <a:t>t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n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er  </a:t>
            </a: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Name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6003" y="4247832"/>
            <a:ext cx="51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200" b="1" spc="10" dirty="0">
                <a:solidFill>
                  <a:srgbClr val="FF6600"/>
                </a:solidFill>
                <a:latin typeface="Verdana"/>
                <a:cs typeface="Verdana"/>
              </a:rPr>
              <a:t>v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nt  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Na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me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0193" y="5819381"/>
            <a:ext cx="119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Commands</a:t>
            </a:r>
            <a:r>
              <a:rPr sz="1200" b="1" spc="-9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to  </a:t>
            </a: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be</a:t>
            </a:r>
            <a:r>
              <a:rPr sz="1200" b="1" spc="-6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6600"/>
                </a:solidFill>
                <a:latin typeface="Verdana"/>
                <a:cs typeface="Verdana"/>
              </a:rPr>
              <a:t>executed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43922" y="4595812"/>
            <a:ext cx="128905" cy="248920"/>
          </a:xfrm>
          <a:custGeom>
            <a:avLst/>
            <a:gdLst/>
            <a:ahLst/>
            <a:cxnLst/>
            <a:rect l="l" t="t" r="r" b="b"/>
            <a:pathLst>
              <a:path w="128904" h="248920">
                <a:moveTo>
                  <a:pt x="128866" y="0"/>
                </a:moveTo>
                <a:lnTo>
                  <a:pt x="0" y="24842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4678" y="4815432"/>
            <a:ext cx="69215" cy="85725"/>
          </a:xfrm>
          <a:custGeom>
            <a:avLst/>
            <a:gdLst/>
            <a:ahLst/>
            <a:cxnLst/>
            <a:rect l="l" t="t" r="r" b="b"/>
            <a:pathLst>
              <a:path w="69214" h="85725">
                <a:moveTo>
                  <a:pt x="1269" y="0"/>
                </a:moveTo>
                <a:lnTo>
                  <a:pt x="0" y="85178"/>
                </a:lnTo>
                <a:lnTo>
                  <a:pt x="68910" y="35077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2550" y="4595812"/>
            <a:ext cx="128905" cy="248920"/>
          </a:xfrm>
          <a:custGeom>
            <a:avLst/>
            <a:gdLst/>
            <a:ahLst/>
            <a:cxnLst/>
            <a:rect l="l" t="t" r="r" b="b"/>
            <a:pathLst>
              <a:path w="128904" h="248920">
                <a:moveTo>
                  <a:pt x="128866" y="0"/>
                </a:moveTo>
                <a:lnTo>
                  <a:pt x="0" y="24842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3306" y="4815432"/>
            <a:ext cx="69215" cy="85725"/>
          </a:xfrm>
          <a:custGeom>
            <a:avLst/>
            <a:gdLst/>
            <a:ahLst/>
            <a:cxnLst/>
            <a:rect l="l" t="t" r="r" b="b"/>
            <a:pathLst>
              <a:path w="69214" h="85725">
                <a:moveTo>
                  <a:pt x="1269" y="0"/>
                </a:moveTo>
                <a:lnTo>
                  <a:pt x="0" y="85178"/>
                </a:lnTo>
                <a:lnTo>
                  <a:pt x="68910" y="35077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7486" y="4595812"/>
            <a:ext cx="128905" cy="248920"/>
          </a:xfrm>
          <a:custGeom>
            <a:avLst/>
            <a:gdLst/>
            <a:ahLst/>
            <a:cxnLst/>
            <a:rect l="l" t="t" r="r" b="b"/>
            <a:pathLst>
              <a:path w="128904" h="248920">
                <a:moveTo>
                  <a:pt x="128866" y="0"/>
                </a:moveTo>
                <a:lnTo>
                  <a:pt x="0" y="24842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8243" y="4815432"/>
            <a:ext cx="69215" cy="85725"/>
          </a:xfrm>
          <a:custGeom>
            <a:avLst/>
            <a:gdLst/>
            <a:ahLst/>
            <a:cxnLst/>
            <a:rect l="l" t="t" r="r" b="b"/>
            <a:pathLst>
              <a:path w="69215" h="85725">
                <a:moveTo>
                  <a:pt x="1270" y="0"/>
                </a:moveTo>
                <a:lnTo>
                  <a:pt x="0" y="85178"/>
                </a:lnTo>
                <a:lnTo>
                  <a:pt x="68910" y="35077"/>
                </a:lnTo>
                <a:lnTo>
                  <a:pt x="12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2626" y="5929309"/>
            <a:ext cx="948690" cy="152400"/>
          </a:xfrm>
          <a:custGeom>
            <a:avLst/>
            <a:gdLst/>
            <a:ahLst/>
            <a:cxnLst/>
            <a:rect l="l" t="t" r="r" b="b"/>
            <a:pathLst>
              <a:path w="948689" h="152400">
                <a:moveTo>
                  <a:pt x="228600" y="0"/>
                </a:moveTo>
                <a:lnTo>
                  <a:pt x="0" y="76200"/>
                </a:lnTo>
                <a:lnTo>
                  <a:pt x="228600" y="152400"/>
                </a:lnTo>
                <a:lnTo>
                  <a:pt x="228600" y="114300"/>
                </a:lnTo>
                <a:lnTo>
                  <a:pt x="948626" y="114300"/>
                </a:lnTo>
                <a:lnTo>
                  <a:pt x="948626" y="38100"/>
                </a:lnTo>
                <a:lnTo>
                  <a:pt x="228600" y="38100"/>
                </a:lnTo>
                <a:lnTo>
                  <a:pt x="2286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2626" y="5929309"/>
            <a:ext cx="948690" cy="152400"/>
          </a:xfrm>
          <a:custGeom>
            <a:avLst/>
            <a:gdLst/>
            <a:ahLst/>
            <a:cxnLst/>
            <a:rect l="l" t="t" r="r" b="b"/>
            <a:pathLst>
              <a:path w="948689" h="152400">
                <a:moveTo>
                  <a:pt x="0" y="76200"/>
                </a:moveTo>
                <a:lnTo>
                  <a:pt x="228600" y="0"/>
                </a:lnTo>
                <a:lnTo>
                  <a:pt x="228600" y="38100"/>
                </a:lnTo>
                <a:lnTo>
                  <a:pt x="948626" y="38100"/>
                </a:lnTo>
                <a:lnTo>
                  <a:pt x="948626" y="114300"/>
                </a:lnTo>
                <a:lnTo>
                  <a:pt x="228600" y="114300"/>
                </a:lnTo>
                <a:lnTo>
                  <a:pt x="228600" y="15240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90" y="534796"/>
            <a:ext cx="701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7550" algn="l"/>
              </a:tabLst>
            </a:pPr>
            <a:r>
              <a:rPr sz="2400" spc="-5" dirty="0"/>
              <a:t>Working with</a:t>
            </a:r>
            <a:r>
              <a:rPr sz="2400" spc="25" dirty="0"/>
              <a:t> </a:t>
            </a:r>
            <a:r>
              <a:rPr sz="2400" spc="-5" dirty="0"/>
              <a:t>Container</a:t>
            </a:r>
            <a:r>
              <a:rPr sz="2400" spc="20" dirty="0"/>
              <a:t> </a:t>
            </a:r>
            <a:r>
              <a:rPr sz="2400" spc="-5" dirty="0"/>
              <a:t>Control-	jFrame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58127" y="1298384"/>
            <a:ext cx="8401050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spc="-5" dirty="0">
                <a:latin typeface="Verdana"/>
                <a:cs typeface="Verdana"/>
              </a:rPr>
              <a:t>Every </a:t>
            </a:r>
            <a:r>
              <a:rPr sz="1800" spc="-10" dirty="0">
                <a:latin typeface="Verdana"/>
                <a:cs typeface="Verdana"/>
              </a:rPr>
              <a:t>Swing </a:t>
            </a:r>
            <a:r>
              <a:rPr sz="1800" dirty="0">
                <a:latin typeface="Verdana"/>
                <a:cs typeface="Verdana"/>
              </a:rPr>
              <a:t>Application </a:t>
            </a:r>
            <a:r>
              <a:rPr sz="1800" spc="-5" dirty="0">
                <a:latin typeface="Verdana"/>
                <a:cs typeface="Verdana"/>
              </a:rPr>
              <a:t>must </a:t>
            </a:r>
            <a:r>
              <a:rPr sz="1800" spc="-10" dirty="0">
                <a:latin typeface="Verdana"/>
                <a:cs typeface="Verdana"/>
              </a:rPr>
              <a:t>have </a:t>
            </a:r>
            <a:r>
              <a:rPr sz="1800" spc="-5" dirty="0">
                <a:latin typeface="Verdana"/>
                <a:cs typeface="Verdana"/>
              </a:rPr>
              <a:t>at </a:t>
            </a:r>
            <a:r>
              <a:rPr sz="1800" dirty="0">
                <a:latin typeface="Verdana"/>
                <a:cs typeface="Verdana"/>
              </a:rPr>
              <a:t>least </a:t>
            </a:r>
            <a:r>
              <a:rPr sz="1800" spc="-5" dirty="0">
                <a:latin typeface="Verdana"/>
                <a:cs typeface="Verdana"/>
              </a:rPr>
              <a:t>one </a:t>
            </a:r>
            <a:r>
              <a:rPr sz="1800" dirty="0">
                <a:latin typeface="Verdana"/>
                <a:cs typeface="Verdana"/>
              </a:rPr>
              <a:t>Top Level </a:t>
            </a:r>
            <a:r>
              <a:rPr sz="1800" spc="-5" dirty="0">
                <a:latin typeface="Verdana"/>
                <a:cs typeface="Verdana"/>
              </a:rPr>
              <a:t>container  (jFrame, </a:t>
            </a:r>
            <a:r>
              <a:rPr sz="1800" dirty="0">
                <a:latin typeface="Verdana"/>
                <a:cs typeface="Verdana"/>
              </a:rPr>
              <a:t>jApplet, jDialog). A Top Level </a:t>
            </a:r>
            <a:r>
              <a:rPr sz="1800" spc="-5" dirty="0">
                <a:latin typeface="Verdana"/>
                <a:cs typeface="Verdana"/>
              </a:rPr>
              <a:t>Container may </a:t>
            </a:r>
            <a:r>
              <a:rPr sz="1800" spc="-10" dirty="0">
                <a:latin typeface="Verdana"/>
                <a:cs typeface="Verdana"/>
              </a:rPr>
              <a:t>have </a:t>
            </a:r>
            <a:r>
              <a:rPr sz="1800" dirty="0">
                <a:latin typeface="Verdana"/>
                <a:cs typeface="Verdana"/>
              </a:rPr>
              <a:t>Mid-Level  </a:t>
            </a:r>
            <a:r>
              <a:rPr sz="1800" spc="-5" dirty="0">
                <a:latin typeface="Verdana"/>
                <a:cs typeface="Verdana"/>
              </a:rPr>
              <a:t>Container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Content </a:t>
            </a:r>
            <a:r>
              <a:rPr sz="1800" spc="-10" dirty="0">
                <a:latin typeface="Verdana"/>
                <a:cs typeface="Verdana"/>
              </a:rPr>
              <a:t>Pane </a:t>
            </a:r>
            <a:r>
              <a:rPr sz="1800" spc="-5" dirty="0">
                <a:latin typeface="Verdana"/>
                <a:cs typeface="Verdana"/>
              </a:rPr>
              <a:t>(jPanel, </a:t>
            </a:r>
            <a:r>
              <a:rPr sz="1800" spc="-10" dirty="0">
                <a:latin typeface="Verdana"/>
                <a:cs typeface="Verdana"/>
              </a:rPr>
              <a:t>jMenuBar, </a:t>
            </a:r>
            <a:r>
              <a:rPr sz="1800" spc="-5" dirty="0">
                <a:latin typeface="Verdana"/>
                <a:cs typeface="Verdana"/>
              </a:rPr>
              <a:t>jScrollBar </a:t>
            </a:r>
            <a:r>
              <a:rPr sz="1800" dirty="0">
                <a:latin typeface="Verdana"/>
                <a:cs typeface="Verdana"/>
              </a:rPr>
              <a:t>etc.) </a:t>
            </a:r>
            <a:r>
              <a:rPr sz="1800" spc="10" dirty="0">
                <a:latin typeface="Verdana"/>
                <a:cs typeface="Verdana"/>
              </a:rPr>
              <a:t>or  </a:t>
            </a:r>
            <a:r>
              <a:rPr sz="1800" dirty="0">
                <a:latin typeface="Verdana"/>
                <a:cs typeface="Verdana"/>
              </a:rPr>
              <a:t>Components </a:t>
            </a:r>
            <a:r>
              <a:rPr sz="1800" spc="-5" dirty="0">
                <a:latin typeface="Verdana"/>
                <a:cs typeface="Verdana"/>
              </a:rPr>
              <a:t>(jButton, </a:t>
            </a:r>
            <a:r>
              <a:rPr sz="1800" dirty="0">
                <a:latin typeface="Verdana"/>
                <a:cs typeface="Verdana"/>
              </a:rPr>
              <a:t>jTextField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etc.)</a:t>
            </a:r>
            <a:endParaRPr sz="1800">
              <a:latin typeface="Verdana"/>
              <a:cs typeface="Verdana"/>
            </a:endParaRPr>
          </a:p>
          <a:p>
            <a:pPr marL="356870" marR="231140" indent="-34480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Frame (jFrame) </a:t>
            </a:r>
            <a:r>
              <a:rPr sz="1800" dirty="0">
                <a:latin typeface="Verdana"/>
                <a:cs typeface="Verdana"/>
              </a:rPr>
              <a:t>is a Top Level (Desktop) </a:t>
            </a:r>
            <a:r>
              <a:rPr sz="1800" spc="-5" dirty="0">
                <a:latin typeface="Verdana"/>
                <a:cs typeface="Verdana"/>
              </a:rPr>
              <a:t>container </a:t>
            </a:r>
            <a:r>
              <a:rPr sz="1800" dirty="0">
                <a:latin typeface="Verdana"/>
                <a:cs typeface="Verdana"/>
              </a:rPr>
              <a:t>control </a:t>
            </a:r>
            <a:r>
              <a:rPr sz="1800" spc="-10" dirty="0">
                <a:latin typeface="Verdana"/>
                <a:cs typeface="Verdana"/>
              </a:rPr>
              <a:t>having  </a:t>
            </a:r>
            <a:r>
              <a:rPr sz="1800" dirty="0">
                <a:latin typeface="Verdana"/>
                <a:cs typeface="Verdana"/>
              </a:rPr>
              <a:t>Title Border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other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Properties.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0837" y="3136900"/>
          <a:ext cx="8611233" cy="3382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50"/>
                <a:gridCol w="2786379"/>
                <a:gridCol w="3253104"/>
              </a:tblGrid>
              <a:tr h="320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Properties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Value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18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title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52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title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(appears</a:t>
                      </a:r>
                      <a:r>
                        <a:rPr sz="15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 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top) of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5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frame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cursor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806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Crosshair,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East Resize, 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West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Resize,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Northwest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Resize, Move, Hand,  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Wait,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Default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cursor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85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Specifies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type of mouse  cursor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when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mouse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moves</a:t>
                      </a:r>
                      <a:r>
                        <a:rPr sz="1500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on 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5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frame.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540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Resizable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5" dirty="0">
                          <a:latin typeface="Verdana"/>
                          <a:cs typeface="Verdana"/>
                        </a:rPr>
                        <a:t>True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854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checked,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allows resizing</a:t>
                      </a:r>
                      <a:r>
                        <a:rPr sz="1500" spc="-3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of 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5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frame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defaultCloseOperation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168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DO_NOTHING,</a:t>
                      </a:r>
                      <a:r>
                        <a:rPr sz="16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HIDE, 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DISPOSE,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EXIT_ON_CLOSE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952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Defines the action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when</a:t>
                      </a:r>
                      <a:r>
                        <a:rPr sz="1500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close 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button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5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pressed.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06221"/>
            <a:ext cx="56807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Working </a:t>
            </a:r>
            <a:r>
              <a:rPr sz="2900" dirty="0"/>
              <a:t>with </a:t>
            </a:r>
            <a:r>
              <a:rPr sz="2900" spc="-5" dirty="0"/>
              <a:t>Panel-</a:t>
            </a:r>
            <a:r>
              <a:rPr sz="2900" spc="-130" dirty="0"/>
              <a:t> </a:t>
            </a:r>
            <a:r>
              <a:rPr sz="2900" dirty="0"/>
              <a:t>jPanel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258127" y="1172083"/>
            <a:ext cx="8357234" cy="12877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352425" indent="-344805">
              <a:lnSpc>
                <a:spcPct val="8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10" dirty="0">
                <a:latin typeface="Verdana"/>
                <a:cs typeface="Verdana"/>
              </a:rPr>
              <a:t>Panel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container that </a:t>
            </a:r>
            <a:r>
              <a:rPr sz="1800" dirty="0">
                <a:latin typeface="Verdana"/>
                <a:cs typeface="Verdana"/>
              </a:rPr>
              <a:t>holds other components displayed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frame.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spc="-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add </a:t>
            </a:r>
            <a:r>
              <a:rPr sz="1800" spc="-5" dirty="0">
                <a:latin typeface="Verdana"/>
                <a:cs typeface="Verdana"/>
              </a:rPr>
              <a:t>Panel, </a:t>
            </a:r>
            <a:r>
              <a:rPr sz="1800" spc="-10" dirty="0">
                <a:latin typeface="Verdana"/>
                <a:cs typeface="Verdana"/>
              </a:rPr>
              <a:t>just </a:t>
            </a:r>
            <a:r>
              <a:rPr sz="1800" spc="-5" dirty="0">
                <a:latin typeface="Verdana"/>
                <a:cs typeface="Verdana"/>
              </a:rPr>
              <a:t>drag </a:t>
            </a:r>
            <a:r>
              <a:rPr sz="1800" spc="-10" dirty="0">
                <a:latin typeface="Verdana"/>
                <a:cs typeface="Verdana"/>
              </a:rPr>
              <a:t>JPanel </a:t>
            </a:r>
            <a:r>
              <a:rPr sz="1800" spc="-5" dirty="0">
                <a:latin typeface="Verdana"/>
                <a:cs typeface="Verdana"/>
              </a:rPr>
              <a:t>component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frame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resize</a:t>
            </a:r>
            <a:r>
              <a:rPr sz="1800" spc="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it.</a:t>
            </a:r>
            <a:endParaRPr sz="1800">
              <a:latin typeface="Verdana"/>
              <a:cs typeface="Verdana"/>
            </a:endParaRPr>
          </a:p>
          <a:p>
            <a:pPr marL="356870" marR="391795" indent="-344805">
              <a:lnSpc>
                <a:spcPct val="8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spc="-5" dirty="0">
                <a:latin typeface="Verdana"/>
                <a:cs typeface="Verdana"/>
              </a:rPr>
              <a:t>Drag </a:t>
            </a:r>
            <a:r>
              <a:rPr sz="1800" dirty="0">
                <a:latin typeface="Verdana"/>
                <a:cs typeface="Verdana"/>
              </a:rPr>
              <a:t>other components </a:t>
            </a:r>
            <a:r>
              <a:rPr sz="1800" spc="-5" dirty="0">
                <a:latin typeface="Verdana"/>
                <a:cs typeface="Verdana"/>
              </a:rPr>
              <a:t>(jButton, </a:t>
            </a:r>
            <a:r>
              <a:rPr sz="1800" dirty="0">
                <a:latin typeface="Verdana"/>
                <a:cs typeface="Verdana"/>
              </a:rPr>
              <a:t>jTextFields etc.) </a:t>
            </a:r>
            <a:r>
              <a:rPr sz="1800" spc="-5" dirty="0">
                <a:latin typeface="Verdana"/>
                <a:cs typeface="Verdana"/>
              </a:rPr>
              <a:t>from the </a:t>
            </a:r>
            <a:r>
              <a:rPr sz="1800" spc="-10" dirty="0">
                <a:latin typeface="Verdana"/>
                <a:cs typeface="Verdana"/>
              </a:rPr>
              <a:t>Swing  </a:t>
            </a:r>
            <a:r>
              <a:rPr sz="1800" spc="-5" dirty="0">
                <a:latin typeface="Verdana"/>
                <a:cs typeface="Verdana"/>
              </a:rPr>
              <a:t>Control Box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drop it onto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panel.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9400" y="2565400"/>
          <a:ext cx="8611233" cy="3753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/>
                <a:gridCol w="3154679"/>
                <a:gridCol w="3681729"/>
              </a:tblGrid>
              <a:tr h="4016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Properties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Value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background</a:t>
                      </a:r>
                      <a:r>
                        <a:rPr sz="15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color.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Border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099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962660" algn="l"/>
                          <a:tab pos="158750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No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Border,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Bevel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Border,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Compound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Border,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Empty  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order,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Etched	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Border,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Line 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Border,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Titled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Border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etc.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84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Specifies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type of Border</a:t>
                      </a:r>
                      <a:r>
                        <a:rPr sz="1500" spc="-2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applies 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boundary of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500" spc="-2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panel.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500" spc="-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color.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ToolTipText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text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1500" spc="-2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tooltip.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MinimumSize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X, Y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values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415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Defines the minimum width and  height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(x,y)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1500" spc="-15" dirty="0">
                          <a:latin typeface="Verdana"/>
                          <a:cs typeface="Verdana"/>
                        </a:rPr>
                        <a:t>Twips(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1/1440</a:t>
                      </a:r>
                      <a:r>
                        <a:rPr sz="1500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inch)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MaximumSize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X, Y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values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Defines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maximum(x,y)</a:t>
                      </a:r>
                      <a:r>
                        <a:rPr sz="1500" spc="-2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size.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PreferredSize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X, Y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values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Defines the preferred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(x,y)</a:t>
                      </a:r>
                      <a:r>
                        <a:rPr sz="15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size.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21462"/>
            <a:ext cx="72790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Working </a:t>
            </a:r>
            <a:r>
              <a:rPr sz="2800" dirty="0"/>
              <a:t>with Push </a:t>
            </a:r>
            <a:r>
              <a:rPr sz="2800" spc="-5" dirty="0"/>
              <a:t>Buttons-</a:t>
            </a:r>
            <a:r>
              <a:rPr sz="2800" spc="-15" dirty="0"/>
              <a:t> </a:t>
            </a:r>
            <a:r>
              <a:rPr sz="2800" spc="-5" dirty="0"/>
              <a:t>jButton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58127" y="1208776"/>
            <a:ext cx="8423910" cy="14281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19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1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button belongs to JButton class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Swing </a:t>
            </a:r>
            <a:r>
              <a:rPr sz="2000" spc="-10" dirty="0">
                <a:latin typeface="Verdana"/>
                <a:cs typeface="Verdana"/>
              </a:rPr>
              <a:t>control</a:t>
            </a:r>
            <a:r>
              <a:rPr sz="2000" spc="-15" dirty="0">
                <a:latin typeface="Verdana"/>
                <a:cs typeface="Verdana"/>
              </a:rPr>
              <a:t> API.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mostly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action </a:t>
            </a:r>
            <a:r>
              <a:rPr sz="2000" spc="-10" dirty="0">
                <a:latin typeface="Verdana"/>
                <a:cs typeface="Verdana"/>
              </a:rPr>
              <a:t>component,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to trigger 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associated events/methods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the application, </a:t>
            </a:r>
            <a:r>
              <a:rPr sz="2000" spc="-10" dirty="0">
                <a:latin typeface="Verdana"/>
                <a:cs typeface="Verdana"/>
              </a:rPr>
              <a:t>when user  </a:t>
            </a:r>
            <a:r>
              <a:rPr sz="2000" spc="-5" dirty="0">
                <a:latin typeface="Verdana"/>
                <a:cs typeface="Verdana"/>
              </a:rPr>
              <a:t>clicks.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0837" y="2779712"/>
          <a:ext cx="8392795" cy="3199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375"/>
                <a:gridCol w="2613660"/>
                <a:gridCol w="4048760"/>
              </a:tblGrid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Properties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89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background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 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It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works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only when </a:t>
                      </a:r>
                      <a:r>
                        <a:rPr sz="1600" b="1" u="heavy" dirty="0">
                          <a:solidFill>
                            <a:srgbClr val="CC0000"/>
                          </a:solidFill>
                          <a:uFill>
                            <a:solidFill>
                              <a:srgbClr val="CC0000"/>
                            </a:solidFill>
                          </a:uFill>
                          <a:latin typeface="Verdana"/>
                          <a:cs typeface="Verdana"/>
                        </a:rPr>
                        <a:t>contentAreaFilled</a:t>
                      </a:r>
                      <a:r>
                        <a:rPr sz="1600" b="1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set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 True.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5" dirty="0">
                          <a:latin typeface="Verdana"/>
                          <a:cs typeface="Verdana"/>
                        </a:rPr>
                        <a:t>toolTipText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tool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tip.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Caption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button.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mnemonic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Shortcut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Access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key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Assign Shortcut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key (Alt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+key).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Determines 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font for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button.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60501"/>
            <a:ext cx="54749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Working with</a:t>
            </a:r>
            <a:r>
              <a:rPr spc="55" dirty="0"/>
              <a:t> </a:t>
            </a:r>
            <a:r>
              <a:rPr spc="-5" dirty="0"/>
              <a:t>jButtons..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127" y="1240472"/>
            <a:ext cx="50914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0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Commonly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methods </a:t>
            </a:r>
            <a:r>
              <a:rPr sz="2000" spc="-10" dirty="0">
                <a:latin typeface="Verdana"/>
                <a:cs typeface="Verdana"/>
              </a:rPr>
              <a:t>of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JButton.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2275" y="1766887"/>
          <a:ext cx="8357870" cy="4649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685"/>
                <a:gridCol w="5417185"/>
              </a:tblGrid>
              <a:tr h="3698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Method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setText(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81735">
                        <a:lnSpc>
                          <a:spcPts val="2300"/>
                        </a:lnSpc>
                        <a:spcBef>
                          <a:spcPts val="105"/>
                        </a:spcBef>
                        <a:tabLst>
                          <a:tab pos="55753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button.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	</a:t>
                      </a:r>
                      <a:r>
                        <a:rPr sz="1600" spc="-1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jButton1.setText(“You </a:t>
                      </a: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Clicked</a:t>
                      </a:r>
                      <a:r>
                        <a:rPr sz="1600" spc="-80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Me”);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8842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getText(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button.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1440" marR="15049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String </a:t>
                      </a:r>
                      <a:r>
                        <a:rPr sz="1600" spc="-10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result=jButton1.getText();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jLabel1.setText(result);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920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setIcon(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icon file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jButton1.setIcon( new</a:t>
                      </a:r>
                      <a:r>
                        <a:rPr sz="1600" spc="-10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ImageIcon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6600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(“c:\\abc.png”));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setEnabled(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boolean)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99945">
                        <a:lnSpc>
                          <a:spcPts val="23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Enables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disables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button.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jButton1.setEnabled(false);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setVisible(boolean)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81150">
                        <a:lnSpc>
                          <a:spcPts val="2300"/>
                        </a:lnSpc>
                        <a:spcBef>
                          <a:spcPts val="105"/>
                        </a:spcBef>
                        <a:tabLst>
                          <a:tab pos="556895" algn="l"/>
                        </a:tabLst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Makes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button visible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invisible.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</a:t>
                      </a:r>
                      <a:r>
                        <a:rPr sz="1600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.	</a:t>
                      </a:r>
                      <a:r>
                        <a:rPr sz="1600" spc="-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jButton1.isVisible(false)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90334"/>
            <a:ext cx="67773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spc="-5" dirty="0"/>
              <a:t>jLabel</a:t>
            </a:r>
            <a:r>
              <a:rPr sz="3400" spc="-135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59740" y="1249171"/>
            <a:ext cx="8230234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/>
                <a:cs typeface="Verdana"/>
              </a:rPr>
              <a:t>A </a:t>
            </a:r>
            <a:r>
              <a:rPr sz="3000" spc="-5" dirty="0">
                <a:latin typeface="Verdana"/>
                <a:cs typeface="Verdana"/>
              </a:rPr>
              <a:t>Label control </a:t>
            </a:r>
            <a:r>
              <a:rPr sz="3000" spc="-10" dirty="0">
                <a:latin typeface="Verdana"/>
                <a:cs typeface="Verdana"/>
              </a:rPr>
              <a:t>belongs to </a:t>
            </a:r>
            <a:r>
              <a:rPr sz="3000" spc="-5" dirty="0">
                <a:latin typeface="Verdana"/>
                <a:cs typeface="Verdana"/>
              </a:rPr>
              <a:t>JLabel </a:t>
            </a:r>
            <a:r>
              <a:rPr sz="3000" spc="-10" dirty="0">
                <a:latin typeface="Verdana"/>
                <a:cs typeface="Verdana"/>
              </a:rPr>
              <a:t>class </a:t>
            </a:r>
            <a:r>
              <a:rPr sz="3000" spc="-5" dirty="0">
                <a:latin typeface="Verdana"/>
                <a:cs typeface="Verdana"/>
              </a:rPr>
              <a:t>and  </a:t>
            </a:r>
            <a:r>
              <a:rPr sz="3000" spc="-10" dirty="0">
                <a:latin typeface="Verdana"/>
                <a:cs typeface="Verdana"/>
              </a:rPr>
              <a:t>used to </a:t>
            </a:r>
            <a:r>
              <a:rPr sz="3000" spc="-15" dirty="0">
                <a:latin typeface="Verdana"/>
                <a:cs typeface="Verdana"/>
              </a:rPr>
              <a:t>display </a:t>
            </a:r>
            <a:r>
              <a:rPr sz="3000" spc="-10" dirty="0">
                <a:latin typeface="Verdana"/>
                <a:cs typeface="Verdana"/>
              </a:rPr>
              <a:t>non-editable text. </a:t>
            </a:r>
            <a:r>
              <a:rPr sz="3000" spc="-5" dirty="0">
                <a:latin typeface="Verdana"/>
                <a:cs typeface="Verdana"/>
              </a:rPr>
              <a:t>The  </a:t>
            </a:r>
            <a:r>
              <a:rPr sz="3000" spc="-10" dirty="0">
                <a:latin typeface="Verdana"/>
                <a:cs typeface="Verdana"/>
              </a:rPr>
              <a:t>text to </a:t>
            </a:r>
            <a:r>
              <a:rPr sz="3000" dirty="0">
                <a:latin typeface="Verdana"/>
                <a:cs typeface="Verdana"/>
              </a:rPr>
              <a:t>be </a:t>
            </a:r>
            <a:r>
              <a:rPr sz="3000" spc="-10" dirty="0">
                <a:latin typeface="Verdana"/>
                <a:cs typeface="Verdana"/>
              </a:rPr>
              <a:t>displayed </a:t>
            </a:r>
            <a:r>
              <a:rPr sz="3000" spc="-20" dirty="0">
                <a:latin typeface="Verdana"/>
                <a:cs typeface="Verdana"/>
              </a:rPr>
              <a:t>is </a:t>
            </a:r>
            <a:r>
              <a:rPr sz="3000" spc="-10" dirty="0">
                <a:latin typeface="Verdana"/>
                <a:cs typeface="Verdana"/>
              </a:rPr>
              <a:t>controlled </a:t>
            </a:r>
            <a:r>
              <a:rPr sz="3000" dirty="0">
                <a:latin typeface="Verdana"/>
                <a:cs typeface="Verdana"/>
              </a:rPr>
              <a:t>by </a:t>
            </a:r>
            <a:r>
              <a:rPr sz="3000" spc="-10" dirty="0">
                <a:solidFill>
                  <a:srgbClr val="000066"/>
                </a:solidFill>
                <a:latin typeface="Verdana"/>
                <a:cs typeface="Verdana"/>
              </a:rPr>
              <a:t>text  </a:t>
            </a:r>
            <a:r>
              <a:rPr sz="3000" spc="-10" dirty="0">
                <a:latin typeface="Verdana"/>
                <a:cs typeface="Verdana"/>
              </a:rPr>
              <a:t>property (design </a:t>
            </a:r>
            <a:r>
              <a:rPr sz="3000" spc="-15" dirty="0">
                <a:latin typeface="Verdana"/>
                <a:cs typeface="Verdana"/>
              </a:rPr>
              <a:t>time) </a:t>
            </a:r>
            <a:r>
              <a:rPr sz="3000" spc="-5" dirty="0">
                <a:latin typeface="Verdana"/>
                <a:cs typeface="Verdana"/>
              </a:rPr>
              <a:t>and </a:t>
            </a:r>
            <a:r>
              <a:rPr sz="3000" spc="-10" dirty="0">
                <a:solidFill>
                  <a:srgbClr val="000066"/>
                </a:solidFill>
                <a:latin typeface="Verdana"/>
                <a:cs typeface="Verdana"/>
              </a:rPr>
              <a:t>setText()  </a:t>
            </a:r>
            <a:r>
              <a:rPr sz="3000" spc="-5" dirty="0">
                <a:latin typeface="Verdana"/>
                <a:cs typeface="Verdana"/>
              </a:rPr>
              <a:t>method at run </a:t>
            </a:r>
            <a:r>
              <a:rPr sz="3000" spc="-15" dirty="0">
                <a:latin typeface="Verdana"/>
                <a:cs typeface="Verdana"/>
              </a:rPr>
              <a:t>time. </a:t>
            </a:r>
            <a:r>
              <a:rPr sz="3000" spc="-5" dirty="0">
                <a:latin typeface="Verdana"/>
                <a:cs typeface="Verdana"/>
              </a:rPr>
              <a:t>jLabel offers </a:t>
            </a:r>
            <a:r>
              <a:rPr sz="3000" spc="-10" dirty="0">
                <a:latin typeface="Verdana"/>
                <a:cs typeface="Verdana"/>
              </a:rPr>
              <a:t>the  </a:t>
            </a:r>
            <a:r>
              <a:rPr sz="3000" spc="-15" dirty="0">
                <a:latin typeface="Verdana"/>
                <a:cs typeface="Verdana"/>
              </a:rPr>
              <a:t>following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features-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10" dirty="0">
                <a:latin typeface="Verdana"/>
                <a:cs typeface="Verdana"/>
              </a:rPr>
              <a:t>It </a:t>
            </a:r>
            <a:r>
              <a:rPr sz="3000" spc="-5" dirty="0">
                <a:latin typeface="Verdana"/>
                <a:cs typeface="Verdana"/>
              </a:rPr>
              <a:t>can </a:t>
            </a:r>
            <a:r>
              <a:rPr sz="3000" spc="-15" dirty="0">
                <a:latin typeface="Verdana"/>
                <a:cs typeface="Verdana"/>
              </a:rPr>
              <a:t>display </a:t>
            </a:r>
            <a:r>
              <a:rPr sz="3000" spc="-5" dirty="0">
                <a:latin typeface="Verdana"/>
                <a:cs typeface="Verdana"/>
              </a:rPr>
              <a:t>Text </a:t>
            </a:r>
            <a:r>
              <a:rPr sz="3000" dirty="0">
                <a:latin typeface="Verdana"/>
                <a:cs typeface="Verdana"/>
              </a:rPr>
              <a:t>or Image or</a:t>
            </a:r>
            <a:r>
              <a:rPr sz="3000" spc="-1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both.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10" dirty="0">
                <a:latin typeface="Verdana"/>
                <a:cs typeface="Verdana"/>
              </a:rPr>
              <a:t>It </a:t>
            </a:r>
            <a:r>
              <a:rPr sz="3000" dirty="0">
                <a:latin typeface="Verdana"/>
                <a:cs typeface="Verdana"/>
              </a:rPr>
              <a:t>may </a:t>
            </a:r>
            <a:r>
              <a:rPr sz="3000" spc="-5" dirty="0">
                <a:latin typeface="Verdana"/>
                <a:cs typeface="Verdana"/>
              </a:rPr>
              <a:t>have </a:t>
            </a:r>
            <a:r>
              <a:rPr sz="3000" spc="-10" dirty="0">
                <a:latin typeface="Verdana"/>
                <a:cs typeface="Verdana"/>
              </a:rPr>
              <a:t>bordered</a:t>
            </a:r>
            <a:r>
              <a:rPr sz="3000" spc="-3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appearance.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-5" dirty="0">
                <a:latin typeface="Verdana"/>
                <a:cs typeface="Verdana"/>
              </a:rPr>
              <a:t>Supports HTML </a:t>
            </a:r>
            <a:r>
              <a:rPr sz="3000" dirty="0">
                <a:latin typeface="Verdana"/>
                <a:cs typeface="Verdana"/>
              </a:rPr>
              <a:t>for </a:t>
            </a:r>
            <a:r>
              <a:rPr sz="3000" spc="-5" dirty="0">
                <a:latin typeface="Verdana"/>
                <a:cs typeface="Verdana"/>
              </a:rPr>
              <a:t>formatted</a:t>
            </a:r>
            <a:r>
              <a:rPr sz="3000" spc="-10" dirty="0">
                <a:latin typeface="Verdana"/>
                <a:cs typeface="Verdana"/>
              </a:rPr>
              <a:t> text.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575119"/>
            <a:ext cx="7576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-10" dirty="0">
                <a:latin typeface="Verdana"/>
                <a:cs typeface="Verdana"/>
              </a:rPr>
              <a:t>Commonly </a:t>
            </a:r>
            <a:r>
              <a:rPr sz="2500" b="0" spc="-5" dirty="0">
                <a:latin typeface="Verdana"/>
                <a:cs typeface="Verdana"/>
              </a:rPr>
              <a:t>used </a:t>
            </a:r>
            <a:r>
              <a:rPr sz="2500" b="0" spc="-10" dirty="0">
                <a:latin typeface="Verdana"/>
                <a:cs typeface="Verdana"/>
              </a:rPr>
              <a:t>Properties </a:t>
            </a:r>
            <a:r>
              <a:rPr sz="2500" b="0" spc="-5" dirty="0">
                <a:latin typeface="Verdana"/>
                <a:cs typeface="Verdana"/>
              </a:rPr>
              <a:t>&amp; Methods of</a:t>
            </a:r>
            <a:r>
              <a:rPr sz="2500" b="0" spc="114" dirty="0">
                <a:latin typeface="Verdana"/>
                <a:cs typeface="Verdana"/>
              </a:rPr>
              <a:t> </a:t>
            </a:r>
            <a:r>
              <a:rPr sz="2500" b="0" spc="-5" dirty="0">
                <a:latin typeface="Verdana"/>
                <a:cs typeface="Verdana"/>
              </a:rPr>
              <a:t>jLabel</a:t>
            </a:r>
            <a:endParaRPr sz="25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2275" y="1279525"/>
          <a:ext cx="8535670" cy="2545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530"/>
                <a:gridCol w="2783840"/>
                <a:gridCol w="4178300"/>
              </a:tblGrid>
              <a:tr h="320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Properties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latin typeface="Verdana"/>
                          <a:cs typeface="Verdana"/>
                        </a:rPr>
                        <a:t>Value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Color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87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background 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color.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It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works</a:t>
                      </a:r>
                      <a:r>
                        <a:rPr sz="1500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only 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when </a:t>
                      </a:r>
                      <a:r>
                        <a:rPr sz="1500" b="1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opaque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set to</a:t>
                      </a:r>
                      <a:r>
                        <a:rPr sz="1500" spc="-25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0" dirty="0">
                          <a:latin typeface="Verdana"/>
                          <a:cs typeface="Verdana"/>
                        </a:rPr>
                        <a:t>True.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Color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500" spc="-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color.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35" dirty="0">
                          <a:latin typeface="Verdana"/>
                          <a:cs typeface="Verdana"/>
                        </a:rPr>
                        <a:t>Text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Sets the text to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500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displayed.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name and</a:t>
                      </a:r>
                      <a:r>
                        <a:rPr sz="15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size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Defines 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and size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500" spc="-3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text.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20" dirty="0">
                          <a:latin typeface="Verdana"/>
                          <a:cs typeface="Verdana"/>
                        </a:rPr>
                        <a:t>True/False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Determines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Active or</a:t>
                      </a:r>
                      <a:r>
                        <a:rPr sz="15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not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Icon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Image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file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5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displayed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Specifies the image 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file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500" spc="-3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displayed.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79462" y="3994150"/>
          <a:ext cx="7643495" cy="2242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1730"/>
                <a:gridCol w="5231765"/>
              </a:tblGrid>
              <a:tr h="3587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latin typeface="Verdana"/>
                          <a:cs typeface="Verdana"/>
                        </a:rPr>
                        <a:t>Methods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5" dirty="0">
                          <a:latin typeface="Verdana"/>
                          <a:cs typeface="Verdana"/>
                        </a:rPr>
                        <a:t>setText(String)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96975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string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jLabel1.setText(“I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am</a:t>
                      </a:r>
                      <a:r>
                        <a:rPr sz="1600" b="1" spc="-15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OK”);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getText()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0236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label.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</a:t>
                      </a:r>
                      <a:r>
                        <a:rPr sz="1600" b="1" spc="-114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st=jLabel1.getText();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setVisible(boolean)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23365">
                        <a:lnSpc>
                          <a:spcPct val="1175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Makes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Label visible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invisible.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jLabel1.setVisible(false);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565" y="553212"/>
            <a:ext cx="5884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Displaying </a:t>
            </a:r>
            <a:r>
              <a:rPr sz="2800" spc="5" dirty="0"/>
              <a:t>Image </a:t>
            </a:r>
            <a:r>
              <a:rPr sz="2800" dirty="0"/>
              <a:t>with</a:t>
            </a:r>
            <a:r>
              <a:rPr sz="2800" spc="-110" dirty="0"/>
              <a:t> </a:t>
            </a:r>
            <a:r>
              <a:rPr sz="2800" spc="5" dirty="0"/>
              <a:t>jLabel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31140" y="1250619"/>
            <a:ext cx="8494395" cy="47529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6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Setting </a:t>
            </a:r>
            <a:r>
              <a:rPr sz="2100" b="1" spc="10" dirty="0">
                <a:solidFill>
                  <a:srgbClr val="FF0000"/>
                </a:solidFill>
                <a:latin typeface="Verdana"/>
                <a:cs typeface="Verdana"/>
              </a:rPr>
              <a:t>up </a:t>
            </a:r>
            <a:r>
              <a:rPr sz="2100" b="1" spc="5" dirty="0">
                <a:solidFill>
                  <a:srgbClr val="FF0000"/>
                </a:solidFill>
                <a:latin typeface="Verdana"/>
                <a:cs typeface="Verdana"/>
              </a:rPr>
              <a:t>Image at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Design </a:t>
            </a:r>
            <a:r>
              <a:rPr sz="2100" b="1" spc="5" dirty="0">
                <a:solidFill>
                  <a:srgbClr val="FF0000"/>
                </a:solidFill>
                <a:latin typeface="Verdana"/>
                <a:cs typeface="Verdana"/>
              </a:rPr>
              <a:t>Time</a:t>
            </a:r>
            <a:r>
              <a:rPr sz="2100" b="1" spc="-3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:-</a:t>
            </a:r>
            <a:endParaRPr sz="2100">
              <a:latin typeface="Verdana"/>
              <a:cs typeface="Verdana"/>
            </a:endParaRPr>
          </a:p>
          <a:p>
            <a:pPr marL="756285" marR="1102995" lvl="1" indent="-287020">
              <a:lnSpc>
                <a:spcPts val="2260"/>
              </a:lnSpc>
              <a:spcBef>
                <a:spcPts val="55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spc="5" dirty="0">
                <a:latin typeface="Verdana"/>
                <a:cs typeface="Verdana"/>
              </a:rPr>
              <a:t>Add </a:t>
            </a:r>
            <a:r>
              <a:rPr sz="2100" dirty="0">
                <a:latin typeface="Verdana"/>
                <a:cs typeface="Verdana"/>
              </a:rPr>
              <a:t>jLabel </a:t>
            </a:r>
            <a:r>
              <a:rPr sz="2100" spc="5" dirty="0">
                <a:latin typeface="Verdana"/>
                <a:cs typeface="Verdana"/>
              </a:rPr>
              <a:t>control and </a:t>
            </a:r>
            <a:r>
              <a:rPr sz="2100" dirty="0">
                <a:latin typeface="Verdana"/>
                <a:cs typeface="Verdana"/>
              </a:rPr>
              <a:t>click on ellipse </a:t>
            </a:r>
            <a:r>
              <a:rPr sz="2100" spc="5" dirty="0">
                <a:latin typeface="Verdana"/>
                <a:cs typeface="Verdana"/>
              </a:rPr>
              <a:t>(…) </a:t>
            </a:r>
            <a:r>
              <a:rPr sz="2100" dirty="0">
                <a:latin typeface="Verdana"/>
                <a:cs typeface="Verdana"/>
              </a:rPr>
              <a:t>of</a:t>
            </a:r>
            <a:r>
              <a:rPr sz="2100" spc="-315" dirty="0"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000066"/>
                </a:solidFill>
                <a:latin typeface="Verdana"/>
                <a:cs typeface="Verdana"/>
              </a:rPr>
              <a:t>Icon  </a:t>
            </a:r>
            <a:r>
              <a:rPr sz="2100" spc="5" dirty="0">
                <a:solidFill>
                  <a:srgbClr val="000066"/>
                </a:solidFill>
                <a:latin typeface="Verdana"/>
                <a:cs typeface="Verdana"/>
              </a:rPr>
              <a:t>property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property</a:t>
            </a:r>
            <a:r>
              <a:rPr sz="2100" spc="-1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window.</a:t>
            </a:r>
            <a:endParaRPr sz="21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29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dialogue box, </a:t>
            </a:r>
            <a:r>
              <a:rPr sz="2100" spc="-5" dirty="0">
                <a:latin typeface="Verdana"/>
                <a:cs typeface="Verdana"/>
              </a:rPr>
              <a:t>select</a:t>
            </a:r>
            <a:r>
              <a:rPr sz="2100" spc="-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100" u="heavy" spc="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Image </a:t>
            </a:r>
            <a:r>
              <a:rPr sz="2100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chooser</a:t>
            </a:r>
            <a:r>
              <a:rPr sz="2100" spc="-229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option.</a:t>
            </a:r>
            <a:endParaRPr sz="21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dirty="0">
                <a:latin typeface="Verdana"/>
                <a:cs typeface="Verdana"/>
              </a:rPr>
              <a:t>Specify </a:t>
            </a:r>
            <a:r>
              <a:rPr sz="2100" spc="5" dirty="0">
                <a:latin typeface="Verdana"/>
                <a:cs typeface="Verdana"/>
              </a:rPr>
              <a:t>the path and </a:t>
            </a:r>
            <a:r>
              <a:rPr sz="2100" dirty="0">
                <a:latin typeface="Verdana"/>
                <a:cs typeface="Verdana"/>
              </a:rPr>
              <a:t>file </a:t>
            </a:r>
            <a:r>
              <a:rPr sz="2100" spc="10" dirty="0">
                <a:latin typeface="Verdana"/>
                <a:cs typeface="Verdana"/>
              </a:rPr>
              <a:t>name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External Image</a:t>
            </a:r>
            <a:r>
              <a:rPr sz="2100" spc="-434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option.</a:t>
            </a:r>
            <a:endParaRPr sz="21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dirty="0">
                <a:latin typeface="Verdana"/>
                <a:cs typeface="Verdana"/>
              </a:rPr>
              <a:t>Open </a:t>
            </a:r>
            <a:r>
              <a:rPr sz="2100" spc="5" dirty="0">
                <a:latin typeface="Verdana"/>
                <a:cs typeface="Verdana"/>
              </a:rPr>
              <a:t>source </a:t>
            </a:r>
            <a:r>
              <a:rPr sz="2100" dirty="0">
                <a:latin typeface="Verdana"/>
                <a:cs typeface="Verdana"/>
              </a:rPr>
              <a:t>editor </a:t>
            </a:r>
            <a:r>
              <a:rPr sz="2100" spc="5" dirty="0">
                <a:latin typeface="Verdana"/>
                <a:cs typeface="Verdana"/>
              </a:rPr>
              <a:t>and go to </a:t>
            </a:r>
            <a:r>
              <a:rPr sz="2100" dirty="0">
                <a:latin typeface="Verdana"/>
                <a:cs typeface="Verdana"/>
              </a:rPr>
              <a:t>top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code </a:t>
            </a:r>
            <a:r>
              <a:rPr sz="2100" spc="5" dirty="0">
                <a:latin typeface="Verdana"/>
                <a:cs typeface="Verdana"/>
              </a:rPr>
              <a:t>and</a:t>
            </a:r>
            <a:r>
              <a:rPr sz="2100" spc="-3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write-</a:t>
            </a:r>
            <a:endParaRPr sz="21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  <a:spcBef>
                <a:spcPts val="165"/>
              </a:spcBef>
            </a:pPr>
            <a:r>
              <a:rPr sz="2100" spc="-5" dirty="0">
                <a:solidFill>
                  <a:srgbClr val="000066"/>
                </a:solidFill>
                <a:latin typeface="Consolas"/>
                <a:cs typeface="Consolas"/>
              </a:rPr>
              <a:t>import</a:t>
            </a:r>
            <a:r>
              <a:rPr sz="2100" spc="-65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2100" spc="-5" dirty="0">
                <a:solidFill>
                  <a:srgbClr val="000066"/>
                </a:solidFill>
                <a:latin typeface="Consolas"/>
                <a:cs typeface="Consolas"/>
              </a:rPr>
              <a:t>javax.swing.ImageIcon;</a:t>
            </a:r>
            <a:endParaRPr sz="2100">
              <a:latin typeface="Consolas"/>
              <a:cs typeface="Consolas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Setting </a:t>
            </a:r>
            <a:r>
              <a:rPr sz="2100" b="1" spc="10" dirty="0">
                <a:solidFill>
                  <a:srgbClr val="FF0000"/>
                </a:solidFill>
                <a:latin typeface="Verdana"/>
                <a:cs typeface="Verdana"/>
              </a:rPr>
              <a:t>up </a:t>
            </a:r>
            <a:r>
              <a:rPr sz="2100" b="1" spc="5" dirty="0">
                <a:solidFill>
                  <a:srgbClr val="FF0000"/>
                </a:solidFill>
                <a:latin typeface="Verdana"/>
                <a:cs typeface="Verdana"/>
              </a:rPr>
              <a:t>Image at Run</a:t>
            </a:r>
            <a:r>
              <a:rPr sz="2100" b="1" spc="-2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time:-</a:t>
            </a:r>
            <a:endParaRPr sz="2100">
              <a:latin typeface="Verdana"/>
              <a:cs typeface="Verdana"/>
            </a:endParaRPr>
          </a:p>
          <a:p>
            <a:pPr marL="756285" marR="5080" lvl="1" indent="-287020">
              <a:lnSpc>
                <a:spcPts val="2280"/>
              </a:lnSpc>
              <a:spcBef>
                <a:spcPts val="52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spc="5" dirty="0">
                <a:latin typeface="Verdana"/>
                <a:cs typeface="Verdana"/>
              </a:rPr>
              <a:t>Import the </a:t>
            </a:r>
            <a:r>
              <a:rPr sz="2100" dirty="0">
                <a:latin typeface="Verdana"/>
                <a:cs typeface="Verdana"/>
              </a:rPr>
              <a:t>javax </a:t>
            </a:r>
            <a:r>
              <a:rPr sz="2100" spc="5" dirty="0">
                <a:latin typeface="Verdana"/>
                <a:cs typeface="Verdana"/>
              </a:rPr>
              <a:t>library by placing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command</a:t>
            </a:r>
            <a:r>
              <a:rPr sz="2100" spc="-4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at  </a:t>
            </a:r>
            <a:r>
              <a:rPr sz="2100" dirty="0">
                <a:latin typeface="Verdana"/>
                <a:cs typeface="Verdana"/>
              </a:rPr>
              <a:t>top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the</a:t>
            </a:r>
            <a:r>
              <a:rPr sz="2100" spc="-9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code.</a:t>
            </a:r>
            <a:endParaRPr sz="21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  <a:spcBef>
                <a:spcPts val="130"/>
              </a:spcBef>
            </a:pPr>
            <a:r>
              <a:rPr sz="2100" spc="-5" dirty="0">
                <a:solidFill>
                  <a:srgbClr val="000066"/>
                </a:solidFill>
                <a:latin typeface="Consolas"/>
                <a:cs typeface="Consolas"/>
              </a:rPr>
              <a:t>import.javax.swing.ImageIcon;</a:t>
            </a:r>
            <a:endParaRPr sz="2100">
              <a:latin typeface="Consolas"/>
              <a:cs typeface="Consolas"/>
            </a:endParaRPr>
          </a:p>
          <a:p>
            <a:pPr marL="756285" marR="554355" lvl="1" indent="-287020">
              <a:lnSpc>
                <a:spcPts val="2260"/>
              </a:lnSpc>
              <a:spcBef>
                <a:spcPts val="63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100" dirty="0">
                <a:latin typeface="Verdana"/>
                <a:cs typeface="Verdana"/>
              </a:rPr>
              <a:t>Use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command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Event </a:t>
            </a:r>
            <a:r>
              <a:rPr sz="2100" spc="5" dirty="0">
                <a:latin typeface="Verdana"/>
                <a:cs typeface="Verdana"/>
              </a:rPr>
              <a:t>method</a:t>
            </a:r>
            <a:r>
              <a:rPr sz="2100" spc="-39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where  image to be </a:t>
            </a:r>
            <a:r>
              <a:rPr sz="2100" dirty="0">
                <a:latin typeface="Verdana"/>
                <a:cs typeface="Verdana"/>
              </a:rPr>
              <a:t>displayed or</a:t>
            </a:r>
            <a:r>
              <a:rPr sz="2100" spc="-19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changed.</a:t>
            </a:r>
            <a:endParaRPr sz="2100">
              <a:latin typeface="Verdana"/>
              <a:cs typeface="Verdana"/>
            </a:endParaRPr>
          </a:p>
          <a:p>
            <a:pPr marL="29845" algn="ctr">
              <a:lnSpc>
                <a:spcPct val="100000"/>
              </a:lnSpc>
              <a:spcBef>
                <a:spcPts val="130"/>
              </a:spcBef>
            </a:pPr>
            <a:r>
              <a:rPr sz="2100" spc="-5" dirty="0">
                <a:solidFill>
                  <a:srgbClr val="000066"/>
                </a:solidFill>
                <a:latin typeface="Consolas"/>
                <a:cs typeface="Consolas"/>
              </a:rPr>
              <a:t>jLabel.setIcon(new</a:t>
            </a:r>
            <a:r>
              <a:rPr sz="2100" spc="-65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2100" spc="-5" dirty="0">
                <a:solidFill>
                  <a:srgbClr val="000066"/>
                </a:solidFill>
                <a:latin typeface="Consolas"/>
                <a:cs typeface="Consolas"/>
              </a:rPr>
              <a:t>ImageIcom(“c:\\abc.png”))</a:t>
            </a:r>
            <a:endParaRPr sz="21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0334"/>
            <a:ext cx="770699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dirty="0"/>
              <a:t>jTextField</a:t>
            </a:r>
            <a:r>
              <a:rPr sz="3400" spc="-190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59740" y="1252219"/>
            <a:ext cx="8167370" cy="3907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74295" indent="-344805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latin typeface="Verdana"/>
                <a:cs typeface="Verdana"/>
              </a:rPr>
              <a:t>A </a:t>
            </a:r>
            <a:r>
              <a:rPr sz="2600" spc="-5" dirty="0">
                <a:latin typeface="Verdana"/>
                <a:cs typeface="Verdana"/>
              </a:rPr>
              <a:t>jTextField is a versatile control, </a:t>
            </a:r>
            <a:r>
              <a:rPr sz="2600" spc="-15" dirty="0">
                <a:latin typeface="Verdana"/>
                <a:cs typeface="Verdana"/>
              </a:rPr>
              <a:t>used </a:t>
            </a:r>
            <a:r>
              <a:rPr sz="2600" dirty="0">
                <a:latin typeface="Verdana"/>
                <a:cs typeface="Verdana"/>
              </a:rPr>
              <a:t>to </a:t>
            </a:r>
            <a:r>
              <a:rPr sz="2600" spc="-15" dirty="0">
                <a:latin typeface="Verdana"/>
                <a:cs typeface="Verdana"/>
              </a:rPr>
              <a:t>get  </a:t>
            </a:r>
            <a:r>
              <a:rPr sz="2600" spc="-10" dirty="0">
                <a:latin typeface="Verdana"/>
                <a:cs typeface="Verdana"/>
              </a:rPr>
              <a:t>input </a:t>
            </a:r>
            <a:r>
              <a:rPr sz="2600" spc="-5" dirty="0">
                <a:latin typeface="Verdana"/>
                <a:cs typeface="Verdana"/>
              </a:rPr>
              <a:t>from </a:t>
            </a:r>
            <a:r>
              <a:rPr sz="2600" spc="-15" dirty="0">
                <a:latin typeface="Verdana"/>
                <a:cs typeface="Verdana"/>
              </a:rPr>
              <a:t>user </a:t>
            </a:r>
            <a:r>
              <a:rPr sz="2600" dirty="0">
                <a:latin typeface="Verdana"/>
                <a:cs typeface="Verdana"/>
              </a:rPr>
              <a:t>or to </a:t>
            </a:r>
            <a:r>
              <a:rPr sz="2600" spc="-10" dirty="0">
                <a:latin typeface="Verdana"/>
                <a:cs typeface="Verdana"/>
              </a:rPr>
              <a:t>display </a:t>
            </a:r>
            <a:r>
              <a:rPr sz="2600" spc="-5" dirty="0">
                <a:latin typeface="Verdana"/>
                <a:cs typeface="Verdana"/>
              </a:rPr>
              <a:t>text. </a:t>
            </a:r>
            <a:r>
              <a:rPr sz="2600" dirty="0">
                <a:latin typeface="Verdana"/>
                <a:cs typeface="Verdana"/>
              </a:rPr>
              <a:t>It </a:t>
            </a:r>
            <a:r>
              <a:rPr sz="2600" spc="-5" dirty="0">
                <a:latin typeface="Verdana"/>
                <a:cs typeface="Verdana"/>
              </a:rPr>
              <a:t>is an  </a:t>
            </a:r>
            <a:r>
              <a:rPr sz="2600" spc="-10" dirty="0">
                <a:latin typeface="Verdana"/>
                <a:cs typeface="Verdana"/>
              </a:rPr>
              <a:t>object </a:t>
            </a:r>
            <a:r>
              <a:rPr sz="2600" dirty="0">
                <a:latin typeface="Verdana"/>
                <a:cs typeface="Verdana"/>
              </a:rPr>
              <a:t>of </a:t>
            </a:r>
            <a:r>
              <a:rPr sz="2600" spc="-5" dirty="0">
                <a:latin typeface="Verdana"/>
                <a:cs typeface="Verdana"/>
              </a:rPr>
              <a:t>jTextField </a:t>
            </a:r>
            <a:r>
              <a:rPr sz="2600" spc="-10" dirty="0">
                <a:latin typeface="Verdana"/>
                <a:cs typeface="Verdana"/>
              </a:rPr>
              <a:t>class and </a:t>
            </a:r>
            <a:r>
              <a:rPr sz="2600" spc="-5" dirty="0">
                <a:latin typeface="Verdana"/>
                <a:cs typeface="Verdana"/>
              </a:rPr>
              <a:t>allow the </a:t>
            </a:r>
            <a:r>
              <a:rPr sz="2600" spc="-15" dirty="0">
                <a:latin typeface="Verdana"/>
                <a:cs typeface="Verdana"/>
              </a:rPr>
              <a:t>user </a:t>
            </a:r>
            <a:r>
              <a:rPr sz="2600" dirty="0">
                <a:latin typeface="Verdana"/>
                <a:cs typeface="Verdana"/>
              </a:rPr>
              <a:t>to  </a:t>
            </a:r>
            <a:r>
              <a:rPr sz="2600" spc="-10" dirty="0">
                <a:latin typeface="Verdana"/>
                <a:cs typeface="Verdana"/>
              </a:rPr>
              <a:t>enter </a:t>
            </a:r>
            <a:r>
              <a:rPr sz="2600" spc="-5" dirty="0">
                <a:latin typeface="Verdana"/>
                <a:cs typeface="Verdana"/>
              </a:rPr>
              <a:t>a </a:t>
            </a:r>
            <a:r>
              <a:rPr sz="2600" spc="-10" dirty="0">
                <a:solidFill>
                  <a:srgbClr val="000066"/>
                </a:solidFill>
                <a:latin typeface="Verdana"/>
                <a:cs typeface="Verdana"/>
              </a:rPr>
              <a:t>single </a:t>
            </a:r>
            <a:r>
              <a:rPr sz="2600" spc="-5" dirty="0">
                <a:solidFill>
                  <a:srgbClr val="000066"/>
                </a:solidFill>
                <a:latin typeface="Verdana"/>
                <a:cs typeface="Verdana"/>
              </a:rPr>
              <a:t>line </a:t>
            </a:r>
            <a:r>
              <a:rPr sz="2600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  <a:r>
              <a:rPr sz="2600" spc="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Verdana"/>
                <a:cs typeface="Verdana"/>
              </a:rPr>
              <a:t>text</a:t>
            </a:r>
            <a:r>
              <a:rPr sz="2600" spc="-5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Verdana"/>
                <a:cs typeface="Verdana"/>
              </a:rPr>
              <a:t>jTextField offers the following</a:t>
            </a:r>
            <a:r>
              <a:rPr sz="2600" spc="2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features-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insert and select</a:t>
            </a:r>
            <a:r>
              <a:rPr sz="2600" spc="1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text.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scroll </a:t>
            </a:r>
            <a:r>
              <a:rPr sz="2600" spc="-5" dirty="0">
                <a:latin typeface="Verdana"/>
                <a:cs typeface="Verdana"/>
              </a:rPr>
              <a:t>the text, if not fit in visible</a:t>
            </a:r>
            <a:r>
              <a:rPr sz="2600" spc="6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area.</a:t>
            </a:r>
            <a:endParaRPr sz="2600">
              <a:latin typeface="Verdana"/>
              <a:cs typeface="Verdana"/>
            </a:endParaRPr>
          </a:p>
          <a:p>
            <a:pPr marL="356870" marR="241935" indent="-344805">
              <a:lnSpc>
                <a:spcPct val="100000"/>
              </a:lnSpc>
              <a:spcBef>
                <a:spcPts val="62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</a:t>
            </a:r>
            <a:r>
              <a:rPr sz="2600" spc="-15" dirty="0">
                <a:latin typeface="Verdana"/>
                <a:cs typeface="Verdana"/>
              </a:rPr>
              <a:t>use </a:t>
            </a:r>
            <a:r>
              <a:rPr sz="2600" spc="-10" dirty="0">
                <a:latin typeface="Verdana"/>
                <a:cs typeface="Verdana"/>
              </a:rPr>
              <a:t>selected </a:t>
            </a:r>
            <a:r>
              <a:rPr sz="2600" spc="-5" dirty="0">
                <a:latin typeface="Verdana"/>
                <a:cs typeface="Verdana"/>
              </a:rPr>
              <a:t>text in other application  </a:t>
            </a:r>
            <a:r>
              <a:rPr sz="2600" spc="-10" dirty="0">
                <a:latin typeface="Verdana"/>
                <a:cs typeface="Verdana"/>
              </a:rPr>
              <a:t>using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clipboard.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14134"/>
            <a:ext cx="350837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What </a:t>
            </a:r>
            <a:r>
              <a:rPr sz="3400" spc="5" dirty="0"/>
              <a:t>is</a:t>
            </a:r>
            <a:r>
              <a:rPr sz="3400" spc="-150" dirty="0"/>
              <a:t> </a:t>
            </a:r>
            <a:r>
              <a:rPr sz="3400" dirty="0"/>
              <a:t>JAVA?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74027" y="1298384"/>
            <a:ext cx="8277225" cy="520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249045" indent="-34480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  <a:tab pos="4873625" algn="l"/>
              </a:tabLst>
            </a:pPr>
            <a:r>
              <a:rPr sz="2500" spc="-15" dirty="0">
                <a:latin typeface="Verdana"/>
                <a:cs typeface="Verdana"/>
              </a:rPr>
              <a:t>J</a:t>
            </a:r>
            <a:r>
              <a:rPr sz="2500" spc="-10" dirty="0">
                <a:latin typeface="Verdana"/>
                <a:cs typeface="Verdana"/>
              </a:rPr>
              <a:t>AV</a:t>
            </a:r>
            <a:r>
              <a:rPr sz="2500" spc="-5" dirty="0">
                <a:latin typeface="Verdana"/>
                <a:cs typeface="Verdana"/>
              </a:rPr>
              <a:t>A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i</a:t>
            </a:r>
            <a:r>
              <a:rPr sz="2500" spc="-5" dirty="0">
                <a:latin typeface="Verdana"/>
                <a:cs typeface="Verdana"/>
              </a:rPr>
              <a:t>s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a</a:t>
            </a:r>
            <a:r>
              <a:rPr sz="2500" spc="-5" dirty="0">
                <a:latin typeface="Verdana"/>
                <a:cs typeface="Verdana"/>
              </a:rPr>
              <a:t>n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O</a:t>
            </a:r>
            <a:r>
              <a:rPr sz="2500" dirty="0">
                <a:latin typeface="Verdana"/>
                <a:cs typeface="Verdana"/>
              </a:rPr>
              <a:t>bj</a:t>
            </a:r>
            <a:r>
              <a:rPr sz="2500" spc="-5" dirty="0">
                <a:latin typeface="Verdana"/>
                <a:cs typeface="Verdana"/>
              </a:rPr>
              <a:t>e</a:t>
            </a:r>
            <a:r>
              <a:rPr sz="2500" spc="-10" dirty="0">
                <a:latin typeface="Verdana"/>
                <a:cs typeface="Verdana"/>
              </a:rPr>
              <a:t>c</a:t>
            </a:r>
            <a:r>
              <a:rPr sz="2500" spc="-5" dirty="0">
                <a:latin typeface="Verdana"/>
                <a:cs typeface="Verdana"/>
              </a:rPr>
              <a:t>t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O</a:t>
            </a:r>
            <a:r>
              <a:rPr sz="2500" spc="-15" dirty="0">
                <a:latin typeface="Verdana"/>
                <a:cs typeface="Verdana"/>
              </a:rPr>
              <a:t>r</a:t>
            </a:r>
            <a:r>
              <a:rPr sz="2500" spc="-20" dirty="0">
                <a:latin typeface="Verdana"/>
                <a:cs typeface="Verdana"/>
              </a:rPr>
              <a:t>i</a:t>
            </a:r>
            <a:r>
              <a:rPr sz="2500" spc="-5" dirty="0">
                <a:latin typeface="Verdana"/>
                <a:cs typeface="Verdana"/>
              </a:rPr>
              <a:t>e</a:t>
            </a:r>
            <a:r>
              <a:rPr sz="2500" dirty="0">
                <a:latin typeface="Verdana"/>
                <a:cs typeface="Verdana"/>
              </a:rPr>
              <a:t>n</a:t>
            </a:r>
            <a:r>
              <a:rPr sz="2500" spc="-5" dirty="0">
                <a:latin typeface="Verdana"/>
                <a:cs typeface="Verdana"/>
              </a:rPr>
              <a:t>ted</a:t>
            </a:r>
            <a:r>
              <a:rPr sz="2500" dirty="0">
                <a:latin typeface="Verdana"/>
                <a:cs typeface="Verdana"/>
              </a:rPr>
              <a:t>	p</a:t>
            </a:r>
            <a:r>
              <a:rPr sz="2500" spc="-15" dirty="0">
                <a:latin typeface="Verdana"/>
                <a:cs typeface="Verdana"/>
              </a:rPr>
              <a:t>r</a:t>
            </a:r>
            <a:r>
              <a:rPr sz="2500" spc="-10" dirty="0">
                <a:latin typeface="Verdana"/>
                <a:cs typeface="Verdana"/>
              </a:rPr>
              <a:t>o</a:t>
            </a:r>
            <a:r>
              <a:rPr sz="2500" dirty="0">
                <a:latin typeface="Verdana"/>
                <a:cs typeface="Verdana"/>
              </a:rPr>
              <a:t>g</a:t>
            </a:r>
            <a:r>
              <a:rPr sz="2500" spc="-15" dirty="0">
                <a:latin typeface="Verdana"/>
                <a:cs typeface="Verdana"/>
              </a:rPr>
              <a:t>r</a:t>
            </a:r>
            <a:r>
              <a:rPr sz="2500" spc="-20" dirty="0">
                <a:latin typeface="Verdana"/>
                <a:cs typeface="Verdana"/>
              </a:rPr>
              <a:t>a</a:t>
            </a:r>
            <a:r>
              <a:rPr sz="2500" spc="-10" dirty="0">
                <a:latin typeface="Verdana"/>
                <a:cs typeface="Verdana"/>
              </a:rPr>
              <a:t>mm</a:t>
            </a:r>
            <a:r>
              <a:rPr sz="2500" spc="-20" dirty="0">
                <a:latin typeface="Verdana"/>
                <a:cs typeface="Verdana"/>
              </a:rPr>
              <a:t>i</a:t>
            </a:r>
            <a:r>
              <a:rPr sz="2500" dirty="0">
                <a:latin typeface="Verdana"/>
                <a:cs typeface="Verdana"/>
              </a:rPr>
              <a:t>ng  </a:t>
            </a:r>
            <a:r>
              <a:rPr sz="2500" spc="-10" dirty="0">
                <a:latin typeface="Verdana"/>
                <a:cs typeface="Verdana"/>
              </a:rPr>
              <a:t>language as well </a:t>
            </a:r>
            <a:r>
              <a:rPr sz="2500" spc="-5" dirty="0">
                <a:latin typeface="Verdana"/>
                <a:cs typeface="Verdana"/>
              </a:rPr>
              <a:t>a</a:t>
            </a:r>
            <a:r>
              <a:rPr sz="2500" spc="7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platform.</a:t>
            </a:r>
            <a:endParaRPr sz="25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500" spc="-10" dirty="0">
                <a:latin typeface="Verdana"/>
                <a:cs typeface="Verdana"/>
              </a:rPr>
              <a:t>By using JAVA, we can write Platform  </a:t>
            </a:r>
            <a:r>
              <a:rPr sz="2500" spc="-5" dirty="0">
                <a:latin typeface="Verdana"/>
                <a:cs typeface="Verdana"/>
              </a:rPr>
              <a:t>independent </a:t>
            </a:r>
            <a:r>
              <a:rPr sz="2500" spc="-10" dirty="0">
                <a:latin typeface="Verdana"/>
                <a:cs typeface="Verdana"/>
              </a:rPr>
              <a:t>application programs, which can </a:t>
            </a:r>
            <a:r>
              <a:rPr sz="2500" spc="-5" dirty="0">
                <a:latin typeface="Verdana"/>
                <a:cs typeface="Verdana"/>
              </a:rPr>
              <a:t>run  on </a:t>
            </a:r>
            <a:r>
              <a:rPr sz="2500" spc="-10" dirty="0">
                <a:latin typeface="Verdana"/>
                <a:cs typeface="Verdana"/>
              </a:rPr>
              <a:t>any </a:t>
            </a:r>
            <a:r>
              <a:rPr sz="2500" dirty="0">
                <a:latin typeface="Verdana"/>
                <a:cs typeface="Verdana"/>
              </a:rPr>
              <a:t>type </a:t>
            </a:r>
            <a:r>
              <a:rPr sz="2500" spc="-5" dirty="0">
                <a:latin typeface="Verdana"/>
                <a:cs typeface="Verdana"/>
              </a:rPr>
              <a:t>of OS </a:t>
            </a:r>
            <a:r>
              <a:rPr sz="2500" spc="-10" dirty="0">
                <a:latin typeface="Verdana"/>
                <a:cs typeface="Verdana"/>
              </a:rPr>
              <a:t>and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Hardware.</a:t>
            </a:r>
            <a:endParaRPr sz="2500">
              <a:latin typeface="Verdana"/>
              <a:cs typeface="Verdana"/>
            </a:endParaRPr>
          </a:p>
          <a:p>
            <a:pPr marL="356870" marR="455930" indent="-34480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500" spc="-10" dirty="0">
                <a:latin typeface="Verdana"/>
                <a:cs typeface="Verdana"/>
              </a:rPr>
              <a:t>JAVA is </a:t>
            </a:r>
            <a:r>
              <a:rPr sz="2500" spc="-5" dirty="0">
                <a:latin typeface="Verdana"/>
                <a:cs typeface="Verdana"/>
              </a:rPr>
              <a:t>designed to </a:t>
            </a:r>
            <a:r>
              <a:rPr sz="2500" spc="-10" dirty="0">
                <a:latin typeface="Verdana"/>
                <a:cs typeface="Verdana"/>
              </a:rPr>
              <a:t>build </a:t>
            </a:r>
            <a:r>
              <a:rPr sz="2500" spc="-5" dirty="0">
                <a:latin typeface="Verdana"/>
                <a:cs typeface="Verdana"/>
              </a:rPr>
              <a:t>Interactive, </a:t>
            </a:r>
            <a:r>
              <a:rPr sz="2500" spc="-10" dirty="0">
                <a:latin typeface="Verdana"/>
                <a:cs typeface="Verdana"/>
              </a:rPr>
              <a:t>Dynamic  and </a:t>
            </a:r>
            <a:r>
              <a:rPr sz="2500" spc="-5" dirty="0">
                <a:latin typeface="Verdana"/>
                <a:cs typeface="Verdana"/>
              </a:rPr>
              <a:t>Secure </a:t>
            </a:r>
            <a:r>
              <a:rPr sz="2500" spc="-10" dirty="0">
                <a:latin typeface="Verdana"/>
                <a:cs typeface="Verdana"/>
              </a:rPr>
              <a:t>applications </a:t>
            </a:r>
            <a:r>
              <a:rPr sz="2500" spc="-5" dirty="0">
                <a:latin typeface="Verdana"/>
                <a:cs typeface="Verdana"/>
              </a:rPr>
              <a:t>on network computer  system.</a:t>
            </a:r>
            <a:endParaRPr sz="2500">
              <a:latin typeface="Verdana"/>
              <a:cs typeface="Verdana"/>
            </a:endParaRPr>
          </a:p>
          <a:p>
            <a:pPr marL="356870" marR="67310" indent="-34480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500" spc="-10" dirty="0">
                <a:latin typeface="Verdana"/>
                <a:cs typeface="Verdana"/>
              </a:rPr>
              <a:t>Java facilitates </a:t>
            </a:r>
            <a:r>
              <a:rPr sz="2500" spc="-5" dirty="0">
                <a:latin typeface="Verdana"/>
                <a:cs typeface="Verdana"/>
              </a:rPr>
              <a:t>development of </a:t>
            </a:r>
            <a:r>
              <a:rPr sz="2500" spc="-10" dirty="0">
                <a:latin typeface="Verdana"/>
                <a:cs typeface="Verdana"/>
              </a:rPr>
              <a:t>Multilingual  applications because JAVA </a:t>
            </a:r>
            <a:r>
              <a:rPr sz="2500" spc="-5" dirty="0">
                <a:latin typeface="Verdana"/>
                <a:cs typeface="Verdana"/>
              </a:rPr>
              <a:t>uses 2-Byte UNICODE  </a:t>
            </a:r>
            <a:r>
              <a:rPr sz="2500" spc="-10" dirty="0">
                <a:latin typeface="Verdana"/>
                <a:cs typeface="Verdana"/>
              </a:rPr>
              <a:t>character </a:t>
            </a:r>
            <a:r>
              <a:rPr sz="2500" spc="-5" dirty="0">
                <a:latin typeface="Verdana"/>
                <a:cs typeface="Verdana"/>
              </a:rPr>
              <a:t>set, </a:t>
            </a:r>
            <a:r>
              <a:rPr sz="2500" spc="-10" dirty="0">
                <a:latin typeface="Verdana"/>
                <a:cs typeface="Verdana"/>
              </a:rPr>
              <a:t>which </a:t>
            </a:r>
            <a:r>
              <a:rPr sz="2500" spc="-5" dirty="0">
                <a:latin typeface="Verdana"/>
                <a:cs typeface="Verdana"/>
              </a:rPr>
              <a:t>supports </a:t>
            </a:r>
            <a:r>
              <a:rPr sz="2500" spc="-10" dirty="0">
                <a:latin typeface="Verdana"/>
                <a:cs typeface="Verdana"/>
              </a:rPr>
              <a:t>almost </a:t>
            </a:r>
            <a:r>
              <a:rPr sz="2500" spc="-15" dirty="0">
                <a:latin typeface="Verdana"/>
                <a:cs typeface="Verdana"/>
              </a:rPr>
              <a:t>all  </a:t>
            </a:r>
            <a:r>
              <a:rPr sz="2500" spc="-10" dirty="0">
                <a:latin typeface="Verdana"/>
                <a:cs typeface="Verdana"/>
              </a:rPr>
              <a:t>characters in almost </a:t>
            </a:r>
            <a:r>
              <a:rPr sz="2500" spc="-15" dirty="0">
                <a:latin typeface="Verdana"/>
                <a:cs typeface="Verdana"/>
              </a:rPr>
              <a:t>all </a:t>
            </a:r>
            <a:r>
              <a:rPr sz="2500" spc="-10" dirty="0">
                <a:latin typeface="Verdana"/>
                <a:cs typeface="Verdana"/>
              </a:rPr>
              <a:t>languages like </a:t>
            </a:r>
            <a:r>
              <a:rPr sz="2500" spc="-5" dirty="0">
                <a:latin typeface="Verdana"/>
                <a:cs typeface="Verdana"/>
              </a:rPr>
              <a:t>English,  Chinese, </a:t>
            </a:r>
            <a:r>
              <a:rPr sz="2500" spc="-10" dirty="0">
                <a:latin typeface="Verdana"/>
                <a:cs typeface="Verdana"/>
              </a:rPr>
              <a:t>Arbic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etc.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4028" y="119056"/>
            <a:ext cx="1008380" cy="920750"/>
          </a:xfrm>
          <a:custGeom>
            <a:avLst/>
            <a:gdLst/>
            <a:ahLst/>
            <a:cxnLst/>
            <a:rect l="l" t="t" r="r" b="b"/>
            <a:pathLst>
              <a:path w="1008379" h="920750">
                <a:moveTo>
                  <a:pt x="4625" y="626110"/>
                </a:moveTo>
                <a:lnTo>
                  <a:pt x="3588" y="628650"/>
                </a:lnTo>
                <a:lnTo>
                  <a:pt x="2548" y="629920"/>
                </a:lnTo>
                <a:lnTo>
                  <a:pt x="992" y="631190"/>
                </a:lnTo>
                <a:lnTo>
                  <a:pt x="0" y="633730"/>
                </a:lnTo>
                <a:lnTo>
                  <a:pt x="34738" y="654050"/>
                </a:lnTo>
                <a:lnTo>
                  <a:pt x="100158" y="688340"/>
                </a:lnTo>
                <a:lnTo>
                  <a:pt x="161422" y="715010"/>
                </a:lnTo>
                <a:lnTo>
                  <a:pt x="190498" y="726440"/>
                </a:lnTo>
                <a:lnTo>
                  <a:pt x="219055" y="736600"/>
                </a:lnTo>
                <a:lnTo>
                  <a:pt x="272532" y="751840"/>
                </a:lnTo>
                <a:lnTo>
                  <a:pt x="298490" y="756920"/>
                </a:lnTo>
                <a:lnTo>
                  <a:pt x="347815" y="767080"/>
                </a:lnTo>
                <a:lnTo>
                  <a:pt x="371180" y="770890"/>
                </a:lnTo>
                <a:lnTo>
                  <a:pt x="394543" y="773430"/>
                </a:lnTo>
                <a:lnTo>
                  <a:pt x="439194" y="779780"/>
                </a:lnTo>
                <a:lnTo>
                  <a:pt x="460999" y="782320"/>
                </a:lnTo>
                <a:lnTo>
                  <a:pt x="482807" y="786130"/>
                </a:lnTo>
                <a:lnTo>
                  <a:pt x="503575" y="788670"/>
                </a:lnTo>
                <a:lnTo>
                  <a:pt x="545629" y="796290"/>
                </a:lnTo>
                <a:lnTo>
                  <a:pt x="607414" y="814070"/>
                </a:lnTo>
                <a:lnTo>
                  <a:pt x="648949" y="831850"/>
                </a:lnTo>
                <a:lnTo>
                  <a:pt x="690486" y="854710"/>
                </a:lnTo>
                <a:lnTo>
                  <a:pt x="733579" y="885190"/>
                </a:lnTo>
                <a:lnTo>
                  <a:pt x="755904" y="901700"/>
                </a:lnTo>
                <a:lnTo>
                  <a:pt x="777023" y="920750"/>
                </a:lnTo>
                <a:lnTo>
                  <a:pt x="778343" y="920750"/>
                </a:lnTo>
                <a:lnTo>
                  <a:pt x="782384" y="882650"/>
                </a:lnTo>
                <a:lnTo>
                  <a:pt x="788094" y="843280"/>
                </a:lnTo>
                <a:lnTo>
                  <a:pt x="794845" y="805180"/>
                </a:lnTo>
                <a:lnTo>
                  <a:pt x="803150" y="768350"/>
                </a:lnTo>
                <a:lnTo>
                  <a:pt x="812497" y="731520"/>
                </a:lnTo>
                <a:lnTo>
                  <a:pt x="814444" y="725170"/>
                </a:lnTo>
                <a:lnTo>
                  <a:pt x="334835" y="725170"/>
                </a:lnTo>
                <a:lnTo>
                  <a:pt x="243456" y="712470"/>
                </a:lnTo>
                <a:lnTo>
                  <a:pt x="184787" y="698500"/>
                </a:lnTo>
                <a:lnTo>
                  <a:pt x="143252" y="685800"/>
                </a:lnTo>
                <a:lnTo>
                  <a:pt x="121964" y="678180"/>
                </a:lnTo>
                <a:lnTo>
                  <a:pt x="99639" y="670560"/>
                </a:lnTo>
                <a:lnTo>
                  <a:pt x="53430" y="650240"/>
                </a:lnTo>
                <a:lnTo>
                  <a:pt x="4625" y="626110"/>
                </a:lnTo>
                <a:close/>
              </a:path>
              <a:path w="1008379" h="920750">
                <a:moveTo>
                  <a:pt x="35777" y="571500"/>
                </a:moveTo>
                <a:lnTo>
                  <a:pt x="35258" y="572770"/>
                </a:lnTo>
                <a:lnTo>
                  <a:pt x="34220" y="574040"/>
                </a:lnTo>
                <a:lnTo>
                  <a:pt x="33701" y="575310"/>
                </a:lnTo>
                <a:lnTo>
                  <a:pt x="75755" y="605790"/>
                </a:lnTo>
                <a:lnTo>
                  <a:pt x="117291" y="629920"/>
                </a:lnTo>
                <a:lnTo>
                  <a:pt x="156750" y="651510"/>
                </a:lnTo>
                <a:lnTo>
                  <a:pt x="213343" y="679450"/>
                </a:lnTo>
                <a:lnTo>
                  <a:pt x="266820" y="701040"/>
                </a:lnTo>
                <a:lnTo>
                  <a:pt x="318221" y="720090"/>
                </a:lnTo>
                <a:lnTo>
                  <a:pt x="334835" y="725170"/>
                </a:lnTo>
                <a:lnTo>
                  <a:pt x="814444" y="725170"/>
                </a:lnTo>
                <a:lnTo>
                  <a:pt x="823399" y="695960"/>
                </a:lnTo>
                <a:lnTo>
                  <a:pt x="833554" y="668020"/>
                </a:lnTo>
                <a:lnTo>
                  <a:pt x="352487" y="668020"/>
                </a:lnTo>
                <a:lnTo>
                  <a:pt x="334835" y="664210"/>
                </a:lnTo>
                <a:lnTo>
                  <a:pt x="281877" y="656590"/>
                </a:lnTo>
                <a:lnTo>
                  <a:pt x="263705" y="651510"/>
                </a:lnTo>
                <a:lnTo>
                  <a:pt x="245013" y="647700"/>
                </a:lnTo>
                <a:lnTo>
                  <a:pt x="187383" y="632460"/>
                </a:lnTo>
                <a:lnTo>
                  <a:pt x="167134" y="626110"/>
                </a:lnTo>
                <a:lnTo>
                  <a:pt x="125599" y="610870"/>
                </a:lnTo>
                <a:lnTo>
                  <a:pt x="103792" y="603250"/>
                </a:lnTo>
                <a:lnTo>
                  <a:pt x="81987" y="593090"/>
                </a:lnTo>
                <a:lnTo>
                  <a:pt x="59142" y="582930"/>
                </a:lnTo>
                <a:lnTo>
                  <a:pt x="35777" y="571500"/>
                </a:lnTo>
                <a:close/>
              </a:path>
              <a:path w="1008379" h="920750">
                <a:moveTo>
                  <a:pt x="64851" y="516890"/>
                </a:moveTo>
                <a:lnTo>
                  <a:pt x="64334" y="519430"/>
                </a:lnTo>
                <a:lnTo>
                  <a:pt x="63814" y="519430"/>
                </a:lnTo>
                <a:lnTo>
                  <a:pt x="62255" y="523240"/>
                </a:lnTo>
                <a:lnTo>
                  <a:pt x="83023" y="535940"/>
                </a:lnTo>
                <a:lnTo>
                  <a:pt x="103272" y="548640"/>
                </a:lnTo>
                <a:lnTo>
                  <a:pt x="123003" y="561340"/>
                </a:lnTo>
                <a:lnTo>
                  <a:pt x="161422" y="582930"/>
                </a:lnTo>
                <a:lnTo>
                  <a:pt x="180114" y="593090"/>
                </a:lnTo>
                <a:lnTo>
                  <a:pt x="198286" y="603250"/>
                </a:lnTo>
                <a:lnTo>
                  <a:pt x="216459" y="610870"/>
                </a:lnTo>
                <a:lnTo>
                  <a:pt x="251764" y="628650"/>
                </a:lnTo>
                <a:lnTo>
                  <a:pt x="286030" y="642620"/>
                </a:lnTo>
                <a:lnTo>
                  <a:pt x="303165" y="648970"/>
                </a:lnTo>
                <a:lnTo>
                  <a:pt x="336392" y="661670"/>
                </a:lnTo>
                <a:lnTo>
                  <a:pt x="352487" y="668020"/>
                </a:lnTo>
                <a:lnTo>
                  <a:pt x="833554" y="668020"/>
                </a:lnTo>
                <a:lnTo>
                  <a:pt x="835861" y="661670"/>
                </a:lnTo>
                <a:lnTo>
                  <a:pt x="849879" y="628650"/>
                </a:lnTo>
                <a:lnTo>
                  <a:pt x="857686" y="610870"/>
                </a:lnTo>
                <a:lnTo>
                  <a:pt x="371180" y="610870"/>
                </a:lnTo>
                <a:lnTo>
                  <a:pt x="336911" y="604520"/>
                </a:lnTo>
                <a:lnTo>
                  <a:pt x="319259" y="600710"/>
                </a:lnTo>
                <a:lnTo>
                  <a:pt x="283953" y="594360"/>
                </a:lnTo>
                <a:lnTo>
                  <a:pt x="228919" y="579120"/>
                </a:lnTo>
                <a:lnTo>
                  <a:pt x="170769" y="561340"/>
                </a:lnTo>
                <a:lnTo>
                  <a:pt x="129752" y="546100"/>
                </a:lnTo>
                <a:lnTo>
                  <a:pt x="87178" y="527050"/>
                </a:lnTo>
                <a:lnTo>
                  <a:pt x="64851" y="516890"/>
                </a:lnTo>
                <a:close/>
              </a:path>
              <a:path w="1008379" h="920750">
                <a:moveTo>
                  <a:pt x="92888" y="463550"/>
                </a:moveTo>
                <a:lnTo>
                  <a:pt x="92370" y="466090"/>
                </a:lnTo>
                <a:lnTo>
                  <a:pt x="91331" y="466090"/>
                </a:lnTo>
                <a:lnTo>
                  <a:pt x="90812" y="468630"/>
                </a:lnTo>
                <a:lnTo>
                  <a:pt x="89774" y="468630"/>
                </a:lnTo>
                <a:lnTo>
                  <a:pt x="109503" y="481330"/>
                </a:lnTo>
                <a:lnTo>
                  <a:pt x="128713" y="494030"/>
                </a:lnTo>
                <a:lnTo>
                  <a:pt x="147925" y="505460"/>
                </a:lnTo>
                <a:lnTo>
                  <a:pt x="185306" y="525780"/>
                </a:lnTo>
                <a:lnTo>
                  <a:pt x="202959" y="535940"/>
                </a:lnTo>
                <a:lnTo>
                  <a:pt x="221131" y="544830"/>
                </a:lnTo>
                <a:lnTo>
                  <a:pt x="238264" y="553720"/>
                </a:lnTo>
                <a:lnTo>
                  <a:pt x="255917" y="562610"/>
                </a:lnTo>
                <a:lnTo>
                  <a:pt x="272532" y="570230"/>
                </a:lnTo>
                <a:lnTo>
                  <a:pt x="289665" y="577850"/>
                </a:lnTo>
                <a:lnTo>
                  <a:pt x="322894" y="591820"/>
                </a:lnTo>
                <a:lnTo>
                  <a:pt x="371180" y="610870"/>
                </a:lnTo>
                <a:lnTo>
                  <a:pt x="857686" y="610870"/>
                </a:lnTo>
                <a:lnTo>
                  <a:pt x="864935" y="594360"/>
                </a:lnTo>
                <a:lnTo>
                  <a:pt x="881031" y="562610"/>
                </a:lnTo>
                <a:lnTo>
                  <a:pt x="885574" y="554990"/>
                </a:lnTo>
                <a:lnTo>
                  <a:pt x="390389" y="554990"/>
                </a:lnTo>
                <a:lnTo>
                  <a:pt x="373256" y="552450"/>
                </a:lnTo>
                <a:lnTo>
                  <a:pt x="304722" y="537210"/>
                </a:lnTo>
                <a:lnTo>
                  <a:pt x="286549" y="533400"/>
                </a:lnTo>
                <a:lnTo>
                  <a:pt x="250725" y="523240"/>
                </a:lnTo>
                <a:lnTo>
                  <a:pt x="213343" y="510540"/>
                </a:lnTo>
                <a:lnTo>
                  <a:pt x="194133" y="505460"/>
                </a:lnTo>
                <a:lnTo>
                  <a:pt x="174922" y="497840"/>
                </a:lnTo>
                <a:lnTo>
                  <a:pt x="134424" y="482600"/>
                </a:lnTo>
                <a:lnTo>
                  <a:pt x="114176" y="473710"/>
                </a:lnTo>
                <a:lnTo>
                  <a:pt x="92888" y="463550"/>
                </a:lnTo>
                <a:close/>
              </a:path>
              <a:path w="1008379" h="920750">
                <a:moveTo>
                  <a:pt x="118849" y="410210"/>
                </a:moveTo>
                <a:lnTo>
                  <a:pt x="117811" y="412750"/>
                </a:lnTo>
                <a:lnTo>
                  <a:pt x="116772" y="414020"/>
                </a:lnTo>
                <a:lnTo>
                  <a:pt x="116253" y="415290"/>
                </a:lnTo>
                <a:lnTo>
                  <a:pt x="135464" y="427990"/>
                </a:lnTo>
                <a:lnTo>
                  <a:pt x="154154" y="439420"/>
                </a:lnTo>
                <a:lnTo>
                  <a:pt x="172326" y="450850"/>
                </a:lnTo>
                <a:lnTo>
                  <a:pt x="190498" y="461010"/>
                </a:lnTo>
                <a:lnTo>
                  <a:pt x="208151" y="471170"/>
                </a:lnTo>
                <a:lnTo>
                  <a:pt x="225803" y="480060"/>
                </a:lnTo>
                <a:lnTo>
                  <a:pt x="242936" y="488950"/>
                </a:lnTo>
                <a:lnTo>
                  <a:pt x="277204" y="505460"/>
                </a:lnTo>
                <a:lnTo>
                  <a:pt x="293818" y="513080"/>
                </a:lnTo>
                <a:lnTo>
                  <a:pt x="309914" y="521970"/>
                </a:lnTo>
                <a:lnTo>
                  <a:pt x="326527" y="528320"/>
                </a:lnTo>
                <a:lnTo>
                  <a:pt x="342623" y="535940"/>
                </a:lnTo>
                <a:lnTo>
                  <a:pt x="374812" y="549910"/>
                </a:lnTo>
                <a:lnTo>
                  <a:pt x="390389" y="554990"/>
                </a:lnTo>
                <a:lnTo>
                  <a:pt x="885574" y="554990"/>
                </a:lnTo>
                <a:lnTo>
                  <a:pt x="899204" y="532130"/>
                </a:lnTo>
                <a:lnTo>
                  <a:pt x="918413" y="501650"/>
                </a:lnTo>
                <a:lnTo>
                  <a:pt x="410118" y="501650"/>
                </a:lnTo>
                <a:lnTo>
                  <a:pt x="376372" y="494030"/>
                </a:lnTo>
                <a:lnTo>
                  <a:pt x="359756" y="491490"/>
                </a:lnTo>
                <a:lnTo>
                  <a:pt x="342623" y="486410"/>
                </a:lnTo>
                <a:lnTo>
                  <a:pt x="324970" y="482600"/>
                </a:lnTo>
                <a:lnTo>
                  <a:pt x="272532" y="467360"/>
                </a:lnTo>
                <a:lnTo>
                  <a:pt x="254360" y="462280"/>
                </a:lnTo>
                <a:lnTo>
                  <a:pt x="198286" y="443230"/>
                </a:lnTo>
                <a:lnTo>
                  <a:pt x="179075" y="435610"/>
                </a:lnTo>
                <a:lnTo>
                  <a:pt x="159346" y="427990"/>
                </a:lnTo>
                <a:lnTo>
                  <a:pt x="118849" y="410210"/>
                </a:lnTo>
                <a:close/>
              </a:path>
              <a:path w="1008379" h="920750">
                <a:moveTo>
                  <a:pt x="143769" y="355600"/>
                </a:moveTo>
                <a:lnTo>
                  <a:pt x="142732" y="358140"/>
                </a:lnTo>
                <a:lnTo>
                  <a:pt x="141693" y="359410"/>
                </a:lnTo>
                <a:lnTo>
                  <a:pt x="141173" y="361950"/>
                </a:lnTo>
                <a:lnTo>
                  <a:pt x="159865" y="373380"/>
                </a:lnTo>
                <a:lnTo>
                  <a:pt x="178038" y="384810"/>
                </a:lnTo>
                <a:lnTo>
                  <a:pt x="195690" y="396240"/>
                </a:lnTo>
                <a:lnTo>
                  <a:pt x="230996" y="416560"/>
                </a:lnTo>
                <a:lnTo>
                  <a:pt x="265262" y="434340"/>
                </a:lnTo>
                <a:lnTo>
                  <a:pt x="298490" y="452120"/>
                </a:lnTo>
                <a:lnTo>
                  <a:pt x="314586" y="459740"/>
                </a:lnTo>
                <a:lnTo>
                  <a:pt x="331200" y="467360"/>
                </a:lnTo>
                <a:lnTo>
                  <a:pt x="347295" y="474980"/>
                </a:lnTo>
                <a:lnTo>
                  <a:pt x="362872" y="481330"/>
                </a:lnTo>
                <a:lnTo>
                  <a:pt x="378968" y="488950"/>
                </a:lnTo>
                <a:lnTo>
                  <a:pt x="410118" y="501650"/>
                </a:lnTo>
                <a:lnTo>
                  <a:pt x="918413" y="501650"/>
                </a:lnTo>
                <a:lnTo>
                  <a:pt x="938661" y="472440"/>
                </a:lnTo>
                <a:lnTo>
                  <a:pt x="956503" y="449580"/>
                </a:lnTo>
                <a:lnTo>
                  <a:pt x="430886" y="449580"/>
                </a:lnTo>
                <a:lnTo>
                  <a:pt x="380524" y="438150"/>
                </a:lnTo>
                <a:lnTo>
                  <a:pt x="363391" y="433070"/>
                </a:lnTo>
                <a:lnTo>
                  <a:pt x="346258" y="429260"/>
                </a:lnTo>
                <a:lnTo>
                  <a:pt x="311471" y="419100"/>
                </a:lnTo>
                <a:lnTo>
                  <a:pt x="239821" y="396240"/>
                </a:lnTo>
                <a:lnTo>
                  <a:pt x="202439" y="381000"/>
                </a:lnTo>
                <a:lnTo>
                  <a:pt x="183230" y="373380"/>
                </a:lnTo>
                <a:lnTo>
                  <a:pt x="143769" y="355600"/>
                </a:lnTo>
                <a:close/>
              </a:path>
              <a:path w="1008379" h="920750">
                <a:moveTo>
                  <a:pt x="167134" y="300990"/>
                </a:moveTo>
                <a:lnTo>
                  <a:pt x="165058" y="306070"/>
                </a:lnTo>
                <a:lnTo>
                  <a:pt x="183230" y="318770"/>
                </a:lnTo>
                <a:lnTo>
                  <a:pt x="218535" y="341630"/>
                </a:lnTo>
                <a:lnTo>
                  <a:pt x="236188" y="351790"/>
                </a:lnTo>
                <a:lnTo>
                  <a:pt x="270454" y="372110"/>
                </a:lnTo>
                <a:lnTo>
                  <a:pt x="303682" y="389890"/>
                </a:lnTo>
                <a:lnTo>
                  <a:pt x="319778" y="398780"/>
                </a:lnTo>
                <a:lnTo>
                  <a:pt x="336392" y="406400"/>
                </a:lnTo>
                <a:lnTo>
                  <a:pt x="352487" y="414020"/>
                </a:lnTo>
                <a:lnTo>
                  <a:pt x="368064" y="421640"/>
                </a:lnTo>
                <a:lnTo>
                  <a:pt x="384160" y="429260"/>
                </a:lnTo>
                <a:lnTo>
                  <a:pt x="399734" y="435610"/>
                </a:lnTo>
                <a:lnTo>
                  <a:pt x="430886" y="449580"/>
                </a:lnTo>
                <a:lnTo>
                  <a:pt x="956503" y="449580"/>
                </a:lnTo>
                <a:lnTo>
                  <a:pt x="960467" y="444500"/>
                </a:lnTo>
                <a:lnTo>
                  <a:pt x="983832" y="417830"/>
                </a:lnTo>
                <a:lnTo>
                  <a:pt x="1003211" y="397510"/>
                </a:lnTo>
                <a:lnTo>
                  <a:pt x="452174" y="397510"/>
                </a:lnTo>
                <a:lnTo>
                  <a:pt x="401812" y="386080"/>
                </a:lnTo>
                <a:lnTo>
                  <a:pt x="350411" y="372110"/>
                </a:lnTo>
                <a:lnTo>
                  <a:pt x="333278" y="365760"/>
                </a:lnTo>
                <a:lnTo>
                  <a:pt x="297973" y="354330"/>
                </a:lnTo>
                <a:lnTo>
                  <a:pt x="279801" y="349250"/>
                </a:lnTo>
                <a:lnTo>
                  <a:pt x="243456" y="334010"/>
                </a:lnTo>
                <a:lnTo>
                  <a:pt x="206074" y="318770"/>
                </a:lnTo>
                <a:lnTo>
                  <a:pt x="186863" y="309880"/>
                </a:lnTo>
                <a:lnTo>
                  <a:pt x="167134" y="300990"/>
                </a:lnTo>
                <a:close/>
              </a:path>
              <a:path w="1008379" h="920750">
                <a:moveTo>
                  <a:pt x="189979" y="243840"/>
                </a:moveTo>
                <a:lnTo>
                  <a:pt x="188941" y="246380"/>
                </a:lnTo>
                <a:lnTo>
                  <a:pt x="187902" y="247650"/>
                </a:lnTo>
                <a:lnTo>
                  <a:pt x="187383" y="250190"/>
                </a:lnTo>
                <a:lnTo>
                  <a:pt x="205555" y="262890"/>
                </a:lnTo>
                <a:lnTo>
                  <a:pt x="223207" y="275590"/>
                </a:lnTo>
                <a:lnTo>
                  <a:pt x="258513" y="298450"/>
                </a:lnTo>
                <a:lnTo>
                  <a:pt x="275646" y="308610"/>
                </a:lnTo>
                <a:lnTo>
                  <a:pt x="308874" y="328930"/>
                </a:lnTo>
                <a:lnTo>
                  <a:pt x="325490" y="337820"/>
                </a:lnTo>
                <a:lnTo>
                  <a:pt x="341584" y="345440"/>
                </a:lnTo>
                <a:lnTo>
                  <a:pt x="357679" y="354330"/>
                </a:lnTo>
                <a:lnTo>
                  <a:pt x="389869" y="369570"/>
                </a:lnTo>
                <a:lnTo>
                  <a:pt x="421021" y="384810"/>
                </a:lnTo>
                <a:lnTo>
                  <a:pt x="452174" y="397510"/>
                </a:lnTo>
                <a:lnTo>
                  <a:pt x="1003211" y="397510"/>
                </a:lnTo>
                <a:lnTo>
                  <a:pt x="1008056" y="392430"/>
                </a:lnTo>
                <a:lnTo>
                  <a:pt x="1008056" y="389890"/>
                </a:lnTo>
                <a:lnTo>
                  <a:pt x="987986" y="365760"/>
                </a:lnTo>
                <a:lnTo>
                  <a:pt x="966699" y="342900"/>
                </a:lnTo>
                <a:lnTo>
                  <a:pt x="945930" y="322580"/>
                </a:lnTo>
                <a:lnTo>
                  <a:pt x="937623" y="314960"/>
                </a:lnTo>
                <a:lnTo>
                  <a:pt x="402850" y="314960"/>
                </a:lnTo>
                <a:lnTo>
                  <a:pt x="386755" y="311150"/>
                </a:lnTo>
                <a:lnTo>
                  <a:pt x="372216" y="308610"/>
                </a:lnTo>
                <a:lnTo>
                  <a:pt x="358719" y="304800"/>
                </a:lnTo>
                <a:lnTo>
                  <a:pt x="346776" y="303530"/>
                </a:lnTo>
                <a:lnTo>
                  <a:pt x="323413" y="298450"/>
                </a:lnTo>
                <a:lnTo>
                  <a:pt x="312510" y="295910"/>
                </a:lnTo>
                <a:lnTo>
                  <a:pt x="302126" y="292100"/>
                </a:lnTo>
                <a:lnTo>
                  <a:pt x="290702" y="289560"/>
                </a:lnTo>
                <a:lnTo>
                  <a:pt x="279281" y="285750"/>
                </a:lnTo>
                <a:lnTo>
                  <a:pt x="267340" y="280670"/>
                </a:lnTo>
                <a:lnTo>
                  <a:pt x="254360" y="275590"/>
                </a:lnTo>
                <a:lnTo>
                  <a:pt x="240340" y="269240"/>
                </a:lnTo>
                <a:lnTo>
                  <a:pt x="225284" y="261620"/>
                </a:lnTo>
                <a:lnTo>
                  <a:pt x="208670" y="254000"/>
                </a:lnTo>
                <a:lnTo>
                  <a:pt x="189979" y="243840"/>
                </a:lnTo>
                <a:close/>
              </a:path>
              <a:path w="1008379" h="920750">
                <a:moveTo>
                  <a:pt x="211786" y="186690"/>
                </a:moveTo>
                <a:lnTo>
                  <a:pt x="210747" y="189230"/>
                </a:lnTo>
                <a:lnTo>
                  <a:pt x="209708" y="190500"/>
                </a:lnTo>
                <a:lnTo>
                  <a:pt x="209190" y="191770"/>
                </a:lnTo>
                <a:lnTo>
                  <a:pt x="241899" y="218440"/>
                </a:lnTo>
                <a:lnTo>
                  <a:pt x="256436" y="229870"/>
                </a:lnTo>
                <a:lnTo>
                  <a:pt x="268897" y="240030"/>
                </a:lnTo>
                <a:lnTo>
                  <a:pt x="280838" y="247650"/>
                </a:lnTo>
                <a:lnTo>
                  <a:pt x="291741" y="256540"/>
                </a:lnTo>
                <a:lnTo>
                  <a:pt x="331200" y="281940"/>
                </a:lnTo>
                <a:lnTo>
                  <a:pt x="341066" y="287020"/>
                </a:lnTo>
                <a:lnTo>
                  <a:pt x="351448" y="292100"/>
                </a:lnTo>
                <a:lnTo>
                  <a:pt x="362872" y="297180"/>
                </a:lnTo>
                <a:lnTo>
                  <a:pt x="374812" y="302260"/>
                </a:lnTo>
                <a:lnTo>
                  <a:pt x="388313" y="308610"/>
                </a:lnTo>
                <a:lnTo>
                  <a:pt x="402850" y="314960"/>
                </a:lnTo>
                <a:lnTo>
                  <a:pt x="937623" y="314960"/>
                </a:lnTo>
                <a:lnTo>
                  <a:pt x="925162" y="303530"/>
                </a:lnTo>
                <a:lnTo>
                  <a:pt x="906126" y="289560"/>
                </a:lnTo>
                <a:lnTo>
                  <a:pt x="472942" y="289560"/>
                </a:lnTo>
                <a:lnTo>
                  <a:pt x="424137" y="278130"/>
                </a:lnTo>
                <a:lnTo>
                  <a:pt x="408561" y="273050"/>
                </a:lnTo>
                <a:lnTo>
                  <a:pt x="393505" y="269240"/>
                </a:lnTo>
                <a:lnTo>
                  <a:pt x="377928" y="264160"/>
                </a:lnTo>
                <a:lnTo>
                  <a:pt x="362872" y="259080"/>
                </a:lnTo>
                <a:lnTo>
                  <a:pt x="347295" y="254000"/>
                </a:lnTo>
                <a:lnTo>
                  <a:pt x="331719" y="247650"/>
                </a:lnTo>
                <a:lnTo>
                  <a:pt x="316143" y="240030"/>
                </a:lnTo>
                <a:lnTo>
                  <a:pt x="300049" y="233680"/>
                </a:lnTo>
                <a:lnTo>
                  <a:pt x="283434" y="226060"/>
                </a:lnTo>
                <a:lnTo>
                  <a:pt x="266301" y="217170"/>
                </a:lnTo>
                <a:lnTo>
                  <a:pt x="249168" y="207010"/>
                </a:lnTo>
                <a:lnTo>
                  <a:pt x="230996" y="196850"/>
                </a:lnTo>
                <a:lnTo>
                  <a:pt x="211786" y="186690"/>
                </a:lnTo>
                <a:close/>
              </a:path>
              <a:path w="1008379" h="920750">
                <a:moveTo>
                  <a:pt x="232552" y="125730"/>
                </a:moveTo>
                <a:lnTo>
                  <a:pt x="231515" y="129540"/>
                </a:lnTo>
                <a:lnTo>
                  <a:pt x="230996" y="130810"/>
                </a:lnTo>
                <a:lnTo>
                  <a:pt x="230476" y="133350"/>
                </a:lnTo>
                <a:lnTo>
                  <a:pt x="248648" y="148590"/>
                </a:lnTo>
                <a:lnTo>
                  <a:pt x="265781" y="163830"/>
                </a:lnTo>
                <a:lnTo>
                  <a:pt x="282397" y="176530"/>
                </a:lnTo>
                <a:lnTo>
                  <a:pt x="297973" y="189230"/>
                </a:lnTo>
                <a:lnTo>
                  <a:pt x="313547" y="200660"/>
                </a:lnTo>
                <a:lnTo>
                  <a:pt x="328604" y="212090"/>
                </a:lnTo>
                <a:lnTo>
                  <a:pt x="343142" y="220980"/>
                </a:lnTo>
                <a:lnTo>
                  <a:pt x="357679" y="231140"/>
                </a:lnTo>
                <a:lnTo>
                  <a:pt x="371699" y="240030"/>
                </a:lnTo>
                <a:lnTo>
                  <a:pt x="399734" y="255270"/>
                </a:lnTo>
                <a:lnTo>
                  <a:pt x="414273" y="262890"/>
                </a:lnTo>
                <a:lnTo>
                  <a:pt x="428290" y="270510"/>
                </a:lnTo>
                <a:lnTo>
                  <a:pt x="442827" y="276860"/>
                </a:lnTo>
                <a:lnTo>
                  <a:pt x="472942" y="289560"/>
                </a:lnTo>
                <a:lnTo>
                  <a:pt x="906126" y="289560"/>
                </a:lnTo>
                <a:lnTo>
                  <a:pt x="862859" y="261620"/>
                </a:lnTo>
                <a:lnTo>
                  <a:pt x="836009" y="248920"/>
                </a:lnTo>
                <a:lnTo>
                  <a:pt x="520189" y="248920"/>
                </a:lnTo>
                <a:lnTo>
                  <a:pt x="485921" y="241300"/>
                </a:lnTo>
                <a:lnTo>
                  <a:pt x="434002" y="226060"/>
                </a:lnTo>
                <a:lnTo>
                  <a:pt x="416869" y="219710"/>
                </a:lnTo>
                <a:lnTo>
                  <a:pt x="381564" y="207010"/>
                </a:lnTo>
                <a:lnTo>
                  <a:pt x="363391" y="199390"/>
                </a:lnTo>
                <a:lnTo>
                  <a:pt x="308874" y="172720"/>
                </a:lnTo>
                <a:lnTo>
                  <a:pt x="290185" y="161290"/>
                </a:lnTo>
                <a:lnTo>
                  <a:pt x="270973" y="151130"/>
                </a:lnTo>
                <a:lnTo>
                  <a:pt x="251764" y="139700"/>
                </a:lnTo>
                <a:lnTo>
                  <a:pt x="232552" y="125730"/>
                </a:lnTo>
                <a:close/>
              </a:path>
              <a:path w="1008379" h="920750">
                <a:moveTo>
                  <a:pt x="253321" y="64770"/>
                </a:moveTo>
                <a:lnTo>
                  <a:pt x="251244" y="71120"/>
                </a:lnTo>
                <a:lnTo>
                  <a:pt x="269936" y="88900"/>
                </a:lnTo>
                <a:lnTo>
                  <a:pt x="287589" y="105410"/>
                </a:lnTo>
                <a:lnTo>
                  <a:pt x="305761" y="120650"/>
                </a:lnTo>
                <a:lnTo>
                  <a:pt x="323413" y="135890"/>
                </a:lnTo>
                <a:lnTo>
                  <a:pt x="340546" y="149860"/>
                </a:lnTo>
                <a:lnTo>
                  <a:pt x="374812" y="172720"/>
                </a:lnTo>
                <a:lnTo>
                  <a:pt x="391428" y="184150"/>
                </a:lnTo>
                <a:lnTo>
                  <a:pt x="408042" y="194310"/>
                </a:lnTo>
                <a:lnTo>
                  <a:pt x="424657" y="203200"/>
                </a:lnTo>
                <a:lnTo>
                  <a:pt x="440750" y="212090"/>
                </a:lnTo>
                <a:lnTo>
                  <a:pt x="472942" y="228600"/>
                </a:lnTo>
                <a:lnTo>
                  <a:pt x="488517" y="234950"/>
                </a:lnTo>
                <a:lnTo>
                  <a:pt x="504612" y="242570"/>
                </a:lnTo>
                <a:lnTo>
                  <a:pt x="520189" y="248920"/>
                </a:lnTo>
                <a:lnTo>
                  <a:pt x="836009" y="248920"/>
                </a:lnTo>
                <a:lnTo>
                  <a:pt x="820803" y="242570"/>
                </a:lnTo>
                <a:lnTo>
                  <a:pt x="800037" y="233680"/>
                </a:lnTo>
                <a:lnTo>
                  <a:pt x="757461" y="220980"/>
                </a:lnTo>
                <a:lnTo>
                  <a:pt x="714368" y="210820"/>
                </a:lnTo>
                <a:lnTo>
                  <a:pt x="692562" y="207010"/>
                </a:lnTo>
                <a:lnTo>
                  <a:pt x="670237" y="201930"/>
                </a:lnTo>
                <a:lnTo>
                  <a:pt x="662795" y="200660"/>
                </a:lnTo>
                <a:lnTo>
                  <a:pt x="544072" y="200660"/>
                </a:lnTo>
                <a:lnTo>
                  <a:pt x="526937" y="196850"/>
                </a:lnTo>
                <a:lnTo>
                  <a:pt x="509285" y="191770"/>
                </a:lnTo>
                <a:lnTo>
                  <a:pt x="492152" y="187960"/>
                </a:lnTo>
                <a:lnTo>
                  <a:pt x="474499" y="182880"/>
                </a:lnTo>
                <a:lnTo>
                  <a:pt x="457366" y="176530"/>
                </a:lnTo>
                <a:lnTo>
                  <a:pt x="439714" y="170180"/>
                </a:lnTo>
                <a:lnTo>
                  <a:pt x="421541" y="163830"/>
                </a:lnTo>
                <a:lnTo>
                  <a:pt x="403888" y="156210"/>
                </a:lnTo>
                <a:lnTo>
                  <a:pt x="367544" y="138430"/>
                </a:lnTo>
                <a:lnTo>
                  <a:pt x="311471" y="105410"/>
                </a:lnTo>
                <a:lnTo>
                  <a:pt x="273050" y="78740"/>
                </a:lnTo>
                <a:lnTo>
                  <a:pt x="253321" y="64770"/>
                </a:lnTo>
                <a:close/>
              </a:path>
              <a:path w="1008379" h="920750">
                <a:moveTo>
                  <a:pt x="273569" y="0"/>
                </a:moveTo>
                <a:lnTo>
                  <a:pt x="272532" y="2540"/>
                </a:lnTo>
                <a:lnTo>
                  <a:pt x="272012" y="5080"/>
                </a:lnTo>
                <a:lnTo>
                  <a:pt x="271493" y="6350"/>
                </a:lnTo>
                <a:lnTo>
                  <a:pt x="290185" y="27940"/>
                </a:lnTo>
                <a:lnTo>
                  <a:pt x="308874" y="46990"/>
                </a:lnTo>
                <a:lnTo>
                  <a:pt x="327047" y="63500"/>
                </a:lnTo>
                <a:lnTo>
                  <a:pt x="344699" y="80010"/>
                </a:lnTo>
                <a:lnTo>
                  <a:pt x="362352" y="95250"/>
                </a:lnTo>
                <a:lnTo>
                  <a:pt x="380005" y="109220"/>
                </a:lnTo>
                <a:lnTo>
                  <a:pt x="397138" y="121920"/>
                </a:lnTo>
                <a:lnTo>
                  <a:pt x="414273" y="133350"/>
                </a:lnTo>
                <a:lnTo>
                  <a:pt x="430886" y="144780"/>
                </a:lnTo>
                <a:lnTo>
                  <a:pt x="480211" y="172720"/>
                </a:lnTo>
                <a:lnTo>
                  <a:pt x="512400" y="186690"/>
                </a:lnTo>
                <a:lnTo>
                  <a:pt x="527977" y="194310"/>
                </a:lnTo>
                <a:lnTo>
                  <a:pt x="544072" y="200660"/>
                </a:lnTo>
                <a:lnTo>
                  <a:pt x="662795" y="200660"/>
                </a:lnTo>
                <a:lnTo>
                  <a:pt x="647912" y="198120"/>
                </a:lnTo>
                <a:lnTo>
                  <a:pt x="579895" y="182880"/>
                </a:lnTo>
                <a:lnTo>
                  <a:pt x="556533" y="175260"/>
                </a:lnTo>
                <a:lnTo>
                  <a:pt x="532649" y="168910"/>
                </a:lnTo>
                <a:lnTo>
                  <a:pt x="508765" y="160020"/>
                </a:lnTo>
                <a:lnTo>
                  <a:pt x="459443" y="138430"/>
                </a:lnTo>
                <a:lnTo>
                  <a:pt x="408561" y="110490"/>
                </a:lnTo>
                <a:lnTo>
                  <a:pt x="356123" y="73660"/>
                </a:lnTo>
                <a:lnTo>
                  <a:pt x="301606" y="27940"/>
                </a:lnTo>
                <a:lnTo>
                  <a:pt x="273569" y="0"/>
                </a:lnTo>
                <a:close/>
              </a:path>
            </a:pathLst>
          </a:custGeom>
          <a:solidFill>
            <a:srgbClr val="7F9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5974" y="350136"/>
            <a:ext cx="318135" cy="349885"/>
          </a:xfrm>
          <a:custGeom>
            <a:avLst/>
            <a:gdLst/>
            <a:ahLst/>
            <a:cxnLst/>
            <a:rect l="l" t="t" r="r" b="b"/>
            <a:pathLst>
              <a:path w="318134" h="349884">
                <a:moveTo>
                  <a:pt x="230004" y="322354"/>
                </a:moveTo>
                <a:lnTo>
                  <a:pt x="93456" y="322354"/>
                </a:lnTo>
                <a:lnTo>
                  <a:pt x="116301" y="349261"/>
                </a:lnTo>
                <a:lnTo>
                  <a:pt x="205084" y="349261"/>
                </a:lnTo>
                <a:lnTo>
                  <a:pt x="230004" y="322354"/>
                </a:lnTo>
                <a:close/>
              </a:path>
              <a:path w="318134" h="349884">
                <a:moveTo>
                  <a:pt x="317750" y="0"/>
                </a:moveTo>
                <a:lnTo>
                  <a:pt x="0" y="0"/>
                </a:lnTo>
                <a:lnTo>
                  <a:pt x="0" y="322354"/>
                </a:lnTo>
                <a:lnTo>
                  <a:pt x="317750" y="322354"/>
                </a:lnTo>
                <a:lnTo>
                  <a:pt x="317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4146" y="368245"/>
            <a:ext cx="281940" cy="313055"/>
          </a:xfrm>
          <a:custGeom>
            <a:avLst/>
            <a:gdLst/>
            <a:ahLst/>
            <a:cxnLst/>
            <a:rect l="l" t="t" r="r" b="b"/>
            <a:pathLst>
              <a:path w="281940" h="313055">
                <a:moveTo>
                  <a:pt x="204045" y="286135"/>
                </a:moveTo>
                <a:lnTo>
                  <a:pt x="83591" y="286135"/>
                </a:lnTo>
                <a:lnTo>
                  <a:pt x="106435" y="313042"/>
                </a:lnTo>
                <a:lnTo>
                  <a:pt x="179124" y="313042"/>
                </a:lnTo>
                <a:lnTo>
                  <a:pt x="204045" y="286135"/>
                </a:lnTo>
                <a:close/>
              </a:path>
              <a:path w="281940" h="313055">
                <a:moveTo>
                  <a:pt x="281924" y="0"/>
                </a:moveTo>
                <a:lnTo>
                  <a:pt x="0" y="0"/>
                </a:lnTo>
                <a:lnTo>
                  <a:pt x="0" y="286135"/>
                </a:lnTo>
                <a:lnTo>
                  <a:pt x="281924" y="286135"/>
                </a:lnTo>
                <a:lnTo>
                  <a:pt x="281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4778" y="399808"/>
            <a:ext cx="224154" cy="213360"/>
          </a:xfrm>
          <a:custGeom>
            <a:avLst/>
            <a:gdLst/>
            <a:ahLst/>
            <a:cxnLst/>
            <a:rect l="l" t="t" r="r" b="b"/>
            <a:pathLst>
              <a:path w="224154" h="213359">
                <a:moveTo>
                  <a:pt x="0" y="213179"/>
                </a:moveTo>
                <a:lnTo>
                  <a:pt x="223774" y="213179"/>
                </a:lnTo>
                <a:lnTo>
                  <a:pt x="223774" y="0"/>
                </a:lnTo>
                <a:lnTo>
                  <a:pt x="0" y="0"/>
                </a:lnTo>
                <a:lnTo>
                  <a:pt x="0" y="21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9901" y="716989"/>
            <a:ext cx="420370" cy="135255"/>
          </a:xfrm>
          <a:custGeom>
            <a:avLst/>
            <a:gdLst/>
            <a:ahLst/>
            <a:cxnLst/>
            <a:rect l="l" t="t" r="r" b="b"/>
            <a:pathLst>
              <a:path w="420370" h="135255">
                <a:moveTo>
                  <a:pt x="0" y="135048"/>
                </a:moveTo>
                <a:lnTo>
                  <a:pt x="420031" y="135048"/>
                </a:lnTo>
                <a:lnTo>
                  <a:pt x="420031" y="0"/>
                </a:lnTo>
                <a:lnTo>
                  <a:pt x="0" y="0"/>
                </a:lnTo>
                <a:lnTo>
                  <a:pt x="0" y="135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8074" y="735099"/>
            <a:ext cx="384810" cy="99060"/>
          </a:xfrm>
          <a:custGeom>
            <a:avLst/>
            <a:gdLst/>
            <a:ahLst/>
            <a:cxnLst/>
            <a:rect l="l" t="t" r="r" b="b"/>
            <a:pathLst>
              <a:path w="384809" h="99059">
                <a:moveTo>
                  <a:pt x="0" y="98827"/>
                </a:moveTo>
                <a:lnTo>
                  <a:pt x="384206" y="98827"/>
                </a:lnTo>
                <a:lnTo>
                  <a:pt x="384206" y="0"/>
                </a:lnTo>
                <a:lnTo>
                  <a:pt x="0" y="0"/>
                </a:lnTo>
                <a:lnTo>
                  <a:pt x="0" y="98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4827" y="77804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1107" y="0"/>
                </a:lnTo>
              </a:path>
            </a:pathLst>
          </a:custGeom>
          <a:ln w="17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6159" y="648173"/>
            <a:ext cx="40640" cy="18415"/>
          </a:xfrm>
          <a:custGeom>
            <a:avLst/>
            <a:gdLst/>
            <a:ahLst/>
            <a:cxnLst/>
            <a:rect l="l" t="t" r="r" b="b"/>
            <a:pathLst>
              <a:path w="40640" h="18415">
                <a:moveTo>
                  <a:pt x="0" y="18108"/>
                </a:moveTo>
                <a:lnTo>
                  <a:pt x="40495" y="18108"/>
                </a:lnTo>
                <a:lnTo>
                  <a:pt x="40495" y="0"/>
                </a:lnTo>
                <a:lnTo>
                  <a:pt x="0" y="0"/>
                </a:lnTo>
                <a:lnTo>
                  <a:pt x="0" y="18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7912" y="517263"/>
            <a:ext cx="224154" cy="342900"/>
          </a:xfrm>
          <a:custGeom>
            <a:avLst/>
            <a:gdLst/>
            <a:ahLst/>
            <a:cxnLst/>
            <a:rect l="l" t="t" r="r" b="b"/>
            <a:pathLst>
              <a:path w="224154" h="342900">
                <a:moveTo>
                  <a:pt x="223772" y="0"/>
                </a:moveTo>
                <a:lnTo>
                  <a:pt x="172891" y="9832"/>
                </a:lnTo>
                <a:lnTo>
                  <a:pt x="129278" y="36737"/>
                </a:lnTo>
                <a:lnTo>
                  <a:pt x="93455" y="75544"/>
                </a:lnTo>
                <a:lnTo>
                  <a:pt x="68014" y="123147"/>
                </a:lnTo>
                <a:lnTo>
                  <a:pt x="55033" y="174889"/>
                </a:lnTo>
                <a:lnTo>
                  <a:pt x="53476" y="192482"/>
                </a:lnTo>
                <a:lnTo>
                  <a:pt x="42574" y="195587"/>
                </a:lnTo>
                <a:lnTo>
                  <a:pt x="8824" y="227667"/>
                </a:lnTo>
                <a:lnTo>
                  <a:pt x="0" y="266991"/>
                </a:lnTo>
                <a:lnTo>
                  <a:pt x="517" y="275270"/>
                </a:lnTo>
                <a:lnTo>
                  <a:pt x="12978" y="313560"/>
                </a:lnTo>
                <a:lnTo>
                  <a:pt x="45689" y="339947"/>
                </a:lnTo>
                <a:lnTo>
                  <a:pt x="61264" y="342534"/>
                </a:lnTo>
                <a:lnTo>
                  <a:pt x="72166" y="341500"/>
                </a:lnTo>
                <a:lnTo>
                  <a:pt x="105396" y="319767"/>
                </a:lnTo>
                <a:lnTo>
                  <a:pt x="121491" y="283548"/>
                </a:lnTo>
                <a:lnTo>
                  <a:pt x="123049" y="266991"/>
                </a:lnTo>
                <a:lnTo>
                  <a:pt x="122530" y="258712"/>
                </a:lnTo>
                <a:lnTo>
                  <a:pt x="110068" y="220422"/>
                </a:lnTo>
                <a:lnTo>
                  <a:pt x="93455" y="202829"/>
                </a:lnTo>
                <a:lnTo>
                  <a:pt x="90339" y="200243"/>
                </a:lnTo>
                <a:lnTo>
                  <a:pt x="83071" y="196105"/>
                </a:lnTo>
                <a:lnTo>
                  <a:pt x="78916" y="194551"/>
                </a:lnTo>
                <a:lnTo>
                  <a:pt x="75282" y="193517"/>
                </a:lnTo>
                <a:lnTo>
                  <a:pt x="71130" y="192482"/>
                </a:lnTo>
                <a:lnTo>
                  <a:pt x="72686" y="174371"/>
                </a:lnTo>
                <a:lnTo>
                  <a:pt x="88263" y="121595"/>
                </a:lnTo>
                <a:lnTo>
                  <a:pt x="117856" y="73991"/>
                </a:lnTo>
                <a:lnTo>
                  <a:pt x="138105" y="53296"/>
                </a:lnTo>
                <a:lnTo>
                  <a:pt x="142259" y="49155"/>
                </a:lnTo>
                <a:lnTo>
                  <a:pt x="146931" y="45533"/>
                </a:lnTo>
                <a:lnTo>
                  <a:pt x="157316" y="38290"/>
                </a:lnTo>
                <a:lnTo>
                  <a:pt x="162508" y="35185"/>
                </a:lnTo>
                <a:lnTo>
                  <a:pt x="168739" y="32080"/>
                </a:lnTo>
                <a:lnTo>
                  <a:pt x="174450" y="28976"/>
                </a:lnTo>
                <a:lnTo>
                  <a:pt x="223772" y="18110"/>
                </a:lnTo>
                <a:lnTo>
                  <a:pt x="223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6083" y="726821"/>
            <a:ext cx="86706" cy="11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7489" y="428784"/>
            <a:ext cx="154201" cy="15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9360" y="75113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70" y="0"/>
                </a:moveTo>
                <a:lnTo>
                  <a:pt x="4154" y="517"/>
                </a:lnTo>
                <a:lnTo>
                  <a:pt x="2078" y="2070"/>
                </a:lnTo>
                <a:lnTo>
                  <a:pt x="519" y="4657"/>
                </a:lnTo>
                <a:lnTo>
                  <a:pt x="0" y="7762"/>
                </a:lnTo>
                <a:lnTo>
                  <a:pt x="519" y="10867"/>
                </a:lnTo>
                <a:lnTo>
                  <a:pt x="2078" y="12936"/>
                </a:lnTo>
                <a:lnTo>
                  <a:pt x="4154" y="14487"/>
                </a:lnTo>
                <a:lnTo>
                  <a:pt x="7270" y="15005"/>
                </a:lnTo>
                <a:lnTo>
                  <a:pt x="10385" y="14487"/>
                </a:lnTo>
                <a:lnTo>
                  <a:pt x="12980" y="12936"/>
                </a:lnTo>
                <a:lnTo>
                  <a:pt x="14538" y="10867"/>
                </a:lnTo>
                <a:lnTo>
                  <a:pt x="15057" y="7762"/>
                </a:lnTo>
                <a:lnTo>
                  <a:pt x="14538" y="4657"/>
                </a:lnTo>
                <a:lnTo>
                  <a:pt x="12980" y="2070"/>
                </a:lnTo>
                <a:lnTo>
                  <a:pt x="10385" y="517"/>
                </a:lnTo>
                <a:lnTo>
                  <a:pt x="7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7915" y="751139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4" y="517"/>
                </a:lnTo>
                <a:lnTo>
                  <a:pt x="2595" y="2070"/>
                </a:lnTo>
                <a:lnTo>
                  <a:pt x="519" y="4657"/>
                </a:lnTo>
                <a:lnTo>
                  <a:pt x="0" y="7762"/>
                </a:lnTo>
                <a:lnTo>
                  <a:pt x="519" y="10867"/>
                </a:lnTo>
                <a:lnTo>
                  <a:pt x="2595" y="12936"/>
                </a:lnTo>
                <a:lnTo>
                  <a:pt x="4674" y="14487"/>
                </a:lnTo>
                <a:lnTo>
                  <a:pt x="7789" y="15005"/>
                </a:lnTo>
                <a:lnTo>
                  <a:pt x="10904" y="14487"/>
                </a:lnTo>
                <a:lnTo>
                  <a:pt x="13500" y="12936"/>
                </a:lnTo>
                <a:lnTo>
                  <a:pt x="15057" y="10867"/>
                </a:lnTo>
                <a:lnTo>
                  <a:pt x="15576" y="7762"/>
                </a:lnTo>
                <a:lnTo>
                  <a:pt x="15057" y="4657"/>
                </a:lnTo>
                <a:lnTo>
                  <a:pt x="13500" y="2070"/>
                </a:lnTo>
                <a:lnTo>
                  <a:pt x="10904" y="517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6991" y="75113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69" y="0"/>
                </a:moveTo>
                <a:lnTo>
                  <a:pt x="4154" y="517"/>
                </a:lnTo>
                <a:lnTo>
                  <a:pt x="2076" y="2070"/>
                </a:lnTo>
                <a:lnTo>
                  <a:pt x="519" y="4657"/>
                </a:lnTo>
                <a:lnTo>
                  <a:pt x="0" y="7762"/>
                </a:lnTo>
                <a:lnTo>
                  <a:pt x="519" y="10867"/>
                </a:lnTo>
                <a:lnTo>
                  <a:pt x="2076" y="12936"/>
                </a:lnTo>
                <a:lnTo>
                  <a:pt x="4154" y="14487"/>
                </a:lnTo>
                <a:lnTo>
                  <a:pt x="7269" y="15005"/>
                </a:lnTo>
                <a:lnTo>
                  <a:pt x="10384" y="14487"/>
                </a:lnTo>
                <a:lnTo>
                  <a:pt x="12980" y="12936"/>
                </a:lnTo>
                <a:lnTo>
                  <a:pt x="14537" y="10867"/>
                </a:lnTo>
                <a:lnTo>
                  <a:pt x="15057" y="7762"/>
                </a:lnTo>
                <a:lnTo>
                  <a:pt x="14537" y="4657"/>
                </a:lnTo>
                <a:lnTo>
                  <a:pt x="12980" y="2070"/>
                </a:lnTo>
                <a:lnTo>
                  <a:pt x="10384" y="517"/>
                </a:lnTo>
                <a:lnTo>
                  <a:pt x="7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5547" y="751139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3" y="517"/>
                </a:lnTo>
                <a:lnTo>
                  <a:pt x="2595" y="2070"/>
                </a:lnTo>
                <a:lnTo>
                  <a:pt x="519" y="4657"/>
                </a:lnTo>
                <a:lnTo>
                  <a:pt x="0" y="7762"/>
                </a:lnTo>
                <a:lnTo>
                  <a:pt x="519" y="10867"/>
                </a:lnTo>
                <a:lnTo>
                  <a:pt x="2595" y="12936"/>
                </a:lnTo>
                <a:lnTo>
                  <a:pt x="4673" y="14487"/>
                </a:lnTo>
                <a:lnTo>
                  <a:pt x="7789" y="15005"/>
                </a:lnTo>
                <a:lnTo>
                  <a:pt x="10902" y="14487"/>
                </a:lnTo>
                <a:lnTo>
                  <a:pt x="13500" y="12936"/>
                </a:lnTo>
                <a:lnTo>
                  <a:pt x="15057" y="10867"/>
                </a:lnTo>
                <a:lnTo>
                  <a:pt x="15576" y="7762"/>
                </a:lnTo>
                <a:lnTo>
                  <a:pt x="15057" y="4657"/>
                </a:lnTo>
                <a:lnTo>
                  <a:pt x="13500" y="2070"/>
                </a:lnTo>
                <a:lnTo>
                  <a:pt x="10902" y="517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9360" y="77804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70" y="0"/>
                </a:moveTo>
                <a:lnTo>
                  <a:pt x="4154" y="517"/>
                </a:lnTo>
                <a:lnTo>
                  <a:pt x="2078" y="2069"/>
                </a:lnTo>
                <a:lnTo>
                  <a:pt x="519" y="4656"/>
                </a:lnTo>
                <a:lnTo>
                  <a:pt x="0" y="7760"/>
                </a:lnTo>
                <a:lnTo>
                  <a:pt x="519" y="10865"/>
                </a:lnTo>
                <a:lnTo>
                  <a:pt x="2078" y="12936"/>
                </a:lnTo>
                <a:lnTo>
                  <a:pt x="4154" y="14488"/>
                </a:lnTo>
                <a:lnTo>
                  <a:pt x="7270" y="15005"/>
                </a:lnTo>
                <a:lnTo>
                  <a:pt x="10385" y="14488"/>
                </a:lnTo>
                <a:lnTo>
                  <a:pt x="12980" y="12936"/>
                </a:lnTo>
                <a:lnTo>
                  <a:pt x="14538" y="10865"/>
                </a:lnTo>
                <a:lnTo>
                  <a:pt x="15057" y="7760"/>
                </a:lnTo>
                <a:lnTo>
                  <a:pt x="14538" y="4656"/>
                </a:lnTo>
                <a:lnTo>
                  <a:pt x="12980" y="2069"/>
                </a:lnTo>
                <a:lnTo>
                  <a:pt x="10385" y="517"/>
                </a:lnTo>
                <a:lnTo>
                  <a:pt x="7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7915" y="77804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4" y="517"/>
                </a:lnTo>
                <a:lnTo>
                  <a:pt x="2595" y="2069"/>
                </a:lnTo>
                <a:lnTo>
                  <a:pt x="519" y="4656"/>
                </a:lnTo>
                <a:lnTo>
                  <a:pt x="0" y="7760"/>
                </a:lnTo>
                <a:lnTo>
                  <a:pt x="519" y="10865"/>
                </a:lnTo>
                <a:lnTo>
                  <a:pt x="2595" y="12936"/>
                </a:lnTo>
                <a:lnTo>
                  <a:pt x="4674" y="14488"/>
                </a:lnTo>
                <a:lnTo>
                  <a:pt x="7789" y="15005"/>
                </a:lnTo>
                <a:lnTo>
                  <a:pt x="10904" y="14488"/>
                </a:lnTo>
                <a:lnTo>
                  <a:pt x="13500" y="12936"/>
                </a:lnTo>
                <a:lnTo>
                  <a:pt x="15057" y="10865"/>
                </a:lnTo>
                <a:lnTo>
                  <a:pt x="15576" y="7760"/>
                </a:lnTo>
                <a:lnTo>
                  <a:pt x="15057" y="4656"/>
                </a:lnTo>
                <a:lnTo>
                  <a:pt x="13500" y="2069"/>
                </a:lnTo>
                <a:lnTo>
                  <a:pt x="10904" y="517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6991" y="77804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69" y="0"/>
                </a:moveTo>
                <a:lnTo>
                  <a:pt x="4154" y="517"/>
                </a:lnTo>
                <a:lnTo>
                  <a:pt x="2076" y="2069"/>
                </a:lnTo>
                <a:lnTo>
                  <a:pt x="519" y="4656"/>
                </a:lnTo>
                <a:lnTo>
                  <a:pt x="0" y="7760"/>
                </a:lnTo>
                <a:lnTo>
                  <a:pt x="519" y="10865"/>
                </a:lnTo>
                <a:lnTo>
                  <a:pt x="2076" y="12936"/>
                </a:lnTo>
                <a:lnTo>
                  <a:pt x="4154" y="14488"/>
                </a:lnTo>
                <a:lnTo>
                  <a:pt x="7269" y="15005"/>
                </a:lnTo>
                <a:lnTo>
                  <a:pt x="10384" y="14488"/>
                </a:lnTo>
                <a:lnTo>
                  <a:pt x="12980" y="12936"/>
                </a:lnTo>
                <a:lnTo>
                  <a:pt x="14537" y="10865"/>
                </a:lnTo>
                <a:lnTo>
                  <a:pt x="15057" y="7760"/>
                </a:lnTo>
                <a:lnTo>
                  <a:pt x="14537" y="4656"/>
                </a:lnTo>
                <a:lnTo>
                  <a:pt x="12980" y="2069"/>
                </a:lnTo>
                <a:lnTo>
                  <a:pt x="10384" y="517"/>
                </a:lnTo>
                <a:lnTo>
                  <a:pt x="7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5547" y="77804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3" y="517"/>
                </a:lnTo>
                <a:lnTo>
                  <a:pt x="2595" y="2069"/>
                </a:lnTo>
                <a:lnTo>
                  <a:pt x="519" y="4656"/>
                </a:lnTo>
                <a:lnTo>
                  <a:pt x="0" y="7760"/>
                </a:lnTo>
                <a:lnTo>
                  <a:pt x="519" y="10865"/>
                </a:lnTo>
                <a:lnTo>
                  <a:pt x="2595" y="12936"/>
                </a:lnTo>
                <a:lnTo>
                  <a:pt x="4673" y="14488"/>
                </a:lnTo>
                <a:lnTo>
                  <a:pt x="7789" y="15005"/>
                </a:lnTo>
                <a:lnTo>
                  <a:pt x="10902" y="14488"/>
                </a:lnTo>
                <a:lnTo>
                  <a:pt x="13500" y="12936"/>
                </a:lnTo>
                <a:lnTo>
                  <a:pt x="15057" y="10865"/>
                </a:lnTo>
                <a:lnTo>
                  <a:pt x="15576" y="7760"/>
                </a:lnTo>
                <a:lnTo>
                  <a:pt x="15057" y="4656"/>
                </a:lnTo>
                <a:lnTo>
                  <a:pt x="13500" y="2069"/>
                </a:lnTo>
                <a:lnTo>
                  <a:pt x="10902" y="517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9360" y="80495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70" y="0"/>
                </a:moveTo>
                <a:lnTo>
                  <a:pt x="4154" y="515"/>
                </a:lnTo>
                <a:lnTo>
                  <a:pt x="2078" y="2069"/>
                </a:lnTo>
                <a:lnTo>
                  <a:pt x="519" y="4655"/>
                </a:lnTo>
                <a:lnTo>
                  <a:pt x="0" y="7760"/>
                </a:lnTo>
                <a:lnTo>
                  <a:pt x="519" y="10865"/>
                </a:lnTo>
                <a:lnTo>
                  <a:pt x="2078" y="12934"/>
                </a:lnTo>
                <a:lnTo>
                  <a:pt x="4154" y="14487"/>
                </a:lnTo>
                <a:lnTo>
                  <a:pt x="7270" y="15003"/>
                </a:lnTo>
                <a:lnTo>
                  <a:pt x="10385" y="14487"/>
                </a:lnTo>
                <a:lnTo>
                  <a:pt x="12980" y="12934"/>
                </a:lnTo>
                <a:lnTo>
                  <a:pt x="14538" y="10865"/>
                </a:lnTo>
                <a:lnTo>
                  <a:pt x="15057" y="7760"/>
                </a:lnTo>
                <a:lnTo>
                  <a:pt x="14538" y="4655"/>
                </a:lnTo>
                <a:lnTo>
                  <a:pt x="12980" y="2069"/>
                </a:lnTo>
                <a:lnTo>
                  <a:pt x="10385" y="515"/>
                </a:lnTo>
                <a:lnTo>
                  <a:pt x="7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7915" y="804952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4" y="515"/>
                </a:lnTo>
                <a:lnTo>
                  <a:pt x="2595" y="2069"/>
                </a:lnTo>
                <a:lnTo>
                  <a:pt x="519" y="4655"/>
                </a:lnTo>
                <a:lnTo>
                  <a:pt x="0" y="7760"/>
                </a:lnTo>
                <a:lnTo>
                  <a:pt x="519" y="10865"/>
                </a:lnTo>
                <a:lnTo>
                  <a:pt x="2595" y="12934"/>
                </a:lnTo>
                <a:lnTo>
                  <a:pt x="4674" y="14487"/>
                </a:lnTo>
                <a:lnTo>
                  <a:pt x="7789" y="15003"/>
                </a:lnTo>
                <a:lnTo>
                  <a:pt x="10904" y="14487"/>
                </a:lnTo>
                <a:lnTo>
                  <a:pt x="13500" y="12934"/>
                </a:lnTo>
                <a:lnTo>
                  <a:pt x="15057" y="10865"/>
                </a:lnTo>
                <a:lnTo>
                  <a:pt x="15576" y="7760"/>
                </a:lnTo>
                <a:lnTo>
                  <a:pt x="15057" y="4655"/>
                </a:lnTo>
                <a:lnTo>
                  <a:pt x="13500" y="2069"/>
                </a:lnTo>
                <a:lnTo>
                  <a:pt x="10904" y="515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6991" y="80495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269" y="0"/>
                </a:moveTo>
                <a:lnTo>
                  <a:pt x="4154" y="515"/>
                </a:lnTo>
                <a:lnTo>
                  <a:pt x="2076" y="2069"/>
                </a:lnTo>
                <a:lnTo>
                  <a:pt x="519" y="4655"/>
                </a:lnTo>
                <a:lnTo>
                  <a:pt x="0" y="7760"/>
                </a:lnTo>
                <a:lnTo>
                  <a:pt x="519" y="10865"/>
                </a:lnTo>
                <a:lnTo>
                  <a:pt x="2076" y="12934"/>
                </a:lnTo>
                <a:lnTo>
                  <a:pt x="4154" y="14487"/>
                </a:lnTo>
                <a:lnTo>
                  <a:pt x="7269" y="15003"/>
                </a:lnTo>
                <a:lnTo>
                  <a:pt x="10384" y="14487"/>
                </a:lnTo>
                <a:lnTo>
                  <a:pt x="12980" y="12934"/>
                </a:lnTo>
                <a:lnTo>
                  <a:pt x="14537" y="10865"/>
                </a:lnTo>
                <a:lnTo>
                  <a:pt x="15057" y="7760"/>
                </a:lnTo>
                <a:lnTo>
                  <a:pt x="14537" y="4655"/>
                </a:lnTo>
                <a:lnTo>
                  <a:pt x="12980" y="2069"/>
                </a:lnTo>
                <a:lnTo>
                  <a:pt x="10384" y="515"/>
                </a:lnTo>
                <a:lnTo>
                  <a:pt x="7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5547" y="804952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7789" y="0"/>
                </a:moveTo>
                <a:lnTo>
                  <a:pt x="4673" y="515"/>
                </a:lnTo>
                <a:lnTo>
                  <a:pt x="2595" y="2069"/>
                </a:lnTo>
                <a:lnTo>
                  <a:pt x="519" y="4655"/>
                </a:lnTo>
                <a:lnTo>
                  <a:pt x="0" y="7760"/>
                </a:lnTo>
                <a:lnTo>
                  <a:pt x="519" y="10865"/>
                </a:lnTo>
                <a:lnTo>
                  <a:pt x="2595" y="12934"/>
                </a:lnTo>
                <a:lnTo>
                  <a:pt x="4673" y="14487"/>
                </a:lnTo>
                <a:lnTo>
                  <a:pt x="7789" y="15003"/>
                </a:lnTo>
                <a:lnTo>
                  <a:pt x="10902" y="14487"/>
                </a:lnTo>
                <a:lnTo>
                  <a:pt x="13500" y="12934"/>
                </a:lnTo>
                <a:lnTo>
                  <a:pt x="15057" y="10865"/>
                </a:lnTo>
                <a:lnTo>
                  <a:pt x="15576" y="7760"/>
                </a:lnTo>
                <a:lnTo>
                  <a:pt x="15057" y="4655"/>
                </a:lnTo>
                <a:lnTo>
                  <a:pt x="13500" y="2069"/>
                </a:lnTo>
                <a:lnTo>
                  <a:pt x="10902" y="515"/>
                </a:lnTo>
                <a:lnTo>
                  <a:pt x="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962" y="1046162"/>
          <a:ext cx="8179433" cy="2509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"/>
                <a:gridCol w="1428750"/>
                <a:gridCol w="2319020"/>
                <a:gridCol w="909954"/>
                <a:gridCol w="3303270"/>
                <a:gridCol w="146684"/>
              </a:tblGrid>
              <a:tr h="144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Properties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5" dirty="0">
                          <a:latin typeface="Verdana"/>
                          <a:cs typeface="Verdana"/>
                        </a:rPr>
                        <a:t>Value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558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7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3538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name and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size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Defines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and size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text.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Determines 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not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79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editable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Allow user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edit text,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true.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29399"/>
            <a:ext cx="80264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Commonly used Properties </a:t>
            </a:r>
            <a:r>
              <a:rPr sz="2800" spc="-5" dirty="0"/>
              <a:t>of</a:t>
            </a:r>
            <a:r>
              <a:rPr sz="2800" spc="-60" dirty="0"/>
              <a:t> </a:t>
            </a:r>
            <a:r>
              <a:rPr sz="2800" dirty="0"/>
              <a:t>jTextField</a:t>
            </a:r>
            <a:endParaRPr sz="28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2275" y="3708400"/>
          <a:ext cx="8216265" cy="2816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130"/>
                <a:gridCol w="6287135"/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Methods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5" dirty="0">
                          <a:latin typeface="Verdana"/>
                          <a:cs typeface="Verdana"/>
                        </a:rPr>
                        <a:t>setText(String)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5171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string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jTextField1.setText(“I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am</a:t>
                      </a:r>
                      <a:r>
                        <a:rPr sz="1600" b="1" spc="-17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OK”);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getText()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57095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label.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</a:t>
                      </a:r>
                      <a:r>
                        <a:rPr sz="1600" b="1" spc="-14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st=jTextField1.getText();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isEditable(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52855">
                        <a:lnSpc>
                          <a:spcPct val="1175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setting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 is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editable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b=jTextField1.isEditable(</a:t>
                      </a:r>
                      <a:r>
                        <a:rPr sz="1600" b="1" spc="-25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27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isEnabled(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59205">
                        <a:lnSpc>
                          <a:spcPct val="1175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setting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 is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enabled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b=jTextField1.isEnabled(</a:t>
                      </a:r>
                      <a:r>
                        <a:rPr sz="1600" b="1" spc="-24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052" y="384301"/>
            <a:ext cx="76790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Text interaction using</a:t>
            </a:r>
            <a:r>
              <a:rPr spc="125" dirty="0"/>
              <a:t> </a:t>
            </a:r>
            <a:r>
              <a:rPr spc="-10" dirty="0"/>
              <a:t>jTextFields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3052" y="1172972"/>
            <a:ext cx="8402320" cy="216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latin typeface="Verdana"/>
                <a:cs typeface="Verdana"/>
              </a:rPr>
              <a:t>In </a:t>
            </a:r>
            <a:r>
              <a:rPr sz="1600" dirty="0">
                <a:latin typeface="Verdana"/>
                <a:cs typeface="Verdana"/>
              </a:rPr>
              <a:t>GUI </a:t>
            </a:r>
            <a:r>
              <a:rPr sz="1600" spc="-5" dirty="0">
                <a:latin typeface="Verdana"/>
                <a:cs typeface="Verdana"/>
              </a:rPr>
              <a:t>application </a:t>
            </a:r>
            <a:r>
              <a:rPr sz="1600" spc="5" dirty="0">
                <a:latin typeface="Verdana"/>
                <a:cs typeface="Verdana"/>
              </a:rPr>
              <a:t>often we </a:t>
            </a:r>
            <a:r>
              <a:rPr sz="1600" dirty="0">
                <a:latin typeface="Verdana"/>
                <a:cs typeface="Verdana"/>
              </a:rPr>
              <a:t>require </a:t>
            </a:r>
            <a:r>
              <a:rPr sz="1600" spc="-5" dirty="0">
                <a:latin typeface="Verdana"/>
                <a:cs typeface="Verdana"/>
              </a:rPr>
              <a:t>to </a:t>
            </a:r>
            <a:r>
              <a:rPr sz="1600" dirty="0">
                <a:latin typeface="Verdana"/>
                <a:cs typeface="Verdana"/>
              </a:rPr>
              <a:t>store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dirty="0">
                <a:latin typeface="Verdana"/>
                <a:cs typeface="Verdana"/>
              </a:rPr>
              <a:t>values </a:t>
            </a:r>
            <a:r>
              <a:rPr sz="1600" spc="5" dirty="0">
                <a:latin typeface="Verdana"/>
                <a:cs typeface="Verdana"/>
              </a:rPr>
              <a:t>of </a:t>
            </a:r>
            <a:r>
              <a:rPr sz="1600" dirty="0">
                <a:latin typeface="Verdana"/>
                <a:cs typeface="Verdana"/>
              </a:rPr>
              <a:t>text fields </a:t>
            </a:r>
            <a:r>
              <a:rPr sz="1600" spc="-5" dirty="0">
                <a:latin typeface="Verdana"/>
                <a:cs typeface="Verdana"/>
              </a:rPr>
              <a:t>to </a:t>
            </a:r>
            <a:r>
              <a:rPr sz="1600" dirty="0">
                <a:latin typeface="Verdana"/>
                <a:cs typeface="Verdana"/>
              </a:rPr>
              <a:t>variable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or  </a:t>
            </a:r>
            <a:r>
              <a:rPr sz="1600" dirty="0">
                <a:latin typeface="Verdana"/>
                <a:cs typeface="Verdana"/>
              </a:rPr>
              <a:t>vice-versa. </a:t>
            </a:r>
            <a:r>
              <a:rPr sz="1600" spc="-5" dirty="0">
                <a:latin typeface="Verdana"/>
                <a:cs typeface="Verdana"/>
              </a:rPr>
              <a:t>Java </a:t>
            </a:r>
            <a:r>
              <a:rPr sz="1600" spc="5" dirty="0">
                <a:latin typeface="Verdana"/>
                <a:cs typeface="Verdana"/>
              </a:rPr>
              <a:t>offers </a:t>
            </a:r>
            <a:r>
              <a:rPr sz="1600" dirty="0">
                <a:latin typeface="Verdana"/>
                <a:cs typeface="Verdana"/>
              </a:rPr>
              <a:t>three method </a:t>
            </a:r>
            <a:r>
              <a:rPr sz="1600" spc="5" dirty="0">
                <a:latin typeface="Verdana"/>
                <a:cs typeface="Verdana"/>
              </a:rPr>
              <a:t>for </a:t>
            </a:r>
            <a:r>
              <a:rPr sz="1600" spc="-5" dirty="0">
                <a:latin typeface="Verdana"/>
                <a:cs typeface="Verdana"/>
              </a:rPr>
              <a:t>this</a:t>
            </a:r>
            <a:r>
              <a:rPr sz="1600" spc="-18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purpose-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56870" algn="l"/>
              </a:tabLst>
            </a:pPr>
            <a:r>
              <a:rPr sz="16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600" spc="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FF3300"/>
                </a:solidFill>
                <a:latin typeface="Verdana"/>
                <a:cs typeface="Verdana"/>
              </a:rPr>
              <a:t>getText():</a:t>
            </a:r>
            <a:endParaRPr sz="1600">
              <a:latin typeface="Verdana"/>
              <a:cs typeface="Verdana"/>
            </a:endParaRPr>
          </a:p>
          <a:p>
            <a:pPr marL="356870" marR="334645">
              <a:lnSpc>
                <a:spcPct val="100000"/>
              </a:lnSpc>
              <a:spcBef>
                <a:spcPts val="285"/>
              </a:spcBef>
            </a:pPr>
            <a:r>
              <a:rPr sz="1600" spc="10" dirty="0">
                <a:latin typeface="Verdana"/>
                <a:cs typeface="Verdana"/>
              </a:rPr>
              <a:t>It </a:t>
            </a:r>
            <a:r>
              <a:rPr sz="1600" dirty="0">
                <a:latin typeface="Verdana"/>
                <a:cs typeface="Verdana"/>
              </a:rPr>
              <a:t>returns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dirty="0">
                <a:latin typeface="Verdana"/>
                <a:cs typeface="Verdana"/>
              </a:rPr>
              <a:t>text stored </a:t>
            </a:r>
            <a:r>
              <a:rPr sz="1600" spc="-5" dirty="0">
                <a:latin typeface="Verdana"/>
                <a:cs typeface="Verdana"/>
              </a:rPr>
              <a:t>in the </a:t>
            </a:r>
            <a:r>
              <a:rPr sz="1600" dirty="0">
                <a:latin typeface="Verdana"/>
                <a:cs typeface="Verdana"/>
              </a:rPr>
              <a:t>text based GUI components </a:t>
            </a:r>
            <a:r>
              <a:rPr sz="1600" spc="-5" dirty="0">
                <a:latin typeface="Verdana"/>
                <a:cs typeface="Verdana"/>
              </a:rPr>
              <a:t>like </a:t>
            </a:r>
            <a:r>
              <a:rPr sz="1600" dirty="0">
                <a:latin typeface="Verdana"/>
                <a:cs typeface="Verdana"/>
              </a:rPr>
              <a:t>Text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Field,  Text Area, </a:t>
            </a:r>
            <a:r>
              <a:rPr sz="1600" spc="-5" dirty="0">
                <a:latin typeface="Verdana"/>
                <a:cs typeface="Verdana"/>
              </a:rPr>
              <a:t>Button, Label, </a:t>
            </a:r>
            <a:r>
              <a:rPr sz="1600" dirty="0">
                <a:latin typeface="Verdana"/>
                <a:cs typeface="Verdana"/>
              </a:rPr>
              <a:t>Check </a:t>
            </a:r>
            <a:r>
              <a:rPr sz="1600" spc="5" dirty="0">
                <a:latin typeface="Verdana"/>
                <a:cs typeface="Verdana"/>
              </a:rPr>
              <a:t>Box </a:t>
            </a:r>
            <a:r>
              <a:rPr sz="1600" spc="-5" dirty="0">
                <a:latin typeface="Verdana"/>
                <a:cs typeface="Verdana"/>
              </a:rPr>
              <a:t>and </a:t>
            </a:r>
            <a:r>
              <a:rPr sz="1600" dirty="0">
                <a:latin typeface="Verdana"/>
                <a:cs typeface="Verdana"/>
              </a:rPr>
              <a:t>Radio Button etc. </a:t>
            </a:r>
            <a:r>
              <a:rPr sz="1600" spc="-5" dirty="0">
                <a:latin typeface="Verdana"/>
                <a:cs typeface="Verdana"/>
              </a:rPr>
              <a:t>in string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type.</a:t>
            </a:r>
            <a:endParaRPr sz="16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Verdana"/>
                <a:cs typeface="Verdana"/>
              </a:rPr>
              <a:t>e.g. </a:t>
            </a:r>
            <a:r>
              <a:rPr sz="1600" spc="-5" dirty="0">
                <a:solidFill>
                  <a:srgbClr val="000066"/>
                </a:solidFill>
                <a:latin typeface="Verdana"/>
                <a:cs typeface="Verdana"/>
              </a:rPr>
              <a:t>String</a:t>
            </a:r>
            <a:r>
              <a:rPr sz="1600" spc="-3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0066"/>
                </a:solidFill>
                <a:latin typeface="Verdana"/>
                <a:cs typeface="Verdana"/>
              </a:rPr>
              <a:t>str1=jTextField1.getText();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56870" algn="l"/>
              </a:tabLst>
            </a:pPr>
            <a:r>
              <a:rPr sz="16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600" spc="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FF3300"/>
                </a:solidFill>
                <a:latin typeface="Verdana"/>
                <a:cs typeface="Verdana"/>
              </a:rPr>
              <a:t>parse…….()</a:t>
            </a:r>
            <a:endParaRPr sz="16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Verdana"/>
                <a:cs typeface="Verdana"/>
              </a:rPr>
              <a:t>This </a:t>
            </a:r>
            <a:r>
              <a:rPr sz="1600" dirty="0">
                <a:latin typeface="Verdana"/>
                <a:cs typeface="Verdana"/>
              </a:rPr>
              <a:t>method </a:t>
            </a:r>
            <a:r>
              <a:rPr sz="1600" spc="5" dirty="0">
                <a:latin typeface="Verdana"/>
                <a:cs typeface="Verdana"/>
              </a:rPr>
              <a:t>convert </a:t>
            </a:r>
            <a:r>
              <a:rPr sz="1600" spc="-5" dirty="0">
                <a:latin typeface="Verdana"/>
                <a:cs typeface="Verdana"/>
              </a:rPr>
              <a:t>textual </a:t>
            </a:r>
            <a:r>
              <a:rPr sz="1600" dirty="0">
                <a:latin typeface="Verdana"/>
                <a:cs typeface="Verdana"/>
              </a:rPr>
              <a:t>data </a:t>
            </a:r>
            <a:r>
              <a:rPr sz="1600" spc="5" dirty="0">
                <a:latin typeface="Verdana"/>
                <a:cs typeface="Verdana"/>
              </a:rPr>
              <a:t>from </a:t>
            </a:r>
            <a:r>
              <a:rPr sz="1600" dirty="0">
                <a:latin typeface="Verdana"/>
                <a:cs typeface="Verdana"/>
              </a:rPr>
              <a:t>GUI component </a:t>
            </a:r>
            <a:r>
              <a:rPr sz="1600" spc="-5" dirty="0">
                <a:latin typeface="Verdana"/>
                <a:cs typeface="Verdana"/>
              </a:rPr>
              <a:t>in to </a:t>
            </a:r>
            <a:r>
              <a:rPr sz="1600" dirty="0">
                <a:latin typeface="Verdana"/>
                <a:cs typeface="Verdana"/>
              </a:rPr>
              <a:t>numeric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type.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6422" y="3313859"/>
            <a:ext cx="3032125" cy="1720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>
              <a:lnSpc>
                <a:spcPct val="115700"/>
              </a:lnSpc>
              <a:spcBef>
                <a:spcPts val="105"/>
              </a:spcBef>
            </a:pPr>
            <a:r>
              <a:rPr sz="1600" dirty="0">
                <a:latin typeface="Verdana"/>
                <a:cs typeface="Verdana"/>
              </a:rPr>
              <a:t>Byte.parseByte(String s)  Short.parseShort(String s)  Integer.parseInt(string s)  Long.parseLong(string s)  Float.parseFloat(string s)  Double.parseDouble(string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3931" y="3313859"/>
            <a:ext cx="2133600" cy="172021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409"/>
              </a:spcBef>
              <a:buChar char="–"/>
              <a:tabLst>
                <a:tab pos="212090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byte.</a:t>
            </a:r>
            <a:endParaRPr sz="1600">
              <a:latin typeface="Verdana"/>
              <a:cs typeface="Verdana"/>
            </a:endParaRPr>
          </a:p>
          <a:p>
            <a:pPr marL="211454" indent="-198755">
              <a:lnSpc>
                <a:spcPct val="100000"/>
              </a:lnSpc>
              <a:spcBef>
                <a:spcPts val="310"/>
              </a:spcBef>
              <a:buChar char="–"/>
              <a:tabLst>
                <a:tab pos="212090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short.</a:t>
            </a:r>
            <a:endParaRPr sz="1600">
              <a:latin typeface="Verdana"/>
              <a:cs typeface="Verdana"/>
            </a:endParaRPr>
          </a:p>
          <a:p>
            <a:pPr marL="210820" indent="-198755">
              <a:lnSpc>
                <a:spcPct val="100000"/>
              </a:lnSpc>
              <a:spcBef>
                <a:spcPts val="290"/>
              </a:spcBef>
              <a:buChar char="–"/>
              <a:tabLst>
                <a:tab pos="211454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integer.</a:t>
            </a:r>
            <a:endParaRPr sz="1600">
              <a:latin typeface="Verdana"/>
              <a:cs typeface="Verdana"/>
            </a:endParaRPr>
          </a:p>
          <a:p>
            <a:pPr marL="210820" indent="-198755">
              <a:lnSpc>
                <a:spcPct val="100000"/>
              </a:lnSpc>
              <a:spcBef>
                <a:spcPts val="310"/>
              </a:spcBef>
              <a:buChar char="–"/>
              <a:tabLst>
                <a:tab pos="211454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long.</a:t>
            </a:r>
            <a:endParaRPr sz="1600">
              <a:latin typeface="Verdana"/>
              <a:cs typeface="Verdana"/>
            </a:endParaRPr>
          </a:p>
          <a:p>
            <a:pPr marL="210820" indent="-198755">
              <a:lnSpc>
                <a:spcPct val="100000"/>
              </a:lnSpc>
              <a:spcBef>
                <a:spcPts val="290"/>
              </a:spcBef>
              <a:buChar char="–"/>
              <a:tabLst>
                <a:tab pos="211454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float.</a:t>
            </a:r>
            <a:endParaRPr sz="1600">
              <a:latin typeface="Verdana"/>
              <a:cs typeface="Verdana"/>
            </a:endParaRPr>
          </a:p>
          <a:p>
            <a:pPr marL="210185" indent="-198120">
              <a:lnSpc>
                <a:spcPct val="100000"/>
              </a:lnSpc>
              <a:spcBef>
                <a:spcPts val="310"/>
              </a:spcBef>
              <a:buChar char="–"/>
              <a:tabLst>
                <a:tab pos="210820" algn="l"/>
              </a:tabLst>
            </a:pPr>
            <a:r>
              <a:rPr sz="1600" spc="-5" dirty="0">
                <a:latin typeface="Verdana"/>
                <a:cs typeface="Verdana"/>
              </a:rPr>
              <a:t>string into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double.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52" y="5005210"/>
            <a:ext cx="5967730" cy="8731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09"/>
              </a:spcBef>
              <a:tabLst>
                <a:tab pos="965200" algn="l"/>
              </a:tabLst>
            </a:pPr>
            <a:r>
              <a:rPr sz="1600" dirty="0">
                <a:latin typeface="Verdana"/>
                <a:cs typeface="Verdana"/>
              </a:rPr>
              <a:t>e.g.	</a:t>
            </a:r>
            <a:r>
              <a:rPr sz="1600" spc="-5" dirty="0">
                <a:solidFill>
                  <a:srgbClr val="000066"/>
                </a:solidFill>
                <a:latin typeface="Verdana"/>
                <a:cs typeface="Verdana"/>
              </a:rPr>
              <a:t>int</a:t>
            </a:r>
            <a:r>
              <a:rPr sz="1600" spc="6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Verdana"/>
                <a:cs typeface="Verdana"/>
              </a:rPr>
              <a:t>age=Integer.parseInt(jTextField1.getText());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56870" algn="l"/>
              </a:tabLst>
            </a:pPr>
            <a:r>
              <a:rPr sz="16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600" spc="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FF3300"/>
                </a:solidFill>
                <a:latin typeface="Verdana"/>
                <a:cs typeface="Verdana"/>
              </a:rPr>
              <a:t>setText()</a:t>
            </a:r>
            <a:endParaRPr sz="16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latin typeface="Verdana"/>
                <a:cs typeface="Verdana"/>
              </a:rPr>
              <a:t>This </a:t>
            </a:r>
            <a:r>
              <a:rPr sz="1600" dirty="0">
                <a:latin typeface="Verdana"/>
                <a:cs typeface="Verdana"/>
              </a:rPr>
              <a:t>method stores </a:t>
            </a:r>
            <a:r>
              <a:rPr sz="1600" spc="-5" dirty="0">
                <a:latin typeface="Verdana"/>
                <a:cs typeface="Verdana"/>
              </a:rPr>
              <a:t>string into </a:t>
            </a:r>
            <a:r>
              <a:rPr sz="1600" dirty="0">
                <a:latin typeface="Verdana"/>
                <a:cs typeface="Verdana"/>
              </a:rPr>
              <a:t>GUI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component.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476" y="5891236"/>
            <a:ext cx="39052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1665" algn="l"/>
              </a:tabLst>
            </a:pPr>
            <a:r>
              <a:rPr sz="1600" dirty="0">
                <a:latin typeface="Verdana"/>
                <a:cs typeface="Verdana"/>
              </a:rPr>
              <a:t>e.g.	</a:t>
            </a:r>
            <a:r>
              <a:rPr sz="1600" dirty="0">
                <a:solidFill>
                  <a:srgbClr val="000066"/>
                </a:solidFill>
                <a:latin typeface="Verdana"/>
                <a:cs typeface="Verdana"/>
              </a:rPr>
              <a:t>jTextField1.setText(“Amitabh”);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4426" y="6171624"/>
            <a:ext cx="31254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000066"/>
                </a:solidFill>
                <a:latin typeface="Verdana"/>
                <a:cs typeface="Verdana"/>
              </a:rPr>
              <a:t>jLabel1.setText(“”+payment);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9515" y="5826251"/>
            <a:ext cx="4544567" cy="81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1035" y="5765291"/>
            <a:ext cx="3593591" cy="9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1035" y="6571983"/>
            <a:ext cx="3593591" cy="77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0506" y="5857875"/>
            <a:ext cx="4440618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0493" y="5857877"/>
            <a:ext cx="4441190" cy="714375"/>
          </a:xfrm>
          <a:custGeom>
            <a:avLst/>
            <a:gdLst/>
            <a:ahLst/>
            <a:cxnLst/>
            <a:rect l="l" t="t" r="r" b="b"/>
            <a:pathLst>
              <a:path w="4441190" h="714375">
                <a:moveTo>
                  <a:pt x="511568" y="119062"/>
                </a:moveTo>
                <a:lnTo>
                  <a:pt x="520924" y="72716"/>
                </a:lnTo>
                <a:lnTo>
                  <a:pt x="546439" y="34871"/>
                </a:lnTo>
                <a:lnTo>
                  <a:pt x="584284" y="9355"/>
                </a:lnTo>
                <a:lnTo>
                  <a:pt x="630631" y="0"/>
                </a:lnTo>
                <a:lnTo>
                  <a:pt x="1166418" y="0"/>
                </a:lnTo>
                <a:lnTo>
                  <a:pt x="2148674" y="0"/>
                </a:lnTo>
                <a:lnTo>
                  <a:pt x="4321568" y="0"/>
                </a:lnTo>
                <a:lnTo>
                  <a:pt x="4367914" y="9355"/>
                </a:lnTo>
                <a:lnTo>
                  <a:pt x="4405760" y="34871"/>
                </a:lnTo>
                <a:lnTo>
                  <a:pt x="4431275" y="72716"/>
                </a:lnTo>
                <a:lnTo>
                  <a:pt x="4440631" y="119062"/>
                </a:lnTo>
                <a:lnTo>
                  <a:pt x="4440631" y="416712"/>
                </a:lnTo>
                <a:lnTo>
                  <a:pt x="4440631" y="595312"/>
                </a:lnTo>
                <a:lnTo>
                  <a:pt x="4431275" y="641653"/>
                </a:lnTo>
                <a:lnTo>
                  <a:pt x="4405760" y="679499"/>
                </a:lnTo>
                <a:lnTo>
                  <a:pt x="4367914" y="705017"/>
                </a:lnTo>
                <a:lnTo>
                  <a:pt x="4321568" y="714375"/>
                </a:lnTo>
                <a:lnTo>
                  <a:pt x="2148674" y="714375"/>
                </a:lnTo>
                <a:lnTo>
                  <a:pt x="1166418" y="714375"/>
                </a:lnTo>
                <a:lnTo>
                  <a:pt x="630631" y="714375"/>
                </a:lnTo>
                <a:lnTo>
                  <a:pt x="584284" y="705017"/>
                </a:lnTo>
                <a:lnTo>
                  <a:pt x="546439" y="679499"/>
                </a:lnTo>
                <a:lnTo>
                  <a:pt x="520924" y="641653"/>
                </a:lnTo>
                <a:lnTo>
                  <a:pt x="511568" y="595312"/>
                </a:lnTo>
                <a:lnTo>
                  <a:pt x="0" y="520738"/>
                </a:lnTo>
                <a:lnTo>
                  <a:pt x="511568" y="416712"/>
                </a:lnTo>
                <a:lnTo>
                  <a:pt x="511568" y="119062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75762" y="5833554"/>
            <a:ext cx="31235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Alternatively it </a:t>
            </a:r>
            <a:r>
              <a:rPr sz="1600" dirty="0">
                <a:latin typeface="Verdana"/>
                <a:cs typeface="Verdana"/>
              </a:rPr>
              <a:t>can written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as-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3463" y="6077388"/>
            <a:ext cx="328167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000066"/>
                </a:solidFill>
                <a:latin typeface="Verdana"/>
                <a:cs typeface="Verdana"/>
              </a:rPr>
              <a:t>jLabel1.setText(Integer.toString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612" y="6321222"/>
            <a:ext cx="83775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49950" algn="l"/>
                <a:tab pos="8364220" algn="l"/>
              </a:tabLst>
            </a:pPr>
            <a:r>
              <a:rPr sz="1600" u="sng" dirty="0">
                <a:solidFill>
                  <a:srgbClr val="000066"/>
                </a:solidFill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	</a:t>
            </a:r>
            <a:r>
              <a:rPr sz="1600" u="sng" spc="-5" dirty="0">
                <a:solidFill>
                  <a:srgbClr val="000066"/>
                </a:solidFill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(payment));	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0334"/>
            <a:ext cx="78409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dirty="0"/>
              <a:t>jCheckBox</a:t>
            </a:r>
            <a:r>
              <a:rPr sz="3400" spc="-175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293052" y="1244409"/>
            <a:ext cx="8379459" cy="507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tabLst>
                <a:tab pos="6107430" algn="l"/>
              </a:tabLst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jCheckBox control belongs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JCheckBox </a:t>
            </a:r>
            <a:r>
              <a:rPr sz="2400" spc="-10" dirty="0">
                <a:latin typeface="Verdana"/>
                <a:cs typeface="Verdana"/>
              </a:rPr>
              <a:t>class </a:t>
            </a:r>
            <a:r>
              <a:rPr sz="2400" dirty="0">
                <a:latin typeface="Verdana"/>
                <a:cs typeface="Verdana"/>
              </a:rPr>
              <a:t>of  </a:t>
            </a:r>
            <a:r>
              <a:rPr sz="2400" spc="-10" dirty="0">
                <a:latin typeface="Verdana"/>
                <a:cs typeface="Verdana"/>
              </a:rPr>
              <a:t>Swing </a:t>
            </a:r>
            <a:r>
              <a:rPr sz="2400" spc="-5" dirty="0">
                <a:latin typeface="Verdana"/>
                <a:cs typeface="Verdana"/>
              </a:rPr>
              <a:t>controls. It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indicates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whether	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particular  condition is </a:t>
            </a:r>
            <a:r>
              <a:rPr sz="2400" dirty="0">
                <a:latin typeface="Verdana"/>
                <a:cs typeface="Verdana"/>
              </a:rPr>
              <a:t>on or </a:t>
            </a:r>
            <a:r>
              <a:rPr sz="2400" spc="-5" dirty="0">
                <a:latin typeface="Verdana"/>
                <a:cs typeface="Verdana"/>
              </a:rPr>
              <a:t>off. </a:t>
            </a:r>
            <a:r>
              <a:rPr sz="2400" dirty="0">
                <a:latin typeface="Verdana"/>
                <a:cs typeface="Verdana"/>
              </a:rPr>
              <a:t>You </a:t>
            </a:r>
            <a:r>
              <a:rPr sz="2400" spc="-5" dirty="0">
                <a:latin typeface="Verdana"/>
                <a:cs typeface="Verdana"/>
              </a:rPr>
              <a:t>can use Check </a:t>
            </a:r>
            <a:r>
              <a:rPr sz="2400" dirty="0">
                <a:latin typeface="Verdana"/>
                <a:cs typeface="Verdana"/>
              </a:rPr>
              <a:t>boxes </a:t>
            </a:r>
            <a:r>
              <a:rPr sz="2400" spc="-10" dirty="0">
                <a:latin typeface="Verdana"/>
                <a:cs typeface="Verdana"/>
              </a:rPr>
              <a:t>to  </a:t>
            </a:r>
            <a:r>
              <a:rPr sz="2400" spc="-5" dirty="0">
                <a:latin typeface="Verdana"/>
                <a:cs typeface="Verdana"/>
              </a:rPr>
              <a:t>accept user’s choice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terms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true/false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yes/no </a:t>
            </a:r>
            <a:r>
              <a:rPr sz="2400" spc="-5" dirty="0">
                <a:latin typeface="Verdana"/>
                <a:cs typeface="Verdana"/>
              </a:rPr>
              <a:t> options.</a:t>
            </a:r>
            <a:endParaRPr sz="2400">
              <a:latin typeface="Verdana"/>
              <a:cs typeface="Verdana"/>
            </a:endParaRPr>
          </a:p>
          <a:p>
            <a:pPr marL="356870" marR="88900" indent="-344805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Verdana"/>
                <a:cs typeface="Verdana"/>
              </a:rPr>
              <a:t>Check </a:t>
            </a:r>
            <a:r>
              <a:rPr sz="2400" dirty="0">
                <a:latin typeface="Verdana"/>
                <a:cs typeface="Verdana"/>
              </a:rPr>
              <a:t>Boxes </a:t>
            </a:r>
            <a:r>
              <a:rPr sz="2400" spc="-5" dirty="0">
                <a:latin typeface="Verdana"/>
                <a:cs typeface="Verdana"/>
              </a:rPr>
              <a:t>may </a:t>
            </a:r>
            <a:r>
              <a:rPr sz="2400" dirty="0">
                <a:latin typeface="Verdana"/>
                <a:cs typeface="Verdana"/>
              </a:rPr>
              <a:t>works </a:t>
            </a:r>
            <a:r>
              <a:rPr sz="2400" spc="-10" dirty="0">
                <a:latin typeface="Verdana"/>
                <a:cs typeface="Verdana"/>
              </a:rPr>
              <a:t>independently to </a:t>
            </a:r>
            <a:r>
              <a:rPr sz="2400" dirty="0">
                <a:latin typeface="Verdana"/>
                <a:cs typeface="Verdana"/>
              </a:rPr>
              <a:t>each </a:t>
            </a:r>
            <a:r>
              <a:rPr sz="2400" spc="-5" dirty="0">
                <a:latin typeface="Verdana"/>
                <a:cs typeface="Verdana"/>
              </a:rPr>
              <a:t>other,  so </a:t>
            </a:r>
            <a:r>
              <a:rPr sz="2400" spc="-10" dirty="0">
                <a:latin typeface="Verdana"/>
                <a:cs typeface="Verdana"/>
              </a:rPr>
              <a:t>that </a:t>
            </a:r>
            <a:r>
              <a:rPr sz="2400" spc="-5" dirty="0">
                <a:latin typeface="Verdana"/>
                <a:cs typeface="Verdana"/>
              </a:rPr>
              <a:t>any </a:t>
            </a:r>
            <a:r>
              <a:rPr sz="2400" spc="-10" dirty="0">
                <a:latin typeface="Verdana"/>
                <a:cs typeface="Verdana"/>
              </a:rPr>
              <a:t>number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check </a:t>
            </a:r>
            <a:r>
              <a:rPr sz="2400" dirty="0">
                <a:latin typeface="Verdana"/>
                <a:cs typeface="Verdana"/>
              </a:rPr>
              <a:t>boxes </a:t>
            </a:r>
            <a:r>
              <a:rPr sz="2400" spc="-5" dirty="0">
                <a:latin typeface="Verdana"/>
                <a:cs typeface="Verdana"/>
              </a:rPr>
              <a:t>can be selected  at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same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Verdana"/>
                <a:cs typeface="Verdana"/>
              </a:rPr>
              <a:t>Some features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jCheckBox control’s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are-</a:t>
            </a:r>
            <a:endParaRPr sz="2400">
              <a:latin typeface="Verdana"/>
              <a:cs typeface="Verdana"/>
            </a:endParaRPr>
          </a:p>
          <a:p>
            <a:pPr marL="356870" marR="210820" indent="-34480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  <a:tab pos="1353185" algn="l"/>
              </a:tabLst>
            </a:pPr>
            <a:r>
              <a:rPr sz="2400" spc="-5" dirty="0">
                <a:latin typeface="Verdana"/>
                <a:cs typeface="Verdana"/>
              </a:rPr>
              <a:t>It can be used </a:t>
            </a:r>
            <a:r>
              <a:rPr sz="2400" spc="-10" dirty="0">
                <a:latin typeface="Verdana"/>
                <a:cs typeface="Verdana"/>
              </a:rPr>
              <a:t>to input </a:t>
            </a:r>
            <a:r>
              <a:rPr sz="2400" spc="-5" dirty="0">
                <a:latin typeface="Verdana"/>
                <a:cs typeface="Verdana"/>
              </a:rPr>
              <a:t>True/False </a:t>
            </a:r>
            <a:r>
              <a:rPr sz="2400" dirty="0">
                <a:latin typeface="Verdana"/>
                <a:cs typeface="Verdana"/>
              </a:rPr>
              <a:t>or Yes/No </a:t>
            </a:r>
            <a:r>
              <a:rPr sz="2400" spc="-5" dirty="0">
                <a:latin typeface="Verdana"/>
                <a:cs typeface="Verdana"/>
              </a:rPr>
              <a:t>typed  </a:t>
            </a:r>
            <a:r>
              <a:rPr sz="2400" spc="-10" dirty="0">
                <a:latin typeface="Verdana"/>
                <a:cs typeface="Verdana"/>
              </a:rPr>
              <a:t>input	to the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application.</a:t>
            </a:r>
            <a:endParaRPr sz="2400">
              <a:latin typeface="Verdana"/>
              <a:cs typeface="Verdana"/>
            </a:endParaRPr>
          </a:p>
          <a:p>
            <a:pPr marL="356870" marR="408940" indent="-344805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400" spc="-10" dirty="0">
                <a:latin typeface="Verdana"/>
                <a:cs typeface="Verdana"/>
              </a:rPr>
              <a:t>Multiple </a:t>
            </a:r>
            <a:r>
              <a:rPr sz="2400" spc="-5" dirty="0">
                <a:latin typeface="Verdana"/>
                <a:cs typeface="Verdana"/>
              </a:rPr>
              <a:t>check </a:t>
            </a:r>
            <a:r>
              <a:rPr sz="2400" dirty="0">
                <a:latin typeface="Verdana"/>
                <a:cs typeface="Verdana"/>
              </a:rPr>
              <a:t>boxes </a:t>
            </a:r>
            <a:r>
              <a:rPr sz="2400" spc="-5" dirty="0">
                <a:latin typeface="Verdana"/>
                <a:cs typeface="Verdana"/>
              </a:rPr>
              <a:t>can be selected at </a:t>
            </a:r>
            <a:r>
              <a:rPr sz="2400" spc="-10" dirty="0">
                <a:latin typeface="Verdana"/>
                <a:cs typeface="Verdana"/>
              </a:rPr>
              <a:t>the same 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90" y="506221"/>
            <a:ext cx="840422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Commonly </a:t>
            </a:r>
            <a:r>
              <a:rPr sz="2900" spc="-5" dirty="0"/>
              <a:t>used Properties of</a:t>
            </a:r>
            <a:r>
              <a:rPr sz="2900" spc="-100" dirty="0"/>
              <a:t> </a:t>
            </a:r>
            <a:r>
              <a:rPr sz="2900" spc="-5" dirty="0"/>
              <a:t>jCheckBox</a:t>
            </a:r>
            <a:endParaRPr sz="29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4475" y="1262062"/>
          <a:ext cx="8714104" cy="487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/>
                <a:gridCol w="2395854"/>
                <a:gridCol w="4283075"/>
              </a:tblGrid>
              <a:tr h="3825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Properties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Value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background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background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825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foreground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foreground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825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Label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Text/Picture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372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text/Picture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759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name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and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size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Defines the font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size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text.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enabled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3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Determines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not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mnemonic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Character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shortcut (access)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key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selected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66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Check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box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will be selected, if set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true. (default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false)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Button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Group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518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Button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Group  name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Adds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Check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Boxes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 a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Group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34784"/>
            <a:ext cx="8011159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Commonly </a:t>
            </a:r>
            <a:r>
              <a:rPr sz="2900" spc="-5" dirty="0"/>
              <a:t>used </a:t>
            </a:r>
            <a:r>
              <a:rPr sz="2900" dirty="0"/>
              <a:t>Methods </a:t>
            </a:r>
            <a:r>
              <a:rPr sz="2900" spc="-5" dirty="0"/>
              <a:t>of</a:t>
            </a:r>
            <a:r>
              <a:rPr sz="2900" spc="-135" dirty="0"/>
              <a:t> </a:t>
            </a:r>
            <a:r>
              <a:rPr sz="2900" spc="-5" dirty="0"/>
              <a:t>jCheckBox</a:t>
            </a:r>
            <a:endParaRPr sz="29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8937" y="1262062"/>
          <a:ext cx="8496300" cy="5024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/>
                <a:gridCol w="6248400"/>
              </a:tblGrid>
              <a:tr h="4953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Methods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setText(String)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1361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string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jCheckBox1.setText(“Computer”);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getText()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50315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check</a:t>
                      </a:r>
                      <a:r>
                        <a:rPr sz="16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box.  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</a:t>
                      </a:r>
                      <a:r>
                        <a:rPr sz="1600" b="1" spc="-114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st=jCheckBox1.getText();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2231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setEnabled()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669414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check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box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enables,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given.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jCheckBox1.setEnabled(true);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isEnabled(</a:t>
                      </a:r>
                      <a:r>
                        <a:rPr sz="16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0523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state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check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box is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enabled.  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</a:t>
                      </a:r>
                      <a:r>
                        <a:rPr sz="1600" b="1" spc="-14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st=jCheckBox1.isEnabled();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setSelected()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61417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check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box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given.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jCheckBox1.setSelected(true);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9204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isSelected(</a:t>
                      </a:r>
                      <a:r>
                        <a:rPr sz="16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487045">
                        <a:lnSpc>
                          <a:spcPct val="117500"/>
                        </a:lnSpc>
                        <a:spcBef>
                          <a:spcPts val="5"/>
                        </a:spcBef>
                        <a:tabLst>
                          <a:tab pos="556895" algn="l"/>
                        </a:tabLst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state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check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box is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Ex.	</a:t>
                      </a:r>
                      <a:r>
                        <a:rPr sz="1600" b="1" spc="-1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If(jCheckBox1.isSelected())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64198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977265" algn="l"/>
                        </a:tabLst>
                      </a:pP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{	……</a:t>
                      </a:r>
                      <a:r>
                        <a:rPr sz="1600" b="1" spc="-4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47789"/>
            <a:ext cx="79806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Working with </a:t>
            </a:r>
            <a:r>
              <a:rPr spc="-10" dirty="0"/>
              <a:t>jRadioButton</a:t>
            </a:r>
            <a:r>
              <a:rPr spc="170" dirty="0"/>
              <a:t> </a:t>
            </a:r>
            <a:r>
              <a:rPr spc="-10" dirty="0"/>
              <a:t>control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052" y="1244409"/>
            <a:ext cx="8603615" cy="521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A jRadioButton control </a:t>
            </a:r>
            <a:r>
              <a:rPr sz="2400" spc="-5" dirty="0">
                <a:latin typeface="Verdana"/>
                <a:cs typeface="Verdana"/>
              </a:rPr>
              <a:t>belongs to </a:t>
            </a:r>
            <a:r>
              <a:rPr sz="2400" dirty="0">
                <a:latin typeface="Verdana"/>
                <a:cs typeface="Verdana"/>
              </a:rPr>
              <a:t>JRadioButton </a:t>
            </a:r>
            <a:r>
              <a:rPr sz="2400" spc="-10" dirty="0">
                <a:latin typeface="Verdana"/>
                <a:cs typeface="Verdana"/>
              </a:rPr>
              <a:t>class </a:t>
            </a:r>
            <a:r>
              <a:rPr sz="2400" spc="5" dirty="0">
                <a:latin typeface="Verdana"/>
                <a:cs typeface="Verdana"/>
              </a:rPr>
              <a:t>of  </a:t>
            </a:r>
            <a:r>
              <a:rPr sz="2400" spc="-5" dirty="0">
                <a:latin typeface="Verdana"/>
                <a:cs typeface="Verdana"/>
              </a:rPr>
              <a:t>Swing </a:t>
            </a:r>
            <a:r>
              <a:rPr sz="2400" dirty="0">
                <a:latin typeface="Verdana"/>
                <a:cs typeface="Verdana"/>
              </a:rPr>
              <a:t>controls. </a:t>
            </a:r>
            <a:r>
              <a:rPr sz="2400" spc="-5" dirty="0">
                <a:latin typeface="Verdana"/>
                <a:cs typeface="Verdana"/>
              </a:rPr>
              <a:t>It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used to get </a:t>
            </a:r>
            <a:r>
              <a:rPr sz="2400" dirty="0">
                <a:latin typeface="Verdana"/>
                <a:cs typeface="Verdana"/>
              </a:rPr>
              <a:t>choices from </a:t>
            </a:r>
            <a:r>
              <a:rPr sz="2400" spc="-5" dirty="0">
                <a:latin typeface="Verdana"/>
                <a:cs typeface="Verdana"/>
              </a:rPr>
              <a:t>the  </a:t>
            </a:r>
            <a:r>
              <a:rPr sz="2400" dirty="0">
                <a:latin typeface="Verdana"/>
                <a:cs typeface="Verdana"/>
              </a:rPr>
              <a:t>user. </a:t>
            </a:r>
            <a:r>
              <a:rPr sz="2400" spc="-5" dirty="0">
                <a:latin typeface="Verdana"/>
                <a:cs typeface="Verdana"/>
              </a:rPr>
              <a:t>Generally, </a:t>
            </a:r>
            <a:r>
              <a:rPr sz="2400" spc="10" dirty="0">
                <a:latin typeface="Verdana"/>
                <a:cs typeface="Verdana"/>
              </a:rPr>
              <a:t>It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used as </a:t>
            </a:r>
            <a:r>
              <a:rPr sz="2400" dirty="0">
                <a:latin typeface="Verdana"/>
                <a:cs typeface="Verdana"/>
              </a:rPr>
              <a:t>a grouped control, </a:t>
            </a:r>
            <a:r>
              <a:rPr sz="2400" spc="-5" dirty="0">
                <a:latin typeface="Verdana"/>
                <a:cs typeface="Verdana"/>
              </a:rPr>
              <a:t>so  </a:t>
            </a:r>
            <a:r>
              <a:rPr sz="2400" spc="-10" dirty="0">
                <a:latin typeface="Verdana"/>
                <a:cs typeface="Verdana"/>
              </a:rPr>
              <a:t>that </a:t>
            </a:r>
            <a:r>
              <a:rPr sz="2400" spc="-5" dirty="0">
                <a:latin typeface="Verdana"/>
                <a:cs typeface="Verdana"/>
              </a:rPr>
              <a:t>only one can be selected at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865"/>
              </a:spcBef>
            </a:pPr>
            <a:r>
              <a:rPr sz="2400" spc="5" dirty="0">
                <a:latin typeface="Verdana"/>
                <a:cs typeface="Verdana"/>
              </a:rPr>
              <a:t>By </a:t>
            </a:r>
            <a:r>
              <a:rPr sz="2400" dirty="0">
                <a:latin typeface="Verdana"/>
                <a:cs typeface="Verdana"/>
              </a:rPr>
              <a:t>default, jButtons are </a:t>
            </a:r>
            <a:r>
              <a:rPr sz="2400" spc="-5" dirty="0">
                <a:latin typeface="Verdana"/>
                <a:cs typeface="Verdana"/>
              </a:rPr>
              <a:t>independent </a:t>
            </a:r>
            <a:r>
              <a:rPr sz="2400" dirty="0">
                <a:latin typeface="Verdana"/>
                <a:cs typeface="Verdana"/>
              </a:rPr>
              <a:t>control. To </a:t>
            </a:r>
            <a:r>
              <a:rPr sz="2400" spc="-5" dirty="0">
                <a:latin typeface="Verdana"/>
                <a:cs typeface="Verdana"/>
              </a:rPr>
              <a:t>make  tem </a:t>
            </a:r>
            <a:r>
              <a:rPr sz="2400" dirty="0">
                <a:latin typeface="Verdana"/>
                <a:cs typeface="Verdana"/>
              </a:rPr>
              <a:t>dependent, Radio Buttons should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dirty="0">
                <a:latin typeface="Verdana"/>
                <a:cs typeface="Verdana"/>
              </a:rPr>
              <a:t>kept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ButtonGroup </a:t>
            </a:r>
            <a:r>
              <a:rPr sz="2400" dirty="0">
                <a:latin typeface="Verdana"/>
                <a:cs typeface="Verdana"/>
              </a:rPr>
              <a:t>container control, </a:t>
            </a:r>
            <a:r>
              <a:rPr sz="2400" spc="-5" dirty="0">
                <a:latin typeface="Verdana"/>
                <a:cs typeface="Verdana"/>
              </a:rPr>
              <a:t>so that </a:t>
            </a:r>
            <a:r>
              <a:rPr sz="2400" spc="5" dirty="0">
                <a:latin typeface="Verdana"/>
                <a:cs typeface="Verdana"/>
              </a:rPr>
              <a:t>only </a:t>
            </a:r>
            <a:r>
              <a:rPr sz="2400" dirty="0">
                <a:latin typeface="Verdana"/>
                <a:cs typeface="Verdana"/>
              </a:rPr>
              <a:t>one  </a:t>
            </a:r>
            <a:r>
              <a:rPr sz="2400" spc="-10" dirty="0">
                <a:latin typeface="Verdana"/>
                <a:cs typeface="Verdana"/>
              </a:rPr>
              <a:t>button </a:t>
            </a:r>
            <a:r>
              <a:rPr sz="2400" spc="-5" dirty="0">
                <a:latin typeface="Verdana"/>
                <a:cs typeface="Verdana"/>
              </a:rPr>
              <a:t>can be selected at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time in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1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group.</a:t>
            </a:r>
            <a:endParaRPr sz="2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2400" spc="-5" dirty="0">
                <a:latin typeface="Verdana"/>
                <a:cs typeface="Verdana"/>
              </a:rPr>
              <a:t>Some features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jRadioButton control’s</a:t>
            </a:r>
            <a:r>
              <a:rPr sz="2400" spc="1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are-</a:t>
            </a:r>
            <a:endParaRPr sz="2400">
              <a:latin typeface="Verdana"/>
              <a:cs typeface="Verdana"/>
            </a:endParaRPr>
          </a:p>
          <a:p>
            <a:pPr marL="356870" marR="659765" indent="-344805">
              <a:lnSpc>
                <a:spcPct val="100000"/>
              </a:lnSpc>
              <a:spcBef>
                <a:spcPts val="86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  <a:tab pos="2322830" algn="l"/>
              </a:tabLst>
            </a:pPr>
            <a:r>
              <a:rPr sz="2400" spc="-5" dirty="0">
                <a:latin typeface="Verdana"/>
                <a:cs typeface="Verdana"/>
              </a:rPr>
              <a:t>It can be used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get </a:t>
            </a:r>
            <a:r>
              <a:rPr sz="2400" spc="-5" dirty="0">
                <a:latin typeface="Verdana"/>
                <a:cs typeface="Verdana"/>
              </a:rPr>
              <a:t>true/false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yes/no choice-  typed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input	</a:t>
            </a:r>
            <a:r>
              <a:rPr sz="2400" spc="-5" dirty="0">
                <a:latin typeface="Verdana"/>
                <a:cs typeface="Verdana"/>
              </a:rPr>
              <a:t>for </a:t>
            </a:r>
            <a:r>
              <a:rPr sz="2400" spc="-10" dirty="0">
                <a:latin typeface="Verdana"/>
                <a:cs typeface="Verdana"/>
              </a:rPr>
              <a:t>the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application.</a:t>
            </a:r>
            <a:endParaRPr sz="2400">
              <a:latin typeface="Verdana"/>
              <a:cs typeface="Verdana"/>
            </a:endParaRPr>
          </a:p>
          <a:p>
            <a:pPr marL="356870" marR="973455" indent="-344805">
              <a:lnSpc>
                <a:spcPct val="100000"/>
              </a:lnSpc>
              <a:spcBef>
                <a:spcPts val="86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400" spc="-5" dirty="0">
                <a:latin typeface="Verdana"/>
                <a:cs typeface="Verdana"/>
              </a:rPr>
              <a:t>They </a:t>
            </a:r>
            <a:r>
              <a:rPr sz="2400" spc="-10" dirty="0">
                <a:latin typeface="Verdana"/>
                <a:cs typeface="Verdana"/>
              </a:rPr>
              <a:t>must </a:t>
            </a:r>
            <a:r>
              <a:rPr sz="2400" spc="-5" dirty="0">
                <a:latin typeface="Verdana"/>
                <a:cs typeface="Verdana"/>
              </a:rPr>
              <a:t>be kept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Button </a:t>
            </a:r>
            <a:r>
              <a:rPr sz="2400" dirty="0">
                <a:latin typeface="Verdana"/>
                <a:cs typeface="Verdana"/>
              </a:rPr>
              <a:t>Group </a:t>
            </a:r>
            <a:r>
              <a:rPr sz="2400" spc="-5" dirty="0">
                <a:latin typeface="Verdana"/>
                <a:cs typeface="Verdana"/>
              </a:rPr>
              <a:t>container  control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form a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group.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600031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793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27" y="510984"/>
            <a:ext cx="742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Commonly </a:t>
            </a:r>
            <a:r>
              <a:rPr sz="2400" spc="-10" dirty="0"/>
              <a:t>used </a:t>
            </a:r>
            <a:r>
              <a:rPr sz="2400" spc="-5" dirty="0"/>
              <a:t>Properties </a:t>
            </a:r>
            <a:r>
              <a:rPr sz="2400" dirty="0"/>
              <a:t>of</a:t>
            </a:r>
            <a:r>
              <a:rPr sz="2400" spc="60" dirty="0"/>
              <a:t> </a:t>
            </a:r>
            <a:r>
              <a:rPr sz="2400" spc="-5" dirty="0"/>
              <a:t>jRadioButton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4650" y="1335087"/>
          <a:ext cx="8439784" cy="4441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900"/>
                <a:gridCol w="2306954"/>
                <a:gridCol w="4392930"/>
              </a:tblGrid>
              <a:tr h="4016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Properties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968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ButtonGroup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Name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control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83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name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group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which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Radio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Button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belongs.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40" dirty="0">
                          <a:latin typeface="Verdana"/>
                          <a:cs typeface="Verdana"/>
                        </a:rPr>
                        <a:t>Text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Label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5" dirty="0">
                          <a:latin typeface="Verdana"/>
                          <a:cs typeface="Verdana"/>
                        </a:rPr>
                        <a:t>Text/Picture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text/Picture 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81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name and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size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Defines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and size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text.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Determines 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not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Mnemonic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Character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shortcut (access)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key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Selected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78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Button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will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true.  (default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false)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23850" y="5949950"/>
            <a:ext cx="8677275" cy="64643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 marR="326390">
              <a:lnSpc>
                <a:spcPct val="100000"/>
              </a:lnSpc>
              <a:spcBef>
                <a:spcPts val="335"/>
              </a:spcBef>
              <a:tabLst>
                <a:tab pos="1133475" algn="l"/>
              </a:tabLst>
            </a:pPr>
            <a:r>
              <a:rPr sz="1800" spc="-40" dirty="0">
                <a:latin typeface="Verdana"/>
                <a:cs typeface="Verdana"/>
              </a:rPr>
              <a:t>You </a:t>
            </a:r>
            <a:r>
              <a:rPr sz="1800" spc="-5" dirty="0">
                <a:latin typeface="Verdana"/>
                <a:cs typeface="Verdana"/>
              </a:rPr>
              <a:t>must </a:t>
            </a:r>
            <a:r>
              <a:rPr sz="1800" dirty="0">
                <a:latin typeface="Verdana"/>
                <a:cs typeface="Verdana"/>
              </a:rPr>
              <a:t>add a </a:t>
            </a:r>
            <a:r>
              <a:rPr sz="1800" b="1" spc="-10" dirty="0">
                <a:solidFill>
                  <a:srgbClr val="000066"/>
                </a:solidFill>
                <a:latin typeface="Verdana"/>
                <a:cs typeface="Verdana"/>
              </a:rPr>
              <a:t>ButtonGroup control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frame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group the Radio  Buttons	</a:t>
            </a:r>
            <a:r>
              <a:rPr sz="1800" dirty="0">
                <a:latin typeface="Verdana"/>
                <a:cs typeface="Verdana"/>
              </a:rPr>
              <a:t>by </a:t>
            </a:r>
            <a:r>
              <a:rPr sz="1800" spc="-10" dirty="0">
                <a:latin typeface="Verdana"/>
                <a:cs typeface="Verdana"/>
              </a:rPr>
              <a:t>using </a:t>
            </a:r>
            <a:r>
              <a:rPr sz="1800" spc="-5" dirty="0">
                <a:latin typeface="Verdana"/>
                <a:cs typeface="Verdana"/>
              </a:rPr>
              <a:t>ButtonGroup </a:t>
            </a:r>
            <a:r>
              <a:rPr sz="1800" dirty="0">
                <a:latin typeface="Verdana"/>
                <a:cs typeface="Verdana"/>
              </a:rPr>
              <a:t>property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facilitate </a:t>
            </a:r>
            <a:r>
              <a:rPr sz="1800" spc="-5" dirty="0">
                <a:latin typeface="Verdana"/>
                <a:cs typeface="Verdana"/>
              </a:rPr>
              <a:t>only-one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selection.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510984"/>
            <a:ext cx="7096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Commonly </a:t>
            </a:r>
            <a:r>
              <a:rPr sz="2400" spc="-10" dirty="0"/>
              <a:t>used </a:t>
            </a:r>
            <a:r>
              <a:rPr sz="2400" dirty="0"/>
              <a:t>Methods of</a:t>
            </a:r>
            <a:r>
              <a:rPr sz="2400" spc="25" dirty="0"/>
              <a:t> </a:t>
            </a:r>
            <a:r>
              <a:rPr sz="2400" spc="-5" dirty="0"/>
              <a:t>jRadioButton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9400" y="1350962"/>
          <a:ext cx="8644255" cy="518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860"/>
                <a:gridCol w="6081395"/>
              </a:tblGrid>
              <a:tr h="4079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Methods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setText(String)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13510">
                        <a:lnSpc>
                          <a:spcPts val="252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string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of text to be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displayed. 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jRadioButton1.setText(“Science”);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949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getText()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29030">
                        <a:lnSpc>
                          <a:spcPts val="2520"/>
                        </a:lnSpc>
                        <a:spcBef>
                          <a:spcPts val="120"/>
                        </a:spcBef>
                        <a:tabLst>
                          <a:tab pos="3279140" algn="l"/>
                        </a:tabLst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text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	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Button. 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</a:t>
                      </a:r>
                      <a:r>
                        <a:rPr sz="1800" b="1" spc="-5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st=jRadioButton1.getText();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setEnabled()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05155">
                        <a:lnSpc>
                          <a:spcPts val="252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Radio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enables,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given.  Ex.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jRadioButton1.setEnabled(true);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isEnabled(</a:t>
                      </a:r>
                      <a:r>
                        <a:rPr sz="1600" b="1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6845">
                        <a:lnSpc>
                          <a:spcPts val="2520"/>
                        </a:lnSpc>
                        <a:spcBef>
                          <a:spcPts val="120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state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whether radio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 is enabled. 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Ex.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</a:t>
                      </a:r>
                      <a:r>
                        <a:rPr sz="1800" b="1" spc="-2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st=jRadioButton1.isEnabled();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setSelected()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41020">
                        <a:lnSpc>
                          <a:spcPts val="252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Radio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 selected, if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given.  Ex.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jRadioButton1.setSelected(true);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isSelected(</a:t>
                      </a:r>
                      <a:r>
                        <a:rPr sz="16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19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state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whether Radio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 is selected 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not.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Ex.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if(jRadioButton1.isSelected())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7156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{………</a:t>
                      </a:r>
                      <a:r>
                        <a:rPr sz="1800" b="1" spc="-1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}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393950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0"/>
                </a:moveTo>
                <a:lnTo>
                  <a:pt x="4803343" y="0"/>
                </a:lnTo>
                <a:lnTo>
                  <a:pt x="4803343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320291"/>
            <a:ext cx="7416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0000"/>
                </a:solidFill>
                <a:latin typeface="Verdana"/>
                <a:cs typeface="Verdana"/>
              </a:rPr>
              <a:t>GUI Programming- </a:t>
            </a: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3600" b="1" spc="-18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Review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363" y="2567939"/>
            <a:ext cx="4760975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389" y="2582648"/>
            <a:ext cx="4728211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000066"/>
                </a:solidFill>
                <a:latin typeface="Verdana"/>
                <a:cs typeface="Verdana"/>
              </a:rPr>
              <a:t>Informatics</a:t>
            </a:r>
            <a:r>
              <a:rPr sz="2800" b="1" spc="-8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Verdana"/>
                <a:cs typeface="Verdana"/>
              </a:rPr>
              <a:t>Practices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solidFill>
                  <a:srgbClr val="000066"/>
                </a:solidFill>
                <a:latin typeface="Verdana"/>
                <a:cs typeface="Verdana"/>
              </a:rPr>
              <a:t>Class 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XII </a:t>
            </a:r>
            <a:r>
              <a:rPr sz="2800" dirty="0">
                <a:solidFill>
                  <a:srgbClr val="000066"/>
                </a:solidFill>
                <a:latin typeface="Verdana"/>
                <a:cs typeface="Verdana"/>
              </a:rPr>
              <a:t>(CBSE</a:t>
            </a:r>
            <a:r>
              <a:rPr sz="2800" spc="-1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>
                <a:solidFill>
                  <a:srgbClr val="000066"/>
                </a:solidFill>
                <a:latin typeface="Verdana"/>
                <a:cs typeface="Verdana"/>
              </a:rPr>
              <a:t>Board</a:t>
            </a:r>
            <a:r>
              <a:rPr sz="2800" smtClean="0">
                <a:solidFill>
                  <a:srgbClr val="000066"/>
                </a:solidFill>
                <a:latin typeface="Verdana"/>
                <a:cs typeface="Verdana"/>
              </a:rPr>
              <a:t>)</a:t>
            </a:r>
            <a:endParaRPr lang="en-US" sz="2800" dirty="0" smtClean="0">
              <a:solidFill>
                <a:srgbClr val="00006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en-US" sz="2800" b="1" dirty="0" smtClean="0">
              <a:solidFill>
                <a:srgbClr val="000066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Verdana"/>
                <a:cs typeface="Verdana"/>
              </a:rPr>
              <a:t>Part-II </a:t>
            </a:r>
            <a:endParaRPr sz="2800" b="1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927" y="464121"/>
            <a:ext cx="3009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/>
              <a:t>Chapter</a:t>
            </a:r>
            <a:r>
              <a:rPr sz="4000" spc="-160" dirty="0"/>
              <a:t> </a:t>
            </a:r>
            <a:r>
              <a:rPr sz="4000" spc="5" dirty="0"/>
              <a:t>3:</a:t>
            </a:r>
            <a:endParaRPr sz="4000"/>
          </a:p>
        </p:txBody>
      </p:sp>
      <p:sp>
        <p:nvSpPr>
          <p:cNvPr id="27" name="object 27"/>
          <p:cNvSpPr/>
          <p:nvPr/>
        </p:nvSpPr>
        <p:spPr>
          <a:xfrm>
            <a:off x="7650279" y="5234"/>
            <a:ext cx="1493720" cy="1214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0334"/>
            <a:ext cx="635063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spc="-5" dirty="0"/>
              <a:t>jList</a:t>
            </a:r>
            <a:r>
              <a:rPr sz="3400" spc="-150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74027" y="1298384"/>
            <a:ext cx="8156575" cy="4933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Verdana"/>
                <a:cs typeface="Verdana"/>
              </a:rPr>
              <a:t>A List (or List </a:t>
            </a:r>
            <a:r>
              <a:rPr sz="2300" spc="-5" dirty="0">
                <a:latin typeface="Verdana"/>
                <a:cs typeface="Verdana"/>
              </a:rPr>
              <a:t>box) </a:t>
            </a:r>
            <a:r>
              <a:rPr sz="2300" spc="5" dirty="0">
                <a:latin typeface="Verdana"/>
                <a:cs typeface="Verdana"/>
              </a:rPr>
              <a:t>is </a:t>
            </a:r>
            <a:r>
              <a:rPr sz="2300" spc="-5" dirty="0">
                <a:latin typeface="Verdana"/>
                <a:cs typeface="Verdana"/>
              </a:rPr>
              <a:t>box </a:t>
            </a:r>
            <a:r>
              <a:rPr sz="2300" dirty="0">
                <a:latin typeface="Verdana"/>
                <a:cs typeface="Verdana"/>
              </a:rPr>
              <a:t>shaped </a:t>
            </a:r>
            <a:r>
              <a:rPr sz="2300" spc="-5" dirty="0">
                <a:latin typeface="Verdana"/>
                <a:cs typeface="Verdana"/>
              </a:rPr>
              <a:t>control </a:t>
            </a:r>
            <a:r>
              <a:rPr sz="2300" dirty="0">
                <a:latin typeface="Verdana"/>
                <a:cs typeface="Verdana"/>
              </a:rPr>
              <a:t>containing </a:t>
            </a:r>
            <a:r>
              <a:rPr sz="2300" spc="5" dirty="0">
                <a:latin typeface="Verdana"/>
                <a:cs typeface="Verdana"/>
              </a:rPr>
              <a:t>list  </a:t>
            </a:r>
            <a:r>
              <a:rPr sz="2300" spc="-5" dirty="0">
                <a:latin typeface="Verdana"/>
                <a:cs typeface="Verdana"/>
              </a:rPr>
              <a:t>of objects, </a:t>
            </a:r>
            <a:r>
              <a:rPr sz="2300" dirty="0">
                <a:latin typeface="Verdana"/>
                <a:cs typeface="Verdana"/>
              </a:rPr>
              <a:t>from </a:t>
            </a:r>
            <a:r>
              <a:rPr sz="2300" spc="5" dirty="0">
                <a:latin typeface="Verdana"/>
                <a:cs typeface="Verdana"/>
              </a:rPr>
              <a:t>which single </a:t>
            </a:r>
            <a:r>
              <a:rPr sz="2300" spc="-5" dirty="0">
                <a:latin typeface="Verdana"/>
                <a:cs typeface="Verdana"/>
              </a:rPr>
              <a:t>or </a:t>
            </a:r>
            <a:r>
              <a:rPr sz="2300" spc="5" dirty="0">
                <a:latin typeface="Verdana"/>
                <a:cs typeface="Verdana"/>
              </a:rPr>
              <a:t>multiple </a:t>
            </a:r>
            <a:r>
              <a:rPr sz="2300" dirty="0">
                <a:latin typeface="Verdana"/>
                <a:cs typeface="Verdana"/>
              </a:rPr>
              <a:t>selection  can be made. jList </a:t>
            </a:r>
            <a:r>
              <a:rPr sz="2300" spc="-5" dirty="0">
                <a:latin typeface="Verdana"/>
                <a:cs typeface="Verdana"/>
              </a:rPr>
              <a:t>control </a:t>
            </a:r>
            <a:r>
              <a:rPr sz="2300" dirty="0">
                <a:latin typeface="Verdana"/>
                <a:cs typeface="Verdana"/>
              </a:rPr>
              <a:t>offers the </a:t>
            </a:r>
            <a:r>
              <a:rPr sz="2300" spc="5" dirty="0">
                <a:latin typeface="Verdana"/>
                <a:cs typeface="Verdana"/>
              </a:rPr>
              <a:t>following  </a:t>
            </a:r>
            <a:r>
              <a:rPr sz="2300" dirty="0">
                <a:latin typeface="Verdana"/>
                <a:cs typeface="Verdana"/>
              </a:rPr>
              <a:t>features-</a:t>
            </a:r>
            <a:endParaRPr sz="2300">
              <a:latin typeface="Verdana"/>
              <a:cs typeface="Verdana"/>
            </a:endParaRPr>
          </a:p>
          <a:p>
            <a:pPr marL="356870" marR="294640" indent="-344805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dirty="0">
                <a:latin typeface="Verdana"/>
                <a:cs typeface="Verdana"/>
              </a:rPr>
              <a:t>A </a:t>
            </a:r>
            <a:r>
              <a:rPr sz="2300" spc="-5" dirty="0">
                <a:latin typeface="Verdana"/>
                <a:cs typeface="Verdana"/>
              </a:rPr>
              <a:t>box </a:t>
            </a:r>
            <a:r>
              <a:rPr sz="2300" dirty="0">
                <a:latin typeface="Verdana"/>
                <a:cs typeface="Verdana"/>
              </a:rPr>
              <a:t>shaped </a:t>
            </a:r>
            <a:r>
              <a:rPr sz="2300" spc="-5" dirty="0">
                <a:latin typeface="Verdana"/>
                <a:cs typeface="Verdana"/>
              </a:rPr>
              <a:t>control </a:t>
            </a:r>
            <a:r>
              <a:rPr sz="2300" dirty="0">
                <a:latin typeface="Verdana"/>
                <a:cs typeface="Verdana"/>
              </a:rPr>
              <a:t>capable to </a:t>
            </a:r>
            <a:r>
              <a:rPr sz="2300" spc="5" dirty="0">
                <a:latin typeface="Verdana"/>
                <a:cs typeface="Verdana"/>
              </a:rPr>
              <a:t>displaying </a:t>
            </a:r>
            <a:r>
              <a:rPr sz="2300" dirty="0">
                <a:latin typeface="Verdana"/>
                <a:cs typeface="Verdana"/>
              </a:rPr>
              <a:t>a </a:t>
            </a:r>
            <a:r>
              <a:rPr sz="2300" spc="5" dirty="0">
                <a:latin typeface="Verdana"/>
                <a:cs typeface="Verdana"/>
              </a:rPr>
              <a:t>list</a:t>
            </a:r>
            <a:r>
              <a:rPr sz="2300" spc="-165" dirty="0">
                <a:latin typeface="Verdana"/>
                <a:cs typeface="Verdana"/>
              </a:rPr>
              <a:t> </a:t>
            </a:r>
            <a:r>
              <a:rPr sz="2300" spc="-5" dirty="0">
                <a:latin typeface="Verdana"/>
                <a:cs typeface="Verdana"/>
              </a:rPr>
              <a:t>of  </a:t>
            </a:r>
            <a:r>
              <a:rPr sz="2300" dirty="0">
                <a:latin typeface="Verdana"/>
                <a:cs typeface="Verdana"/>
              </a:rPr>
              <a:t>choices (Text </a:t>
            </a:r>
            <a:r>
              <a:rPr sz="2300" spc="-5" dirty="0">
                <a:latin typeface="Verdana"/>
                <a:cs typeface="Verdana"/>
              </a:rPr>
              <a:t>or</a:t>
            </a:r>
            <a:r>
              <a:rPr sz="2300" spc="-3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graphics/images)</a:t>
            </a:r>
            <a:endParaRPr sz="2300">
              <a:latin typeface="Verdana"/>
              <a:cs typeface="Verdana"/>
            </a:endParaRPr>
          </a:p>
          <a:p>
            <a:pPr marL="356870" marR="326390" indent="-344805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spc="5" dirty="0">
                <a:latin typeface="Verdana"/>
                <a:cs typeface="Verdana"/>
              </a:rPr>
              <a:t>It allows single </a:t>
            </a:r>
            <a:r>
              <a:rPr sz="2300" spc="-5" dirty="0">
                <a:latin typeface="Verdana"/>
                <a:cs typeface="Verdana"/>
              </a:rPr>
              <a:t>or </a:t>
            </a:r>
            <a:r>
              <a:rPr sz="2300" spc="5" dirty="0">
                <a:latin typeface="Verdana"/>
                <a:cs typeface="Verdana"/>
              </a:rPr>
              <a:t>multiple </a:t>
            </a:r>
            <a:r>
              <a:rPr sz="2300" dirty="0">
                <a:latin typeface="Verdana"/>
                <a:cs typeface="Verdana"/>
              </a:rPr>
              <a:t>selection </a:t>
            </a:r>
            <a:r>
              <a:rPr sz="2300" spc="-5" dirty="0">
                <a:latin typeface="Verdana"/>
                <a:cs typeface="Verdana"/>
              </a:rPr>
              <a:t>of </a:t>
            </a:r>
            <a:r>
              <a:rPr sz="2300" dirty="0">
                <a:latin typeface="Verdana"/>
                <a:cs typeface="Verdana"/>
              </a:rPr>
              <a:t>items</a:t>
            </a:r>
            <a:r>
              <a:rPr sz="2300" spc="-285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using  </a:t>
            </a:r>
            <a:r>
              <a:rPr sz="2300" spc="-5" dirty="0">
                <a:latin typeface="Verdana"/>
                <a:cs typeface="Verdana"/>
              </a:rPr>
              <a:t>mouse.</a:t>
            </a:r>
            <a:endParaRPr sz="23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55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dirty="0">
                <a:latin typeface="Verdana"/>
                <a:cs typeface="Verdana"/>
              </a:rPr>
              <a:t>Equipped </a:t>
            </a:r>
            <a:r>
              <a:rPr sz="2300" spc="5" dirty="0">
                <a:latin typeface="Verdana"/>
                <a:cs typeface="Verdana"/>
              </a:rPr>
              <a:t>with built-in </a:t>
            </a:r>
            <a:r>
              <a:rPr sz="2300" dirty="0">
                <a:latin typeface="Verdana"/>
                <a:cs typeface="Verdana"/>
              </a:rPr>
              <a:t>scroll bar to view a </a:t>
            </a:r>
            <a:r>
              <a:rPr sz="2300" spc="5" dirty="0">
                <a:latin typeface="Verdana"/>
                <a:cs typeface="Verdana"/>
              </a:rPr>
              <a:t>large</a:t>
            </a:r>
            <a:r>
              <a:rPr sz="2300" spc="-25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list.</a:t>
            </a:r>
            <a:endParaRPr sz="2300">
              <a:latin typeface="Verdana"/>
              <a:cs typeface="Verdana"/>
            </a:endParaRPr>
          </a:p>
          <a:p>
            <a:pPr marL="356870" marR="287020" indent="-344805">
              <a:lnSpc>
                <a:spcPct val="100000"/>
              </a:lnSpc>
              <a:spcBef>
                <a:spcPts val="550"/>
              </a:spcBef>
              <a:buFont typeface="Wingdings"/>
              <a:buChar char=""/>
              <a:tabLst>
                <a:tab pos="357505" algn="l"/>
              </a:tabLst>
            </a:pPr>
            <a:r>
              <a:rPr sz="2300" dirty="0">
                <a:solidFill>
                  <a:srgbClr val="CC0000"/>
                </a:solidFill>
                <a:latin typeface="Verdana"/>
                <a:cs typeface="Verdana"/>
              </a:rPr>
              <a:t>valueChanged() </a:t>
            </a:r>
            <a:r>
              <a:rPr sz="2300" spc="-5" dirty="0">
                <a:latin typeface="Verdana"/>
                <a:cs typeface="Verdana"/>
              </a:rPr>
              <a:t>method of </a:t>
            </a:r>
            <a:r>
              <a:rPr sz="2300" dirty="0">
                <a:latin typeface="Verdana"/>
                <a:cs typeface="Verdana"/>
              </a:rPr>
              <a:t>ListSelection Listener</a:t>
            </a:r>
            <a:r>
              <a:rPr sz="2300" spc="-14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is  </a:t>
            </a:r>
            <a:r>
              <a:rPr sz="2300" spc="-5" dirty="0">
                <a:latin typeface="Verdana"/>
                <a:cs typeface="Verdana"/>
              </a:rPr>
              <a:t>used </a:t>
            </a:r>
            <a:r>
              <a:rPr sz="2300" dirty="0">
                <a:latin typeface="Verdana"/>
                <a:cs typeface="Verdana"/>
              </a:rPr>
              <a:t>to </a:t>
            </a:r>
            <a:r>
              <a:rPr sz="2300" spc="5" dirty="0">
                <a:latin typeface="Verdana"/>
                <a:cs typeface="Verdana"/>
              </a:rPr>
              <a:t>handle </a:t>
            </a:r>
            <a:r>
              <a:rPr sz="2300" dirty="0">
                <a:latin typeface="Verdana"/>
                <a:cs typeface="Verdana"/>
              </a:rPr>
              <a:t>the JList</a:t>
            </a:r>
            <a:r>
              <a:rPr sz="2300" spc="-114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events</a:t>
            </a:r>
            <a:endParaRPr sz="2300">
              <a:latin typeface="Verdana"/>
              <a:cs typeface="Verdana"/>
            </a:endParaRPr>
          </a:p>
          <a:p>
            <a:pPr marL="356870" marR="729615" indent="-344805">
              <a:lnSpc>
                <a:spcPct val="100000"/>
              </a:lnSpc>
              <a:spcBef>
                <a:spcPts val="55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dirty="0">
                <a:latin typeface="Verdana"/>
                <a:cs typeface="Verdana"/>
              </a:rPr>
              <a:t>After </a:t>
            </a:r>
            <a:r>
              <a:rPr sz="2300" spc="5" dirty="0">
                <a:latin typeface="Verdana"/>
                <a:cs typeface="Verdana"/>
              </a:rPr>
              <a:t>attaching </a:t>
            </a:r>
            <a:r>
              <a:rPr sz="2300" dirty="0">
                <a:latin typeface="Verdana"/>
                <a:cs typeface="Verdana"/>
              </a:rPr>
              <a:t>a jList control, </a:t>
            </a:r>
            <a:r>
              <a:rPr sz="2300" spc="-5" dirty="0">
                <a:solidFill>
                  <a:srgbClr val="FF0000"/>
                </a:solidFill>
                <a:latin typeface="Verdana"/>
                <a:cs typeface="Verdana"/>
              </a:rPr>
              <a:t>Model </a:t>
            </a:r>
            <a:r>
              <a:rPr sz="2300" spc="-5" dirty="0">
                <a:latin typeface="Verdana"/>
                <a:cs typeface="Verdana"/>
              </a:rPr>
              <a:t>property </a:t>
            </a:r>
            <a:r>
              <a:rPr sz="2300" spc="5" dirty="0">
                <a:latin typeface="Verdana"/>
                <a:cs typeface="Verdana"/>
              </a:rPr>
              <a:t>is  </a:t>
            </a:r>
            <a:r>
              <a:rPr sz="2300" spc="-5" dirty="0">
                <a:latin typeface="Verdana"/>
                <a:cs typeface="Verdana"/>
              </a:rPr>
              <a:t>used </a:t>
            </a:r>
            <a:r>
              <a:rPr sz="2300" dirty="0">
                <a:latin typeface="Verdana"/>
                <a:cs typeface="Verdana"/>
              </a:rPr>
              <a:t>to specify the </a:t>
            </a:r>
            <a:r>
              <a:rPr sz="2300" spc="5" dirty="0">
                <a:latin typeface="Verdana"/>
                <a:cs typeface="Verdana"/>
              </a:rPr>
              <a:t>list </a:t>
            </a:r>
            <a:r>
              <a:rPr sz="2300" dirty="0">
                <a:latin typeface="Verdana"/>
                <a:cs typeface="Verdana"/>
              </a:rPr>
              <a:t>items at design</a:t>
            </a:r>
            <a:r>
              <a:rPr sz="2300" spc="-15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time.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365" y="357949"/>
            <a:ext cx="423418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History </a:t>
            </a:r>
            <a:r>
              <a:rPr sz="3800" spc="-15" dirty="0"/>
              <a:t>of</a:t>
            </a:r>
            <a:r>
              <a:rPr sz="3800" spc="-30" dirty="0"/>
              <a:t> </a:t>
            </a:r>
            <a:r>
              <a:rPr sz="3800" spc="-5" dirty="0"/>
              <a:t>JAVA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307263" y="1229994"/>
            <a:ext cx="648652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Verdana"/>
                <a:cs typeface="Verdana"/>
              </a:rPr>
              <a:t>JAVA </a:t>
            </a:r>
            <a:r>
              <a:rPr sz="2000" spc="-10" dirty="0">
                <a:latin typeface="Verdana"/>
                <a:cs typeface="Verdana"/>
              </a:rPr>
              <a:t>was developed </a:t>
            </a:r>
            <a:r>
              <a:rPr sz="2000" spc="-5" dirty="0">
                <a:latin typeface="Verdana"/>
                <a:cs typeface="Verdana"/>
              </a:rPr>
              <a:t>by </a:t>
            </a:r>
            <a:r>
              <a:rPr sz="2000" b="1" spc="-15" dirty="0">
                <a:solidFill>
                  <a:srgbClr val="FF0000"/>
                </a:solidFill>
                <a:latin typeface="Verdana"/>
                <a:cs typeface="Verdana"/>
              </a:rPr>
              <a:t>James Gosling </a:t>
            </a:r>
            <a:r>
              <a:rPr sz="2000" spc="-5" dirty="0">
                <a:latin typeface="Verdana"/>
                <a:cs typeface="Verdana"/>
              </a:rPr>
              <a:t>at </a:t>
            </a:r>
            <a:r>
              <a:rPr sz="2000" dirty="0">
                <a:solidFill>
                  <a:srgbClr val="8B0000"/>
                </a:solidFill>
                <a:latin typeface="Verdana"/>
                <a:cs typeface="Verdana"/>
              </a:rPr>
              <a:t>Sun  </a:t>
            </a:r>
            <a:r>
              <a:rPr sz="2000" spc="-10" dirty="0">
                <a:solidFill>
                  <a:srgbClr val="8B0000"/>
                </a:solidFill>
                <a:latin typeface="Verdana"/>
                <a:cs typeface="Verdana"/>
              </a:rPr>
              <a:t>Microsystems </a:t>
            </a:r>
            <a:r>
              <a:rPr sz="2000" spc="-5" dirty="0">
                <a:latin typeface="Verdana"/>
                <a:cs typeface="Verdana"/>
              </a:rPr>
              <a:t>under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002060"/>
                </a:solidFill>
                <a:latin typeface="Verdana"/>
                <a:cs typeface="Verdana"/>
              </a:rPr>
              <a:t>Green </a:t>
            </a:r>
            <a:r>
              <a:rPr sz="2000" spc="-10" dirty="0">
                <a:solidFill>
                  <a:srgbClr val="002060"/>
                </a:solidFill>
                <a:latin typeface="Verdana"/>
                <a:cs typeface="Verdana"/>
              </a:rPr>
              <a:t>project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write  applications </a:t>
            </a:r>
            <a:r>
              <a:rPr sz="2000" spc="-1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electronic </a:t>
            </a:r>
            <a:r>
              <a:rPr sz="2000" spc="-10" dirty="0">
                <a:latin typeface="Verdana"/>
                <a:cs typeface="Verdana"/>
              </a:rPr>
              <a:t>devices </a:t>
            </a:r>
            <a:r>
              <a:rPr sz="2000" spc="5" dirty="0">
                <a:latin typeface="Verdana"/>
                <a:cs typeface="Verdana"/>
              </a:rPr>
              <a:t>like </a:t>
            </a:r>
            <a:r>
              <a:rPr sz="2000" spc="-5" dirty="0">
                <a:latin typeface="Verdana"/>
                <a:cs typeface="Verdana"/>
              </a:rPr>
              <a:t>TV-Set </a:t>
            </a:r>
            <a:r>
              <a:rPr sz="2000" spc="-15" dirty="0">
                <a:latin typeface="Verdana"/>
                <a:cs typeface="Verdana"/>
              </a:rPr>
              <a:t>Top  </a:t>
            </a:r>
            <a:r>
              <a:rPr sz="2000" spc="-10" dirty="0">
                <a:latin typeface="Verdana"/>
                <a:cs typeface="Verdana"/>
              </a:rPr>
              <a:t>Box etc.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language </a:t>
            </a:r>
            <a:r>
              <a:rPr sz="2000" spc="-10" dirty="0">
                <a:latin typeface="Verdana"/>
                <a:cs typeface="Verdana"/>
              </a:rPr>
              <a:t>was </a:t>
            </a:r>
            <a:r>
              <a:rPr sz="2000" spc="5" dirty="0">
                <a:latin typeface="Verdana"/>
                <a:cs typeface="Verdana"/>
              </a:rPr>
              <a:t>initially </a:t>
            </a:r>
            <a:r>
              <a:rPr sz="2000" dirty="0">
                <a:latin typeface="Verdana"/>
                <a:cs typeface="Verdana"/>
              </a:rPr>
              <a:t>called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Oak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and  </a:t>
            </a:r>
            <a:r>
              <a:rPr sz="2000" dirty="0">
                <a:latin typeface="Verdana"/>
                <a:cs typeface="Verdana"/>
              </a:rPr>
              <a:t>later </a:t>
            </a:r>
            <a:r>
              <a:rPr sz="2000" spc="-10" dirty="0">
                <a:latin typeface="Verdana"/>
                <a:cs typeface="Verdana"/>
              </a:rPr>
              <a:t>renamed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Java</a:t>
            </a:r>
            <a:r>
              <a:rPr sz="2000" i="1" spc="-1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1462" y="2986087"/>
          <a:ext cx="8644255" cy="3421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340"/>
                <a:gridCol w="7701915"/>
              </a:tblGrid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1991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178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James Gosling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developed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Oak to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program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consumer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electronic 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devices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1995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16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5" dirty="0">
                          <a:latin typeface="Verdana"/>
                          <a:cs typeface="Verdana"/>
                        </a:rPr>
                        <a:t>Java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Development Kit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(JDK)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1.0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was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released by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Sun 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Microsystems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JAVA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as a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part of Netscape web browser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facilitate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Internet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Applications.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1998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57975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5519420" algn="l"/>
                        </a:tabLst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Sun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introduced “Open” source community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produces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JDK 1.2 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(Java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2) which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was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released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as</a:t>
                      </a:r>
                      <a:r>
                        <a:rPr sz="17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J2EE,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J2SE,J2ME	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version.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2006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51484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722120" algn="l"/>
                        </a:tabLst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Sun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declared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Java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Free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Open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Source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Software (FOSS) under  GNU-GPL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and	NetBeans </a:t>
                      </a:r>
                      <a:r>
                        <a:rPr sz="1700" spc="10" dirty="0">
                          <a:latin typeface="Verdana"/>
                          <a:cs typeface="Verdana"/>
                        </a:rPr>
                        <a:t>IDE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was</a:t>
                      </a:r>
                      <a:r>
                        <a:rPr sz="17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released.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67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2010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21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5930265" algn="l"/>
                        </a:tabLst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Sun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Microsystems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was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owned by</a:t>
                      </a:r>
                      <a:r>
                        <a:rPr sz="17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Oracle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Corporation	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and now</a:t>
                      </a:r>
                      <a:r>
                        <a:rPr sz="17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Java 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Project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being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governed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Oracle.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002957" y="1145082"/>
            <a:ext cx="1419224" cy="142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36740" y="2673159"/>
            <a:ext cx="1487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2060"/>
                </a:solidFill>
                <a:latin typeface="Verdana"/>
                <a:cs typeface="Verdana"/>
              </a:rPr>
              <a:t>James</a:t>
            </a:r>
            <a:r>
              <a:rPr sz="1600" spc="-1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060"/>
                </a:solidFill>
                <a:latin typeface="Verdana"/>
                <a:cs typeface="Verdana"/>
              </a:rPr>
              <a:t>Gosling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60501"/>
            <a:ext cx="78816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Commonly used </a:t>
            </a:r>
            <a:r>
              <a:rPr spc="-15" dirty="0"/>
              <a:t>Properties </a:t>
            </a:r>
            <a:r>
              <a:rPr spc="-10" dirty="0"/>
              <a:t>of</a:t>
            </a:r>
            <a:r>
              <a:rPr spc="210" dirty="0"/>
              <a:t> </a:t>
            </a:r>
            <a:r>
              <a:rPr spc="-10" dirty="0"/>
              <a:t>jList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4475" y="1262062"/>
          <a:ext cx="8606790" cy="4895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/>
                <a:gridCol w="2499995"/>
                <a:gridCol w="4143375"/>
              </a:tblGrid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Properties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model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Choice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85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items 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as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choice.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150571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selectionMode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66725">
                        <a:lnSpc>
                          <a:spcPts val="23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SINGLE  S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_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TE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MULTIPLE_INTERVAL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may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single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item.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 marR="1612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may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Single range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6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items 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holding 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SHIFT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key.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 marR="6248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may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Multiple range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holding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CTRL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key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111556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selectedIndex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39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index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appear  selected.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 marR="9467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(default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 -1 since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no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items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selected.)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font’s name and size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etc.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that list will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60501"/>
            <a:ext cx="74428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Commonly used Methods of</a:t>
            </a:r>
            <a:r>
              <a:rPr spc="114" dirty="0"/>
              <a:t> </a:t>
            </a:r>
            <a:r>
              <a:rPr spc="-10" dirty="0"/>
              <a:t>jList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9400" y="1350962"/>
          <a:ext cx="8644255" cy="5151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305"/>
                <a:gridCol w="5822950"/>
              </a:tblGrid>
              <a:tr h="35717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Methods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7886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clearSelection()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2225675" indent="-79375">
                        <a:lnSpc>
                          <a:spcPts val="259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Clears 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selection in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list. 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jList1.clearSelection();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5727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getSelectedIndex()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9593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index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selected items in single  selection mode.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-1,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if selection is not  made.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548005" algn="l"/>
                          <a:tab pos="1033144" algn="l"/>
                        </a:tabLst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int	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x=	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jList1.getSlectedIndex();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if </a:t>
                      </a:r>
                      <a:r>
                        <a:rPr sz="1800" spc="-5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(jList1.getSelectedIndex()==1)</a:t>
                      </a:r>
                      <a:r>
                        <a:rPr sz="1800" spc="-50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{…}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0527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getSelectedValue()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value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selected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 marR="627380">
                        <a:lnSpc>
                          <a:spcPct val="120000"/>
                        </a:lnSpc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String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st=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(String) jList1.getSlectedValue();  </a:t>
                      </a:r>
                      <a:r>
                        <a:rPr sz="1800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if</a:t>
                      </a:r>
                      <a:r>
                        <a:rPr sz="1800" spc="20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8B0000"/>
                          </a:solidFill>
                          <a:latin typeface="Verdana"/>
                          <a:cs typeface="Verdana"/>
                        </a:rPr>
                        <a:t>(jList1.getSelectedValue()==“Apple”){…}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181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isSelectedIndex(int)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23010">
                        <a:lnSpc>
                          <a:spcPts val="2590"/>
                        </a:lnSpc>
                        <a:spcBef>
                          <a:spcPts val="60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given Index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is selected. 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Ex: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if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(jList1.isSlectedIndex(2))</a:t>
                      </a:r>
                      <a:r>
                        <a:rPr sz="1800" spc="-1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{…}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62334">
                <a:tc gridSpan="2">
                  <a:txBody>
                    <a:bodyPr/>
                    <a:lstStyle/>
                    <a:p>
                      <a:pPr marL="90805" marR="29654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2185035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Other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methods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like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isEnabled(), setVisible(),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setEnabled() etc. can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with  jList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control.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27" y="420814"/>
            <a:ext cx="83877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How </a:t>
            </a:r>
            <a:r>
              <a:rPr spc="-5" dirty="0"/>
              <a:t>to </a:t>
            </a:r>
            <a:r>
              <a:rPr spc="-10" dirty="0"/>
              <a:t>handle </a:t>
            </a:r>
            <a:r>
              <a:rPr spc="-15" dirty="0"/>
              <a:t>Selections in </a:t>
            </a:r>
            <a:r>
              <a:rPr spc="-5" dirty="0"/>
              <a:t>the</a:t>
            </a:r>
            <a:r>
              <a:rPr spc="245" dirty="0"/>
              <a:t> </a:t>
            </a:r>
            <a:r>
              <a:rPr spc="-10" dirty="0"/>
              <a:t>jList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0" y="1285875"/>
            <a:ext cx="4343400" cy="2590800"/>
          </a:xfrm>
          <a:custGeom>
            <a:avLst/>
            <a:gdLst/>
            <a:ahLst/>
            <a:cxnLst/>
            <a:rect l="l" t="t" r="r" b="b"/>
            <a:pathLst>
              <a:path w="4343400" h="2590800">
                <a:moveTo>
                  <a:pt x="0" y="0"/>
                </a:moveTo>
                <a:lnTo>
                  <a:pt x="4343400" y="0"/>
                </a:lnTo>
                <a:lnTo>
                  <a:pt x="43434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285875"/>
            <a:ext cx="4343400" cy="2590800"/>
          </a:xfrm>
          <a:custGeom>
            <a:avLst/>
            <a:gdLst/>
            <a:ahLst/>
            <a:cxnLst/>
            <a:rect l="l" t="t" r="r" b="b"/>
            <a:pathLst>
              <a:path w="4343400" h="2590800">
                <a:moveTo>
                  <a:pt x="0" y="0"/>
                </a:moveTo>
                <a:lnTo>
                  <a:pt x="4343400" y="0"/>
                </a:lnTo>
                <a:lnTo>
                  <a:pt x="43434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1819275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0" y="609600"/>
                </a:moveTo>
                <a:lnTo>
                  <a:pt x="1143000" y="609600"/>
                </a:lnTo>
                <a:lnTo>
                  <a:pt x="1143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0" y="2428875"/>
            <a:ext cx="1143000" cy="367030"/>
          </a:xfrm>
          <a:custGeom>
            <a:avLst/>
            <a:gdLst/>
            <a:ahLst/>
            <a:cxnLst/>
            <a:rect l="l" t="t" r="r" b="b"/>
            <a:pathLst>
              <a:path w="1143000" h="367030">
                <a:moveTo>
                  <a:pt x="0" y="0"/>
                </a:moveTo>
                <a:lnTo>
                  <a:pt x="1143000" y="0"/>
                </a:lnTo>
                <a:lnTo>
                  <a:pt x="1143000" y="366712"/>
                </a:lnTo>
                <a:lnTo>
                  <a:pt x="0" y="366712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0" y="2809875"/>
            <a:ext cx="1143000" cy="641350"/>
          </a:xfrm>
          <a:custGeom>
            <a:avLst/>
            <a:gdLst/>
            <a:ahLst/>
            <a:cxnLst/>
            <a:rect l="l" t="t" r="r" b="b"/>
            <a:pathLst>
              <a:path w="1143000" h="641350">
                <a:moveTo>
                  <a:pt x="0" y="0"/>
                </a:moveTo>
                <a:lnTo>
                  <a:pt x="1143000" y="0"/>
                </a:lnTo>
                <a:lnTo>
                  <a:pt x="1143000" y="641350"/>
                </a:lnTo>
                <a:lnTo>
                  <a:pt x="0" y="64135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44440" y="1849246"/>
            <a:ext cx="864869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22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Apple  </a:t>
            </a: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1800" spc="-15" dirty="0">
                <a:latin typeface="Verdana"/>
                <a:cs typeface="Verdana"/>
              </a:rPr>
              <a:t>Banana</a:t>
            </a:r>
            <a:endParaRPr sz="1800">
              <a:latin typeface="Verdana"/>
              <a:cs typeface="Verdana"/>
            </a:endParaRPr>
          </a:p>
          <a:p>
            <a:pPr marR="22860">
              <a:lnSpc>
                <a:spcPct val="100000"/>
              </a:lnSpc>
              <a:spcBef>
                <a:spcPts val="840"/>
              </a:spcBef>
            </a:pPr>
            <a:r>
              <a:rPr sz="1800" spc="-1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e  </a:t>
            </a:r>
            <a:r>
              <a:rPr sz="1800" spc="-20" dirty="0">
                <a:latin typeface="Verdana"/>
                <a:cs typeface="Verdana"/>
              </a:rPr>
              <a:t>Papaya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1800" y="1971675"/>
            <a:ext cx="1295400" cy="3765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800" y="2581275"/>
            <a:ext cx="1295400" cy="3765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Banana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400" y="3419475"/>
            <a:ext cx="1295400" cy="376555"/>
          </a:xfrm>
          <a:prstGeom prst="rect">
            <a:avLst/>
          </a:prstGeom>
          <a:solidFill>
            <a:srgbClr val="6F6F6F"/>
          </a:solidFill>
          <a:ln w="1270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Exit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2800" y="1438276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635000" y="381000"/>
                </a:moveTo>
                <a:lnTo>
                  <a:pt x="254000" y="381000"/>
                </a:lnTo>
                <a:lnTo>
                  <a:pt x="281025" y="457200"/>
                </a:lnTo>
                <a:lnTo>
                  <a:pt x="635000" y="381000"/>
                </a:lnTo>
                <a:close/>
              </a:path>
              <a:path w="1524000" h="457200">
                <a:moveTo>
                  <a:pt x="1460500" y="0"/>
                </a:moveTo>
                <a:lnTo>
                  <a:pt x="63500" y="0"/>
                </a:lnTo>
                <a:lnTo>
                  <a:pt x="38785" y="4990"/>
                </a:lnTo>
                <a:lnTo>
                  <a:pt x="18600" y="18600"/>
                </a:lnTo>
                <a:lnTo>
                  <a:pt x="4990" y="38785"/>
                </a:lnTo>
                <a:lnTo>
                  <a:pt x="0" y="63500"/>
                </a:lnTo>
                <a:lnTo>
                  <a:pt x="0" y="317500"/>
                </a:lnTo>
                <a:lnTo>
                  <a:pt x="4990" y="342214"/>
                </a:lnTo>
                <a:lnTo>
                  <a:pt x="18600" y="362399"/>
                </a:lnTo>
                <a:lnTo>
                  <a:pt x="38785" y="376009"/>
                </a:lnTo>
                <a:lnTo>
                  <a:pt x="63500" y="381000"/>
                </a:lnTo>
                <a:lnTo>
                  <a:pt x="1460500" y="381000"/>
                </a:lnTo>
                <a:lnTo>
                  <a:pt x="1485214" y="376009"/>
                </a:lnTo>
                <a:lnTo>
                  <a:pt x="1505399" y="362399"/>
                </a:lnTo>
                <a:lnTo>
                  <a:pt x="1519009" y="342214"/>
                </a:lnTo>
                <a:lnTo>
                  <a:pt x="1524000" y="317500"/>
                </a:lnTo>
                <a:lnTo>
                  <a:pt x="1524000" y="63500"/>
                </a:lnTo>
                <a:lnTo>
                  <a:pt x="1519009" y="38785"/>
                </a:lnTo>
                <a:lnTo>
                  <a:pt x="1505399" y="18600"/>
                </a:lnTo>
                <a:lnTo>
                  <a:pt x="1485214" y="4990"/>
                </a:lnTo>
                <a:lnTo>
                  <a:pt x="1460500" y="0"/>
                </a:lnTo>
                <a:close/>
              </a:path>
            </a:pathLst>
          </a:custGeom>
          <a:solidFill>
            <a:srgbClr val="FF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800" y="1438276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63500"/>
                </a:moveTo>
                <a:lnTo>
                  <a:pt x="4990" y="38785"/>
                </a:lnTo>
                <a:lnTo>
                  <a:pt x="18600" y="18600"/>
                </a:lnTo>
                <a:lnTo>
                  <a:pt x="38785" y="4990"/>
                </a:lnTo>
                <a:lnTo>
                  <a:pt x="63500" y="0"/>
                </a:lnTo>
                <a:lnTo>
                  <a:pt x="254000" y="0"/>
                </a:lnTo>
                <a:lnTo>
                  <a:pt x="635000" y="0"/>
                </a:lnTo>
                <a:lnTo>
                  <a:pt x="1460500" y="0"/>
                </a:lnTo>
                <a:lnTo>
                  <a:pt x="1485214" y="4990"/>
                </a:lnTo>
                <a:lnTo>
                  <a:pt x="1505399" y="18600"/>
                </a:lnTo>
                <a:lnTo>
                  <a:pt x="1519009" y="38785"/>
                </a:lnTo>
                <a:lnTo>
                  <a:pt x="1524000" y="63500"/>
                </a:lnTo>
                <a:lnTo>
                  <a:pt x="1524000" y="222250"/>
                </a:lnTo>
                <a:lnTo>
                  <a:pt x="1524000" y="317500"/>
                </a:lnTo>
                <a:lnTo>
                  <a:pt x="1519009" y="342214"/>
                </a:lnTo>
                <a:lnTo>
                  <a:pt x="1505399" y="362399"/>
                </a:lnTo>
                <a:lnTo>
                  <a:pt x="1485214" y="376009"/>
                </a:lnTo>
                <a:lnTo>
                  <a:pt x="1460500" y="381000"/>
                </a:lnTo>
                <a:lnTo>
                  <a:pt x="635000" y="381000"/>
                </a:lnTo>
                <a:lnTo>
                  <a:pt x="281025" y="457200"/>
                </a:lnTo>
                <a:lnTo>
                  <a:pt x="254000" y="381000"/>
                </a:lnTo>
                <a:lnTo>
                  <a:pt x="63500" y="381000"/>
                </a:lnTo>
                <a:lnTo>
                  <a:pt x="38785" y="376009"/>
                </a:lnTo>
                <a:lnTo>
                  <a:pt x="18600" y="362399"/>
                </a:lnTo>
                <a:lnTo>
                  <a:pt x="4990" y="342214"/>
                </a:lnTo>
                <a:lnTo>
                  <a:pt x="0" y="317500"/>
                </a:lnTo>
                <a:lnTo>
                  <a:pt x="0" y="222250"/>
                </a:lnTo>
                <a:lnTo>
                  <a:pt x="0" y="63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46708" y="148989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Verdana"/>
                <a:cs typeface="Verdana"/>
              </a:rPr>
              <a:t>jTextField1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9000" y="2933701"/>
            <a:ext cx="1524000" cy="485775"/>
          </a:xfrm>
          <a:custGeom>
            <a:avLst/>
            <a:gdLst/>
            <a:ahLst/>
            <a:cxnLst/>
            <a:rect l="l" t="t" r="r" b="b"/>
            <a:pathLst>
              <a:path w="1524000" h="485775">
                <a:moveTo>
                  <a:pt x="1460500" y="104775"/>
                </a:moveTo>
                <a:lnTo>
                  <a:pt x="63500" y="104775"/>
                </a:lnTo>
                <a:lnTo>
                  <a:pt x="38785" y="109765"/>
                </a:lnTo>
                <a:lnTo>
                  <a:pt x="18600" y="123375"/>
                </a:lnTo>
                <a:lnTo>
                  <a:pt x="4990" y="143560"/>
                </a:lnTo>
                <a:lnTo>
                  <a:pt x="0" y="168275"/>
                </a:lnTo>
                <a:lnTo>
                  <a:pt x="0" y="422275"/>
                </a:lnTo>
                <a:lnTo>
                  <a:pt x="4990" y="446989"/>
                </a:lnTo>
                <a:lnTo>
                  <a:pt x="18600" y="467174"/>
                </a:lnTo>
                <a:lnTo>
                  <a:pt x="38785" y="480784"/>
                </a:lnTo>
                <a:lnTo>
                  <a:pt x="63500" y="485775"/>
                </a:lnTo>
                <a:lnTo>
                  <a:pt x="1460500" y="485775"/>
                </a:lnTo>
                <a:lnTo>
                  <a:pt x="1485214" y="480784"/>
                </a:lnTo>
                <a:lnTo>
                  <a:pt x="1505399" y="467174"/>
                </a:lnTo>
                <a:lnTo>
                  <a:pt x="1519009" y="446989"/>
                </a:lnTo>
                <a:lnTo>
                  <a:pt x="1524000" y="422275"/>
                </a:lnTo>
                <a:lnTo>
                  <a:pt x="1524000" y="168275"/>
                </a:lnTo>
                <a:lnTo>
                  <a:pt x="1519009" y="143560"/>
                </a:lnTo>
                <a:lnTo>
                  <a:pt x="1505399" y="123375"/>
                </a:lnTo>
                <a:lnTo>
                  <a:pt x="1485214" y="109765"/>
                </a:lnTo>
                <a:lnTo>
                  <a:pt x="1460500" y="104775"/>
                </a:lnTo>
                <a:close/>
              </a:path>
              <a:path w="1524000" h="485775">
                <a:moveTo>
                  <a:pt x="154012" y="0"/>
                </a:moveTo>
                <a:lnTo>
                  <a:pt x="254000" y="104775"/>
                </a:lnTo>
                <a:lnTo>
                  <a:pt x="635000" y="104775"/>
                </a:lnTo>
                <a:lnTo>
                  <a:pt x="154012" y="0"/>
                </a:lnTo>
                <a:close/>
              </a:path>
            </a:pathLst>
          </a:custGeom>
          <a:solidFill>
            <a:srgbClr val="FF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9000" y="2933701"/>
            <a:ext cx="1524000" cy="485775"/>
          </a:xfrm>
          <a:custGeom>
            <a:avLst/>
            <a:gdLst/>
            <a:ahLst/>
            <a:cxnLst/>
            <a:rect l="l" t="t" r="r" b="b"/>
            <a:pathLst>
              <a:path w="1524000" h="485775">
                <a:moveTo>
                  <a:pt x="0" y="168275"/>
                </a:moveTo>
                <a:lnTo>
                  <a:pt x="4990" y="143560"/>
                </a:lnTo>
                <a:lnTo>
                  <a:pt x="18600" y="123375"/>
                </a:lnTo>
                <a:lnTo>
                  <a:pt x="38785" y="109765"/>
                </a:lnTo>
                <a:lnTo>
                  <a:pt x="63500" y="104775"/>
                </a:lnTo>
                <a:lnTo>
                  <a:pt x="254000" y="104775"/>
                </a:lnTo>
                <a:lnTo>
                  <a:pt x="154012" y="0"/>
                </a:lnTo>
                <a:lnTo>
                  <a:pt x="635000" y="104775"/>
                </a:lnTo>
                <a:lnTo>
                  <a:pt x="1460500" y="104775"/>
                </a:lnTo>
                <a:lnTo>
                  <a:pt x="1485214" y="109765"/>
                </a:lnTo>
                <a:lnTo>
                  <a:pt x="1505399" y="123375"/>
                </a:lnTo>
                <a:lnTo>
                  <a:pt x="1519009" y="143560"/>
                </a:lnTo>
                <a:lnTo>
                  <a:pt x="1524000" y="168275"/>
                </a:lnTo>
                <a:lnTo>
                  <a:pt x="1524000" y="263525"/>
                </a:lnTo>
                <a:lnTo>
                  <a:pt x="1524000" y="422275"/>
                </a:lnTo>
                <a:lnTo>
                  <a:pt x="1519009" y="446989"/>
                </a:lnTo>
                <a:lnTo>
                  <a:pt x="1505399" y="467174"/>
                </a:lnTo>
                <a:lnTo>
                  <a:pt x="1485214" y="480784"/>
                </a:lnTo>
                <a:lnTo>
                  <a:pt x="1460500" y="485775"/>
                </a:lnTo>
                <a:lnTo>
                  <a:pt x="635000" y="485775"/>
                </a:lnTo>
                <a:lnTo>
                  <a:pt x="254000" y="485775"/>
                </a:lnTo>
                <a:lnTo>
                  <a:pt x="63500" y="485775"/>
                </a:lnTo>
                <a:lnTo>
                  <a:pt x="38785" y="480784"/>
                </a:lnTo>
                <a:lnTo>
                  <a:pt x="18600" y="467174"/>
                </a:lnTo>
                <a:lnTo>
                  <a:pt x="4990" y="446989"/>
                </a:lnTo>
                <a:lnTo>
                  <a:pt x="0" y="422275"/>
                </a:lnTo>
                <a:lnTo>
                  <a:pt x="0" y="263525"/>
                </a:lnTo>
                <a:lnTo>
                  <a:pt x="0" y="1682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22908" y="309009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Verdana"/>
                <a:cs typeface="Verdana"/>
              </a:rPr>
              <a:t>jTextField2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0200" y="1362076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635000" y="304800"/>
                </a:moveTo>
                <a:lnTo>
                  <a:pt x="254000" y="304800"/>
                </a:lnTo>
                <a:lnTo>
                  <a:pt x="281025" y="381000"/>
                </a:lnTo>
                <a:lnTo>
                  <a:pt x="635000" y="304800"/>
                </a:lnTo>
                <a:close/>
              </a:path>
              <a:path w="1524000" h="381000">
                <a:moveTo>
                  <a:pt x="1473200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2"/>
                </a:lnTo>
                <a:lnTo>
                  <a:pt x="14879" y="289920"/>
                </a:lnTo>
                <a:lnTo>
                  <a:pt x="31027" y="300807"/>
                </a:lnTo>
                <a:lnTo>
                  <a:pt x="50800" y="304800"/>
                </a:lnTo>
                <a:lnTo>
                  <a:pt x="1473200" y="304800"/>
                </a:lnTo>
                <a:lnTo>
                  <a:pt x="1492972" y="300807"/>
                </a:lnTo>
                <a:lnTo>
                  <a:pt x="1509120" y="289920"/>
                </a:lnTo>
                <a:lnTo>
                  <a:pt x="1520007" y="273772"/>
                </a:lnTo>
                <a:lnTo>
                  <a:pt x="1524000" y="254000"/>
                </a:lnTo>
                <a:lnTo>
                  <a:pt x="1524000" y="50800"/>
                </a:lnTo>
                <a:lnTo>
                  <a:pt x="1520007" y="31027"/>
                </a:lnTo>
                <a:lnTo>
                  <a:pt x="1509120" y="14879"/>
                </a:lnTo>
                <a:lnTo>
                  <a:pt x="1492972" y="3992"/>
                </a:lnTo>
                <a:lnTo>
                  <a:pt x="1473200" y="0"/>
                </a:lnTo>
                <a:close/>
              </a:path>
            </a:pathLst>
          </a:custGeom>
          <a:solidFill>
            <a:srgbClr val="FF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200" y="1362076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50800"/>
                </a:moveTo>
                <a:lnTo>
                  <a:pt x="3992" y="31027"/>
                </a:lnTo>
                <a:lnTo>
                  <a:pt x="14879" y="14879"/>
                </a:lnTo>
                <a:lnTo>
                  <a:pt x="31027" y="3992"/>
                </a:lnTo>
                <a:lnTo>
                  <a:pt x="50800" y="0"/>
                </a:lnTo>
                <a:lnTo>
                  <a:pt x="254000" y="0"/>
                </a:lnTo>
                <a:lnTo>
                  <a:pt x="635000" y="0"/>
                </a:lnTo>
                <a:lnTo>
                  <a:pt x="1473200" y="0"/>
                </a:lnTo>
                <a:lnTo>
                  <a:pt x="1492972" y="3992"/>
                </a:lnTo>
                <a:lnTo>
                  <a:pt x="1509120" y="14879"/>
                </a:lnTo>
                <a:lnTo>
                  <a:pt x="1520007" y="31027"/>
                </a:lnTo>
                <a:lnTo>
                  <a:pt x="1524000" y="50800"/>
                </a:lnTo>
                <a:lnTo>
                  <a:pt x="1524000" y="177800"/>
                </a:lnTo>
                <a:lnTo>
                  <a:pt x="1524000" y="254000"/>
                </a:lnTo>
                <a:lnTo>
                  <a:pt x="1520007" y="273772"/>
                </a:lnTo>
                <a:lnTo>
                  <a:pt x="1509120" y="289920"/>
                </a:lnTo>
                <a:lnTo>
                  <a:pt x="1492972" y="300807"/>
                </a:lnTo>
                <a:lnTo>
                  <a:pt x="1473200" y="304800"/>
                </a:lnTo>
                <a:lnTo>
                  <a:pt x="635000" y="304800"/>
                </a:lnTo>
                <a:lnTo>
                  <a:pt x="281025" y="381000"/>
                </a:lnTo>
                <a:lnTo>
                  <a:pt x="254000" y="304800"/>
                </a:lnTo>
                <a:lnTo>
                  <a:pt x="50800" y="304800"/>
                </a:lnTo>
                <a:lnTo>
                  <a:pt x="31027" y="300807"/>
                </a:lnTo>
                <a:lnTo>
                  <a:pt x="14879" y="289920"/>
                </a:lnTo>
                <a:lnTo>
                  <a:pt x="3992" y="273772"/>
                </a:lnTo>
                <a:lnTo>
                  <a:pt x="0" y="254000"/>
                </a:lnTo>
                <a:lnTo>
                  <a:pt x="0" y="177800"/>
                </a:lnTo>
                <a:lnTo>
                  <a:pt x="0" y="50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31122" y="1409974"/>
            <a:ext cx="4908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j</a:t>
            </a:r>
            <a:r>
              <a:rPr sz="1400" spc="-15" dirty="0">
                <a:latin typeface="Verdana"/>
                <a:cs typeface="Verdana"/>
              </a:rPr>
              <a:t>L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-1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5927" y="1318894"/>
            <a:ext cx="3632835" cy="1853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Verdana"/>
                <a:cs typeface="Verdana"/>
              </a:rPr>
              <a:t>Suppose </a:t>
            </a:r>
            <a:r>
              <a:rPr sz="2000" spc="-10" dirty="0">
                <a:latin typeface="Verdana"/>
                <a:cs typeface="Verdana"/>
              </a:rPr>
              <a:t>we want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display  the index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value of  selected </a:t>
            </a:r>
            <a:r>
              <a:rPr sz="2000" dirty="0">
                <a:latin typeface="Verdana"/>
                <a:cs typeface="Verdana"/>
              </a:rPr>
              <a:t>items </a:t>
            </a:r>
            <a:r>
              <a:rPr sz="2000" spc="-5" dirty="0">
                <a:latin typeface="Verdana"/>
                <a:cs typeface="Verdana"/>
              </a:rPr>
              <a:t>i.e. </a:t>
            </a:r>
            <a:r>
              <a:rPr sz="2000" spc="-10" dirty="0">
                <a:latin typeface="Verdana"/>
                <a:cs typeface="Verdana"/>
              </a:rPr>
              <a:t>2 </a:t>
            </a:r>
            <a:r>
              <a:rPr sz="2000" spc="-5" dirty="0">
                <a:latin typeface="Verdana"/>
                <a:cs typeface="Verdana"/>
              </a:rPr>
              <a:t>and  ‘Banana’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-65" dirty="0">
                <a:latin typeface="Verdana"/>
                <a:cs typeface="Verdana"/>
              </a:rPr>
              <a:t>Text </a:t>
            </a:r>
            <a:r>
              <a:rPr sz="2000" spc="5" dirty="0">
                <a:latin typeface="Verdana"/>
                <a:cs typeface="Verdana"/>
              </a:rPr>
              <a:t>Fields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when  user selects </a:t>
            </a:r>
            <a:r>
              <a:rPr sz="2000" spc="-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items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the  </a:t>
            </a:r>
            <a:r>
              <a:rPr sz="2000" spc="5" dirty="0">
                <a:latin typeface="Verdana"/>
                <a:cs typeface="Verdana"/>
              </a:rPr>
              <a:t>list.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559" y="4224163"/>
            <a:ext cx="6527800" cy="2152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4013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Verdana"/>
                <a:cs typeface="Verdana"/>
              </a:rPr>
              <a:t>Just </a:t>
            </a:r>
            <a:r>
              <a:rPr sz="2000" spc="5" dirty="0">
                <a:latin typeface="Verdana"/>
                <a:cs typeface="Verdana"/>
              </a:rPr>
              <a:t>Right Click </a:t>
            </a:r>
            <a:r>
              <a:rPr sz="2000" spc="-10" dirty="0">
                <a:latin typeface="Verdana"/>
                <a:cs typeface="Verdana"/>
              </a:rPr>
              <a:t>on </a:t>
            </a:r>
            <a:r>
              <a:rPr sz="2000" dirty="0">
                <a:latin typeface="Verdana"/>
                <a:cs typeface="Verdana"/>
              </a:rPr>
              <a:t>jList </a:t>
            </a:r>
            <a:r>
              <a:rPr sz="2000" spc="-10" dirty="0">
                <a:latin typeface="Verdana"/>
                <a:cs typeface="Verdana"/>
              </a:rPr>
              <a:t>control </a:t>
            </a:r>
            <a:r>
              <a:rPr sz="2000" spc="-5" dirty="0">
                <a:latin typeface="Verdana"/>
                <a:cs typeface="Verdana"/>
              </a:rPr>
              <a:t>and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choose  </a:t>
            </a:r>
            <a:r>
              <a:rPr sz="2000" spc="-10" dirty="0">
                <a:solidFill>
                  <a:srgbClr val="CC0000"/>
                </a:solidFill>
                <a:latin typeface="Verdana"/>
                <a:cs typeface="Verdana"/>
              </a:rPr>
              <a:t>Events-&gt;ListSelection-&gt;ValueChanged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375"/>
              </a:lnSpc>
            </a:pPr>
            <a:r>
              <a:rPr sz="2000" spc="-15" dirty="0">
                <a:latin typeface="Verdana"/>
                <a:cs typeface="Verdana"/>
              </a:rPr>
              <a:t>Write </a:t>
            </a:r>
            <a:r>
              <a:rPr sz="2000" dirty="0">
                <a:latin typeface="Verdana"/>
                <a:cs typeface="Verdana"/>
              </a:rPr>
              <a:t>the following </a:t>
            </a:r>
            <a:r>
              <a:rPr sz="2000" spc="-10" dirty="0">
                <a:latin typeface="Verdana"/>
                <a:cs typeface="Verdana"/>
              </a:rPr>
              <a:t>code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-20" dirty="0">
                <a:latin typeface="Verdana"/>
                <a:cs typeface="Verdana"/>
              </a:rPr>
              <a:t>//TO </a:t>
            </a:r>
            <a:r>
              <a:rPr sz="2000" spc="-10" dirty="0">
                <a:latin typeface="Verdana"/>
                <a:cs typeface="Verdana"/>
              </a:rPr>
              <a:t>DO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Section………….</a:t>
            </a:r>
            <a:endParaRPr sz="2000">
              <a:latin typeface="Verdana"/>
              <a:cs typeface="Verdana"/>
            </a:endParaRPr>
          </a:p>
          <a:p>
            <a:pPr marL="542925">
              <a:lnSpc>
                <a:spcPts val="2375"/>
              </a:lnSpc>
            </a:pPr>
            <a:r>
              <a:rPr sz="2000" spc="-5" dirty="0">
                <a:solidFill>
                  <a:srgbClr val="CC0000"/>
                </a:solidFill>
                <a:latin typeface="Rockwell"/>
                <a:cs typeface="Rockwell"/>
              </a:rPr>
              <a:t>int x </a:t>
            </a:r>
            <a:r>
              <a:rPr sz="2000" spc="-10" dirty="0">
                <a:solidFill>
                  <a:srgbClr val="CC0000"/>
                </a:solidFill>
                <a:latin typeface="Rockwell"/>
                <a:cs typeface="Rockwell"/>
              </a:rPr>
              <a:t>=</a:t>
            </a:r>
            <a:r>
              <a:rPr sz="2000" spc="5" dirty="0">
                <a:solidFill>
                  <a:srgbClr val="CC0000"/>
                </a:solidFill>
                <a:latin typeface="Rockwell"/>
                <a:cs typeface="Rockwell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Rockwell"/>
                <a:cs typeface="Rockwell"/>
              </a:rPr>
              <a:t>jList1.getSelectedIndex();</a:t>
            </a:r>
            <a:endParaRPr sz="2000">
              <a:latin typeface="Rockwell"/>
              <a:cs typeface="Rockwell"/>
            </a:endParaRPr>
          </a:p>
          <a:p>
            <a:pPr marL="518159" marR="748030">
              <a:lnSpc>
                <a:spcPct val="100000"/>
              </a:lnSpc>
            </a:pPr>
            <a:r>
              <a:rPr sz="2000" dirty="0">
                <a:solidFill>
                  <a:srgbClr val="CC0000"/>
                </a:solidFill>
                <a:latin typeface="Rockwell"/>
                <a:cs typeface="Rockwell"/>
              </a:rPr>
              <a:t>String </a:t>
            </a:r>
            <a:r>
              <a:rPr sz="2000" spc="-10" dirty="0">
                <a:solidFill>
                  <a:srgbClr val="CC0000"/>
                </a:solidFill>
                <a:latin typeface="Rockwell"/>
                <a:cs typeface="Rockwell"/>
              </a:rPr>
              <a:t>st = </a:t>
            </a:r>
            <a:r>
              <a:rPr sz="2000" dirty="0">
                <a:solidFill>
                  <a:srgbClr val="CC0000"/>
                </a:solidFill>
                <a:latin typeface="Rockwell"/>
                <a:cs typeface="Rockwell"/>
              </a:rPr>
              <a:t>(String </a:t>
            </a:r>
            <a:r>
              <a:rPr sz="2000" spc="-5" dirty="0">
                <a:solidFill>
                  <a:srgbClr val="CC0000"/>
                </a:solidFill>
                <a:latin typeface="Rockwell"/>
                <a:cs typeface="Rockwell"/>
              </a:rPr>
              <a:t>) </a:t>
            </a:r>
            <a:r>
              <a:rPr sz="2000" spc="-20" dirty="0">
                <a:solidFill>
                  <a:srgbClr val="CC0000"/>
                </a:solidFill>
                <a:latin typeface="Rockwell"/>
                <a:cs typeface="Rockwell"/>
              </a:rPr>
              <a:t>jList1.getSelectedValue();  </a:t>
            </a:r>
            <a:r>
              <a:rPr sz="2000" spc="-15" dirty="0">
                <a:solidFill>
                  <a:srgbClr val="CC0000"/>
                </a:solidFill>
                <a:latin typeface="Rockwell"/>
                <a:cs typeface="Rockwell"/>
              </a:rPr>
              <a:t>jTextField1.setText(“”+x);  jTextField2.setText(st);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052" y="461772"/>
            <a:ext cx="805497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spc="-5" dirty="0"/>
              <a:t>jComboBox</a:t>
            </a:r>
            <a:r>
              <a:rPr sz="3400" spc="-135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364490" y="1172972"/>
            <a:ext cx="8468360" cy="54622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244475" indent="-344805">
              <a:lnSpc>
                <a:spcPct val="100000"/>
              </a:lnSpc>
              <a:spcBef>
                <a:spcPts val="110"/>
              </a:spcBef>
              <a:tabLst>
                <a:tab pos="5574030" algn="l"/>
              </a:tabLst>
            </a:pPr>
            <a:r>
              <a:rPr sz="2100" spc="5" dirty="0">
                <a:latin typeface="Verdana"/>
                <a:cs typeface="Verdana"/>
              </a:rPr>
              <a:t>A </a:t>
            </a:r>
            <a:r>
              <a:rPr sz="2100" spc="-5" dirty="0">
                <a:latin typeface="Verdana"/>
                <a:cs typeface="Verdana"/>
              </a:rPr>
              <a:t>jComboBox </a:t>
            </a:r>
            <a:r>
              <a:rPr sz="2100" dirty="0">
                <a:latin typeface="Verdana"/>
                <a:cs typeface="Verdana"/>
              </a:rPr>
              <a:t>(TextField </a:t>
            </a:r>
            <a:r>
              <a:rPr sz="2100" spc="5" dirty="0">
                <a:latin typeface="Verdana"/>
                <a:cs typeface="Verdana"/>
              </a:rPr>
              <a:t>+ </a:t>
            </a:r>
            <a:r>
              <a:rPr sz="2100" dirty="0">
                <a:latin typeface="Verdana"/>
                <a:cs typeface="Verdana"/>
              </a:rPr>
              <a:t>List </a:t>
            </a:r>
            <a:r>
              <a:rPr sz="2100" spc="-5" dirty="0">
                <a:latin typeface="Verdana"/>
                <a:cs typeface="Verdana"/>
              </a:rPr>
              <a:t>Box)</a:t>
            </a:r>
            <a:r>
              <a:rPr sz="2100" spc="-13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is</a:t>
            </a:r>
            <a:r>
              <a:rPr sz="2100" spc="1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	</a:t>
            </a:r>
            <a:r>
              <a:rPr sz="2100" dirty="0">
                <a:latin typeface="Verdana"/>
                <a:cs typeface="Verdana"/>
              </a:rPr>
              <a:t>control </a:t>
            </a:r>
            <a:r>
              <a:rPr sz="2100" spc="5" dirty="0">
                <a:latin typeface="Verdana"/>
                <a:cs typeface="Verdana"/>
              </a:rPr>
              <a:t>which</a:t>
            </a:r>
            <a:r>
              <a:rPr sz="2100" spc="-15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offers 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list of choice </a:t>
            </a:r>
            <a:r>
              <a:rPr sz="2100" spc="5" dirty="0">
                <a:latin typeface="Verdana"/>
                <a:cs typeface="Verdana"/>
              </a:rPr>
              <a:t>which can be </a:t>
            </a:r>
            <a:r>
              <a:rPr sz="2100" dirty="0">
                <a:latin typeface="Verdana"/>
                <a:cs typeface="Verdana"/>
              </a:rPr>
              <a:t>selected </a:t>
            </a:r>
            <a:r>
              <a:rPr sz="2100" spc="5" dirty="0">
                <a:latin typeface="Verdana"/>
                <a:cs typeface="Verdana"/>
              </a:rPr>
              <a:t>through a drop-  down</a:t>
            </a:r>
            <a:r>
              <a:rPr sz="2100" spc="-6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list.</a:t>
            </a:r>
            <a:endParaRPr sz="2100">
              <a:latin typeface="Verdana"/>
              <a:cs typeface="Verdana"/>
            </a:endParaRPr>
          </a:p>
          <a:p>
            <a:pPr marL="356870" marR="697865" indent="-344805">
              <a:lnSpc>
                <a:spcPct val="100000"/>
              </a:lnSpc>
              <a:spcBef>
                <a:spcPts val="745"/>
              </a:spcBef>
            </a:pPr>
            <a:r>
              <a:rPr sz="2100" dirty="0">
                <a:latin typeface="Verdana"/>
                <a:cs typeface="Verdana"/>
              </a:rPr>
              <a:t>By default it is </a:t>
            </a:r>
            <a:r>
              <a:rPr sz="2100" spc="5" dirty="0">
                <a:latin typeface="Verdana"/>
                <a:cs typeface="Verdana"/>
              </a:rPr>
              <a:t>an un-editable </a:t>
            </a:r>
            <a:r>
              <a:rPr sz="2100" dirty="0">
                <a:latin typeface="Verdana"/>
                <a:cs typeface="Verdana"/>
              </a:rPr>
              <a:t>control, </a:t>
            </a:r>
            <a:r>
              <a:rPr sz="2100" spc="5" dirty="0">
                <a:latin typeface="Verdana"/>
                <a:cs typeface="Verdana"/>
              </a:rPr>
              <a:t>but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we can make</a:t>
            </a:r>
            <a:r>
              <a:rPr sz="2100" u="heavy" spc="-4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it 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editable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by setting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‘</a:t>
            </a:r>
            <a:r>
              <a:rPr sz="210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editable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‘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property</a:t>
            </a:r>
            <a:r>
              <a:rPr sz="2100" u="heavy" spc="-2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True</a:t>
            </a:r>
            <a:r>
              <a:rPr sz="2100" spc="5" dirty="0"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356870" marR="40640" indent="-344805">
              <a:lnSpc>
                <a:spcPct val="100000"/>
              </a:lnSpc>
              <a:spcBef>
                <a:spcPts val="765"/>
              </a:spcBef>
            </a:pPr>
            <a:r>
              <a:rPr sz="2100" spc="-5" dirty="0">
                <a:solidFill>
                  <a:srgbClr val="002060"/>
                </a:solidFill>
                <a:latin typeface="Verdana"/>
                <a:cs typeface="Verdana"/>
              </a:rPr>
              <a:t>jComboBox1ActionPerformed(..) </a:t>
            </a:r>
            <a:r>
              <a:rPr sz="2100" spc="5" dirty="0">
                <a:latin typeface="Verdana"/>
                <a:cs typeface="Verdana"/>
              </a:rPr>
              <a:t>method can be handled</a:t>
            </a:r>
            <a:r>
              <a:rPr sz="2100" spc="-26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when  </a:t>
            </a:r>
            <a:r>
              <a:rPr sz="2100" dirty="0">
                <a:latin typeface="Verdana"/>
                <a:cs typeface="Verdana"/>
              </a:rPr>
              <a:t>user selects </a:t>
            </a:r>
            <a:r>
              <a:rPr sz="2100" spc="5" dirty="0">
                <a:latin typeface="Verdana"/>
                <a:cs typeface="Verdana"/>
              </a:rPr>
              <a:t>an </a:t>
            </a:r>
            <a:r>
              <a:rPr sz="2100" dirty="0">
                <a:latin typeface="Verdana"/>
                <a:cs typeface="Verdana"/>
              </a:rPr>
              <a:t>item </a:t>
            </a:r>
            <a:r>
              <a:rPr sz="2100" spc="5" dirty="0">
                <a:latin typeface="Verdana"/>
                <a:cs typeface="Verdana"/>
              </a:rPr>
              <a:t>from the</a:t>
            </a:r>
            <a:r>
              <a:rPr sz="2100" spc="-23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combo.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800000"/>
                </a:solidFill>
                <a:latin typeface="Verdana"/>
                <a:cs typeface="Verdana"/>
              </a:rPr>
              <a:t>Difference </a:t>
            </a:r>
            <a:r>
              <a:rPr sz="2100" b="1" spc="-5" dirty="0">
                <a:solidFill>
                  <a:srgbClr val="800000"/>
                </a:solidFill>
                <a:latin typeface="Verdana"/>
                <a:cs typeface="Verdana"/>
              </a:rPr>
              <a:t>Between </a:t>
            </a:r>
            <a:r>
              <a:rPr sz="2100" b="1" dirty="0">
                <a:solidFill>
                  <a:srgbClr val="800000"/>
                </a:solidFill>
                <a:latin typeface="Verdana"/>
                <a:cs typeface="Verdana"/>
              </a:rPr>
              <a:t>List </a:t>
            </a:r>
            <a:r>
              <a:rPr sz="2100" b="1" spc="5" dirty="0">
                <a:solidFill>
                  <a:srgbClr val="800000"/>
                </a:solidFill>
                <a:latin typeface="Verdana"/>
                <a:cs typeface="Verdana"/>
              </a:rPr>
              <a:t>&amp; Combo</a:t>
            </a:r>
            <a:r>
              <a:rPr sz="2100" b="1" spc="-16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800000"/>
                </a:solidFill>
                <a:latin typeface="Verdana"/>
                <a:cs typeface="Verdana"/>
              </a:rPr>
              <a:t>Box</a:t>
            </a:r>
            <a:endParaRPr sz="2100">
              <a:latin typeface="Verdana"/>
              <a:cs typeface="Verdana"/>
            </a:endParaRPr>
          </a:p>
          <a:p>
            <a:pPr marL="356870" marR="561340" indent="-344805">
              <a:lnSpc>
                <a:spcPct val="100000"/>
              </a:lnSpc>
              <a:spcBef>
                <a:spcPts val="484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20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Combo Box, user can select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edit </a:t>
            </a:r>
            <a:r>
              <a:rPr sz="2000" spc="-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item but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List,  </a:t>
            </a:r>
            <a:r>
              <a:rPr sz="2000" spc="-15" dirty="0">
                <a:latin typeface="Verdana"/>
                <a:cs typeface="Verdana"/>
              </a:rPr>
              <a:t>Items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selected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not be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edited.</a:t>
            </a:r>
            <a:endParaRPr sz="2000">
              <a:latin typeface="Verdana"/>
              <a:cs typeface="Verdana"/>
            </a:endParaRPr>
          </a:p>
          <a:p>
            <a:pPr marL="356870" marR="92710" indent="-34480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List </a:t>
            </a:r>
            <a:r>
              <a:rPr sz="2000" spc="-10" dirty="0">
                <a:latin typeface="Verdana"/>
                <a:cs typeface="Verdana"/>
              </a:rPr>
              <a:t>does </a:t>
            </a:r>
            <a:r>
              <a:rPr sz="2000" spc="-5" dirty="0">
                <a:latin typeface="Verdana"/>
                <a:cs typeface="Verdana"/>
              </a:rPr>
              <a:t>not </a:t>
            </a:r>
            <a:r>
              <a:rPr sz="2000" spc="-15" dirty="0">
                <a:latin typeface="Verdana"/>
                <a:cs typeface="Verdana"/>
              </a:rPr>
              <a:t>offers Text </a:t>
            </a:r>
            <a:r>
              <a:rPr sz="2000" spc="5" dirty="0">
                <a:latin typeface="Verdana"/>
                <a:cs typeface="Verdana"/>
              </a:rPr>
              <a:t>Field </a:t>
            </a:r>
            <a:r>
              <a:rPr sz="2000" spc="-10" dirty="0">
                <a:latin typeface="Verdana"/>
                <a:cs typeface="Verdana"/>
              </a:rPr>
              <a:t>where </a:t>
            </a:r>
            <a:r>
              <a:rPr sz="2000" spc="-5" dirty="0">
                <a:latin typeface="Verdana"/>
                <a:cs typeface="Verdana"/>
              </a:rPr>
              <a:t>as </a:t>
            </a:r>
            <a:r>
              <a:rPr sz="2000" spc="-10" dirty="0">
                <a:latin typeface="Verdana"/>
                <a:cs typeface="Verdana"/>
              </a:rPr>
              <a:t>Combo Box </a:t>
            </a:r>
            <a:r>
              <a:rPr sz="2000" spc="-15" dirty="0">
                <a:latin typeface="Verdana"/>
                <a:cs typeface="Verdana"/>
              </a:rPr>
              <a:t>offers Text  </a:t>
            </a:r>
            <a:r>
              <a:rPr sz="2000" spc="5" dirty="0">
                <a:latin typeface="Verdana"/>
                <a:cs typeface="Verdana"/>
              </a:rPr>
              <a:t>Field.</a:t>
            </a:r>
            <a:endParaRPr sz="2000">
              <a:latin typeface="Verdana"/>
              <a:cs typeface="Verdana"/>
            </a:endParaRPr>
          </a:p>
          <a:p>
            <a:pPr marL="356870" marR="144780" indent="-34480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10" dirty="0">
                <a:latin typeface="Verdana"/>
                <a:cs typeface="Verdana"/>
              </a:rPr>
              <a:t>Combo Box </a:t>
            </a:r>
            <a:r>
              <a:rPr sz="2000" spc="-15" dirty="0">
                <a:latin typeface="Verdana"/>
                <a:cs typeface="Verdana"/>
              </a:rPr>
              <a:t>offers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Drop-down </a:t>
            </a:r>
            <a:r>
              <a:rPr sz="2000" spc="5" dirty="0">
                <a:latin typeface="Verdana"/>
                <a:cs typeface="Verdana"/>
              </a:rPr>
              <a:t>list, </a:t>
            </a:r>
            <a:r>
              <a:rPr sz="2000" spc="-10" dirty="0">
                <a:latin typeface="Verdana"/>
                <a:cs typeface="Verdana"/>
              </a:rPr>
              <a:t>so </a:t>
            </a:r>
            <a:r>
              <a:rPr sz="2000" spc="-5" dirty="0">
                <a:latin typeface="Verdana"/>
                <a:cs typeface="Verdana"/>
              </a:rPr>
              <a:t>that </a:t>
            </a:r>
            <a:r>
              <a:rPr sz="2000" spc="10" dirty="0">
                <a:latin typeface="Verdana"/>
                <a:cs typeface="Verdana"/>
              </a:rPr>
              <a:t>it </a:t>
            </a:r>
            <a:r>
              <a:rPr sz="2000" spc="-10" dirty="0">
                <a:latin typeface="Verdana"/>
                <a:cs typeface="Verdana"/>
              </a:rPr>
              <a:t>takes </a:t>
            </a:r>
            <a:r>
              <a:rPr sz="2000" spc="-5" dirty="0">
                <a:latin typeface="Verdana"/>
                <a:cs typeface="Verdana"/>
              </a:rPr>
              <a:t>less </a:t>
            </a:r>
            <a:r>
              <a:rPr sz="2000" spc="-10" dirty="0">
                <a:latin typeface="Verdana"/>
                <a:cs typeface="Verdana"/>
              </a:rPr>
              <a:t>space 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frame, </a:t>
            </a:r>
            <a:r>
              <a:rPr sz="2000" dirty="0">
                <a:latin typeface="Verdana"/>
                <a:cs typeface="Verdana"/>
              </a:rPr>
              <a:t>but List </a:t>
            </a:r>
            <a:r>
              <a:rPr sz="2000" spc="5" dirty="0">
                <a:latin typeface="Verdana"/>
                <a:cs typeface="Verdana"/>
              </a:rPr>
              <a:t>this </a:t>
            </a:r>
            <a:r>
              <a:rPr sz="2000" spc="-10" dirty="0">
                <a:latin typeface="Verdana"/>
                <a:cs typeface="Verdana"/>
              </a:rPr>
              <a:t>feature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not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available.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List </a:t>
            </a:r>
            <a:r>
              <a:rPr sz="2000" dirty="0">
                <a:latin typeface="Verdana"/>
                <a:cs typeface="Verdana"/>
              </a:rPr>
              <a:t>allows </a:t>
            </a:r>
            <a:r>
              <a:rPr sz="2000" spc="-15" dirty="0">
                <a:latin typeface="Verdana"/>
                <a:cs typeface="Verdana"/>
              </a:rPr>
              <a:t>more </a:t>
            </a:r>
            <a:r>
              <a:rPr sz="2000" spc="-5" dirty="0">
                <a:latin typeface="Verdana"/>
                <a:cs typeface="Verdana"/>
              </a:rPr>
              <a:t>than one </a:t>
            </a:r>
            <a:r>
              <a:rPr sz="2000" dirty="0">
                <a:latin typeface="Verdana"/>
                <a:cs typeface="Verdana"/>
              </a:rPr>
              <a:t>items </a:t>
            </a:r>
            <a:r>
              <a:rPr sz="2000" spc="-5" dirty="0">
                <a:latin typeface="Verdana"/>
                <a:cs typeface="Verdana"/>
              </a:rPr>
              <a:t>to be </a:t>
            </a:r>
            <a:r>
              <a:rPr sz="2000" spc="-10" dirty="0">
                <a:latin typeface="Verdana"/>
                <a:cs typeface="Verdana"/>
              </a:rPr>
              <a:t>selected, </a:t>
            </a:r>
            <a:r>
              <a:rPr sz="2000" dirty="0">
                <a:latin typeface="Verdana"/>
                <a:cs typeface="Verdana"/>
              </a:rPr>
              <a:t>but </a:t>
            </a:r>
            <a:r>
              <a:rPr sz="2000" spc="10" dirty="0">
                <a:latin typeface="Verdana"/>
                <a:cs typeface="Verdana"/>
              </a:rPr>
              <a:t>in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Combo</a:t>
            </a:r>
            <a:endParaRPr sz="2000">
              <a:latin typeface="Verdana"/>
              <a:cs typeface="Verdana"/>
            </a:endParaRPr>
          </a:p>
          <a:p>
            <a:pPr marL="103505">
              <a:lnSpc>
                <a:spcPct val="100000"/>
              </a:lnSpc>
              <a:tabLst>
                <a:tab pos="356870" algn="l"/>
                <a:tab pos="8455025" algn="l"/>
              </a:tabLst>
            </a:pPr>
            <a:r>
              <a:rPr sz="20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	</a:t>
            </a:r>
            <a:r>
              <a:rPr sz="20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Box, </a:t>
            </a:r>
            <a:r>
              <a:rPr sz="20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only </a:t>
            </a:r>
            <a:r>
              <a:rPr sz="20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one </a:t>
            </a:r>
            <a:r>
              <a:rPr sz="20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item </a:t>
            </a:r>
            <a:r>
              <a:rPr sz="20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can </a:t>
            </a:r>
            <a:r>
              <a:rPr sz="20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be</a:t>
            </a:r>
            <a:r>
              <a:rPr sz="2000" u="sng" spc="-6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20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selected.	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10984"/>
            <a:ext cx="712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Commonly </a:t>
            </a:r>
            <a:r>
              <a:rPr sz="2400" spc="-10" dirty="0"/>
              <a:t>used </a:t>
            </a:r>
            <a:r>
              <a:rPr sz="2400" spc="-5" dirty="0"/>
              <a:t>Properties </a:t>
            </a:r>
            <a:r>
              <a:rPr sz="2400" dirty="0"/>
              <a:t>of</a:t>
            </a:r>
            <a:r>
              <a:rPr sz="2400" spc="45" dirty="0"/>
              <a:t> </a:t>
            </a:r>
            <a:r>
              <a:rPr sz="2400" spc="-5" dirty="0"/>
              <a:t>jComboBox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4650" y="1335087"/>
          <a:ext cx="8334374" cy="4856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070"/>
                <a:gridCol w="1826259"/>
                <a:gridCol w="4551045"/>
              </a:tblGrid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Properties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Background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background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841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Foreground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Color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foreground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color.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model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835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Items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for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Choice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06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items 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as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  choice.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selectedIndex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Value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77190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106934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index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appear  selected	(default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 -1 since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no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items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selected.)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selectedItem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String/values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indices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selected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items.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794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font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Font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name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font’s name and size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etc.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editable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603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1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True,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you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can edit/type new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value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choice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 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Combo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Box.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enabled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5" dirty="0">
                          <a:latin typeface="Verdana"/>
                          <a:cs typeface="Verdana"/>
                        </a:rPr>
                        <a:t>True/False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that list will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2275" y="1046162"/>
          <a:ext cx="8429622" cy="5645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125"/>
                <a:gridCol w="2531745"/>
                <a:gridCol w="2123439"/>
                <a:gridCol w="3302634"/>
                <a:gridCol w="360679"/>
              </a:tblGrid>
              <a:tr h="90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800000"/>
                      </a:solidFill>
                      <a:prstDash val="solid"/>
                    </a:lnB>
                  </a:tcPr>
                </a:tc>
              </a:tr>
              <a:tr h="324323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Methods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943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getSelectedIndex()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index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selected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if (jComboBox1.getSlectedItem()==1)</a:t>
                      </a:r>
                      <a:r>
                        <a:rPr sz="1800" b="1" spc="3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{…};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4127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getSelectedItem()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selected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sz="1800" b="1" spc="-4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(jComboBox1.getSlectedItem()==“Mango”)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{……</a:t>
                      </a:r>
                      <a:r>
                        <a:rPr sz="1800" b="1" spc="-1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…};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isEditable()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True,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if Combo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box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editable.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94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addItem(string)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Adds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an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item to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choice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list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at the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end.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033CC"/>
                          </a:solidFill>
                          <a:latin typeface="Verdana"/>
                          <a:cs typeface="Verdana"/>
                        </a:rPr>
                        <a:t>Ex.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jComboBox1.addItem(“Banana”);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94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getItemCount()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number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 in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combo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Box.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int </a:t>
                      </a:r>
                      <a:r>
                        <a:rPr sz="18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x =</a:t>
                      </a:r>
                      <a:r>
                        <a:rPr sz="1800" b="1" spc="-3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jComboBox1.getItemCount();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943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getItemAt(int)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at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specified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index.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 st=jComboBox1.getItemAt(2);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removeAllItems()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Removes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all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from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combo.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943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dirty="0">
                          <a:latin typeface="Verdana"/>
                          <a:cs typeface="Verdana"/>
                        </a:rPr>
                        <a:t>removeItemAt(index)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Removes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items for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given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index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from the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combo.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033CC"/>
                          </a:solidFill>
                          <a:latin typeface="Verdana"/>
                          <a:cs typeface="Verdana"/>
                        </a:rPr>
                        <a:t>Ex.</a:t>
                      </a:r>
                      <a:r>
                        <a:rPr sz="1800" dirty="0">
                          <a:solidFill>
                            <a:srgbClr val="0033C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jComboBox1.removeItemAt(2);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052" y="450024"/>
            <a:ext cx="79292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Commonly used Methods </a:t>
            </a:r>
            <a:r>
              <a:rPr sz="2800" spc="-5" dirty="0"/>
              <a:t>of</a:t>
            </a:r>
            <a:r>
              <a:rPr sz="2800" spc="-70" dirty="0"/>
              <a:t> </a:t>
            </a:r>
            <a:r>
              <a:rPr sz="2800" dirty="0"/>
              <a:t>jComboBox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490" y="390334"/>
            <a:ext cx="766762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Working </a:t>
            </a:r>
            <a:r>
              <a:rPr sz="3400" spc="5" dirty="0"/>
              <a:t>with </a:t>
            </a:r>
            <a:r>
              <a:rPr sz="3400" dirty="0"/>
              <a:t>jTextArea</a:t>
            </a:r>
            <a:r>
              <a:rPr sz="3400" spc="-185" dirty="0"/>
              <a:t> </a:t>
            </a:r>
            <a:r>
              <a:rPr sz="3400" dirty="0"/>
              <a:t>control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59740" y="1252219"/>
            <a:ext cx="8451215" cy="430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latin typeface="Verdana"/>
                <a:cs typeface="Verdana"/>
              </a:rPr>
              <a:t>A jTextArea </a:t>
            </a:r>
            <a:r>
              <a:rPr sz="2600" spc="-5" dirty="0">
                <a:latin typeface="Verdana"/>
                <a:cs typeface="Verdana"/>
              </a:rPr>
              <a:t>control </a:t>
            </a:r>
            <a:r>
              <a:rPr sz="2600" dirty="0">
                <a:latin typeface="Verdana"/>
                <a:cs typeface="Verdana"/>
              </a:rPr>
              <a:t>is </a:t>
            </a:r>
            <a:r>
              <a:rPr sz="2600" spc="-5" dirty="0">
                <a:latin typeface="Verdana"/>
                <a:cs typeface="Verdana"/>
              </a:rPr>
              <a:t>a multi-line text </a:t>
            </a:r>
            <a:r>
              <a:rPr sz="2600" spc="-10" dirty="0">
                <a:latin typeface="Verdana"/>
                <a:cs typeface="Verdana"/>
              </a:rPr>
              <a:t>component,  </a:t>
            </a:r>
            <a:r>
              <a:rPr sz="2600" spc="-15" dirty="0">
                <a:latin typeface="Verdana"/>
                <a:cs typeface="Verdana"/>
              </a:rPr>
              <a:t>used </a:t>
            </a:r>
            <a:r>
              <a:rPr sz="2600" dirty="0">
                <a:latin typeface="Verdana"/>
                <a:cs typeface="Verdana"/>
              </a:rPr>
              <a:t>to </a:t>
            </a:r>
            <a:r>
              <a:rPr sz="2600" spc="-15" dirty="0">
                <a:latin typeface="Verdana"/>
                <a:cs typeface="Verdana"/>
              </a:rPr>
              <a:t>get </a:t>
            </a:r>
            <a:r>
              <a:rPr sz="2600" spc="-10" dirty="0">
                <a:latin typeface="Verdana"/>
                <a:cs typeface="Verdana"/>
              </a:rPr>
              <a:t>input </a:t>
            </a:r>
            <a:r>
              <a:rPr sz="2600" spc="-5" dirty="0">
                <a:latin typeface="Verdana"/>
                <a:cs typeface="Verdana"/>
              </a:rPr>
              <a:t>from </a:t>
            </a:r>
            <a:r>
              <a:rPr sz="2600" spc="-15" dirty="0">
                <a:latin typeface="Verdana"/>
                <a:cs typeface="Verdana"/>
              </a:rPr>
              <a:t>user </a:t>
            </a:r>
            <a:r>
              <a:rPr sz="2600" dirty="0">
                <a:latin typeface="Verdana"/>
                <a:cs typeface="Verdana"/>
              </a:rPr>
              <a:t>or to </a:t>
            </a:r>
            <a:r>
              <a:rPr sz="2600" spc="-10" dirty="0">
                <a:latin typeface="Verdana"/>
                <a:cs typeface="Verdana"/>
              </a:rPr>
              <a:t>display </a:t>
            </a:r>
            <a:r>
              <a:rPr sz="2600" spc="-5" dirty="0">
                <a:latin typeface="Verdana"/>
                <a:cs typeface="Verdana"/>
              </a:rPr>
              <a:t>text. </a:t>
            </a:r>
            <a:r>
              <a:rPr sz="2600" dirty="0">
                <a:latin typeface="Verdana"/>
                <a:cs typeface="Verdana"/>
              </a:rPr>
              <a:t>It  </a:t>
            </a:r>
            <a:r>
              <a:rPr sz="2600" spc="-5" dirty="0">
                <a:latin typeface="Verdana"/>
                <a:cs typeface="Verdana"/>
              </a:rPr>
              <a:t>is an </a:t>
            </a:r>
            <a:r>
              <a:rPr sz="2600" spc="-10" dirty="0">
                <a:latin typeface="Verdana"/>
                <a:cs typeface="Verdana"/>
              </a:rPr>
              <a:t>object </a:t>
            </a:r>
            <a:r>
              <a:rPr sz="2600" dirty="0">
                <a:latin typeface="Verdana"/>
                <a:cs typeface="Verdana"/>
              </a:rPr>
              <a:t>of </a:t>
            </a:r>
            <a:r>
              <a:rPr sz="2600" spc="-10" dirty="0">
                <a:latin typeface="Verdana"/>
                <a:cs typeface="Verdana"/>
              </a:rPr>
              <a:t>JTextArea</a:t>
            </a:r>
            <a:r>
              <a:rPr sz="2600" spc="3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class.</a:t>
            </a:r>
            <a:endParaRPr sz="2600">
              <a:latin typeface="Verdana"/>
              <a:cs typeface="Verdana"/>
            </a:endParaRPr>
          </a:p>
          <a:p>
            <a:pPr marL="356870" marR="62865" indent="-34480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Verdana"/>
                <a:cs typeface="Verdana"/>
              </a:rPr>
              <a:t>By default, </a:t>
            </a:r>
            <a:r>
              <a:rPr sz="2600" spc="-5" dirty="0">
                <a:latin typeface="Verdana"/>
                <a:cs typeface="Verdana"/>
              </a:rPr>
              <a:t>it </a:t>
            </a:r>
            <a:r>
              <a:rPr sz="2600" spc="-10" dirty="0">
                <a:latin typeface="Verdana"/>
                <a:cs typeface="Verdana"/>
              </a:rPr>
              <a:t>does </a:t>
            </a:r>
            <a:r>
              <a:rPr sz="2600" spc="-5" dirty="0">
                <a:latin typeface="Verdana"/>
                <a:cs typeface="Verdana"/>
              </a:rPr>
              <a:t>not </a:t>
            </a:r>
            <a:r>
              <a:rPr sz="2600" spc="-10" dirty="0">
                <a:latin typeface="Verdana"/>
                <a:cs typeface="Verdana"/>
              </a:rPr>
              <a:t>wrap (move next line) lines  </a:t>
            </a:r>
            <a:r>
              <a:rPr sz="2600" dirty="0">
                <a:latin typeface="Verdana"/>
                <a:cs typeface="Verdana"/>
              </a:rPr>
              <a:t>of </a:t>
            </a:r>
            <a:r>
              <a:rPr sz="2600" spc="-5" dirty="0">
                <a:latin typeface="Verdana"/>
                <a:cs typeface="Verdana"/>
              </a:rPr>
              <a:t>text like </a:t>
            </a:r>
            <a:r>
              <a:rPr sz="2600" spc="-10" dirty="0">
                <a:latin typeface="Verdana"/>
                <a:cs typeface="Verdana"/>
              </a:rPr>
              <a:t>word processor, </a:t>
            </a:r>
            <a:r>
              <a:rPr sz="2600" spc="-5" dirty="0">
                <a:latin typeface="Verdana"/>
                <a:cs typeface="Verdana"/>
              </a:rPr>
              <a:t>if line </a:t>
            </a:r>
            <a:r>
              <a:rPr sz="2600" spc="-10" dirty="0">
                <a:latin typeface="Verdana"/>
                <a:cs typeface="Verdana"/>
              </a:rPr>
              <a:t>goes beyond  </a:t>
            </a:r>
            <a:r>
              <a:rPr sz="2600" spc="-5" dirty="0">
                <a:latin typeface="Verdana"/>
                <a:cs typeface="Verdana"/>
              </a:rPr>
              <a:t>the </a:t>
            </a:r>
            <a:r>
              <a:rPr sz="2600" spc="-10" dirty="0">
                <a:latin typeface="Verdana"/>
                <a:cs typeface="Verdana"/>
              </a:rPr>
              <a:t>boundary. </a:t>
            </a:r>
            <a:r>
              <a:rPr sz="2600" spc="-5" dirty="0">
                <a:latin typeface="Verdana"/>
                <a:cs typeface="Verdana"/>
              </a:rPr>
              <a:t>Some </a:t>
            </a:r>
            <a:r>
              <a:rPr sz="2600" spc="-10" dirty="0">
                <a:latin typeface="Verdana"/>
                <a:cs typeface="Verdana"/>
              </a:rPr>
              <a:t>features</a:t>
            </a:r>
            <a:r>
              <a:rPr sz="2600" spc="13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are-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insert and select </a:t>
            </a:r>
            <a:r>
              <a:rPr sz="2600" spc="-5" dirty="0">
                <a:latin typeface="Verdana"/>
                <a:cs typeface="Verdana"/>
              </a:rPr>
              <a:t>multiple line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spc="14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text.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wrap </a:t>
            </a:r>
            <a:r>
              <a:rPr sz="2600" spc="-5" dirty="0">
                <a:latin typeface="Verdana"/>
                <a:cs typeface="Verdana"/>
              </a:rPr>
              <a:t>text, if not fit in visible</a:t>
            </a:r>
            <a:r>
              <a:rPr sz="2600" spc="6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area.</a:t>
            </a:r>
            <a:endParaRPr sz="2600">
              <a:latin typeface="Verdana"/>
              <a:cs typeface="Verdana"/>
            </a:endParaRPr>
          </a:p>
          <a:p>
            <a:pPr marL="356870" marR="526415" indent="-344805">
              <a:lnSpc>
                <a:spcPct val="100000"/>
              </a:lnSpc>
              <a:spcBef>
                <a:spcPts val="62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You can </a:t>
            </a:r>
            <a:r>
              <a:rPr sz="2600" spc="-15" dirty="0">
                <a:latin typeface="Verdana"/>
                <a:cs typeface="Verdana"/>
              </a:rPr>
              <a:t>use </a:t>
            </a:r>
            <a:r>
              <a:rPr sz="2600" spc="-10" dirty="0">
                <a:latin typeface="Verdana"/>
                <a:cs typeface="Verdana"/>
              </a:rPr>
              <a:t>selected </a:t>
            </a:r>
            <a:r>
              <a:rPr sz="2600" spc="-5" dirty="0">
                <a:latin typeface="Verdana"/>
                <a:cs typeface="Verdana"/>
              </a:rPr>
              <a:t>text in other application  </a:t>
            </a:r>
            <a:r>
              <a:rPr sz="2600" spc="-10" dirty="0">
                <a:latin typeface="Verdana"/>
                <a:cs typeface="Verdana"/>
              </a:rPr>
              <a:t>using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clipboard.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590" y="521462"/>
            <a:ext cx="7994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Commonly used Properties </a:t>
            </a:r>
            <a:r>
              <a:rPr sz="2800" spc="-5" dirty="0"/>
              <a:t>of</a:t>
            </a:r>
            <a:r>
              <a:rPr sz="2800" spc="-55" dirty="0"/>
              <a:t> </a:t>
            </a:r>
            <a:r>
              <a:rPr sz="2800" dirty="0"/>
              <a:t>jTextArea</a:t>
            </a:r>
            <a:endParaRPr sz="28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8937" y="1406525"/>
          <a:ext cx="8535034" cy="4754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/>
                <a:gridCol w="2214879"/>
                <a:gridCol w="4358005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Properties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Value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Background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background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Foreground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foreground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LineWrap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40" dirty="0">
                          <a:latin typeface="Verdana"/>
                          <a:cs typeface="Verdana"/>
                        </a:rPr>
                        <a:t>True/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6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Defines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Wrapping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feature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enable/disable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5" dirty="0">
                          <a:latin typeface="Verdana"/>
                          <a:cs typeface="Verdana"/>
                        </a:rPr>
                        <a:t>Rows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number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40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Set the number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rows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text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area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Columns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number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number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columns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956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Font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name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and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size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Defines the font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size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text.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Enabled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3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Determines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not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Editable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3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Allow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edit text, if set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true.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802" y="448119"/>
            <a:ext cx="67792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Commonly </a:t>
            </a:r>
            <a:r>
              <a:rPr sz="2500" spc="-5" dirty="0"/>
              <a:t>used </a:t>
            </a:r>
            <a:r>
              <a:rPr sz="2500" spc="-10" dirty="0"/>
              <a:t>Methods </a:t>
            </a:r>
            <a:r>
              <a:rPr sz="2500" spc="-15" dirty="0"/>
              <a:t>of</a:t>
            </a:r>
            <a:r>
              <a:rPr sz="2500" spc="20" dirty="0"/>
              <a:t> </a:t>
            </a:r>
            <a:r>
              <a:rPr sz="2500" spc="-5" dirty="0"/>
              <a:t>jTextArea</a:t>
            </a:r>
            <a:endParaRPr sz="25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4475" y="1254125"/>
          <a:ext cx="8498205" cy="5240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800"/>
                <a:gridCol w="6034405"/>
              </a:tblGrid>
              <a:tr h="4200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Methods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6464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9898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string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displayed. 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jTextArea1.setText(“I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am</a:t>
                      </a:r>
                      <a:r>
                        <a:rPr sz="1600" b="1" spc="-18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OK”);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452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getText()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label.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452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setEditable()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TextArea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editable.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464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isEditable(</a:t>
                      </a:r>
                      <a:r>
                        <a:rPr sz="16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00760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setting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 is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editable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 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b=jTextArea.isEditable(</a:t>
                      </a:r>
                      <a:r>
                        <a:rPr sz="1600" b="1" spc="-24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464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append()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Adds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specified 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</a:t>
                      </a:r>
                      <a:r>
                        <a:rPr sz="16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area.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Ex: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jTaxtArea1.append(“How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are</a:t>
                      </a:r>
                      <a:r>
                        <a:rPr sz="1600" b="1" spc="-19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you”);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8975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Insert(string,</a:t>
                      </a:r>
                      <a:r>
                        <a:rPr sz="1600" b="1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int)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28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Inserts specified 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at given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position. Use </a:t>
                      </a:r>
                      <a:r>
                        <a:rPr sz="1600" spc="5" dirty="0">
                          <a:solidFill>
                            <a:srgbClr val="000066"/>
                          </a:solidFill>
                          <a:latin typeface="Verdana"/>
                          <a:cs typeface="Verdana"/>
                        </a:rPr>
                        <a:t>0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insert</a:t>
                      </a:r>
                      <a:r>
                        <a:rPr sz="16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at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top.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25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jTextArea1.insert(“Amit”,1);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464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setLineWrap()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91055">
                        <a:lnSpc>
                          <a:spcPct val="1175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Enables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disables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line wrap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feature. 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</a:t>
                      </a:r>
                      <a:r>
                        <a:rPr sz="1600" spc="-4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jTextArea1.setLineWrap(true);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464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5" dirty="0">
                          <a:latin typeface="Verdana"/>
                          <a:cs typeface="Verdana"/>
                        </a:rPr>
                        <a:t>isEnabled(</a:t>
                      </a:r>
                      <a:r>
                        <a:rPr sz="16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83310">
                        <a:lnSpc>
                          <a:spcPct val="1175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status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it is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enabled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not. 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latin typeface="Verdana"/>
                          <a:cs typeface="Verdana"/>
                        </a:rPr>
                        <a:t>Ex.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boolean </a:t>
                      </a:r>
                      <a:r>
                        <a:rPr sz="1600" b="1" spc="-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b=jTextArea.isEnabled(</a:t>
                      </a:r>
                      <a:r>
                        <a:rPr sz="1600" b="1" spc="-24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529399"/>
            <a:ext cx="74650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Working </a:t>
            </a:r>
            <a:r>
              <a:rPr sz="2800" dirty="0"/>
              <a:t>with jPasswordField</a:t>
            </a:r>
            <a:r>
              <a:rPr sz="2800" spc="-40" dirty="0"/>
              <a:t> </a:t>
            </a:r>
            <a:r>
              <a:rPr sz="2800" spc="-5" dirty="0"/>
              <a:t>Control</a:t>
            </a:r>
            <a:endParaRPr sz="28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2275" y="2922587"/>
          <a:ext cx="8352155" cy="3352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20"/>
                <a:gridCol w="1890395"/>
                <a:gridCol w="4676140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Properties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Value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Background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background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Foreground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Color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foreground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color.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5" dirty="0">
                          <a:latin typeface="Verdana"/>
                          <a:cs typeface="Verdana"/>
                        </a:rPr>
                        <a:t>Text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Font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749300" algn="l"/>
                        </a:tabLst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Font	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size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Defines the font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size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text.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enabled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3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Determines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whether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Active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not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editable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35" dirty="0">
                          <a:latin typeface="Verdana"/>
                          <a:cs typeface="Verdana"/>
                        </a:rPr>
                        <a:t>True/False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Allow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edit text, if set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true.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latin typeface="Verdana"/>
                          <a:cs typeface="Verdana"/>
                        </a:rPr>
                        <a:t>echoChar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Character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7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Specifies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the character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displayed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 place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typed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character.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59740" y="1252219"/>
            <a:ext cx="8152765" cy="1609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Clr>
                <a:srgbClr val="CC0000"/>
              </a:buClr>
              <a:buFont typeface="Wingdings"/>
              <a:buChar char=""/>
              <a:tabLst>
                <a:tab pos="357505" algn="l"/>
              </a:tabLst>
            </a:pPr>
            <a:r>
              <a:rPr sz="2000" spc="-1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jPasswordField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a type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spc="-15" dirty="0">
                <a:latin typeface="Verdana"/>
                <a:cs typeface="Verdana"/>
              </a:rPr>
              <a:t>Text </a:t>
            </a:r>
            <a:r>
              <a:rPr sz="2000" dirty="0">
                <a:latin typeface="Verdana"/>
                <a:cs typeface="Verdana"/>
              </a:rPr>
              <a:t>field </a:t>
            </a:r>
            <a:r>
              <a:rPr sz="2000" spc="-5" dirty="0">
                <a:latin typeface="Verdana"/>
                <a:cs typeface="Verdana"/>
              </a:rPr>
              <a:t>that </a:t>
            </a:r>
            <a:r>
              <a:rPr sz="2000" spc="-10" dirty="0">
                <a:latin typeface="Verdana"/>
                <a:cs typeface="Verdana"/>
              </a:rPr>
              <a:t>shows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Encrypted  text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(actual </a:t>
            </a:r>
            <a:r>
              <a:rPr sz="2000" spc="-10" dirty="0">
                <a:latin typeface="Verdana"/>
                <a:cs typeface="Verdana"/>
              </a:rPr>
              <a:t>text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not </a:t>
            </a:r>
            <a:r>
              <a:rPr sz="2000" spc="-10" dirty="0">
                <a:latin typeface="Verdana"/>
                <a:cs typeface="Verdana"/>
              </a:rPr>
              <a:t>shown for </a:t>
            </a:r>
            <a:r>
              <a:rPr sz="2000" spc="-5" dirty="0">
                <a:latin typeface="Verdana"/>
                <a:cs typeface="Verdana"/>
              </a:rPr>
              <a:t>security </a:t>
            </a:r>
            <a:r>
              <a:rPr sz="2000" spc="-10" dirty="0">
                <a:latin typeface="Verdana"/>
                <a:cs typeface="Verdana"/>
              </a:rPr>
              <a:t>purpose) </a:t>
            </a:r>
            <a:r>
              <a:rPr sz="2000" spc="5" dirty="0">
                <a:latin typeface="Verdana"/>
                <a:cs typeface="Verdana"/>
              </a:rPr>
              <a:t>like </a:t>
            </a:r>
            <a:r>
              <a:rPr sz="2000" spc="-5" dirty="0">
                <a:latin typeface="Verdana"/>
                <a:cs typeface="Verdana"/>
              </a:rPr>
              <a:t>‘*’ </a:t>
            </a:r>
            <a:r>
              <a:rPr sz="2000" spc="-10" dirty="0">
                <a:latin typeface="Verdana"/>
                <a:cs typeface="Verdana"/>
              </a:rPr>
              <a:t>or  </a:t>
            </a:r>
            <a:r>
              <a:rPr sz="2000" spc="-5" dirty="0">
                <a:latin typeface="Verdana"/>
                <a:cs typeface="Verdana"/>
              </a:rPr>
              <a:t>any </a:t>
            </a:r>
            <a:r>
              <a:rPr sz="2000" spc="-10" dirty="0">
                <a:latin typeface="Verdana"/>
                <a:cs typeface="Verdana"/>
              </a:rPr>
              <a:t>other </a:t>
            </a:r>
            <a:r>
              <a:rPr sz="2000" spc="-5" dirty="0">
                <a:latin typeface="Verdana"/>
                <a:cs typeface="Verdana"/>
              </a:rPr>
              <a:t>specified </a:t>
            </a:r>
            <a:r>
              <a:rPr sz="2000" spc="-10" dirty="0">
                <a:latin typeface="Verdana"/>
                <a:cs typeface="Verdana"/>
              </a:rPr>
              <a:t>character </a:t>
            </a:r>
            <a:r>
              <a:rPr sz="2000" spc="-5" dirty="0">
                <a:latin typeface="Verdana"/>
                <a:cs typeface="Verdana"/>
              </a:rPr>
              <a:t>as </a:t>
            </a:r>
            <a:r>
              <a:rPr sz="2000" spc="-10" dirty="0">
                <a:latin typeface="Verdana"/>
                <a:cs typeface="Verdana"/>
              </a:rPr>
              <a:t>you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type.</a:t>
            </a:r>
            <a:endParaRPr sz="2000">
              <a:latin typeface="Verdana"/>
              <a:cs typeface="Verdana"/>
            </a:endParaRPr>
          </a:p>
          <a:p>
            <a:pPr marL="356870" marR="135255" indent="-344805" algn="just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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character </a:t>
            </a:r>
            <a:r>
              <a:rPr sz="2000" dirty="0">
                <a:latin typeface="Verdana"/>
                <a:cs typeface="Verdana"/>
              </a:rPr>
              <a:t>displayed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place </a:t>
            </a:r>
            <a:r>
              <a:rPr sz="2000" spc="-10" dirty="0">
                <a:latin typeface="Verdana"/>
                <a:cs typeface="Verdana"/>
              </a:rPr>
              <a:t>of typed character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called  </a:t>
            </a:r>
            <a:r>
              <a:rPr sz="2000" spc="-10" dirty="0">
                <a:latin typeface="Verdana"/>
                <a:cs typeface="Verdana"/>
              </a:rPr>
              <a:t>echo Character, </a:t>
            </a:r>
            <a:r>
              <a:rPr sz="2000" dirty="0">
                <a:latin typeface="Verdana"/>
                <a:cs typeface="Verdana"/>
              </a:rPr>
              <a:t>which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controlled by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echoChar</a:t>
            </a:r>
            <a:r>
              <a:rPr sz="2000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property.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32549"/>
            <a:ext cx="631888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5" dirty="0"/>
              <a:t>Characteristics </a:t>
            </a:r>
            <a:r>
              <a:rPr sz="3800" spc="-15" dirty="0"/>
              <a:t>of</a:t>
            </a:r>
            <a:r>
              <a:rPr sz="3800" spc="-50" dirty="0"/>
              <a:t> </a:t>
            </a:r>
            <a:r>
              <a:rPr sz="3800" spc="-5" dirty="0"/>
              <a:t>JAVA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459740" y="1118107"/>
            <a:ext cx="8172450" cy="5457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Object Oriented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Language</a:t>
            </a:r>
            <a:endParaRPr sz="18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Verdana"/>
                <a:cs typeface="Verdana"/>
              </a:rPr>
              <a:t>Java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Object </a:t>
            </a:r>
            <a:r>
              <a:rPr sz="1800" dirty="0">
                <a:latin typeface="Verdana"/>
                <a:cs typeface="Verdana"/>
              </a:rPr>
              <a:t>Oriented </a:t>
            </a:r>
            <a:r>
              <a:rPr sz="1800" spc="-5" dirty="0">
                <a:latin typeface="Verdana"/>
                <a:cs typeface="Verdana"/>
              </a:rPr>
              <a:t>Language (a </a:t>
            </a:r>
            <a:r>
              <a:rPr sz="1800" dirty="0">
                <a:latin typeface="Verdana"/>
                <a:cs typeface="Verdana"/>
              </a:rPr>
              <a:t>real-world </a:t>
            </a:r>
            <a:r>
              <a:rPr sz="1800" spc="-5" dirty="0">
                <a:latin typeface="Verdana"/>
                <a:cs typeface="Verdana"/>
              </a:rPr>
              <a:t>programming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style)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Open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Source</a:t>
            </a:r>
            <a:r>
              <a:rPr sz="1800" b="1" spc="35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Product</a:t>
            </a:r>
            <a:endParaRPr sz="18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is Open </a:t>
            </a:r>
            <a:r>
              <a:rPr sz="1800" spc="-5" dirty="0">
                <a:latin typeface="Verdana"/>
                <a:cs typeface="Verdana"/>
              </a:rPr>
              <a:t>Source </a:t>
            </a:r>
            <a:r>
              <a:rPr sz="1800" dirty="0">
                <a:latin typeface="Verdana"/>
                <a:cs typeface="Verdana"/>
              </a:rPr>
              <a:t>i.e. freely available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all with </a:t>
            </a:r>
            <a:r>
              <a:rPr sz="1800" spc="-10" dirty="0">
                <a:latin typeface="Verdana"/>
                <a:cs typeface="Verdana"/>
              </a:rPr>
              <a:t>no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cost.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Write Once Run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Anywhere</a:t>
            </a:r>
            <a:r>
              <a:rPr sz="1800" b="1" spc="65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B90000"/>
                </a:solidFill>
                <a:latin typeface="Verdana"/>
                <a:cs typeface="Verdana"/>
              </a:rPr>
              <a:t>(WORA)</a:t>
            </a:r>
            <a:endParaRPr sz="1800">
              <a:latin typeface="Verdana"/>
              <a:cs typeface="Verdana"/>
            </a:endParaRPr>
          </a:p>
          <a:p>
            <a:pPr marL="356870" marR="13335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Program can </a:t>
            </a:r>
            <a:r>
              <a:rPr sz="1800" dirty="0">
                <a:latin typeface="Verdana"/>
                <a:cs typeface="Verdana"/>
              </a:rPr>
              <a:t>be </a:t>
            </a:r>
            <a:r>
              <a:rPr sz="1800" spc="-10" dirty="0">
                <a:latin typeface="Verdana"/>
                <a:cs typeface="Verdana"/>
              </a:rPr>
              <a:t>run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10" dirty="0">
                <a:latin typeface="Verdana"/>
                <a:cs typeface="Verdana"/>
              </a:rPr>
              <a:t>any </a:t>
            </a:r>
            <a:r>
              <a:rPr sz="1800" dirty="0">
                <a:latin typeface="Verdana"/>
                <a:cs typeface="Verdana"/>
              </a:rPr>
              <a:t>type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H/W and </a:t>
            </a:r>
            <a:r>
              <a:rPr sz="1800" spc="-5" dirty="0">
                <a:latin typeface="Verdana"/>
                <a:cs typeface="Verdana"/>
              </a:rPr>
              <a:t>OS </a:t>
            </a:r>
            <a:r>
              <a:rPr sz="1800" dirty="0">
                <a:latin typeface="Verdana"/>
                <a:cs typeface="Verdana"/>
              </a:rPr>
              <a:t>platforms i.e.  </a:t>
            </a:r>
            <a:r>
              <a:rPr sz="1800" spc="-5" dirty="0">
                <a:latin typeface="Verdana"/>
                <a:cs typeface="Verdana"/>
              </a:rPr>
              <a:t>Java </a:t>
            </a:r>
            <a:r>
              <a:rPr sz="1800" dirty="0">
                <a:latin typeface="Verdana"/>
                <a:cs typeface="Verdana"/>
              </a:rPr>
              <a:t>programs </a:t>
            </a:r>
            <a:r>
              <a:rPr sz="1800" spc="-5" dirty="0">
                <a:latin typeface="Verdana"/>
                <a:cs typeface="Verdana"/>
              </a:rPr>
              <a:t>are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platform</a:t>
            </a:r>
            <a:r>
              <a:rPr sz="1800" u="sng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independent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Light Weight</a:t>
            </a:r>
            <a:r>
              <a:rPr sz="1800" b="1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B90000"/>
                </a:solidFill>
                <a:latin typeface="Verdana"/>
                <a:cs typeface="Verdana"/>
              </a:rPr>
              <a:t>Code</a:t>
            </a:r>
            <a:endParaRPr sz="18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Verdana"/>
                <a:cs typeface="Verdana"/>
              </a:rPr>
              <a:t>Big </a:t>
            </a:r>
            <a:r>
              <a:rPr sz="1800" dirty="0">
                <a:latin typeface="Verdana"/>
                <a:cs typeface="Verdana"/>
              </a:rPr>
              <a:t>applications </a:t>
            </a:r>
            <a:r>
              <a:rPr sz="1800" spc="-5" dirty="0">
                <a:latin typeface="Verdana"/>
                <a:cs typeface="Verdana"/>
              </a:rPr>
              <a:t>can </a:t>
            </a:r>
            <a:r>
              <a:rPr sz="1800" dirty="0">
                <a:latin typeface="Verdana"/>
                <a:cs typeface="Verdana"/>
              </a:rPr>
              <a:t>be developed with </a:t>
            </a:r>
            <a:r>
              <a:rPr sz="1800" spc="-5" dirty="0">
                <a:latin typeface="Verdana"/>
                <a:cs typeface="Verdana"/>
              </a:rPr>
              <a:t>small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code.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Security</a:t>
            </a:r>
            <a:endParaRPr sz="18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Programs are safe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secure </a:t>
            </a:r>
            <a:r>
              <a:rPr sz="1800" spc="5" dirty="0">
                <a:latin typeface="Verdana"/>
                <a:cs typeface="Verdana"/>
              </a:rPr>
              <a:t>on</a:t>
            </a:r>
            <a:r>
              <a:rPr sz="1800" spc="-5" dirty="0">
                <a:latin typeface="Verdana"/>
                <a:cs typeface="Verdana"/>
              </a:rPr>
              <a:t> Network.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Interpreter </a:t>
            </a: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&amp;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Compiler based</a:t>
            </a:r>
            <a:r>
              <a:rPr sz="1800" b="1" spc="110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Language</a:t>
            </a:r>
            <a:endParaRPr sz="1800">
              <a:latin typeface="Verdana"/>
              <a:cs typeface="Verdana"/>
            </a:endParaRPr>
          </a:p>
          <a:p>
            <a:pPr marL="356870" marR="508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uses </a:t>
            </a:r>
            <a:r>
              <a:rPr sz="1800" spc="5" dirty="0">
                <a:latin typeface="Verdana"/>
                <a:cs typeface="Verdana"/>
              </a:rPr>
              <a:t>both </a:t>
            </a:r>
            <a:r>
              <a:rPr sz="1800" dirty="0">
                <a:latin typeface="Verdana"/>
                <a:cs typeface="Verdana"/>
              </a:rPr>
              <a:t>Compiler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Interpreter </a:t>
            </a:r>
            <a:r>
              <a:rPr sz="1800" spc="-10" dirty="0">
                <a:latin typeface="Verdana"/>
                <a:cs typeface="Verdana"/>
              </a:rPr>
              <a:t>(JVM)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produce </a:t>
            </a:r>
            <a:r>
              <a:rPr sz="1800" dirty="0">
                <a:latin typeface="Verdana"/>
                <a:cs typeface="Verdana"/>
              </a:rPr>
              <a:t>portable 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platform-independent object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code.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Built-in </a:t>
            </a:r>
            <a:r>
              <a:rPr sz="1800" b="1" spc="-10" dirty="0">
                <a:solidFill>
                  <a:srgbClr val="B90000"/>
                </a:solidFill>
                <a:latin typeface="Verdana"/>
                <a:cs typeface="Verdana"/>
              </a:rPr>
              <a:t>Graphics </a:t>
            </a: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&amp; </a:t>
            </a:r>
            <a:r>
              <a:rPr sz="1800" b="1" spc="-15" dirty="0">
                <a:solidFill>
                  <a:srgbClr val="B90000"/>
                </a:solidFill>
                <a:latin typeface="Verdana"/>
                <a:cs typeface="Verdana"/>
              </a:rPr>
              <a:t>Supports</a:t>
            </a:r>
            <a:r>
              <a:rPr sz="1800" b="1" spc="95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B90000"/>
                </a:solidFill>
                <a:latin typeface="Verdana"/>
                <a:cs typeface="Verdana"/>
              </a:rPr>
              <a:t>Multimedia</a:t>
            </a:r>
            <a:endParaRPr sz="1800">
              <a:latin typeface="Verdana"/>
              <a:cs typeface="Verdana"/>
            </a:endParaRPr>
          </a:p>
          <a:p>
            <a:pPr marL="356870" marR="7874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Verdana"/>
                <a:cs typeface="Verdana"/>
              </a:rPr>
              <a:t>JAVA </a:t>
            </a:r>
            <a:r>
              <a:rPr sz="1800" dirty="0">
                <a:latin typeface="Verdana"/>
                <a:cs typeface="Verdana"/>
              </a:rPr>
              <a:t>is equipped with </a:t>
            </a:r>
            <a:r>
              <a:rPr sz="1800" spc="-5" dirty="0">
                <a:latin typeface="Verdana"/>
                <a:cs typeface="Verdana"/>
              </a:rPr>
              <a:t>Graphics feature. </a:t>
            </a: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is best for integration </a:t>
            </a:r>
            <a:r>
              <a:rPr sz="1800" spc="1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Audio, </a:t>
            </a:r>
            <a:r>
              <a:rPr sz="1800" dirty="0">
                <a:latin typeface="Verdana"/>
                <a:cs typeface="Verdana"/>
              </a:rPr>
              <a:t>Video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graphics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animation.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027" y="510984"/>
            <a:ext cx="7451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Commonly </a:t>
            </a:r>
            <a:r>
              <a:rPr sz="2400" spc="-10" dirty="0"/>
              <a:t>used </a:t>
            </a:r>
            <a:r>
              <a:rPr sz="2400" dirty="0"/>
              <a:t>Methods of</a:t>
            </a:r>
            <a:r>
              <a:rPr sz="2400" spc="-15" dirty="0"/>
              <a:t> </a:t>
            </a:r>
            <a:r>
              <a:rPr sz="2400" spc="-5" dirty="0"/>
              <a:t>jPasswordField</a:t>
            </a:r>
            <a:endParaRPr sz="24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44475" y="1406525"/>
          <a:ext cx="8762365" cy="1944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170"/>
                <a:gridCol w="6513195"/>
              </a:tblGrid>
              <a:tr h="3803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Methods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Description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750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setEchoChar(char)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Sets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echo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character.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Ex. </a:t>
                      </a:r>
                      <a:r>
                        <a:rPr sz="1600" b="1" spc="-1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jPasswordField1.setEchoChar(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‘#’</a:t>
                      </a:r>
                      <a:r>
                        <a:rPr sz="1600" b="1" spc="-195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  <a:tr h="8139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getPassword(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)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text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displayed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password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field.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String pwd= new String</a:t>
                      </a:r>
                      <a:r>
                        <a:rPr sz="1600" b="1" spc="-204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B90000"/>
                          </a:solidFill>
                          <a:latin typeface="Consolas"/>
                          <a:cs typeface="Consolas"/>
                        </a:rPr>
                        <a:t>(jPasswordField1.getPassword());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00000"/>
                      </a:solidFill>
                      <a:prstDash val="solid"/>
                    </a:lnL>
                    <a:lnR w="12700">
                      <a:solidFill>
                        <a:srgbClr val="8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  <a:lnB w="12700">
                      <a:solidFill>
                        <a:srgbClr val="800000"/>
                      </a:solidFill>
                      <a:prstDash val="solid"/>
                    </a:lnB>
                    <a:solidFill>
                      <a:srgbClr val="FFC2C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81000" y="4191000"/>
            <a:ext cx="8534400" cy="2386330"/>
          </a:xfrm>
          <a:custGeom>
            <a:avLst/>
            <a:gdLst/>
            <a:ahLst/>
            <a:cxnLst/>
            <a:rect l="l" t="t" r="r" b="b"/>
            <a:pathLst>
              <a:path w="8534400" h="2386329">
                <a:moveTo>
                  <a:pt x="0" y="0"/>
                </a:moveTo>
                <a:lnTo>
                  <a:pt x="8534400" y="0"/>
                </a:lnTo>
                <a:lnTo>
                  <a:pt x="8534400" y="2386012"/>
                </a:lnTo>
                <a:lnTo>
                  <a:pt x="0" y="2386012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3535171"/>
            <a:ext cx="8477885" cy="297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* </a:t>
            </a:r>
            <a:r>
              <a:rPr sz="1800" spc="-5" dirty="0">
                <a:latin typeface="Verdana"/>
                <a:cs typeface="Verdana"/>
              </a:rPr>
              <a:t>getPassword() </a:t>
            </a:r>
            <a:r>
              <a:rPr sz="1800" dirty="0">
                <a:latin typeface="Verdana"/>
                <a:cs typeface="Verdana"/>
              </a:rPr>
              <a:t>method </a:t>
            </a:r>
            <a:r>
              <a:rPr sz="1800" spc="-5" dirty="0">
                <a:latin typeface="Verdana"/>
                <a:cs typeface="Verdana"/>
              </a:rPr>
              <a:t>returns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character </a:t>
            </a:r>
            <a:r>
              <a:rPr sz="1800" spc="-45" dirty="0">
                <a:latin typeface="Verdana"/>
                <a:cs typeface="Verdana"/>
              </a:rPr>
              <a:t>array, </a:t>
            </a:r>
            <a:r>
              <a:rPr sz="1800" spc="-5" dirty="0">
                <a:latin typeface="Verdana"/>
                <a:cs typeface="Verdana"/>
              </a:rPr>
              <a:t>not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string. </a:t>
            </a:r>
            <a:r>
              <a:rPr sz="1800" spc="-10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store  it in a </a:t>
            </a:r>
            <a:r>
              <a:rPr sz="1800" spc="-5" dirty="0">
                <a:latin typeface="Verdana"/>
                <a:cs typeface="Verdana"/>
              </a:rPr>
              <a:t>string variable </a:t>
            </a:r>
            <a:r>
              <a:rPr sz="1800" spc="-10" dirty="0">
                <a:latin typeface="Verdana"/>
                <a:cs typeface="Verdana"/>
              </a:rPr>
              <a:t>you </a:t>
            </a:r>
            <a:r>
              <a:rPr sz="1800" spc="-5" dirty="0">
                <a:latin typeface="Verdana"/>
                <a:cs typeface="Verdana"/>
              </a:rPr>
              <a:t>need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10" dirty="0">
                <a:latin typeface="Verdana"/>
                <a:cs typeface="Verdana"/>
              </a:rPr>
              <a:t>use </a:t>
            </a:r>
            <a:r>
              <a:rPr sz="1800" spc="-5" dirty="0">
                <a:latin typeface="Verdana"/>
                <a:cs typeface="Verdana"/>
              </a:rPr>
              <a:t>constructor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string.</a:t>
            </a:r>
            <a:endParaRPr sz="1800">
              <a:latin typeface="Verdana"/>
              <a:cs typeface="Verdana"/>
            </a:endParaRPr>
          </a:p>
          <a:p>
            <a:pPr marL="2606040">
              <a:lnSpc>
                <a:spcPct val="100000"/>
              </a:lnSpc>
              <a:spcBef>
                <a:spcPts val="1095"/>
              </a:spcBef>
            </a:pPr>
            <a:r>
              <a:rPr sz="2000" b="1" spc="-15" dirty="0">
                <a:solidFill>
                  <a:srgbClr val="FF0000"/>
                </a:solidFill>
                <a:latin typeface="Verdana"/>
                <a:cs typeface="Verdana"/>
              </a:rPr>
              <a:t>Comparing </a:t>
            </a:r>
            <a:r>
              <a:rPr sz="2000" b="1" spc="-10" dirty="0">
                <a:solidFill>
                  <a:srgbClr val="FF0000"/>
                </a:solidFill>
                <a:latin typeface="Verdana"/>
                <a:cs typeface="Verdana"/>
              </a:rPr>
              <a:t>Strings in</a:t>
            </a:r>
            <a:r>
              <a:rPr sz="2000" b="1" spc="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Verdana"/>
                <a:cs typeface="Verdana"/>
              </a:rPr>
              <a:t>JAVA</a:t>
            </a:r>
            <a:endParaRPr sz="2000">
              <a:latin typeface="Verdana"/>
              <a:cs typeface="Verdana"/>
            </a:endParaRPr>
          </a:p>
          <a:p>
            <a:pPr marL="164465" marR="5080">
              <a:lnSpc>
                <a:spcPts val="3240"/>
              </a:lnSpc>
              <a:spcBef>
                <a:spcPts val="270"/>
              </a:spcBef>
              <a:tabLst>
                <a:tab pos="1844039" algn="l"/>
              </a:tabLst>
            </a:pPr>
            <a:r>
              <a:rPr sz="1800" spc="-10" dirty="0">
                <a:latin typeface="Verdana"/>
                <a:cs typeface="Verdana"/>
              </a:rPr>
              <a:t>In </a:t>
            </a:r>
            <a:r>
              <a:rPr sz="1800" spc="-2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two strings can not </a:t>
            </a:r>
            <a:r>
              <a:rPr sz="1800" dirty="0">
                <a:latin typeface="Verdana"/>
                <a:cs typeface="Verdana"/>
              </a:rPr>
              <a:t>be compared </a:t>
            </a:r>
            <a:r>
              <a:rPr sz="1800" spc="-20" dirty="0">
                <a:latin typeface="Verdana"/>
                <a:cs typeface="Verdana"/>
              </a:rPr>
              <a:t>directly, </a:t>
            </a:r>
            <a:r>
              <a:rPr sz="1800" dirty="0">
                <a:latin typeface="Verdana"/>
                <a:cs typeface="Verdana"/>
              </a:rPr>
              <a:t>by </a:t>
            </a:r>
            <a:r>
              <a:rPr sz="1800" spc="-10" dirty="0">
                <a:latin typeface="Verdana"/>
                <a:cs typeface="Verdana"/>
              </a:rPr>
              <a:t>using == </a:t>
            </a:r>
            <a:r>
              <a:rPr sz="1800" spc="-30" dirty="0">
                <a:latin typeface="Verdana"/>
                <a:cs typeface="Verdana"/>
              </a:rPr>
              <a:t>operator.  </a:t>
            </a:r>
            <a:r>
              <a:rPr sz="1800" spc="-65" dirty="0">
                <a:latin typeface="Verdana"/>
                <a:cs typeface="Verdana"/>
              </a:rPr>
              <a:t>Two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methods	</a:t>
            </a:r>
            <a:r>
              <a:rPr sz="1800" spc="-5" dirty="0">
                <a:solidFill>
                  <a:srgbClr val="0033CC"/>
                </a:solidFill>
                <a:latin typeface="Verdana"/>
                <a:cs typeface="Verdana"/>
              </a:rPr>
              <a:t>equals</a:t>
            </a:r>
            <a:r>
              <a:rPr sz="1800" spc="-5" dirty="0">
                <a:latin typeface="Verdana"/>
                <a:cs typeface="Verdana"/>
              </a:rPr>
              <a:t>( )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35" dirty="0">
                <a:solidFill>
                  <a:srgbClr val="0033CC"/>
                </a:solidFill>
                <a:latin typeface="Verdana"/>
                <a:cs typeface="Verdana"/>
              </a:rPr>
              <a:t>compareTo</a:t>
            </a:r>
            <a:r>
              <a:rPr sz="1800" spc="-35" dirty="0">
                <a:latin typeface="Verdana"/>
                <a:cs typeface="Verdana"/>
              </a:rPr>
              <a:t>( </a:t>
            </a:r>
            <a:r>
              <a:rPr sz="1800" spc="-5" dirty="0">
                <a:latin typeface="Verdana"/>
                <a:cs typeface="Verdana"/>
              </a:rPr>
              <a:t>) are used </a:t>
            </a:r>
            <a:r>
              <a:rPr sz="1800" dirty="0">
                <a:latin typeface="Verdana"/>
                <a:cs typeface="Verdana"/>
              </a:rPr>
              <a:t>for this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purpose.</a:t>
            </a:r>
            <a:endParaRPr sz="1800">
              <a:latin typeface="Verdana"/>
              <a:cs typeface="Verdana"/>
            </a:endParaRPr>
          </a:p>
          <a:p>
            <a:pPr marL="164465" marR="560705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Verdana"/>
                <a:cs typeface="Verdana"/>
              </a:rPr>
              <a:t>equals() returns </a:t>
            </a:r>
            <a:r>
              <a:rPr sz="1800" spc="-15" dirty="0">
                <a:latin typeface="Verdana"/>
                <a:cs typeface="Verdana"/>
              </a:rPr>
              <a:t>TRUE/FALSE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spc="-30" dirty="0">
                <a:latin typeface="Verdana"/>
                <a:cs typeface="Verdana"/>
              </a:rPr>
              <a:t>compareTo() </a:t>
            </a:r>
            <a:r>
              <a:rPr sz="1800" spc="-5" dirty="0">
                <a:latin typeface="Verdana"/>
                <a:cs typeface="Verdana"/>
              </a:rPr>
              <a:t>returns </a:t>
            </a:r>
            <a:r>
              <a:rPr sz="1800" dirty="0">
                <a:latin typeface="Verdana"/>
                <a:cs typeface="Verdana"/>
              </a:rPr>
              <a:t>0 if </a:t>
            </a:r>
            <a:r>
              <a:rPr sz="1800" spc="5" dirty="0">
                <a:latin typeface="Verdana"/>
                <a:cs typeface="Verdana"/>
              </a:rPr>
              <a:t>both </a:t>
            </a:r>
            <a:r>
              <a:rPr sz="1800" spc="-5" dirty="0">
                <a:latin typeface="Verdana"/>
                <a:cs typeface="Verdana"/>
              </a:rPr>
              <a:t>are  equal otherwise </a:t>
            </a:r>
            <a:r>
              <a:rPr sz="1800" spc="-10" dirty="0">
                <a:latin typeface="Verdana"/>
                <a:cs typeface="Verdana"/>
              </a:rPr>
              <a:t>non-zero value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returned.</a:t>
            </a:r>
            <a:endParaRPr sz="1800">
              <a:latin typeface="Verdana"/>
              <a:cs typeface="Verdana"/>
            </a:endParaRPr>
          </a:p>
          <a:p>
            <a:pPr marL="396240">
              <a:lnSpc>
                <a:spcPct val="100000"/>
              </a:lnSpc>
              <a:spcBef>
                <a:spcPts val="1120"/>
              </a:spcBef>
              <a:tabLst>
                <a:tab pos="1017905" algn="l"/>
              </a:tabLst>
            </a:pPr>
            <a:r>
              <a:rPr sz="1800" b="1" spc="-10" dirty="0">
                <a:latin typeface="Verdana"/>
                <a:cs typeface="Verdana"/>
              </a:rPr>
              <a:t>Ex.	</a:t>
            </a:r>
            <a:r>
              <a:rPr sz="2000" b="1" spc="-5" dirty="0">
                <a:solidFill>
                  <a:srgbClr val="B90000"/>
                </a:solidFill>
                <a:latin typeface="Consolas"/>
                <a:cs typeface="Consolas"/>
              </a:rPr>
              <a:t>if </a:t>
            </a:r>
            <a:r>
              <a:rPr sz="2000" b="1" dirty="0">
                <a:solidFill>
                  <a:srgbClr val="B90000"/>
                </a:solidFill>
                <a:latin typeface="Consolas"/>
                <a:cs typeface="Consolas"/>
              </a:rPr>
              <a:t>(pwd.equals(“abc”)) </a:t>
            </a:r>
            <a:r>
              <a:rPr sz="2000" b="1" spc="-5" dirty="0">
                <a:solidFill>
                  <a:srgbClr val="B90000"/>
                </a:solidFill>
                <a:latin typeface="Consolas"/>
                <a:cs typeface="Consolas"/>
              </a:rPr>
              <a:t>{……} else</a:t>
            </a:r>
            <a:r>
              <a:rPr sz="2000" b="1" spc="-80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B90000"/>
                </a:solidFill>
                <a:latin typeface="Consolas"/>
                <a:cs typeface="Consolas"/>
              </a:rPr>
              <a:t>{…..}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66534"/>
            <a:ext cx="75374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JOptionPane : Built-In Dialog </a:t>
            </a:r>
            <a:r>
              <a:rPr sz="2800" spc="-5" dirty="0"/>
              <a:t>of</a:t>
            </a:r>
            <a:r>
              <a:rPr sz="2800" spc="-55" dirty="0"/>
              <a:t> </a:t>
            </a:r>
            <a:r>
              <a:rPr sz="2800" dirty="0"/>
              <a:t>JAVA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74027" y="1226947"/>
            <a:ext cx="833120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Verdana"/>
                <a:cs typeface="Verdana"/>
              </a:rPr>
              <a:t>JOptionPane allows </a:t>
            </a:r>
            <a:r>
              <a:rPr sz="2200" spc="-5" dirty="0">
                <a:latin typeface="Verdana"/>
                <a:cs typeface="Verdana"/>
              </a:rPr>
              <a:t>to create </a:t>
            </a:r>
            <a:r>
              <a:rPr sz="2200" dirty="0">
                <a:latin typeface="Verdana"/>
                <a:cs typeface="Verdana"/>
              </a:rPr>
              <a:t>pop-up </a:t>
            </a:r>
            <a:r>
              <a:rPr sz="2200" spc="-10" dirty="0">
                <a:latin typeface="Verdana"/>
                <a:cs typeface="Verdana"/>
              </a:rPr>
              <a:t>window </a:t>
            </a:r>
            <a:r>
              <a:rPr sz="2200" dirty="0">
                <a:latin typeface="Verdana"/>
                <a:cs typeface="Verdana"/>
              </a:rPr>
              <a:t>or </a:t>
            </a:r>
            <a:r>
              <a:rPr sz="2200" spc="-10" dirty="0">
                <a:latin typeface="Verdana"/>
                <a:cs typeface="Verdana"/>
              </a:rPr>
              <a:t>dialog </a:t>
            </a:r>
            <a:r>
              <a:rPr sz="2200" spc="-15" dirty="0">
                <a:latin typeface="Verdana"/>
                <a:cs typeface="Verdana"/>
              </a:rPr>
              <a:t>with  </a:t>
            </a:r>
            <a:r>
              <a:rPr sz="2200" spc="-5" dirty="0">
                <a:latin typeface="Verdana"/>
                <a:cs typeface="Verdana"/>
              </a:rPr>
              <a:t>predefined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style.</a:t>
            </a:r>
            <a:endParaRPr sz="2200">
              <a:latin typeface="Verdana"/>
              <a:cs typeface="Verdana"/>
            </a:endParaRPr>
          </a:p>
          <a:p>
            <a:pPr marL="356870" marR="401320" indent="-344805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latin typeface="Verdana"/>
                <a:cs typeface="Verdana"/>
              </a:rPr>
              <a:t>Java </a:t>
            </a:r>
            <a:r>
              <a:rPr sz="2000" spc="-10" dirty="0">
                <a:latin typeface="Verdana"/>
                <a:cs typeface="Verdana"/>
              </a:rPr>
              <a:t>provides </a:t>
            </a:r>
            <a:r>
              <a:rPr sz="2000" dirty="0">
                <a:latin typeface="Verdana"/>
                <a:cs typeface="Verdana"/>
              </a:rPr>
              <a:t>following </a:t>
            </a:r>
            <a:r>
              <a:rPr sz="2000" spc="-10" dirty="0">
                <a:latin typeface="Verdana"/>
                <a:cs typeface="Verdana"/>
              </a:rPr>
              <a:t>types of </a:t>
            </a:r>
            <a:r>
              <a:rPr sz="2000" dirty="0">
                <a:latin typeface="Verdana"/>
                <a:cs typeface="Verdana"/>
              </a:rPr>
              <a:t>Dialogs which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as  </a:t>
            </a:r>
            <a:r>
              <a:rPr sz="2000" spc="-10" dirty="0">
                <a:latin typeface="Verdana"/>
                <a:cs typeface="Verdana"/>
              </a:rPr>
              <a:t>per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requirement.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5925" y="2914650"/>
          <a:ext cx="8427719" cy="317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325"/>
                <a:gridCol w="2739390"/>
                <a:gridCol w="3723004"/>
              </a:tblGrid>
              <a:tr h="701039">
                <a:tc>
                  <a:txBody>
                    <a:bodyPr/>
                    <a:lstStyle/>
                    <a:p>
                      <a:pPr marL="91440" marR="9671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2000" b="1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b="1" spc="-1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2000" b="1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2000" b="1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2000" b="1" dirty="0">
                          <a:latin typeface="Verdana"/>
                          <a:cs typeface="Verdana"/>
                        </a:rPr>
                        <a:t>g  </a:t>
                      </a:r>
                      <a:r>
                        <a:rPr sz="2000" b="1" spc="-10" dirty="0">
                          <a:latin typeface="Verdana"/>
                          <a:cs typeface="Verdana"/>
                        </a:rPr>
                        <a:t>Types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10" dirty="0">
                          <a:latin typeface="Verdana"/>
                          <a:cs typeface="Verdana"/>
                        </a:rPr>
                        <a:t>Method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10" dirty="0">
                          <a:latin typeface="Verdana"/>
                          <a:cs typeface="Verdana"/>
                        </a:rPr>
                        <a:t>Description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8826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ssa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Dialog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showMessageDialog()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147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inform user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by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displaying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 message.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It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includes OK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only.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Input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Dialog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showInputDialog()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63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get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user input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using 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Text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Field.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Confirm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Dialog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showConfirmDialog()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6954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ask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user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confirm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some information with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Yes/No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OK/Cancel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buttons.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514159"/>
            <a:ext cx="53740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JOptionPane Dialog</a:t>
            </a:r>
            <a:r>
              <a:rPr sz="2800" spc="-85" dirty="0"/>
              <a:t> </a:t>
            </a:r>
            <a:r>
              <a:rPr sz="2800" dirty="0"/>
              <a:t>Types: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560637" y="4081462"/>
            <a:ext cx="2924175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875" y="1704987"/>
            <a:ext cx="2647936" cy="1219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8562" y="1704987"/>
            <a:ext cx="2647949" cy="1219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5187" y="4772009"/>
            <a:ext cx="2102485" cy="816610"/>
          </a:xfrm>
          <a:custGeom>
            <a:avLst/>
            <a:gdLst/>
            <a:ahLst/>
            <a:cxnLst/>
            <a:rect l="l" t="t" r="r" b="b"/>
            <a:pathLst>
              <a:path w="2102484" h="816610">
                <a:moveTo>
                  <a:pt x="0" y="0"/>
                </a:moveTo>
                <a:lnTo>
                  <a:pt x="949337" y="396493"/>
                </a:lnTo>
                <a:lnTo>
                  <a:pt x="949337" y="696137"/>
                </a:lnTo>
                <a:lnTo>
                  <a:pt x="958756" y="742789"/>
                </a:lnTo>
                <a:lnTo>
                  <a:pt x="984442" y="780884"/>
                </a:lnTo>
                <a:lnTo>
                  <a:pt x="1022541" y="806569"/>
                </a:lnTo>
                <a:lnTo>
                  <a:pt x="1069200" y="815987"/>
                </a:lnTo>
                <a:lnTo>
                  <a:pt x="1982000" y="815987"/>
                </a:lnTo>
                <a:lnTo>
                  <a:pt x="2028658" y="806569"/>
                </a:lnTo>
                <a:lnTo>
                  <a:pt x="2066758" y="780884"/>
                </a:lnTo>
                <a:lnTo>
                  <a:pt x="2092444" y="742789"/>
                </a:lnTo>
                <a:lnTo>
                  <a:pt x="2101862" y="696137"/>
                </a:lnTo>
                <a:lnTo>
                  <a:pt x="2101862" y="216712"/>
                </a:lnTo>
                <a:lnTo>
                  <a:pt x="949337" y="216712"/>
                </a:lnTo>
                <a:lnTo>
                  <a:pt x="0" y="0"/>
                </a:lnTo>
                <a:close/>
              </a:path>
              <a:path w="2102484" h="816610">
                <a:moveTo>
                  <a:pt x="1982000" y="96850"/>
                </a:moveTo>
                <a:lnTo>
                  <a:pt x="1069200" y="96850"/>
                </a:lnTo>
                <a:lnTo>
                  <a:pt x="1022541" y="106270"/>
                </a:lnTo>
                <a:lnTo>
                  <a:pt x="984442" y="131959"/>
                </a:lnTo>
                <a:lnTo>
                  <a:pt x="958756" y="170059"/>
                </a:lnTo>
                <a:lnTo>
                  <a:pt x="949337" y="216712"/>
                </a:lnTo>
                <a:lnTo>
                  <a:pt x="2101862" y="216712"/>
                </a:lnTo>
                <a:lnTo>
                  <a:pt x="2092444" y="170059"/>
                </a:lnTo>
                <a:lnTo>
                  <a:pt x="2066758" y="131959"/>
                </a:lnTo>
                <a:lnTo>
                  <a:pt x="2028658" y="106270"/>
                </a:lnTo>
                <a:lnTo>
                  <a:pt x="1982000" y="9685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5187" y="4772009"/>
            <a:ext cx="2102485" cy="816610"/>
          </a:xfrm>
          <a:custGeom>
            <a:avLst/>
            <a:gdLst/>
            <a:ahLst/>
            <a:cxnLst/>
            <a:rect l="l" t="t" r="r" b="b"/>
            <a:pathLst>
              <a:path w="2102484" h="816610">
                <a:moveTo>
                  <a:pt x="949337" y="216712"/>
                </a:moveTo>
                <a:lnTo>
                  <a:pt x="958756" y="170059"/>
                </a:lnTo>
                <a:lnTo>
                  <a:pt x="984442" y="131959"/>
                </a:lnTo>
                <a:lnTo>
                  <a:pt x="1022541" y="106270"/>
                </a:lnTo>
                <a:lnTo>
                  <a:pt x="1069200" y="96850"/>
                </a:lnTo>
                <a:lnTo>
                  <a:pt x="1141425" y="96850"/>
                </a:lnTo>
                <a:lnTo>
                  <a:pt x="1429562" y="96850"/>
                </a:lnTo>
                <a:lnTo>
                  <a:pt x="1982000" y="96850"/>
                </a:lnTo>
                <a:lnTo>
                  <a:pt x="2028658" y="106270"/>
                </a:lnTo>
                <a:lnTo>
                  <a:pt x="2066758" y="131959"/>
                </a:lnTo>
                <a:lnTo>
                  <a:pt x="2092444" y="170059"/>
                </a:lnTo>
                <a:lnTo>
                  <a:pt x="2101862" y="216712"/>
                </a:lnTo>
                <a:lnTo>
                  <a:pt x="2101862" y="396493"/>
                </a:lnTo>
                <a:lnTo>
                  <a:pt x="2101862" y="696137"/>
                </a:lnTo>
                <a:lnTo>
                  <a:pt x="2092444" y="742789"/>
                </a:lnTo>
                <a:lnTo>
                  <a:pt x="2066758" y="780884"/>
                </a:lnTo>
                <a:lnTo>
                  <a:pt x="2028658" y="806569"/>
                </a:lnTo>
                <a:lnTo>
                  <a:pt x="1982000" y="815987"/>
                </a:lnTo>
                <a:lnTo>
                  <a:pt x="1429562" y="815987"/>
                </a:lnTo>
                <a:lnTo>
                  <a:pt x="1141425" y="815987"/>
                </a:lnTo>
                <a:lnTo>
                  <a:pt x="1069200" y="815987"/>
                </a:lnTo>
                <a:lnTo>
                  <a:pt x="1022541" y="806569"/>
                </a:lnTo>
                <a:lnTo>
                  <a:pt x="984442" y="780884"/>
                </a:lnTo>
                <a:lnTo>
                  <a:pt x="958756" y="742789"/>
                </a:lnTo>
                <a:lnTo>
                  <a:pt x="949337" y="696137"/>
                </a:lnTo>
                <a:lnTo>
                  <a:pt x="949337" y="396493"/>
                </a:lnTo>
                <a:lnTo>
                  <a:pt x="0" y="0"/>
                </a:lnTo>
                <a:lnTo>
                  <a:pt x="949337" y="216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8764" y="4933939"/>
            <a:ext cx="565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Verdana"/>
                <a:cs typeface="Verdana"/>
              </a:rPr>
              <a:t>Text  </a:t>
            </a:r>
            <a:r>
              <a:rPr sz="1800" spc="-5" dirty="0">
                <a:latin typeface="Verdana"/>
                <a:cs typeface="Verdana"/>
              </a:rPr>
              <a:t>F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62387" y="4005265"/>
            <a:ext cx="3289935" cy="647700"/>
          </a:xfrm>
          <a:custGeom>
            <a:avLst/>
            <a:gdLst/>
            <a:ahLst/>
            <a:cxnLst/>
            <a:rect l="l" t="t" r="r" b="b"/>
            <a:pathLst>
              <a:path w="3289934" h="647700">
                <a:moveTo>
                  <a:pt x="3181388" y="0"/>
                </a:moveTo>
                <a:lnTo>
                  <a:pt x="1597063" y="0"/>
                </a:lnTo>
                <a:lnTo>
                  <a:pt x="1555046" y="8482"/>
                </a:lnTo>
                <a:lnTo>
                  <a:pt x="1520732" y="31615"/>
                </a:lnTo>
                <a:lnTo>
                  <a:pt x="1497597" y="65927"/>
                </a:lnTo>
                <a:lnTo>
                  <a:pt x="1489113" y="107950"/>
                </a:lnTo>
                <a:lnTo>
                  <a:pt x="1489113" y="377825"/>
                </a:lnTo>
                <a:lnTo>
                  <a:pt x="0" y="519112"/>
                </a:lnTo>
                <a:lnTo>
                  <a:pt x="1489113" y="539750"/>
                </a:lnTo>
                <a:lnTo>
                  <a:pt x="1497597" y="581766"/>
                </a:lnTo>
                <a:lnTo>
                  <a:pt x="1520732" y="616080"/>
                </a:lnTo>
                <a:lnTo>
                  <a:pt x="1555046" y="639216"/>
                </a:lnTo>
                <a:lnTo>
                  <a:pt x="1597063" y="647700"/>
                </a:lnTo>
                <a:lnTo>
                  <a:pt x="3181388" y="647700"/>
                </a:lnTo>
                <a:lnTo>
                  <a:pt x="3223404" y="639216"/>
                </a:lnTo>
                <a:lnTo>
                  <a:pt x="3257718" y="616080"/>
                </a:lnTo>
                <a:lnTo>
                  <a:pt x="3280854" y="581766"/>
                </a:lnTo>
                <a:lnTo>
                  <a:pt x="3289338" y="539750"/>
                </a:lnTo>
                <a:lnTo>
                  <a:pt x="3289338" y="107950"/>
                </a:lnTo>
                <a:lnTo>
                  <a:pt x="3280854" y="65927"/>
                </a:lnTo>
                <a:lnTo>
                  <a:pt x="3257718" y="31615"/>
                </a:lnTo>
                <a:lnTo>
                  <a:pt x="3223404" y="8482"/>
                </a:lnTo>
                <a:lnTo>
                  <a:pt x="3181388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2387" y="4005265"/>
            <a:ext cx="3289935" cy="647700"/>
          </a:xfrm>
          <a:custGeom>
            <a:avLst/>
            <a:gdLst/>
            <a:ahLst/>
            <a:cxnLst/>
            <a:rect l="l" t="t" r="r" b="b"/>
            <a:pathLst>
              <a:path w="3289934" h="647700">
                <a:moveTo>
                  <a:pt x="1489113" y="107950"/>
                </a:moveTo>
                <a:lnTo>
                  <a:pt x="1497597" y="65927"/>
                </a:lnTo>
                <a:lnTo>
                  <a:pt x="1520732" y="31615"/>
                </a:lnTo>
                <a:lnTo>
                  <a:pt x="1555046" y="8482"/>
                </a:lnTo>
                <a:lnTo>
                  <a:pt x="1597063" y="0"/>
                </a:lnTo>
                <a:lnTo>
                  <a:pt x="1789150" y="0"/>
                </a:lnTo>
                <a:lnTo>
                  <a:pt x="2239213" y="0"/>
                </a:lnTo>
                <a:lnTo>
                  <a:pt x="3181388" y="0"/>
                </a:lnTo>
                <a:lnTo>
                  <a:pt x="3223404" y="8482"/>
                </a:lnTo>
                <a:lnTo>
                  <a:pt x="3257718" y="31615"/>
                </a:lnTo>
                <a:lnTo>
                  <a:pt x="3280854" y="65927"/>
                </a:lnTo>
                <a:lnTo>
                  <a:pt x="3289338" y="107950"/>
                </a:lnTo>
                <a:lnTo>
                  <a:pt x="3289338" y="377825"/>
                </a:lnTo>
                <a:lnTo>
                  <a:pt x="3289338" y="539750"/>
                </a:lnTo>
                <a:lnTo>
                  <a:pt x="3280854" y="581766"/>
                </a:lnTo>
                <a:lnTo>
                  <a:pt x="3257718" y="616080"/>
                </a:lnTo>
                <a:lnTo>
                  <a:pt x="3223404" y="639216"/>
                </a:lnTo>
                <a:lnTo>
                  <a:pt x="3181388" y="647700"/>
                </a:lnTo>
                <a:lnTo>
                  <a:pt x="2239213" y="647700"/>
                </a:lnTo>
                <a:lnTo>
                  <a:pt x="1789150" y="647700"/>
                </a:lnTo>
                <a:lnTo>
                  <a:pt x="1597063" y="647700"/>
                </a:lnTo>
                <a:lnTo>
                  <a:pt x="1555046" y="639216"/>
                </a:lnTo>
                <a:lnTo>
                  <a:pt x="1520732" y="616080"/>
                </a:lnTo>
                <a:lnTo>
                  <a:pt x="1497597" y="581766"/>
                </a:lnTo>
                <a:lnTo>
                  <a:pt x="1489113" y="539750"/>
                </a:lnTo>
                <a:lnTo>
                  <a:pt x="0" y="519112"/>
                </a:lnTo>
                <a:lnTo>
                  <a:pt x="1489113" y="377825"/>
                </a:lnTo>
                <a:lnTo>
                  <a:pt x="1489113" y="1079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20492" y="4066852"/>
            <a:ext cx="146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Message </a:t>
            </a:r>
            <a:r>
              <a:rPr sz="1800" spc="5" dirty="0">
                <a:latin typeface="Verdana"/>
                <a:cs typeface="Verdana"/>
              </a:rPr>
              <a:t>to  </a:t>
            </a:r>
            <a:r>
              <a:rPr sz="1800" dirty="0">
                <a:latin typeface="Verdana"/>
                <a:cs typeface="Verdana"/>
              </a:rPr>
              <a:t>be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displayed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1550" y="4437059"/>
            <a:ext cx="1835150" cy="431800"/>
          </a:xfrm>
          <a:custGeom>
            <a:avLst/>
            <a:gdLst/>
            <a:ahLst/>
            <a:cxnLst/>
            <a:rect l="l" t="t" r="r" b="b"/>
            <a:pathLst>
              <a:path w="1835150" h="431800">
                <a:moveTo>
                  <a:pt x="1080554" y="0"/>
                </a:moveTo>
                <a:lnTo>
                  <a:pt x="71970" y="0"/>
                </a:lnTo>
                <a:lnTo>
                  <a:pt x="43955" y="5655"/>
                </a:lnTo>
                <a:lnTo>
                  <a:pt x="21078" y="21078"/>
                </a:lnTo>
                <a:lnTo>
                  <a:pt x="5655" y="43955"/>
                </a:lnTo>
                <a:lnTo>
                  <a:pt x="0" y="71970"/>
                </a:lnTo>
                <a:lnTo>
                  <a:pt x="0" y="359829"/>
                </a:lnTo>
                <a:lnTo>
                  <a:pt x="5655" y="387844"/>
                </a:lnTo>
                <a:lnTo>
                  <a:pt x="21078" y="410721"/>
                </a:lnTo>
                <a:lnTo>
                  <a:pt x="43955" y="426144"/>
                </a:lnTo>
                <a:lnTo>
                  <a:pt x="71970" y="431800"/>
                </a:lnTo>
                <a:lnTo>
                  <a:pt x="1080554" y="431800"/>
                </a:lnTo>
                <a:lnTo>
                  <a:pt x="1108569" y="426144"/>
                </a:lnTo>
                <a:lnTo>
                  <a:pt x="1131446" y="410721"/>
                </a:lnTo>
                <a:lnTo>
                  <a:pt x="1146869" y="387844"/>
                </a:lnTo>
                <a:lnTo>
                  <a:pt x="1152525" y="359829"/>
                </a:lnTo>
                <a:lnTo>
                  <a:pt x="1152525" y="179920"/>
                </a:lnTo>
                <a:lnTo>
                  <a:pt x="1835137" y="152412"/>
                </a:lnTo>
                <a:lnTo>
                  <a:pt x="1152525" y="71970"/>
                </a:lnTo>
                <a:lnTo>
                  <a:pt x="1146869" y="43955"/>
                </a:lnTo>
                <a:lnTo>
                  <a:pt x="1131446" y="21078"/>
                </a:lnTo>
                <a:lnTo>
                  <a:pt x="1108569" y="5655"/>
                </a:lnTo>
                <a:lnTo>
                  <a:pt x="1080554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1550" y="4437059"/>
            <a:ext cx="1835150" cy="431800"/>
          </a:xfrm>
          <a:custGeom>
            <a:avLst/>
            <a:gdLst/>
            <a:ahLst/>
            <a:cxnLst/>
            <a:rect l="l" t="t" r="r" b="b"/>
            <a:pathLst>
              <a:path w="1835150" h="431800">
                <a:moveTo>
                  <a:pt x="0" y="71970"/>
                </a:moveTo>
                <a:lnTo>
                  <a:pt x="5655" y="43955"/>
                </a:lnTo>
                <a:lnTo>
                  <a:pt x="21078" y="21078"/>
                </a:lnTo>
                <a:lnTo>
                  <a:pt x="43955" y="5655"/>
                </a:lnTo>
                <a:lnTo>
                  <a:pt x="71970" y="0"/>
                </a:lnTo>
                <a:lnTo>
                  <a:pt x="672299" y="0"/>
                </a:lnTo>
                <a:lnTo>
                  <a:pt x="960437" y="0"/>
                </a:lnTo>
                <a:lnTo>
                  <a:pt x="1080554" y="0"/>
                </a:lnTo>
                <a:lnTo>
                  <a:pt x="1108569" y="5655"/>
                </a:lnTo>
                <a:lnTo>
                  <a:pt x="1131446" y="21078"/>
                </a:lnTo>
                <a:lnTo>
                  <a:pt x="1146869" y="43955"/>
                </a:lnTo>
                <a:lnTo>
                  <a:pt x="1152525" y="71970"/>
                </a:lnTo>
                <a:lnTo>
                  <a:pt x="1835137" y="152412"/>
                </a:lnTo>
                <a:lnTo>
                  <a:pt x="1152525" y="179920"/>
                </a:lnTo>
                <a:lnTo>
                  <a:pt x="1152525" y="359829"/>
                </a:lnTo>
                <a:lnTo>
                  <a:pt x="1146869" y="387844"/>
                </a:lnTo>
                <a:lnTo>
                  <a:pt x="1131446" y="410721"/>
                </a:lnTo>
                <a:lnTo>
                  <a:pt x="1108569" y="426144"/>
                </a:lnTo>
                <a:lnTo>
                  <a:pt x="1080554" y="431800"/>
                </a:lnTo>
                <a:lnTo>
                  <a:pt x="960437" y="431800"/>
                </a:lnTo>
                <a:lnTo>
                  <a:pt x="672299" y="431800"/>
                </a:lnTo>
                <a:lnTo>
                  <a:pt x="71970" y="431800"/>
                </a:lnTo>
                <a:lnTo>
                  <a:pt x="43955" y="426144"/>
                </a:lnTo>
                <a:lnTo>
                  <a:pt x="21078" y="410721"/>
                </a:lnTo>
                <a:lnTo>
                  <a:pt x="5655" y="387844"/>
                </a:lnTo>
                <a:lnTo>
                  <a:pt x="0" y="359829"/>
                </a:lnTo>
                <a:lnTo>
                  <a:pt x="0" y="179920"/>
                </a:lnTo>
                <a:lnTo>
                  <a:pt x="0" y="719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84922" y="4488114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c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1550" y="5013322"/>
            <a:ext cx="2465705" cy="431800"/>
          </a:xfrm>
          <a:custGeom>
            <a:avLst/>
            <a:gdLst/>
            <a:ahLst/>
            <a:cxnLst/>
            <a:rect l="l" t="t" r="r" b="b"/>
            <a:pathLst>
              <a:path w="2465704" h="431800">
                <a:moveTo>
                  <a:pt x="1080554" y="0"/>
                </a:moveTo>
                <a:lnTo>
                  <a:pt x="71970" y="0"/>
                </a:lnTo>
                <a:lnTo>
                  <a:pt x="43955" y="5655"/>
                </a:lnTo>
                <a:lnTo>
                  <a:pt x="21078" y="21078"/>
                </a:lnTo>
                <a:lnTo>
                  <a:pt x="5655" y="43955"/>
                </a:lnTo>
                <a:lnTo>
                  <a:pt x="0" y="71970"/>
                </a:lnTo>
                <a:lnTo>
                  <a:pt x="0" y="359829"/>
                </a:lnTo>
                <a:lnTo>
                  <a:pt x="5655" y="387844"/>
                </a:lnTo>
                <a:lnTo>
                  <a:pt x="21078" y="410721"/>
                </a:lnTo>
                <a:lnTo>
                  <a:pt x="43955" y="426144"/>
                </a:lnTo>
                <a:lnTo>
                  <a:pt x="71970" y="431800"/>
                </a:lnTo>
                <a:lnTo>
                  <a:pt x="1080554" y="431800"/>
                </a:lnTo>
                <a:lnTo>
                  <a:pt x="1108569" y="426144"/>
                </a:lnTo>
                <a:lnTo>
                  <a:pt x="1131446" y="410721"/>
                </a:lnTo>
                <a:lnTo>
                  <a:pt x="1146869" y="387844"/>
                </a:lnTo>
                <a:lnTo>
                  <a:pt x="1152525" y="359829"/>
                </a:lnTo>
                <a:lnTo>
                  <a:pt x="1152525" y="179920"/>
                </a:lnTo>
                <a:lnTo>
                  <a:pt x="2322021" y="71970"/>
                </a:lnTo>
                <a:lnTo>
                  <a:pt x="1152525" y="71970"/>
                </a:lnTo>
                <a:lnTo>
                  <a:pt x="1146869" y="43955"/>
                </a:lnTo>
                <a:lnTo>
                  <a:pt x="1131446" y="21078"/>
                </a:lnTo>
                <a:lnTo>
                  <a:pt x="1108569" y="5655"/>
                </a:lnTo>
                <a:lnTo>
                  <a:pt x="1080554" y="0"/>
                </a:lnTo>
                <a:close/>
              </a:path>
              <a:path w="2465704" h="431800">
                <a:moveTo>
                  <a:pt x="2465387" y="58737"/>
                </a:moveTo>
                <a:lnTo>
                  <a:pt x="1152525" y="71970"/>
                </a:lnTo>
                <a:lnTo>
                  <a:pt x="2322021" y="71970"/>
                </a:lnTo>
                <a:lnTo>
                  <a:pt x="2465387" y="58737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1550" y="5013322"/>
            <a:ext cx="2465705" cy="431800"/>
          </a:xfrm>
          <a:custGeom>
            <a:avLst/>
            <a:gdLst/>
            <a:ahLst/>
            <a:cxnLst/>
            <a:rect l="l" t="t" r="r" b="b"/>
            <a:pathLst>
              <a:path w="2465704" h="431800">
                <a:moveTo>
                  <a:pt x="0" y="71970"/>
                </a:moveTo>
                <a:lnTo>
                  <a:pt x="5655" y="43955"/>
                </a:lnTo>
                <a:lnTo>
                  <a:pt x="21078" y="21078"/>
                </a:lnTo>
                <a:lnTo>
                  <a:pt x="43955" y="5655"/>
                </a:lnTo>
                <a:lnTo>
                  <a:pt x="71970" y="0"/>
                </a:lnTo>
                <a:lnTo>
                  <a:pt x="672299" y="0"/>
                </a:lnTo>
                <a:lnTo>
                  <a:pt x="960437" y="0"/>
                </a:lnTo>
                <a:lnTo>
                  <a:pt x="1080554" y="0"/>
                </a:lnTo>
                <a:lnTo>
                  <a:pt x="1108569" y="5655"/>
                </a:lnTo>
                <a:lnTo>
                  <a:pt x="1131446" y="21078"/>
                </a:lnTo>
                <a:lnTo>
                  <a:pt x="1146869" y="43955"/>
                </a:lnTo>
                <a:lnTo>
                  <a:pt x="1152525" y="71970"/>
                </a:lnTo>
                <a:lnTo>
                  <a:pt x="2465387" y="58737"/>
                </a:lnTo>
                <a:lnTo>
                  <a:pt x="1152525" y="179920"/>
                </a:lnTo>
                <a:lnTo>
                  <a:pt x="1152525" y="359829"/>
                </a:lnTo>
                <a:lnTo>
                  <a:pt x="1146869" y="387844"/>
                </a:lnTo>
                <a:lnTo>
                  <a:pt x="1131446" y="410721"/>
                </a:lnTo>
                <a:lnTo>
                  <a:pt x="1108569" y="426144"/>
                </a:lnTo>
                <a:lnTo>
                  <a:pt x="1080554" y="431800"/>
                </a:lnTo>
                <a:lnTo>
                  <a:pt x="960437" y="431800"/>
                </a:lnTo>
                <a:lnTo>
                  <a:pt x="672299" y="431800"/>
                </a:lnTo>
                <a:lnTo>
                  <a:pt x="71970" y="431800"/>
                </a:lnTo>
                <a:lnTo>
                  <a:pt x="43955" y="426144"/>
                </a:lnTo>
                <a:lnTo>
                  <a:pt x="21078" y="410721"/>
                </a:lnTo>
                <a:lnTo>
                  <a:pt x="5655" y="387844"/>
                </a:lnTo>
                <a:lnTo>
                  <a:pt x="0" y="359829"/>
                </a:lnTo>
                <a:lnTo>
                  <a:pt x="0" y="179920"/>
                </a:lnTo>
                <a:lnTo>
                  <a:pt x="0" y="719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92930" y="5064376"/>
            <a:ext cx="90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Bu</a:t>
            </a:r>
            <a:r>
              <a:rPr sz="1800" spc="10" dirty="0">
                <a:latin typeface="Verdana"/>
                <a:cs typeface="Verdana"/>
              </a:rPr>
              <a:t>tto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1550" y="3860797"/>
            <a:ext cx="1616710" cy="431800"/>
          </a:xfrm>
          <a:custGeom>
            <a:avLst/>
            <a:gdLst/>
            <a:ahLst/>
            <a:cxnLst/>
            <a:rect l="l" t="t" r="r" b="b"/>
            <a:pathLst>
              <a:path w="1616710" h="431800">
                <a:moveTo>
                  <a:pt x="1080554" y="0"/>
                </a:moveTo>
                <a:lnTo>
                  <a:pt x="71970" y="0"/>
                </a:lnTo>
                <a:lnTo>
                  <a:pt x="43955" y="5655"/>
                </a:lnTo>
                <a:lnTo>
                  <a:pt x="21078" y="21078"/>
                </a:lnTo>
                <a:lnTo>
                  <a:pt x="5655" y="43955"/>
                </a:lnTo>
                <a:lnTo>
                  <a:pt x="0" y="71970"/>
                </a:lnTo>
                <a:lnTo>
                  <a:pt x="2" y="359841"/>
                </a:lnTo>
                <a:lnTo>
                  <a:pt x="5655" y="387844"/>
                </a:lnTo>
                <a:lnTo>
                  <a:pt x="21078" y="410721"/>
                </a:lnTo>
                <a:lnTo>
                  <a:pt x="43955" y="426144"/>
                </a:lnTo>
                <a:lnTo>
                  <a:pt x="71970" y="431800"/>
                </a:lnTo>
                <a:lnTo>
                  <a:pt x="1080554" y="431800"/>
                </a:lnTo>
                <a:lnTo>
                  <a:pt x="1108569" y="426144"/>
                </a:lnTo>
                <a:lnTo>
                  <a:pt x="1131446" y="410721"/>
                </a:lnTo>
                <a:lnTo>
                  <a:pt x="1146869" y="387844"/>
                </a:lnTo>
                <a:lnTo>
                  <a:pt x="1152525" y="359829"/>
                </a:lnTo>
                <a:lnTo>
                  <a:pt x="1616087" y="330212"/>
                </a:lnTo>
                <a:lnTo>
                  <a:pt x="1152525" y="251891"/>
                </a:lnTo>
                <a:lnTo>
                  <a:pt x="1152525" y="71970"/>
                </a:lnTo>
                <a:lnTo>
                  <a:pt x="1146869" y="43955"/>
                </a:lnTo>
                <a:lnTo>
                  <a:pt x="1131446" y="21078"/>
                </a:lnTo>
                <a:lnTo>
                  <a:pt x="1108569" y="5655"/>
                </a:lnTo>
                <a:lnTo>
                  <a:pt x="1080554" y="0"/>
                </a:lnTo>
                <a:close/>
              </a:path>
              <a:path w="1616710" h="431800">
                <a:moveTo>
                  <a:pt x="1152723" y="359829"/>
                </a:moveTo>
                <a:lnTo>
                  <a:pt x="1152525" y="359829"/>
                </a:lnTo>
                <a:lnTo>
                  <a:pt x="1152723" y="359829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1550" y="3860797"/>
            <a:ext cx="1616710" cy="431800"/>
          </a:xfrm>
          <a:custGeom>
            <a:avLst/>
            <a:gdLst/>
            <a:ahLst/>
            <a:cxnLst/>
            <a:rect l="l" t="t" r="r" b="b"/>
            <a:pathLst>
              <a:path w="1616710" h="431800">
                <a:moveTo>
                  <a:pt x="0" y="71970"/>
                </a:moveTo>
                <a:lnTo>
                  <a:pt x="5655" y="43955"/>
                </a:lnTo>
                <a:lnTo>
                  <a:pt x="21078" y="21078"/>
                </a:lnTo>
                <a:lnTo>
                  <a:pt x="43955" y="5655"/>
                </a:lnTo>
                <a:lnTo>
                  <a:pt x="71970" y="0"/>
                </a:lnTo>
                <a:lnTo>
                  <a:pt x="672299" y="0"/>
                </a:lnTo>
                <a:lnTo>
                  <a:pt x="960437" y="0"/>
                </a:lnTo>
                <a:lnTo>
                  <a:pt x="1080554" y="0"/>
                </a:lnTo>
                <a:lnTo>
                  <a:pt x="1108569" y="5655"/>
                </a:lnTo>
                <a:lnTo>
                  <a:pt x="1131446" y="21078"/>
                </a:lnTo>
                <a:lnTo>
                  <a:pt x="1146869" y="43955"/>
                </a:lnTo>
                <a:lnTo>
                  <a:pt x="1152525" y="71970"/>
                </a:lnTo>
                <a:lnTo>
                  <a:pt x="1152525" y="251891"/>
                </a:lnTo>
                <a:lnTo>
                  <a:pt x="1616087" y="330212"/>
                </a:lnTo>
                <a:lnTo>
                  <a:pt x="1152525" y="359841"/>
                </a:lnTo>
                <a:lnTo>
                  <a:pt x="1146869" y="387844"/>
                </a:lnTo>
                <a:lnTo>
                  <a:pt x="1131446" y="410721"/>
                </a:lnTo>
                <a:lnTo>
                  <a:pt x="1108569" y="426144"/>
                </a:lnTo>
                <a:lnTo>
                  <a:pt x="1080554" y="431800"/>
                </a:lnTo>
                <a:lnTo>
                  <a:pt x="960437" y="431800"/>
                </a:lnTo>
                <a:lnTo>
                  <a:pt x="672299" y="431800"/>
                </a:lnTo>
                <a:lnTo>
                  <a:pt x="71970" y="431800"/>
                </a:lnTo>
                <a:lnTo>
                  <a:pt x="43955" y="426144"/>
                </a:lnTo>
                <a:lnTo>
                  <a:pt x="21078" y="410721"/>
                </a:lnTo>
                <a:lnTo>
                  <a:pt x="5655" y="387844"/>
                </a:lnTo>
                <a:lnTo>
                  <a:pt x="0" y="359829"/>
                </a:lnTo>
                <a:lnTo>
                  <a:pt x="0" y="251891"/>
                </a:lnTo>
                <a:lnTo>
                  <a:pt x="0" y="7197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84922" y="3911850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itle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6012" y="3141662"/>
            <a:ext cx="2160905" cy="367030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Verdana"/>
                <a:cs typeface="Verdana"/>
              </a:rPr>
              <a:t>Message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Dialog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8262" y="3141662"/>
            <a:ext cx="2160905" cy="367030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Verdana"/>
                <a:cs typeface="Verdana"/>
              </a:rPr>
              <a:t>Confirm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Dialog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9112" y="5734050"/>
            <a:ext cx="2160905" cy="367030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Verdana"/>
                <a:cs typeface="Verdana"/>
              </a:rPr>
              <a:t>Input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Dialog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66534"/>
            <a:ext cx="53574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Working </a:t>
            </a:r>
            <a:r>
              <a:rPr sz="2800" dirty="0"/>
              <a:t>with</a:t>
            </a:r>
            <a:r>
              <a:rPr sz="2800" spc="-25" dirty="0"/>
              <a:t> </a:t>
            </a:r>
            <a:r>
              <a:rPr sz="2800" spc="-5" dirty="0"/>
              <a:t>JOptionPane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92519" y="1301433"/>
            <a:ext cx="8554720" cy="5121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7505" marR="97155" indent="-34480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Verdana"/>
                <a:cs typeface="Verdana"/>
              </a:rPr>
              <a:t>To </a:t>
            </a:r>
            <a:r>
              <a:rPr sz="2000" spc="-5" dirty="0">
                <a:latin typeface="Verdana"/>
                <a:cs typeface="Verdana"/>
              </a:rPr>
              <a:t>use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JoptionPane </a:t>
            </a:r>
            <a:r>
              <a:rPr sz="2000" dirty="0">
                <a:latin typeface="Verdana"/>
                <a:cs typeface="Verdana"/>
              </a:rPr>
              <a:t>dialog </a:t>
            </a:r>
            <a:r>
              <a:rPr sz="2000" spc="-10" dirty="0">
                <a:latin typeface="Verdana"/>
                <a:cs typeface="Verdana"/>
              </a:rPr>
              <a:t>control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the application, </a:t>
            </a:r>
            <a:r>
              <a:rPr sz="2000" spc="-10" dirty="0">
                <a:latin typeface="Verdana"/>
                <a:cs typeface="Verdana"/>
              </a:rPr>
              <a:t>you </a:t>
            </a:r>
            <a:r>
              <a:rPr sz="2000" spc="-5" dirty="0">
                <a:latin typeface="Verdana"/>
                <a:cs typeface="Verdana"/>
              </a:rPr>
              <a:t>must  import </a:t>
            </a:r>
            <a:r>
              <a:rPr sz="2000" dirty="0">
                <a:latin typeface="Verdana"/>
                <a:cs typeface="Verdana"/>
              </a:rPr>
              <a:t>the following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class(s).</a:t>
            </a:r>
            <a:endParaRPr sz="2000">
              <a:latin typeface="Verdana"/>
              <a:cs typeface="Verdana"/>
            </a:endParaRPr>
          </a:p>
          <a:p>
            <a:pPr marL="92773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800000"/>
                </a:solidFill>
                <a:latin typeface="Verdana"/>
                <a:cs typeface="Verdana"/>
              </a:rPr>
              <a:t>import.javax.swing.JOptionPane;</a:t>
            </a:r>
            <a:endParaRPr sz="2000">
              <a:latin typeface="Verdana"/>
              <a:cs typeface="Verdana"/>
            </a:endParaRPr>
          </a:p>
          <a:p>
            <a:pPr marL="357505" marR="435609" indent="-344805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general, </a:t>
            </a:r>
            <a:r>
              <a:rPr sz="2000" dirty="0">
                <a:latin typeface="Verdana"/>
                <a:cs typeface="Verdana"/>
              </a:rPr>
              <a:t>the following </a:t>
            </a:r>
            <a:r>
              <a:rPr sz="2000" spc="-5" dirty="0">
                <a:latin typeface="Verdana"/>
                <a:cs typeface="Verdana"/>
              </a:rPr>
              <a:t>syntax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methods </a:t>
            </a:r>
            <a:r>
              <a:rPr sz="2000" dirty="0">
                <a:latin typeface="Verdana"/>
                <a:cs typeface="Verdana"/>
              </a:rPr>
              <a:t>along with </a:t>
            </a:r>
            <a:r>
              <a:rPr sz="2000" spc="-5" dirty="0">
                <a:latin typeface="Verdana"/>
                <a:cs typeface="Verdana"/>
              </a:rPr>
              <a:t>optional  </a:t>
            </a:r>
            <a:r>
              <a:rPr sz="2000" spc="-10" dirty="0">
                <a:latin typeface="Verdana"/>
                <a:cs typeface="Verdana"/>
              </a:rPr>
              <a:t>parameters can </a:t>
            </a:r>
            <a:r>
              <a:rPr sz="2000" spc="-5" dirty="0">
                <a:latin typeface="Verdana"/>
                <a:cs typeface="Verdana"/>
              </a:rPr>
              <a:t>be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used-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b="1" spc="-10" dirty="0">
                <a:solidFill>
                  <a:srgbClr val="000066"/>
                </a:solidFill>
                <a:latin typeface="Verdana"/>
                <a:cs typeface="Verdana"/>
              </a:rPr>
              <a:t>JoptionPane.show……([frame name],&lt;“Message”&gt; </a:t>
            </a:r>
            <a:r>
              <a:rPr sz="1800" b="1" spc="-5" dirty="0">
                <a:solidFill>
                  <a:srgbClr val="000066"/>
                </a:solidFill>
                <a:latin typeface="Verdana"/>
                <a:cs typeface="Verdana"/>
              </a:rPr>
              <a:t>[,&lt;“Title”&gt;]</a:t>
            </a:r>
            <a:r>
              <a:rPr sz="1800" b="1" spc="2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66"/>
                </a:solidFill>
                <a:latin typeface="Verdana"/>
                <a:cs typeface="Verdana"/>
              </a:rPr>
              <a:t>);</a:t>
            </a:r>
            <a:endParaRPr sz="1800"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357505" algn="l"/>
                <a:tab pos="358140" algn="l"/>
              </a:tabLst>
            </a:pPr>
            <a:r>
              <a:rPr sz="1800" spc="-5" dirty="0">
                <a:solidFill>
                  <a:srgbClr val="CC0000"/>
                </a:solidFill>
                <a:latin typeface="Verdana"/>
                <a:cs typeface="Verdana"/>
              </a:rPr>
              <a:t>Frame Name: </a:t>
            </a:r>
            <a:r>
              <a:rPr sz="1800" spc="-5" dirty="0">
                <a:latin typeface="Verdana"/>
                <a:cs typeface="Verdana"/>
              </a:rPr>
              <a:t>Generally </a:t>
            </a:r>
            <a:r>
              <a:rPr sz="1800" b="1" spc="-5" dirty="0">
                <a:latin typeface="Verdana"/>
                <a:cs typeface="Verdana"/>
              </a:rPr>
              <a:t>null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used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indicate </a:t>
            </a:r>
            <a:r>
              <a:rPr sz="1800" spc="-10" dirty="0">
                <a:latin typeface="Verdana"/>
                <a:cs typeface="Verdana"/>
              </a:rPr>
              <a:t>current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frame.</a:t>
            </a:r>
            <a:endParaRPr sz="1800"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spcBef>
                <a:spcPts val="430"/>
              </a:spcBef>
              <a:buFont typeface="Wingdings"/>
              <a:buChar char=""/>
              <a:tabLst>
                <a:tab pos="357505" algn="l"/>
                <a:tab pos="358140" algn="l"/>
              </a:tabLst>
            </a:pPr>
            <a:r>
              <a:rPr sz="1800" spc="-5" dirty="0">
                <a:solidFill>
                  <a:srgbClr val="CC0000"/>
                </a:solidFill>
                <a:latin typeface="Verdana"/>
                <a:cs typeface="Verdana"/>
              </a:rPr>
              <a:t>Message: </a:t>
            </a:r>
            <a:r>
              <a:rPr sz="1800" dirty="0">
                <a:latin typeface="Verdana"/>
                <a:cs typeface="Verdana"/>
              </a:rPr>
              <a:t>User given </a:t>
            </a:r>
            <a:r>
              <a:rPr sz="1800" spc="-5" dirty="0">
                <a:latin typeface="Verdana"/>
                <a:cs typeface="Verdana"/>
              </a:rPr>
              <a:t>string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covey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message.</a:t>
            </a:r>
            <a:endParaRPr sz="1800"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spcBef>
                <a:spcPts val="430"/>
              </a:spcBef>
              <a:buFont typeface="Wingdings"/>
              <a:buChar char=""/>
              <a:tabLst>
                <a:tab pos="357505" algn="l"/>
                <a:tab pos="358140" algn="l"/>
              </a:tabLst>
            </a:pP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Title: </a:t>
            </a:r>
            <a:r>
              <a:rPr sz="1800" spc="-5" dirty="0">
                <a:latin typeface="Verdana"/>
                <a:cs typeface="Verdana"/>
              </a:rPr>
              <a:t>Text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be displayed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dirty="0">
                <a:latin typeface="Verdana"/>
                <a:cs typeface="Verdana"/>
              </a:rPr>
              <a:t>Title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Title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bar.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Verdana"/>
                <a:cs typeface="Verdana"/>
              </a:rPr>
              <a:t>Example(s):</a:t>
            </a:r>
            <a:endParaRPr sz="1800">
              <a:latin typeface="Verdana"/>
              <a:cs typeface="Verdana"/>
            </a:endParaRPr>
          </a:p>
          <a:p>
            <a:pPr marL="12700" marR="1541780">
              <a:lnSpc>
                <a:spcPts val="2380"/>
              </a:lnSpc>
              <a:spcBef>
                <a:spcPts val="65"/>
              </a:spcBef>
            </a:pPr>
            <a:r>
              <a:rPr sz="1800" spc="-5" dirty="0">
                <a:latin typeface="Rockwell"/>
                <a:cs typeface="Rockwell"/>
              </a:rPr>
              <a:t>JOptinPane.showMessageDialog(null,”JAVA Welcomes </a:t>
            </a:r>
            <a:r>
              <a:rPr sz="1800" spc="-10" dirty="0">
                <a:latin typeface="Rockwell"/>
                <a:cs typeface="Rockwell"/>
              </a:rPr>
              <a:t>You”);  </a:t>
            </a:r>
            <a:r>
              <a:rPr sz="1800" spc="-5" dirty="0">
                <a:latin typeface="Rockwell"/>
                <a:cs typeface="Rockwell"/>
              </a:rPr>
              <a:t>JOptinPane.showMessageDialog (null,”My </a:t>
            </a:r>
            <a:r>
              <a:rPr sz="1800" dirty="0">
                <a:latin typeface="Rockwell"/>
                <a:cs typeface="Rockwell"/>
              </a:rPr>
              <a:t>Name is </a:t>
            </a:r>
            <a:r>
              <a:rPr sz="1800" spc="-5" dirty="0">
                <a:latin typeface="Rockwell"/>
                <a:cs typeface="Rockwell"/>
              </a:rPr>
              <a:t>“+</a:t>
            </a:r>
            <a:r>
              <a:rPr sz="1800" spc="-5" dirty="0">
                <a:solidFill>
                  <a:srgbClr val="FF0000"/>
                </a:solidFill>
                <a:latin typeface="Rockwell"/>
                <a:cs typeface="Rockwell"/>
              </a:rPr>
              <a:t>name</a:t>
            </a:r>
            <a:r>
              <a:rPr sz="1800" spc="-5" dirty="0">
                <a:latin typeface="Rockwell"/>
                <a:cs typeface="Rockwell"/>
              </a:rPr>
              <a:t>);  </a:t>
            </a:r>
            <a:r>
              <a:rPr sz="1800" spc="-5" dirty="0">
                <a:solidFill>
                  <a:srgbClr val="8B0000"/>
                </a:solidFill>
                <a:latin typeface="Rockwell"/>
                <a:cs typeface="Rockwell"/>
              </a:rPr>
              <a:t>String n= </a:t>
            </a:r>
            <a:r>
              <a:rPr sz="1800" spc="-5" dirty="0">
                <a:latin typeface="Rockwell"/>
                <a:cs typeface="Rockwell"/>
              </a:rPr>
              <a:t>JOptinPane.showInputDialog (null,”Enter your </a:t>
            </a:r>
            <a:r>
              <a:rPr sz="1800" dirty="0">
                <a:latin typeface="Rockwell"/>
                <a:cs typeface="Rockwell"/>
              </a:rPr>
              <a:t>Name</a:t>
            </a:r>
            <a:r>
              <a:rPr sz="1800" spc="10" dirty="0">
                <a:latin typeface="Rockwell"/>
                <a:cs typeface="Rockwell"/>
              </a:rPr>
              <a:t> </a:t>
            </a:r>
            <a:r>
              <a:rPr sz="1800" spc="-5" dirty="0">
                <a:latin typeface="Rockwell"/>
                <a:cs typeface="Rockwell"/>
              </a:rPr>
              <a:t>?”);</a:t>
            </a:r>
            <a:endParaRPr sz="1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solidFill>
                  <a:srgbClr val="8B0000"/>
                </a:solidFill>
                <a:latin typeface="Rockwell"/>
                <a:cs typeface="Rockwell"/>
              </a:rPr>
              <a:t>String </a:t>
            </a:r>
            <a:r>
              <a:rPr sz="1800" dirty="0">
                <a:solidFill>
                  <a:srgbClr val="8B0000"/>
                </a:solidFill>
                <a:latin typeface="Rockwell"/>
                <a:cs typeface="Rockwell"/>
              </a:rPr>
              <a:t>n</a:t>
            </a:r>
            <a:r>
              <a:rPr sz="1700" dirty="0">
                <a:solidFill>
                  <a:srgbClr val="8B0000"/>
                </a:solidFill>
                <a:latin typeface="Rockwell"/>
                <a:cs typeface="Rockwell"/>
              </a:rPr>
              <a:t>= </a:t>
            </a:r>
            <a:r>
              <a:rPr sz="1700" dirty="0">
                <a:latin typeface="Rockwell"/>
                <a:cs typeface="Rockwell"/>
              </a:rPr>
              <a:t>JOptinPane.showInputDialog (null,”Enter your </a:t>
            </a:r>
            <a:r>
              <a:rPr sz="1700" spc="-5" dirty="0">
                <a:latin typeface="Rockwell"/>
                <a:cs typeface="Rockwell"/>
              </a:rPr>
              <a:t>Name ?”, “Input</a:t>
            </a:r>
            <a:r>
              <a:rPr sz="1700" spc="-100" dirty="0">
                <a:latin typeface="Rockwell"/>
                <a:cs typeface="Rockwell"/>
              </a:rPr>
              <a:t> </a:t>
            </a:r>
            <a:r>
              <a:rPr sz="1700" dirty="0">
                <a:latin typeface="Rockwell"/>
                <a:cs typeface="Rockwell"/>
              </a:rPr>
              <a:t>Name”);</a:t>
            </a:r>
            <a:endParaRPr sz="17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002060"/>
                </a:solidFill>
                <a:latin typeface="Rockwell"/>
                <a:cs typeface="Rockwell"/>
              </a:rPr>
              <a:t>int ch=</a:t>
            </a:r>
            <a:r>
              <a:rPr sz="1800" spc="-5" dirty="0">
                <a:latin typeface="Rockwell"/>
                <a:cs typeface="Rockwell"/>
              </a:rPr>
              <a:t>JOptinPane.showConfirmDialog(null,”Want </a:t>
            </a:r>
            <a:r>
              <a:rPr sz="1800" dirty="0">
                <a:latin typeface="Rockwell"/>
                <a:cs typeface="Rockwell"/>
              </a:rPr>
              <a:t>to </a:t>
            </a:r>
            <a:r>
              <a:rPr sz="1800" spc="-5" dirty="0">
                <a:latin typeface="Rockwell"/>
                <a:cs typeface="Rockwell"/>
              </a:rPr>
              <a:t>exit</a:t>
            </a:r>
            <a:r>
              <a:rPr sz="1800" spc="-40" dirty="0">
                <a:latin typeface="Rockwell"/>
                <a:cs typeface="Rockwell"/>
              </a:rPr>
              <a:t> </a:t>
            </a:r>
            <a:r>
              <a:rPr sz="1800" spc="-5" dirty="0">
                <a:latin typeface="Rockwell"/>
                <a:cs typeface="Rockwell"/>
              </a:rPr>
              <a:t>?”);</a:t>
            </a:r>
            <a:endParaRPr sz="1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002060"/>
                </a:solidFill>
                <a:latin typeface="Rockwell"/>
                <a:cs typeface="Rockwell"/>
              </a:rPr>
              <a:t>int ch=</a:t>
            </a:r>
            <a:r>
              <a:rPr sz="1800" spc="-5" dirty="0">
                <a:latin typeface="Rockwell"/>
                <a:cs typeface="Rockwell"/>
              </a:rPr>
              <a:t>JOptinPane.showConfirmDialog(null,”Want </a:t>
            </a:r>
            <a:r>
              <a:rPr sz="1800" dirty="0">
                <a:latin typeface="Rockwell"/>
                <a:cs typeface="Rockwell"/>
              </a:rPr>
              <a:t>to </a:t>
            </a:r>
            <a:r>
              <a:rPr sz="1800" spc="-5" dirty="0">
                <a:latin typeface="Rockwell"/>
                <a:cs typeface="Rockwell"/>
              </a:rPr>
              <a:t>exit ?”,”Confirm</a:t>
            </a:r>
            <a:r>
              <a:rPr sz="1800" spc="10" dirty="0">
                <a:latin typeface="Rockwell"/>
                <a:cs typeface="Rockwell"/>
              </a:rPr>
              <a:t> </a:t>
            </a:r>
            <a:r>
              <a:rPr sz="1800" spc="-5" dirty="0">
                <a:latin typeface="Rockwell"/>
                <a:cs typeface="Rockwell"/>
              </a:rPr>
              <a:t>?”);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53199"/>
            <a:ext cx="81330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Return Value of JOptionPane</a:t>
            </a:r>
            <a:r>
              <a:rPr spc="130" dirty="0"/>
              <a:t> </a:t>
            </a:r>
            <a:r>
              <a:rPr spc="-15" dirty="0"/>
              <a:t>dialog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027" y="1052506"/>
            <a:ext cx="7937500" cy="198183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480"/>
              </a:spcBef>
              <a:buFont typeface="Wingdings"/>
              <a:buChar char=""/>
              <a:tabLst>
                <a:tab pos="357505" algn="l"/>
              </a:tabLst>
            </a:pPr>
            <a:r>
              <a:rPr sz="2800" b="1" spc="-5" dirty="0">
                <a:solidFill>
                  <a:srgbClr val="CC0000"/>
                </a:solidFill>
                <a:latin typeface="Verdana"/>
                <a:cs typeface="Verdana"/>
              </a:rPr>
              <a:t>Value </a:t>
            </a:r>
            <a:r>
              <a:rPr sz="2800" b="1" dirty="0">
                <a:solidFill>
                  <a:srgbClr val="CC0000"/>
                </a:solidFill>
                <a:latin typeface="Verdana"/>
                <a:cs typeface="Verdana"/>
              </a:rPr>
              <a:t>returned </a:t>
            </a:r>
            <a:r>
              <a:rPr sz="2800" b="1" spc="5" dirty="0">
                <a:solidFill>
                  <a:srgbClr val="CC0000"/>
                </a:solidFill>
                <a:latin typeface="Verdana"/>
                <a:cs typeface="Verdana"/>
              </a:rPr>
              <a:t>by </a:t>
            </a:r>
            <a:r>
              <a:rPr sz="2800" b="1" dirty="0">
                <a:solidFill>
                  <a:srgbClr val="CC0000"/>
                </a:solidFill>
                <a:latin typeface="Verdana"/>
                <a:cs typeface="Verdana"/>
              </a:rPr>
              <a:t>Input</a:t>
            </a:r>
            <a:r>
              <a:rPr sz="2800" b="1" spc="-4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CC0000"/>
                </a:solidFill>
                <a:latin typeface="Verdana"/>
                <a:cs typeface="Verdana"/>
              </a:rPr>
              <a:t>Dialog:</a:t>
            </a:r>
            <a:endParaRPr sz="2800">
              <a:latin typeface="Verdana"/>
              <a:cs typeface="Verdana"/>
            </a:endParaRPr>
          </a:p>
          <a:p>
            <a:pPr marL="356870" marR="5080">
              <a:lnSpc>
                <a:spcPct val="101299"/>
              </a:lnSpc>
              <a:spcBef>
                <a:spcPts val="935"/>
              </a:spcBef>
            </a:pPr>
            <a:r>
              <a:rPr sz="2000" spc="-5" dirty="0">
                <a:latin typeface="Verdana"/>
                <a:cs typeface="Verdana"/>
              </a:rPr>
              <a:t>ShowInputDialog() </a:t>
            </a:r>
            <a:r>
              <a:rPr sz="2000" spc="-10" dirty="0">
                <a:latin typeface="Verdana"/>
                <a:cs typeface="Verdana"/>
              </a:rPr>
              <a:t>returns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string </a:t>
            </a:r>
            <a:r>
              <a:rPr sz="2000" dirty="0">
                <a:latin typeface="Verdana"/>
                <a:cs typeface="Verdana"/>
              </a:rPr>
              <a:t>value which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 directly assigned </a:t>
            </a:r>
            <a:r>
              <a:rPr sz="2000" spc="-10" dirty="0">
                <a:latin typeface="Verdana"/>
                <a:cs typeface="Verdana"/>
              </a:rPr>
              <a:t>on </a:t>
            </a:r>
            <a:r>
              <a:rPr sz="2000" spc="-5" dirty="0">
                <a:latin typeface="Verdana"/>
                <a:cs typeface="Verdana"/>
              </a:rPr>
              <a:t>a string type variable. </a:t>
            </a:r>
            <a:r>
              <a:rPr sz="2000" spc="-15" dirty="0">
                <a:latin typeface="Verdana"/>
                <a:cs typeface="Verdana"/>
              </a:rPr>
              <a:t>You </a:t>
            </a:r>
            <a:r>
              <a:rPr sz="2000" spc="-5" dirty="0">
                <a:latin typeface="Verdana"/>
                <a:cs typeface="Verdana"/>
              </a:rPr>
              <a:t>may use  </a:t>
            </a:r>
            <a:r>
              <a:rPr sz="2000" spc="-10" dirty="0">
                <a:solidFill>
                  <a:srgbClr val="FF3300"/>
                </a:solidFill>
                <a:latin typeface="Verdana"/>
                <a:cs typeface="Verdana"/>
              </a:rPr>
              <a:t>parse…() </a:t>
            </a:r>
            <a:r>
              <a:rPr sz="2000" spc="-10" dirty="0">
                <a:latin typeface="Verdana"/>
                <a:cs typeface="Verdana"/>
              </a:rPr>
              <a:t>method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spc="-15" dirty="0">
                <a:latin typeface="Verdana"/>
                <a:cs typeface="Verdana"/>
              </a:rPr>
              <a:t>convert </a:t>
            </a:r>
            <a:r>
              <a:rPr sz="2000" spc="10" dirty="0">
                <a:latin typeface="Verdana"/>
                <a:cs typeface="Verdana"/>
              </a:rPr>
              <a:t>it </a:t>
            </a:r>
            <a:r>
              <a:rPr sz="2000" spc="5" dirty="0">
                <a:latin typeface="Verdana"/>
                <a:cs typeface="Verdana"/>
              </a:rPr>
              <a:t>into </a:t>
            </a:r>
            <a:r>
              <a:rPr sz="2000" spc="-10" dirty="0">
                <a:latin typeface="Verdana"/>
                <a:cs typeface="Verdana"/>
              </a:rPr>
              <a:t>other </a:t>
            </a:r>
            <a:r>
              <a:rPr sz="2000" spc="-5" dirty="0">
                <a:latin typeface="Verdana"/>
                <a:cs typeface="Verdana"/>
              </a:rPr>
              <a:t>data </a:t>
            </a:r>
            <a:r>
              <a:rPr sz="2000" spc="-10" dirty="0">
                <a:latin typeface="Verdana"/>
                <a:cs typeface="Verdana"/>
              </a:rPr>
              <a:t>types </a:t>
            </a:r>
            <a:r>
              <a:rPr sz="2000" spc="5" dirty="0">
                <a:latin typeface="Verdana"/>
                <a:cs typeface="Verdana"/>
              </a:rPr>
              <a:t>like </a:t>
            </a:r>
            <a:r>
              <a:rPr sz="2000" spc="5" dirty="0">
                <a:solidFill>
                  <a:srgbClr val="CC0000"/>
                </a:solidFill>
                <a:latin typeface="Verdana"/>
                <a:cs typeface="Verdana"/>
              </a:rPr>
              <a:t>int  </a:t>
            </a:r>
            <a:r>
              <a:rPr sz="2000" spc="-10" dirty="0"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CC0000"/>
                </a:solidFill>
                <a:latin typeface="Verdana"/>
                <a:cs typeface="Verdana"/>
              </a:rPr>
              <a:t>float </a:t>
            </a:r>
            <a:r>
              <a:rPr sz="2000" spc="-10" dirty="0">
                <a:latin typeface="Verdana"/>
                <a:cs typeface="Verdana"/>
              </a:rPr>
              <a:t>etc. for </a:t>
            </a:r>
            <a:r>
              <a:rPr sz="2000" spc="-5" dirty="0">
                <a:latin typeface="Verdana"/>
                <a:cs typeface="Verdana"/>
              </a:rPr>
              <a:t>further use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application.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" y="3929062"/>
            <a:ext cx="8644255" cy="2554605"/>
          </a:xfrm>
          <a:custGeom>
            <a:avLst/>
            <a:gdLst/>
            <a:ahLst/>
            <a:cxnLst/>
            <a:rect l="l" t="t" r="r" b="b"/>
            <a:pathLst>
              <a:path w="8644255" h="2554604">
                <a:moveTo>
                  <a:pt x="0" y="0"/>
                </a:moveTo>
                <a:lnTo>
                  <a:pt x="8643937" y="0"/>
                </a:lnTo>
                <a:lnTo>
                  <a:pt x="8643937" y="2554287"/>
                </a:lnTo>
                <a:lnTo>
                  <a:pt x="0" y="2554287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50" y="3929062"/>
            <a:ext cx="8644255" cy="2554605"/>
          </a:xfrm>
          <a:custGeom>
            <a:avLst/>
            <a:gdLst/>
            <a:ahLst/>
            <a:cxnLst/>
            <a:rect l="l" t="t" r="r" b="b"/>
            <a:pathLst>
              <a:path w="8644255" h="2554604">
                <a:moveTo>
                  <a:pt x="0" y="0"/>
                </a:moveTo>
                <a:lnTo>
                  <a:pt x="8643937" y="0"/>
                </a:lnTo>
                <a:lnTo>
                  <a:pt x="8643937" y="2554287"/>
                </a:lnTo>
                <a:lnTo>
                  <a:pt x="0" y="25542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490" y="3962082"/>
            <a:ext cx="8411210" cy="246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ahoma"/>
                <a:cs typeface="Tahoma"/>
              </a:rPr>
              <a:t>private void </a:t>
            </a:r>
            <a:r>
              <a:rPr sz="2000" spc="-10" dirty="0">
                <a:latin typeface="Tahoma"/>
                <a:cs typeface="Tahoma"/>
              </a:rPr>
              <a:t>jButton1ActionPerformed(…)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{</a:t>
            </a:r>
            <a:endParaRPr sz="2000">
              <a:latin typeface="Tahoma"/>
              <a:cs typeface="Tahoma"/>
            </a:endParaRPr>
          </a:p>
          <a:p>
            <a:pPr marL="88265">
              <a:lnSpc>
                <a:spcPts val="2350"/>
              </a:lnSpc>
            </a:pP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// </a:t>
            </a:r>
            <a:r>
              <a:rPr sz="2000" spc="-10" dirty="0">
                <a:solidFill>
                  <a:srgbClr val="0070C0"/>
                </a:solidFill>
                <a:latin typeface="Tahoma"/>
                <a:cs typeface="Tahoma"/>
              </a:rPr>
              <a:t>Program </a:t>
            </a: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to calculate area </a:t>
            </a:r>
            <a:r>
              <a:rPr sz="2000" spc="-10" dirty="0">
                <a:solidFill>
                  <a:srgbClr val="0070C0"/>
                </a:solidFill>
                <a:latin typeface="Tahoma"/>
                <a:cs typeface="Tahoma"/>
              </a:rPr>
              <a:t>of circle using Input</a:t>
            </a:r>
            <a:r>
              <a:rPr sz="2000" spc="1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dialog</a:t>
            </a:r>
            <a:endParaRPr sz="2000">
              <a:latin typeface="Tahoma"/>
              <a:cs typeface="Tahoma"/>
            </a:endParaRPr>
          </a:p>
          <a:p>
            <a:pPr marL="12700" marR="290830">
              <a:lnSpc>
                <a:spcPts val="2400"/>
              </a:lnSpc>
              <a:spcBef>
                <a:spcPts val="35"/>
              </a:spcBef>
            </a:pPr>
            <a:r>
              <a:rPr sz="2000" spc="-5" dirty="0">
                <a:latin typeface="Consolas"/>
                <a:cs typeface="Consolas"/>
              </a:rPr>
              <a:t>String 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str</a:t>
            </a:r>
            <a:r>
              <a:rPr sz="2000" spc="-5" dirty="0">
                <a:latin typeface="Consolas"/>
                <a:cs typeface="Consolas"/>
              </a:rPr>
              <a:t>=JOptionPane.showInputDialog(null, ”Enter </a:t>
            </a:r>
            <a:r>
              <a:rPr sz="2000" dirty="0">
                <a:latin typeface="Consolas"/>
                <a:cs typeface="Consolas"/>
              </a:rPr>
              <a:t>radius  </a:t>
            </a:r>
            <a:r>
              <a:rPr sz="2000" spc="-5" dirty="0">
                <a:latin typeface="Consolas"/>
                <a:cs typeface="Consolas"/>
              </a:rPr>
              <a:t>of circle</a:t>
            </a:r>
            <a:r>
              <a:rPr sz="2000" spc="-5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?”);</a:t>
            </a:r>
            <a:endParaRPr sz="2000">
              <a:latin typeface="Consolas"/>
              <a:cs typeface="Consolas"/>
            </a:endParaRPr>
          </a:p>
          <a:p>
            <a:pPr marL="12700" marR="3495040" indent="-635">
              <a:lnSpc>
                <a:spcPts val="2400"/>
              </a:lnSpc>
              <a:tabLst>
                <a:tab pos="988060" algn="l"/>
              </a:tabLst>
            </a:pPr>
            <a:r>
              <a:rPr sz="2000" spc="-5" dirty="0">
                <a:latin typeface="Consolas"/>
                <a:cs typeface="Consolas"/>
              </a:rPr>
              <a:t>int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radius</a:t>
            </a:r>
            <a:r>
              <a:rPr sz="2000" dirty="0">
                <a:latin typeface="Consolas"/>
                <a:cs typeface="Consolas"/>
              </a:rPr>
              <a:t>=Integer.parseInt(str);  </a:t>
            </a:r>
            <a:r>
              <a:rPr sz="2000" spc="-5" dirty="0">
                <a:latin typeface="Consolas"/>
                <a:cs typeface="Consolas"/>
              </a:rPr>
              <a:t>float	</a:t>
            </a:r>
            <a:r>
              <a:rPr sz="2000" spc="-5" dirty="0">
                <a:solidFill>
                  <a:srgbClr val="CC0000"/>
                </a:solidFill>
                <a:latin typeface="Consolas"/>
                <a:cs typeface="Consolas"/>
              </a:rPr>
              <a:t>area</a:t>
            </a:r>
            <a:r>
              <a:rPr sz="2000" spc="-5" dirty="0">
                <a:latin typeface="Consolas"/>
                <a:cs typeface="Consolas"/>
              </a:rPr>
              <a:t>=(22/7)*(radius*radius);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320"/>
              </a:lnSpc>
            </a:pPr>
            <a:r>
              <a:rPr sz="2000" spc="-5" dirty="0">
                <a:latin typeface="Consolas"/>
                <a:cs typeface="Consolas"/>
              </a:rPr>
              <a:t>JOptionPane.showMessageDialog(null, “Area of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circle=“+area);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}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625" y="3214687"/>
            <a:ext cx="8207375" cy="39687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000" dirty="0">
                <a:latin typeface="Verdana"/>
                <a:cs typeface="Verdana"/>
              </a:rPr>
              <a:t>String </a:t>
            </a:r>
            <a:r>
              <a:rPr sz="2000" spc="-5" dirty="0">
                <a:latin typeface="Verdana"/>
                <a:cs typeface="Verdana"/>
              </a:rPr>
              <a:t>n=JOptionPane.showInputDialog(null, </a:t>
            </a:r>
            <a:r>
              <a:rPr sz="2000" spc="-10" dirty="0">
                <a:latin typeface="Verdana"/>
                <a:cs typeface="Verdana"/>
              </a:rPr>
              <a:t>”Enter Name?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”);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53199"/>
            <a:ext cx="81330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Return Value of JOptionPane</a:t>
            </a:r>
            <a:r>
              <a:rPr spc="130" dirty="0"/>
              <a:t> </a:t>
            </a:r>
            <a:r>
              <a:rPr spc="-15" dirty="0"/>
              <a:t>dialog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025" y="3343275"/>
          <a:ext cx="7993380" cy="1996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5075"/>
                <a:gridCol w="4218305"/>
              </a:tblGrid>
              <a:tr h="320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latin typeface="Verdana"/>
                          <a:cs typeface="Verdana"/>
                        </a:rPr>
                        <a:t>Returned</a:t>
                      </a:r>
                      <a:r>
                        <a:rPr sz="15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5" dirty="0">
                          <a:latin typeface="Verdana"/>
                          <a:cs typeface="Verdana"/>
                        </a:rPr>
                        <a:t>Value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5" dirty="0">
                          <a:latin typeface="Verdana"/>
                          <a:cs typeface="Verdana"/>
                        </a:rPr>
                        <a:t>Indication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JOptionPane.YES_OPTION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YES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button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pressed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JOptionPane.OK_OPTION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Verdana"/>
                          <a:cs typeface="Verdana"/>
                        </a:rPr>
                        <a:t>OK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button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pressed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JOptionPane.NO_OPTION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NO button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pressed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JOptionPane.CANCEL_OPTION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CANCEL button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pressed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JOptionPane.CLOSE_OPTION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User closed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dialog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using </a:t>
                      </a:r>
                      <a:r>
                        <a:rPr sz="1600" spc="5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X</a:t>
                      </a:r>
                      <a:r>
                        <a:rPr sz="1600" spc="-75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button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02590" y="1298256"/>
            <a:ext cx="8300720" cy="19456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Value returned by Confirm</a:t>
            </a:r>
            <a:r>
              <a:rPr sz="2400" b="1" spc="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Dialog:</a:t>
            </a:r>
            <a:endParaRPr sz="2400">
              <a:latin typeface="Verdana"/>
              <a:cs typeface="Verdana"/>
            </a:endParaRPr>
          </a:p>
          <a:p>
            <a:pPr marL="356870" marR="44259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Verdana"/>
                <a:cs typeface="Verdana"/>
              </a:rPr>
              <a:t>Sometimes it is </a:t>
            </a:r>
            <a:r>
              <a:rPr sz="1800" spc="-5" dirty="0">
                <a:latin typeface="Verdana"/>
                <a:cs typeface="Verdana"/>
              </a:rPr>
              <a:t>required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check the response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user </a:t>
            </a:r>
            <a:r>
              <a:rPr sz="1800" dirty="0">
                <a:latin typeface="Verdana"/>
                <a:cs typeface="Verdana"/>
              </a:rPr>
              <a:t>i.e. </a:t>
            </a:r>
            <a:r>
              <a:rPr sz="1800" spc="-5" dirty="0">
                <a:latin typeface="Verdana"/>
                <a:cs typeface="Verdana"/>
              </a:rPr>
              <a:t>which  </a:t>
            </a:r>
            <a:r>
              <a:rPr sz="1800" dirty="0">
                <a:latin typeface="Verdana"/>
                <a:cs typeface="Verdana"/>
              </a:rPr>
              <a:t>button is pressed, </a:t>
            </a:r>
            <a:r>
              <a:rPr sz="1800" spc="-5" dirty="0">
                <a:latin typeface="Verdana"/>
                <a:cs typeface="Verdana"/>
              </a:rPr>
              <a:t>so that </a:t>
            </a:r>
            <a:r>
              <a:rPr sz="1800" dirty="0">
                <a:latin typeface="Verdana"/>
                <a:cs typeface="Verdana"/>
              </a:rPr>
              <a:t>application </a:t>
            </a:r>
            <a:r>
              <a:rPr sz="1800" spc="-5" dirty="0">
                <a:latin typeface="Verdana"/>
                <a:cs typeface="Verdana"/>
              </a:rPr>
              <a:t>can respond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accordingly.</a:t>
            </a:r>
            <a:endParaRPr sz="1800">
              <a:latin typeface="Verdana"/>
              <a:cs typeface="Verdana"/>
            </a:endParaRPr>
          </a:p>
          <a:p>
            <a:pPr marL="356870" marR="5080" indent="5778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Verdana"/>
                <a:cs typeface="Verdana"/>
              </a:rPr>
              <a:t>.showConfirmDialog() returns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int </a:t>
            </a:r>
            <a:r>
              <a:rPr sz="1800" dirty="0">
                <a:latin typeface="Verdana"/>
                <a:cs typeface="Verdana"/>
              </a:rPr>
              <a:t>type </a:t>
            </a:r>
            <a:r>
              <a:rPr sz="1800" spc="-10" dirty="0">
                <a:latin typeface="Verdana"/>
                <a:cs typeface="Verdana"/>
              </a:rPr>
              <a:t>value </a:t>
            </a:r>
            <a:r>
              <a:rPr sz="1800" spc="-5" dirty="0">
                <a:latin typeface="Verdana"/>
                <a:cs typeface="Verdana"/>
              </a:rPr>
              <a:t>which can </a:t>
            </a:r>
            <a:r>
              <a:rPr sz="1800" dirty="0">
                <a:latin typeface="Verdana"/>
                <a:cs typeface="Verdana"/>
              </a:rPr>
              <a:t>be compared  with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following </a:t>
            </a:r>
            <a:r>
              <a:rPr sz="1800" spc="-5" dirty="0">
                <a:latin typeface="Verdana"/>
                <a:cs typeface="Verdana"/>
              </a:rPr>
              <a:t>constants </a:t>
            </a:r>
            <a:r>
              <a:rPr sz="1800" dirty="0">
                <a:latin typeface="Verdana"/>
                <a:cs typeface="Verdana"/>
              </a:rPr>
              <a:t>to determine </a:t>
            </a:r>
            <a:r>
              <a:rPr sz="1800" spc="-5" dirty="0">
                <a:latin typeface="Verdana"/>
                <a:cs typeface="Verdana"/>
              </a:rPr>
              <a:t>the status </a:t>
            </a:r>
            <a:r>
              <a:rPr sz="1800" spc="5" dirty="0">
                <a:latin typeface="Verdana"/>
                <a:cs typeface="Verdana"/>
              </a:rPr>
              <a:t>of button  </a:t>
            </a:r>
            <a:r>
              <a:rPr sz="1800" dirty="0">
                <a:latin typeface="Verdana"/>
                <a:cs typeface="Verdana"/>
              </a:rPr>
              <a:t>pressed by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user.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062" y="5572125"/>
            <a:ext cx="8143875" cy="91630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269875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onsolas"/>
                <a:cs typeface="Consolas"/>
              </a:rPr>
              <a:t>int ans=JOptionPane.showConfirmDialog(null, ”Want to exit ?”);  If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(ans==JOptionPane.YES_OPTION)</a:t>
            </a:r>
            <a:endParaRPr sz="1800">
              <a:latin typeface="Consolas"/>
              <a:cs typeface="Consolas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olas"/>
                <a:cs typeface="Consolas"/>
              </a:rPr>
              <a:t>System.exit(0);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66534"/>
            <a:ext cx="75203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JDialog </a:t>
            </a:r>
            <a:r>
              <a:rPr sz="2400" dirty="0"/>
              <a:t>– </a:t>
            </a:r>
            <a:r>
              <a:rPr sz="2400" spc="-5" dirty="0"/>
              <a:t>A Simple General purpose</a:t>
            </a:r>
            <a:r>
              <a:rPr sz="2400" spc="45" dirty="0"/>
              <a:t> </a:t>
            </a:r>
            <a:r>
              <a:rPr sz="2400" spc="-5" dirty="0"/>
              <a:t>dialog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2590" y="1226946"/>
            <a:ext cx="8347075" cy="520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79070" indent="-344805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1700" dirty="0">
                <a:latin typeface="Verdana"/>
                <a:cs typeface="Verdana"/>
              </a:rPr>
              <a:t>The </a:t>
            </a:r>
            <a:r>
              <a:rPr sz="1700" spc="-5" dirty="0">
                <a:latin typeface="Verdana"/>
                <a:cs typeface="Verdana"/>
              </a:rPr>
              <a:t>JDialog </a:t>
            </a:r>
            <a:r>
              <a:rPr sz="1700" spc="-10" dirty="0">
                <a:latin typeface="Verdana"/>
                <a:cs typeface="Verdana"/>
              </a:rPr>
              <a:t>is </a:t>
            </a:r>
            <a:r>
              <a:rPr sz="1700" dirty="0">
                <a:latin typeface="Verdana"/>
                <a:cs typeface="Verdana"/>
              </a:rPr>
              <a:t>a </a:t>
            </a:r>
            <a:r>
              <a:rPr sz="1700" spc="-5" dirty="0">
                <a:latin typeface="Verdana"/>
                <a:cs typeface="Verdana"/>
              </a:rPr>
              <a:t>swing window dialog </a:t>
            </a:r>
            <a:r>
              <a:rPr sz="1700" spc="-10" dirty="0">
                <a:latin typeface="Verdana"/>
                <a:cs typeface="Verdana"/>
              </a:rPr>
              <a:t>equipped </a:t>
            </a:r>
            <a:r>
              <a:rPr sz="1700" spc="-5" dirty="0">
                <a:latin typeface="Verdana"/>
                <a:cs typeface="Verdana"/>
              </a:rPr>
              <a:t>with Minimise, Maximise  </a:t>
            </a:r>
            <a:r>
              <a:rPr sz="1700" dirty="0">
                <a:latin typeface="Verdana"/>
                <a:cs typeface="Verdana"/>
              </a:rPr>
              <a:t>and </a:t>
            </a:r>
            <a:r>
              <a:rPr sz="1700" spc="-5" dirty="0">
                <a:latin typeface="Verdana"/>
                <a:cs typeface="Verdana"/>
              </a:rPr>
              <a:t>Close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functionality.</a:t>
            </a:r>
            <a:endParaRPr sz="1700">
              <a:latin typeface="Verdana"/>
              <a:cs typeface="Verdana"/>
            </a:endParaRPr>
          </a:p>
          <a:p>
            <a:pPr marL="356870" marR="958850" indent="-344805">
              <a:lnSpc>
                <a:spcPct val="100000"/>
              </a:lnSpc>
              <a:spcBef>
                <a:spcPts val="405"/>
              </a:spcBef>
              <a:buClr>
                <a:srgbClr val="CC0000"/>
              </a:buClr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1700" spc="-5" dirty="0">
                <a:latin typeface="Verdana"/>
                <a:cs typeface="Verdana"/>
              </a:rPr>
              <a:t>JDialog creates </a:t>
            </a:r>
            <a:r>
              <a:rPr sz="1700" dirty="0">
                <a:latin typeface="Verdana"/>
                <a:cs typeface="Verdana"/>
              </a:rPr>
              <a:t>a standard </a:t>
            </a:r>
            <a:r>
              <a:rPr sz="1700" spc="-5" dirty="0">
                <a:latin typeface="Verdana"/>
                <a:cs typeface="Verdana"/>
              </a:rPr>
              <a:t>pop-up window </a:t>
            </a:r>
            <a:r>
              <a:rPr sz="1700" dirty="0">
                <a:latin typeface="Verdana"/>
                <a:cs typeface="Verdana"/>
              </a:rPr>
              <a:t>for </a:t>
            </a:r>
            <a:r>
              <a:rPr sz="1700" spc="-5" dirty="0">
                <a:latin typeface="Verdana"/>
                <a:cs typeface="Verdana"/>
              </a:rPr>
              <a:t>displaying </a:t>
            </a:r>
            <a:r>
              <a:rPr sz="1700" spc="-10" dirty="0">
                <a:latin typeface="Verdana"/>
                <a:cs typeface="Verdana"/>
              </a:rPr>
              <a:t>desired  </a:t>
            </a:r>
            <a:r>
              <a:rPr sz="1700" spc="-5" dirty="0">
                <a:latin typeface="Verdana"/>
                <a:cs typeface="Verdana"/>
              </a:rPr>
              <a:t>information related </a:t>
            </a:r>
            <a:r>
              <a:rPr sz="1700" dirty="0">
                <a:latin typeface="Verdana"/>
                <a:cs typeface="Verdana"/>
              </a:rPr>
              <a:t>to </a:t>
            </a:r>
            <a:r>
              <a:rPr sz="1700" spc="-5" dirty="0">
                <a:latin typeface="Verdana"/>
                <a:cs typeface="Verdana"/>
              </a:rPr>
              <a:t>your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application.</a:t>
            </a:r>
            <a:endParaRPr sz="17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1700" dirty="0">
                <a:latin typeface="Verdana"/>
                <a:cs typeface="Verdana"/>
              </a:rPr>
              <a:t>Steps to Attach a </a:t>
            </a:r>
            <a:r>
              <a:rPr sz="1700" spc="-5" dirty="0">
                <a:latin typeface="Verdana"/>
                <a:cs typeface="Verdana"/>
              </a:rPr>
              <a:t>JDialog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Control-</a:t>
            </a:r>
            <a:endParaRPr sz="1700">
              <a:latin typeface="Verdana"/>
              <a:cs typeface="Verdana"/>
            </a:endParaRPr>
          </a:p>
          <a:p>
            <a:pPr marL="756285" marR="38735" lvl="1" indent="-28702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756920" algn="l"/>
              </a:tabLst>
            </a:pPr>
            <a:r>
              <a:rPr sz="1700" spc="-5" dirty="0">
                <a:latin typeface="Verdana"/>
                <a:cs typeface="Verdana"/>
              </a:rPr>
              <a:t>Design </a:t>
            </a:r>
            <a:r>
              <a:rPr sz="1700" spc="5" dirty="0">
                <a:latin typeface="Verdana"/>
                <a:cs typeface="Verdana"/>
              </a:rPr>
              <a:t>an </a:t>
            </a:r>
            <a:r>
              <a:rPr sz="1700" spc="-5" dirty="0">
                <a:latin typeface="Verdana"/>
                <a:cs typeface="Verdana"/>
              </a:rPr>
              <a:t>application </a:t>
            </a:r>
            <a:r>
              <a:rPr sz="1700" dirty="0">
                <a:latin typeface="Verdana"/>
                <a:cs typeface="Verdana"/>
              </a:rPr>
              <a:t>as </a:t>
            </a:r>
            <a:r>
              <a:rPr sz="1700" spc="-10" dirty="0">
                <a:latin typeface="Verdana"/>
                <a:cs typeface="Verdana"/>
              </a:rPr>
              <a:t>required </a:t>
            </a:r>
            <a:r>
              <a:rPr sz="1700" dirty="0">
                <a:latin typeface="Verdana"/>
                <a:cs typeface="Verdana"/>
              </a:rPr>
              <a:t>and </a:t>
            </a:r>
            <a:r>
              <a:rPr sz="1700" spc="-5" dirty="0">
                <a:latin typeface="Verdana"/>
                <a:cs typeface="Verdana"/>
              </a:rPr>
              <a:t>drag Dialog control from swing  palette </a:t>
            </a:r>
            <a:r>
              <a:rPr sz="1700" dirty="0">
                <a:latin typeface="Verdana"/>
                <a:cs typeface="Verdana"/>
              </a:rPr>
              <a:t>and </a:t>
            </a:r>
            <a:r>
              <a:rPr sz="1700" spc="-5" dirty="0">
                <a:latin typeface="Verdana"/>
                <a:cs typeface="Verdana"/>
              </a:rPr>
              <a:t>drop </a:t>
            </a:r>
            <a:r>
              <a:rPr sz="1700" spc="-10" dirty="0">
                <a:latin typeface="Verdana"/>
                <a:cs typeface="Verdana"/>
              </a:rPr>
              <a:t>it </a:t>
            </a:r>
            <a:r>
              <a:rPr sz="1700" spc="-5" dirty="0">
                <a:latin typeface="Verdana"/>
                <a:cs typeface="Verdana"/>
              </a:rPr>
              <a:t>into </a:t>
            </a:r>
            <a:r>
              <a:rPr sz="1700" dirty="0">
                <a:latin typeface="Verdana"/>
                <a:cs typeface="Verdana"/>
              </a:rPr>
              <a:t>the</a:t>
            </a:r>
            <a:r>
              <a:rPr sz="1700" spc="3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application.</a:t>
            </a:r>
            <a:endParaRPr sz="1700">
              <a:latin typeface="Verdana"/>
              <a:cs typeface="Verdana"/>
            </a:endParaRPr>
          </a:p>
          <a:p>
            <a:pPr marL="756285" marR="675640" lvl="1" indent="-28702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756920" algn="l"/>
              </a:tabLst>
            </a:pPr>
            <a:r>
              <a:rPr sz="1700" dirty="0">
                <a:latin typeface="Verdana"/>
                <a:cs typeface="Verdana"/>
              </a:rPr>
              <a:t>To </a:t>
            </a:r>
            <a:r>
              <a:rPr sz="1700" spc="-5" dirty="0">
                <a:latin typeface="Verdana"/>
                <a:cs typeface="Verdana"/>
              </a:rPr>
              <a:t>open Dialog frame, double click </a:t>
            </a:r>
            <a:r>
              <a:rPr sz="1700" dirty="0">
                <a:latin typeface="Verdana"/>
                <a:cs typeface="Verdana"/>
              </a:rPr>
              <a:t>on </a:t>
            </a:r>
            <a:r>
              <a:rPr sz="1700" spc="-5" dirty="0">
                <a:latin typeface="Verdana"/>
                <a:cs typeface="Verdana"/>
              </a:rPr>
              <a:t>jDialog node under other  component </a:t>
            </a:r>
            <a:r>
              <a:rPr sz="1700" spc="-10" dirty="0">
                <a:latin typeface="Verdana"/>
                <a:cs typeface="Verdana"/>
              </a:rPr>
              <a:t>in </a:t>
            </a:r>
            <a:r>
              <a:rPr sz="1700" dirty="0">
                <a:latin typeface="Verdana"/>
                <a:cs typeface="Verdana"/>
              </a:rPr>
              <a:t>Inspector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window.</a:t>
            </a:r>
            <a:endParaRPr sz="17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756920" algn="l"/>
              </a:tabLst>
            </a:pPr>
            <a:r>
              <a:rPr sz="1700" dirty="0">
                <a:latin typeface="Verdana"/>
                <a:cs typeface="Verdana"/>
              </a:rPr>
              <a:t>Attach </a:t>
            </a:r>
            <a:r>
              <a:rPr sz="1700" spc="-5" dirty="0">
                <a:latin typeface="Verdana"/>
                <a:cs typeface="Verdana"/>
              </a:rPr>
              <a:t>message button </a:t>
            </a:r>
            <a:r>
              <a:rPr sz="1700" dirty="0">
                <a:latin typeface="Verdana"/>
                <a:cs typeface="Verdana"/>
              </a:rPr>
              <a:t>and </a:t>
            </a:r>
            <a:r>
              <a:rPr sz="1700" spc="-5" dirty="0">
                <a:latin typeface="Verdana"/>
                <a:cs typeface="Verdana"/>
              </a:rPr>
              <a:t>title </a:t>
            </a:r>
            <a:r>
              <a:rPr sz="1700" spc="-10" dirty="0">
                <a:latin typeface="Verdana"/>
                <a:cs typeface="Verdana"/>
              </a:rPr>
              <a:t>in </a:t>
            </a:r>
            <a:r>
              <a:rPr sz="1700" spc="-5" dirty="0">
                <a:latin typeface="Verdana"/>
                <a:cs typeface="Verdana"/>
              </a:rPr>
              <a:t>Dialog control </a:t>
            </a:r>
            <a:r>
              <a:rPr sz="1700" dirty="0">
                <a:latin typeface="Verdana"/>
                <a:cs typeface="Verdana"/>
              </a:rPr>
              <a:t>as </a:t>
            </a:r>
            <a:r>
              <a:rPr sz="1700" spc="-5" dirty="0">
                <a:latin typeface="Verdana"/>
                <a:cs typeface="Verdana"/>
              </a:rPr>
              <a:t>per</a:t>
            </a:r>
            <a:r>
              <a:rPr sz="1700" spc="10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requirement.</a:t>
            </a:r>
            <a:endParaRPr sz="1700">
              <a:latin typeface="Verdana"/>
              <a:cs typeface="Verdana"/>
            </a:endParaRPr>
          </a:p>
          <a:p>
            <a:pPr marL="756285" marR="660400" lvl="1" indent="-28702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756920" algn="l"/>
              </a:tabLst>
            </a:pPr>
            <a:r>
              <a:rPr sz="1700" dirty="0">
                <a:latin typeface="Verdana"/>
                <a:cs typeface="Verdana"/>
              </a:rPr>
              <a:t>Attach the </a:t>
            </a:r>
            <a:r>
              <a:rPr sz="1700" spc="-5" dirty="0">
                <a:latin typeface="Verdana"/>
                <a:cs typeface="Verdana"/>
              </a:rPr>
              <a:t>following </a:t>
            </a:r>
            <a:r>
              <a:rPr sz="1700" spc="-5" dirty="0">
                <a:solidFill>
                  <a:srgbClr val="000066"/>
                </a:solidFill>
                <a:latin typeface="Verdana"/>
                <a:cs typeface="Verdana"/>
              </a:rPr>
              <a:t>ActionPerformed </a:t>
            </a:r>
            <a:r>
              <a:rPr sz="1700" spc="-5" dirty="0">
                <a:latin typeface="Verdana"/>
                <a:cs typeface="Verdana"/>
              </a:rPr>
              <a:t>event handler of </a:t>
            </a:r>
            <a:r>
              <a:rPr sz="1700" dirty="0">
                <a:latin typeface="Verdana"/>
                <a:cs typeface="Verdana"/>
              </a:rPr>
              <a:t>attached  </a:t>
            </a:r>
            <a:r>
              <a:rPr sz="1700" spc="-5" dirty="0">
                <a:latin typeface="Verdana"/>
                <a:cs typeface="Verdana"/>
              </a:rPr>
              <a:t>button.</a:t>
            </a:r>
            <a:endParaRPr sz="1700">
              <a:latin typeface="Verdana"/>
              <a:cs typeface="Verdana"/>
            </a:endParaRPr>
          </a:p>
          <a:p>
            <a:pPr marL="1840864">
              <a:lnSpc>
                <a:spcPct val="100000"/>
              </a:lnSpc>
              <a:spcBef>
                <a:spcPts val="409"/>
              </a:spcBef>
            </a:pPr>
            <a:r>
              <a:rPr sz="1700" b="1" spc="-5" dirty="0">
                <a:latin typeface="Verdana"/>
                <a:cs typeface="Verdana"/>
              </a:rPr>
              <a:t>jDialog1.dispose();</a:t>
            </a:r>
            <a:endParaRPr sz="1700">
              <a:latin typeface="Verdana"/>
              <a:cs typeface="Verdana"/>
            </a:endParaRPr>
          </a:p>
          <a:p>
            <a:pPr marL="756285" marR="97155" lvl="1" indent="-287020">
              <a:lnSpc>
                <a:spcPct val="100000"/>
              </a:lnSpc>
              <a:spcBef>
                <a:spcPts val="409"/>
              </a:spcBef>
              <a:buAutoNum type="arabicPeriod" startAt="5"/>
              <a:tabLst>
                <a:tab pos="756920" algn="l"/>
              </a:tabLst>
            </a:pPr>
            <a:r>
              <a:rPr sz="1700" spc="-5" dirty="0">
                <a:latin typeface="Verdana"/>
                <a:cs typeface="Verdana"/>
              </a:rPr>
              <a:t>Now switch </a:t>
            </a:r>
            <a:r>
              <a:rPr sz="1700" dirty="0">
                <a:latin typeface="Verdana"/>
                <a:cs typeface="Verdana"/>
              </a:rPr>
              <a:t>to Frame </a:t>
            </a:r>
            <a:r>
              <a:rPr sz="1700" spc="-5" dirty="0">
                <a:latin typeface="Verdana"/>
                <a:cs typeface="Verdana"/>
              </a:rPr>
              <a:t>by double clicking </a:t>
            </a:r>
            <a:r>
              <a:rPr sz="1700" dirty="0">
                <a:latin typeface="Verdana"/>
                <a:cs typeface="Verdana"/>
              </a:rPr>
              <a:t>on </a:t>
            </a:r>
            <a:r>
              <a:rPr sz="1700" spc="-5" dirty="0">
                <a:latin typeface="Verdana"/>
                <a:cs typeface="Verdana"/>
              </a:rPr>
              <a:t>JFrame node </a:t>
            </a:r>
            <a:r>
              <a:rPr sz="1700" spc="-10" dirty="0">
                <a:latin typeface="Verdana"/>
                <a:cs typeface="Verdana"/>
              </a:rPr>
              <a:t>in </a:t>
            </a:r>
            <a:r>
              <a:rPr sz="1700" dirty="0">
                <a:latin typeface="Verdana"/>
                <a:cs typeface="Verdana"/>
              </a:rPr>
              <a:t>Inspector  </a:t>
            </a:r>
            <a:r>
              <a:rPr sz="1700" spc="-5" dirty="0">
                <a:latin typeface="Verdana"/>
                <a:cs typeface="Verdana"/>
              </a:rPr>
              <a:t>window.</a:t>
            </a:r>
            <a:endParaRPr sz="1700">
              <a:latin typeface="Verdana"/>
              <a:cs typeface="Verdana"/>
            </a:endParaRPr>
          </a:p>
          <a:p>
            <a:pPr marL="756285" marR="138430" lvl="1" indent="-287020">
              <a:lnSpc>
                <a:spcPct val="100000"/>
              </a:lnSpc>
              <a:spcBef>
                <a:spcPts val="409"/>
              </a:spcBef>
              <a:buAutoNum type="arabicPeriod" startAt="5"/>
              <a:tabLst>
                <a:tab pos="756920" algn="l"/>
              </a:tabLst>
            </a:pPr>
            <a:r>
              <a:rPr sz="1700" dirty="0">
                <a:latin typeface="Verdana"/>
                <a:cs typeface="Verdana"/>
              </a:rPr>
              <a:t>Attach the </a:t>
            </a:r>
            <a:r>
              <a:rPr sz="1700" spc="-5" dirty="0">
                <a:latin typeface="Verdana"/>
                <a:cs typeface="Verdana"/>
              </a:rPr>
              <a:t>following code </a:t>
            </a:r>
            <a:r>
              <a:rPr sz="1700" dirty="0">
                <a:latin typeface="Verdana"/>
                <a:cs typeface="Verdana"/>
              </a:rPr>
              <a:t>on </a:t>
            </a:r>
            <a:r>
              <a:rPr sz="1700" spc="-5" dirty="0">
                <a:latin typeface="Verdana"/>
                <a:cs typeface="Verdana"/>
              </a:rPr>
              <a:t>button from where you </a:t>
            </a:r>
            <a:r>
              <a:rPr sz="1700" dirty="0">
                <a:latin typeface="Verdana"/>
                <a:cs typeface="Verdana"/>
              </a:rPr>
              <a:t>want to </a:t>
            </a:r>
            <a:r>
              <a:rPr sz="1700" spc="-5" dirty="0">
                <a:latin typeface="Verdana"/>
                <a:cs typeface="Verdana"/>
              </a:rPr>
              <a:t>run </a:t>
            </a:r>
            <a:r>
              <a:rPr sz="1700" dirty="0">
                <a:latin typeface="Verdana"/>
                <a:cs typeface="Verdana"/>
              </a:rPr>
              <a:t>the  </a:t>
            </a:r>
            <a:r>
              <a:rPr sz="1700" spc="-10" dirty="0">
                <a:latin typeface="Verdana"/>
                <a:cs typeface="Verdana"/>
              </a:rPr>
              <a:t>dialog.</a:t>
            </a:r>
            <a:endParaRPr sz="1700">
              <a:latin typeface="Verdana"/>
              <a:cs typeface="Verdana"/>
            </a:endParaRPr>
          </a:p>
          <a:p>
            <a:pPr marL="1840864">
              <a:lnSpc>
                <a:spcPct val="100000"/>
              </a:lnSpc>
              <a:spcBef>
                <a:spcPts val="405"/>
              </a:spcBef>
            </a:pPr>
            <a:r>
              <a:rPr sz="1700" b="1" spc="-5" dirty="0">
                <a:latin typeface="Verdana"/>
                <a:cs typeface="Verdana"/>
              </a:rPr>
              <a:t>jDialog.setVisible(true);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90" y="445262"/>
            <a:ext cx="75704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28870" algn="l"/>
              </a:tabLst>
            </a:pPr>
            <a:r>
              <a:rPr sz="2800" dirty="0"/>
              <a:t>Displaying</a:t>
            </a:r>
            <a:r>
              <a:rPr sz="2800" spc="15" dirty="0"/>
              <a:t> </a:t>
            </a:r>
            <a:r>
              <a:rPr sz="2800" dirty="0"/>
              <a:t>Text/Values	in JAVA</a:t>
            </a:r>
            <a:r>
              <a:rPr sz="2800" spc="-75" dirty="0"/>
              <a:t> </a:t>
            </a:r>
            <a:r>
              <a:rPr sz="2800" spc="5" dirty="0"/>
              <a:t>GUIs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58127" y="1193418"/>
            <a:ext cx="8444230" cy="46672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870" marR="240665" indent="-344805">
              <a:lnSpc>
                <a:spcPct val="90000"/>
              </a:lnSpc>
              <a:spcBef>
                <a:spcPts val="360"/>
              </a:spcBef>
            </a:pPr>
            <a:r>
              <a:rPr sz="2100" dirty="0">
                <a:latin typeface="Verdana"/>
                <a:cs typeface="Verdana"/>
              </a:rPr>
              <a:t>In GUI application often </a:t>
            </a:r>
            <a:r>
              <a:rPr sz="2100" spc="5" dirty="0">
                <a:latin typeface="Verdana"/>
                <a:cs typeface="Verdana"/>
              </a:rPr>
              <a:t>we require to </a:t>
            </a:r>
            <a:r>
              <a:rPr sz="2100" dirty="0">
                <a:latin typeface="Verdana"/>
                <a:cs typeface="Verdana"/>
              </a:rPr>
              <a:t>display </a:t>
            </a:r>
            <a:r>
              <a:rPr sz="2100" spc="5" dirty="0">
                <a:latin typeface="Verdana"/>
                <a:cs typeface="Verdana"/>
              </a:rPr>
              <a:t>an</a:t>
            </a:r>
            <a:r>
              <a:rPr sz="2100" spc="-31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information  as a message </a:t>
            </a:r>
            <a:r>
              <a:rPr sz="2100" dirty="0">
                <a:latin typeface="Verdana"/>
                <a:cs typeface="Verdana"/>
              </a:rPr>
              <a:t>or </a:t>
            </a:r>
            <a:r>
              <a:rPr sz="2100" spc="5" dirty="0">
                <a:latin typeface="Verdana"/>
                <a:cs typeface="Verdana"/>
              </a:rPr>
              <a:t>value </a:t>
            </a:r>
            <a:r>
              <a:rPr sz="2100" dirty="0">
                <a:latin typeface="Verdana"/>
                <a:cs typeface="Verdana"/>
              </a:rPr>
              <a:t>stored in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variable.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 </a:t>
            </a:r>
            <a:r>
              <a:rPr sz="2100" spc="5" dirty="0">
                <a:latin typeface="Verdana"/>
                <a:cs typeface="Verdana"/>
              </a:rPr>
              <a:t>three ways are </a:t>
            </a:r>
            <a:r>
              <a:rPr sz="2100" dirty="0">
                <a:latin typeface="Verdana"/>
                <a:cs typeface="Verdana"/>
              </a:rPr>
              <a:t>used</a:t>
            </a:r>
            <a:r>
              <a:rPr sz="2100" spc="-18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–</a:t>
            </a:r>
            <a:endParaRPr sz="2100">
              <a:latin typeface="Verdana"/>
              <a:cs typeface="Verdana"/>
            </a:endParaRPr>
          </a:p>
          <a:p>
            <a:pPr marL="357505" marR="1928495" indent="-357505">
              <a:lnSpc>
                <a:spcPct val="108300"/>
              </a:lnSpc>
              <a:spcBef>
                <a:spcPts val="5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b="1" dirty="0">
                <a:solidFill>
                  <a:srgbClr val="B90000"/>
                </a:solidFill>
                <a:latin typeface="Verdana"/>
                <a:cs typeface="Verdana"/>
              </a:rPr>
              <a:t>Using jTextFields </a:t>
            </a:r>
            <a:r>
              <a:rPr sz="2100" b="1" spc="-5" dirty="0">
                <a:solidFill>
                  <a:srgbClr val="B90000"/>
                </a:solidFill>
                <a:latin typeface="Verdana"/>
                <a:cs typeface="Verdana"/>
              </a:rPr>
              <a:t>or </a:t>
            </a:r>
            <a:r>
              <a:rPr sz="2100" b="1" dirty="0">
                <a:solidFill>
                  <a:srgbClr val="B90000"/>
                </a:solidFill>
                <a:latin typeface="Verdana"/>
                <a:cs typeface="Verdana"/>
              </a:rPr>
              <a:t>jLabel Controls- </a:t>
            </a:r>
            <a:r>
              <a:rPr sz="2100" b="1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00066"/>
                </a:solidFill>
                <a:latin typeface="Consolas"/>
                <a:cs typeface="Consolas"/>
              </a:rPr>
              <a:t>jTextField1.setText(“Area =”+a);  </a:t>
            </a:r>
            <a:r>
              <a:rPr sz="2500" spc="-5" dirty="0">
                <a:solidFill>
                  <a:srgbClr val="000066"/>
                </a:solidFill>
                <a:latin typeface="Consolas"/>
                <a:cs typeface="Consolas"/>
              </a:rPr>
              <a:t>jLabel1.setText(“Hello</a:t>
            </a:r>
            <a:r>
              <a:rPr sz="2500" spc="6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2500" spc="-10" dirty="0">
                <a:solidFill>
                  <a:srgbClr val="000066"/>
                </a:solidFill>
                <a:latin typeface="Consolas"/>
                <a:cs typeface="Consolas"/>
              </a:rPr>
              <a:t>Java”);</a:t>
            </a:r>
            <a:endParaRPr sz="2500">
              <a:latin typeface="Consolas"/>
              <a:cs typeface="Consolas"/>
            </a:endParaRPr>
          </a:p>
          <a:p>
            <a:pPr marL="357505" marR="594360" indent="-357505">
              <a:lnSpc>
                <a:spcPct val="108200"/>
              </a:lnSpc>
              <a:spcBef>
                <a:spcPts val="17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b="1" dirty="0">
                <a:solidFill>
                  <a:srgbClr val="B90000"/>
                </a:solidFill>
                <a:latin typeface="Verdana"/>
                <a:cs typeface="Verdana"/>
              </a:rPr>
              <a:t>Using Dialog Box- </a:t>
            </a:r>
            <a:r>
              <a:rPr sz="2100" b="1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0066"/>
                </a:solidFill>
                <a:latin typeface="Consolas"/>
                <a:cs typeface="Consolas"/>
              </a:rPr>
              <a:t>JOptionPane.showMessageDialog(null, </a:t>
            </a:r>
            <a:r>
              <a:rPr sz="2200" spc="10" dirty="0">
                <a:solidFill>
                  <a:srgbClr val="000066"/>
                </a:solidFill>
                <a:latin typeface="Consolas"/>
                <a:cs typeface="Consolas"/>
              </a:rPr>
              <a:t>“Hello..</a:t>
            </a:r>
            <a:r>
              <a:rPr sz="2200" spc="-155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2200" spc="5" dirty="0">
                <a:solidFill>
                  <a:srgbClr val="000066"/>
                </a:solidFill>
                <a:latin typeface="Consolas"/>
                <a:cs typeface="Consolas"/>
              </a:rPr>
              <a:t>“);  </a:t>
            </a:r>
            <a:r>
              <a:rPr sz="2200" dirty="0">
                <a:solidFill>
                  <a:srgbClr val="000066"/>
                </a:solidFill>
                <a:latin typeface="Consolas"/>
                <a:cs typeface="Consolas"/>
              </a:rPr>
              <a:t>JOptionPane.showMessageDialog(null,</a:t>
            </a:r>
            <a:r>
              <a:rPr sz="2200" spc="-10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2200" spc="10" dirty="0">
                <a:solidFill>
                  <a:srgbClr val="000066"/>
                </a:solidFill>
                <a:latin typeface="Consolas"/>
                <a:cs typeface="Consolas"/>
              </a:rPr>
              <a:t>“Area=“+a);</a:t>
            </a:r>
            <a:endParaRPr sz="2200">
              <a:latin typeface="Consolas"/>
              <a:cs typeface="Consolas"/>
            </a:endParaRPr>
          </a:p>
          <a:p>
            <a:pPr marL="356870" marR="5080" indent="-344805">
              <a:lnSpc>
                <a:spcPts val="2260"/>
              </a:lnSpc>
              <a:spcBef>
                <a:spcPts val="66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Displaying result </a:t>
            </a:r>
            <a:r>
              <a:rPr sz="2100" spc="5" dirty="0">
                <a:latin typeface="Verdana"/>
                <a:cs typeface="Verdana"/>
              </a:rPr>
              <a:t>at output window using</a:t>
            </a:r>
            <a:r>
              <a:rPr sz="2100" spc="-31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System.out.print()  </a:t>
            </a:r>
            <a:r>
              <a:rPr sz="2100" spc="5" dirty="0">
                <a:latin typeface="Verdana"/>
                <a:cs typeface="Verdana"/>
              </a:rPr>
              <a:t>method-</a:t>
            </a:r>
            <a:endParaRPr sz="2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140"/>
              </a:spcBef>
              <a:tabLst>
                <a:tab pos="1061085" algn="l"/>
              </a:tabLst>
            </a:pPr>
            <a:r>
              <a:rPr sz="2100" dirty="0">
                <a:latin typeface="Verdana"/>
                <a:cs typeface="Verdana"/>
              </a:rPr>
              <a:t>e.g.	</a:t>
            </a:r>
            <a:r>
              <a:rPr sz="2500" spc="-5" dirty="0">
                <a:solidFill>
                  <a:srgbClr val="000066"/>
                </a:solidFill>
                <a:latin typeface="Consolas"/>
                <a:cs typeface="Consolas"/>
              </a:rPr>
              <a:t>System.out.print(“Hello…”);</a:t>
            </a:r>
            <a:endParaRPr sz="2500">
              <a:latin typeface="Consolas"/>
              <a:cs typeface="Consolas"/>
            </a:endParaRPr>
          </a:p>
          <a:p>
            <a:pPr marL="1085215">
              <a:lnSpc>
                <a:spcPct val="100000"/>
              </a:lnSpc>
              <a:spcBef>
                <a:spcPts val="310"/>
              </a:spcBef>
            </a:pPr>
            <a:r>
              <a:rPr sz="2500" spc="-5" dirty="0">
                <a:solidFill>
                  <a:srgbClr val="000066"/>
                </a:solidFill>
                <a:latin typeface="Consolas"/>
                <a:cs typeface="Consolas"/>
              </a:rPr>
              <a:t>System.out.println(“Area=”+a);</a:t>
            </a:r>
            <a:endParaRPr sz="25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8272"/>
            <a:ext cx="314134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JAVA</a:t>
            </a:r>
            <a:r>
              <a:rPr sz="3400" spc="-114" dirty="0"/>
              <a:t> </a:t>
            </a:r>
            <a:r>
              <a:rPr sz="3400" spc="-5" dirty="0"/>
              <a:t>Tokens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02590" y="1514284"/>
            <a:ext cx="8225790" cy="432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5" dirty="0">
                <a:latin typeface="Verdana"/>
                <a:cs typeface="Verdana"/>
              </a:rPr>
              <a:t>The </a:t>
            </a:r>
            <a:r>
              <a:rPr sz="3000" spc="-15" dirty="0">
                <a:latin typeface="Verdana"/>
                <a:cs typeface="Verdana"/>
              </a:rPr>
              <a:t>smallest </a:t>
            </a:r>
            <a:r>
              <a:rPr sz="3000" spc="-10" dirty="0">
                <a:latin typeface="Verdana"/>
                <a:cs typeface="Verdana"/>
              </a:rPr>
              <a:t>individual </a:t>
            </a:r>
            <a:r>
              <a:rPr sz="3000" spc="-15" dirty="0">
                <a:latin typeface="Verdana"/>
                <a:cs typeface="Verdana"/>
              </a:rPr>
              <a:t>unit </a:t>
            </a:r>
            <a:r>
              <a:rPr sz="3000" spc="-20" dirty="0">
                <a:latin typeface="Verdana"/>
                <a:cs typeface="Verdana"/>
              </a:rPr>
              <a:t>in </a:t>
            </a:r>
            <a:r>
              <a:rPr sz="3000" dirty="0">
                <a:latin typeface="Verdana"/>
                <a:cs typeface="Verdana"/>
              </a:rPr>
              <a:t>a </a:t>
            </a:r>
            <a:r>
              <a:rPr sz="3000" spc="-5" dirty="0">
                <a:latin typeface="Verdana"/>
                <a:cs typeface="Verdana"/>
              </a:rPr>
              <a:t>program  </a:t>
            </a:r>
            <a:r>
              <a:rPr sz="3000" spc="-20" dirty="0">
                <a:latin typeface="Verdana"/>
                <a:cs typeface="Verdana"/>
              </a:rPr>
              <a:t>is </a:t>
            </a:r>
            <a:r>
              <a:rPr sz="3000" spc="-5" dirty="0">
                <a:latin typeface="Verdana"/>
                <a:cs typeface="Verdana"/>
              </a:rPr>
              <a:t>known as Token. </a:t>
            </a:r>
            <a:r>
              <a:rPr sz="3000" dirty="0">
                <a:latin typeface="Verdana"/>
                <a:cs typeface="Verdana"/>
              </a:rPr>
              <a:t>It may </a:t>
            </a:r>
            <a:r>
              <a:rPr sz="3000" spc="-5" dirty="0">
                <a:latin typeface="Verdana"/>
                <a:cs typeface="Verdana"/>
              </a:rPr>
              <a:t>any word,  symbols </a:t>
            </a:r>
            <a:r>
              <a:rPr sz="3000" dirty="0">
                <a:latin typeface="Verdana"/>
                <a:cs typeface="Verdana"/>
              </a:rPr>
              <a:t>or </a:t>
            </a:r>
            <a:r>
              <a:rPr sz="3000" spc="-10" dirty="0">
                <a:latin typeface="Verdana"/>
                <a:cs typeface="Verdana"/>
              </a:rPr>
              <a:t>punctuation </a:t>
            </a:r>
            <a:r>
              <a:rPr sz="3000" spc="-5" dirty="0">
                <a:latin typeface="Verdana"/>
                <a:cs typeface="Verdana"/>
              </a:rPr>
              <a:t>mark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etc.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-10" dirty="0">
                <a:latin typeface="Verdana"/>
                <a:cs typeface="Verdana"/>
              </a:rPr>
              <a:t>Following </a:t>
            </a:r>
            <a:r>
              <a:rPr sz="3000" spc="-5" dirty="0">
                <a:latin typeface="Verdana"/>
                <a:cs typeface="Verdana"/>
              </a:rPr>
              <a:t>types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5" dirty="0">
                <a:latin typeface="Verdana"/>
                <a:cs typeface="Verdana"/>
              </a:rPr>
              <a:t>tokens </a:t>
            </a:r>
            <a:r>
              <a:rPr sz="3000" spc="-10" dirty="0">
                <a:latin typeface="Verdana"/>
                <a:cs typeface="Verdana"/>
              </a:rPr>
              <a:t>used </a:t>
            </a:r>
            <a:r>
              <a:rPr sz="3000" spc="-20" dirty="0">
                <a:latin typeface="Verdana"/>
                <a:cs typeface="Verdana"/>
              </a:rPr>
              <a:t>in</a:t>
            </a:r>
            <a:r>
              <a:rPr sz="3000" spc="16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Java-</a:t>
            </a:r>
            <a:endParaRPr sz="3000">
              <a:latin typeface="Verdana"/>
              <a:cs typeface="Verdana"/>
            </a:endParaRPr>
          </a:p>
          <a:p>
            <a:pPr marL="763270" indent="-294005">
              <a:lnSpc>
                <a:spcPct val="100000"/>
              </a:lnSpc>
              <a:spcBef>
                <a:spcPts val="640"/>
              </a:spcBef>
              <a:buSzPct val="96153"/>
              <a:buFont typeface="Wingdings"/>
              <a:buChar char=""/>
              <a:tabLst>
                <a:tab pos="763905" algn="l"/>
              </a:tabLst>
            </a:pPr>
            <a:r>
              <a:rPr sz="2600" spc="-10" dirty="0">
                <a:latin typeface="Verdana"/>
                <a:cs typeface="Verdana"/>
              </a:rPr>
              <a:t>Keywords</a:t>
            </a:r>
            <a:endParaRPr sz="2600">
              <a:latin typeface="Verdana"/>
              <a:cs typeface="Verdana"/>
            </a:endParaRPr>
          </a:p>
          <a:p>
            <a:pPr marL="763270" indent="-294005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"/>
              <a:tabLst>
                <a:tab pos="763905" algn="l"/>
              </a:tabLst>
            </a:pPr>
            <a:r>
              <a:rPr sz="2600" spc="-10" dirty="0">
                <a:latin typeface="Verdana"/>
                <a:cs typeface="Verdana"/>
              </a:rPr>
              <a:t>Identifiers</a:t>
            </a:r>
            <a:endParaRPr sz="2600">
              <a:latin typeface="Verdana"/>
              <a:cs typeface="Verdana"/>
            </a:endParaRPr>
          </a:p>
          <a:p>
            <a:pPr marL="763270" indent="-294005">
              <a:lnSpc>
                <a:spcPct val="100000"/>
              </a:lnSpc>
              <a:spcBef>
                <a:spcPts val="620"/>
              </a:spcBef>
              <a:buSzPct val="96153"/>
              <a:buFont typeface="Wingdings"/>
              <a:buChar char=""/>
              <a:tabLst>
                <a:tab pos="763905" algn="l"/>
              </a:tabLst>
            </a:pP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63270" indent="-294005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"/>
              <a:tabLst>
                <a:tab pos="763905" algn="l"/>
              </a:tabLst>
            </a:pPr>
            <a:r>
              <a:rPr sz="2600" spc="-10" dirty="0">
                <a:latin typeface="Verdana"/>
                <a:cs typeface="Verdana"/>
              </a:rPr>
              <a:t>Punctuators </a:t>
            </a:r>
            <a:r>
              <a:rPr sz="2600" spc="-5" dirty="0">
                <a:latin typeface="Verdana"/>
                <a:cs typeface="Verdana"/>
              </a:rPr>
              <a:t>(; []</a:t>
            </a:r>
            <a:r>
              <a:rPr sz="2600" spc="1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etc)</a:t>
            </a:r>
            <a:endParaRPr sz="2600">
              <a:latin typeface="Verdana"/>
              <a:cs typeface="Verdana"/>
            </a:endParaRPr>
          </a:p>
          <a:p>
            <a:pPr marL="763270" indent="-294005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"/>
              <a:tabLst>
                <a:tab pos="763905" algn="l"/>
                <a:tab pos="2755900" algn="l"/>
              </a:tabLst>
            </a:pPr>
            <a:r>
              <a:rPr sz="2600" spc="-10" dirty="0">
                <a:latin typeface="Verdana"/>
                <a:cs typeface="Verdana"/>
              </a:rPr>
              <a:t>Operators	(+,-,/,*, </a:t>
            </a:r>
            <a:r>
              <a:rPr sz="2600" spc="-15" dirty="0">
                <a:latin typeface="Verdana"/>
                <a:cs typeface="Verdana"/>
              </a:rPr>
              <a:t>=, ==</a:t>
            </a:r>
            <a:r>
              <a:rPr sz="2600" spc="6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etc.)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50012"/>
            <a:ext cx="476504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Keywords in</a:t>
            </a:r>
            <a:r>
              <a:rPr sz="3800" spc="-30" dirty="0"/>
              <a:t> </a:t>
            </a:r>
            <a:r>
              <a:rPr sz="3800" dirty="0"/>
              <a:t>Java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547052" y="1630171"/>
            <a:ext cx="8161020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29539" indent="-34480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dirty="0">
                <a:latin typeface="Verdana"/>
                <a:cs typeface="Verdana"/>
              </a:rPr>
              <a:t>Keywords </a:t>
            </a:r>
            <a:r>
              <a:rPr sz="3000" spc="-5" dirty="0">
                <a:latin typeface="Verdana"/>
                <a:cs typeface="Verdana"/>
              </a:rPr>
              <a:t>are the </a:t>
            </a:r>
            <a:r>
              <a:rPr sz="3000" spc="-10" dirty="0">
                <a:latin typeface="Verdana"/>
                <a:cs typeface="Verdana"/>
              </a:rPr>
              <a:t>reserve </a:t>
            </a:r>
            <a:r>
              <a:rPr sz="3000" spc="-5" dirty="0">
                <a:latin typeface="Verdana"/>
                <a:cs typeface="Verdana"/>
              </a:rPr>
              <a:t>words </a:t>
            </a:r>
            <a:r>
              <a:rPr sz="3000" spc="-10" dirty="0">
                <a:latin typeface="Verdana"/>
                <a:cs typeface="Verdana"/>
              </a:rPr>
              <a:t>that  </a:t>
            </a:r>
            <a:r>
              <a:rPr sz="3000" spc="-5" dirty="0">
                <a:latin typeface="Verdana"/>
                <a:cs typeface="Verdana"/>
              </a:rPr>
              <a:t>have </a:t>
            </a:r>
            <a:r>
              <a:rPr sz="3000" dirty="0">
                <a:latin typeface="Verdana"/>
                <a:cs typeface="Verdana"/>
              </a:rPr>
              <a:t>a </a:t>
            </a:r>
            <a:r>
              <a:rPr sz="3000" spc="-10" dirty="0">
                <a:latin typeface="Verdana"/>
                <a:cs typeface="Verdana"/>
              </a:rPr>
              <a:t>special meaning to the</a:t>
            </a:r>
            <a:r>
              <a:rPr sz="3000" spc="5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compiler.</a:t>
            </a:r>
            <a:endParaRPr sz="3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720"/>
              </a:spcBef>
            </a:pPr>
            <a:r>
              <a:rPr sz="30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5" dirty="0">
                <a:latin typeface="Verdana"/>
                <a:cs typeface="Verdana"/>
              </a:rPr>
              <a:t>Key </a:t>
            </a:r>
            <a:r>
              <a:rPr sz="3000" spc="-5" dirty="0">
                <a:latin typeface="Verdana"/>
                <a:cs typeface="Verdana"/>
              </a:rPr>
              <a:t>words can’t </a:t>
            </a:r>
            <a:r>
              <a:rPr sz="3000" dirty="0">
                <a:latin typeface="Verdana"/>
                <a:cs typeface="Verdana"/>
              </a:rPr>
              <a:t>be </a:t>
            </a:r>
            <a:r>
              <a:rPr sz="3000" spc="-10" dirty="0">
                <a:latin typeface="Verdana"/>
                <a:cs typeface="Verdana"/>
              </a:rPr>
              <a:t>used </a:t>
            </a:r>
            <a:r>
              <a:rPr sz="3000" spc="-5" dirty="0">
                <a:latin typeface="Verdana"/>
                <a:cs typeface="Verdana"/>
              </a:rPr>
              <a:t>as </a:t>
            </a:r>
            <a:r>
              <a:rPr sz="3000" spc="-15" dirty="0">
                <a:latin typeface="Verdana"/>
                <a:cs typeface="Verdana"/>
              </a:rPr>
              <a:t>identifiers </a:t>
            </a:r>
            <a:r>
              <a:rPr sz="3000" dirty="0">
                <a:latin typeface="Verdana"/>
                <a:cs typeface="Verdana"/>
              </a:rPr>
              <a:t>or  </a:t>
            </a:r>
            <a:r>
              <a:rPr sz="3000" spc="-15" dirty="0">
                <a:latin typeface="Verdana"/>
                <a:cs typeface="Verdana"/>
              </a:rPr>
              <a:t>variable </a:t>
            </a:r>
            <a:r>
              <a:rPr sz="3000" spc="-5" dirty="0">
                <a:latin typeface="Verdana"/>
                <a:cs typeface="Verdana"/>
              </a:rPr>
              <a:t>name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etc.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-5" dirty="0">
                <a:latin typeface="Verdana"/>
                <a:cs typeface="Verdana"/>
              </a:rPr>
              <a:t>Commonly </a:t>
            </a:r>
            <a:r>
              <a:rPr sz="3000" spc="-10" dirty="0">
                <a:latin typeface="Verdana"/>
                <a:cs typeface="Verdana"/>
              </a:rPr>
              <a:t>used </a:t>
            </a:r>
            <a:r>
              <a:rPr sz="3000" spc="-5" dirty="0">
                <a:latin typeface="Verdana"/>
                <a:cs typeface="Verdana"/>
              </a:rPr>
              <a:t>key words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are-</a:t>
            </a:r>
            <a:endParaRPr sz="3000">
              <a:latin typeface="Verdana"/>
              <a:cs typeface="Verdana"/>
            </a:endParaRPr>
          </a:p>
          <a:p>
            <a:pPr marL="356870" marR="99441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5D0000"/>
                </a:solidFill>
                <a:latin typeface="Verdana"/>
                <a:cs typeface="Verdana"/>
              </a:rPr>
              <a:t>char,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long, </a:t>
            </a:r>
            <a:r>
              <a:rPr sz="3000" spc="-5" dirty="0">
                <a:solidFill>
                  <a:srgbClr val="5D0000"/>
                </a:solidFill>
                <a:latin typeface="Verdana"/>
                <a:cs typeface="Verdana"/>
              </a:rPr>
              <a:t>for,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case, </a:t>
            </a:r>
            <a:r>
              <a:rPr sz="3000" spc="-15" dirty="0">
                <a:solidFill>
                  <a:srgbClr val="5D0000"/>
                </a:solidFill>
                <a:latin typeface="Verdana"/>
                <a:cs typeface="Verdana"/>
              </a:rPr>
              <a:t>if,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double, </a:t>
            </a:r>
            <a:r>
              <a:rPr sz="3000" spc="-15" dirty="0">
                <a:solidFill>
                  <a:srgbClr val="5D0000"/>
                </a:solidFill>
                <a:latin typeface="Verdana"/>
                <a:cs typeface="Verdana"/>
              </a:rPr>
              <a:t>int,  </a:t>
            </a:r>
            <a:r>
              <a:rPr sz="3000" spc="-5" dirty="0">
                <a:solidFill>
                  <a:srgbClr val="5D0000"/>
                </a:solidFill>
                <a:latin typeface="Verdana"/>
                <a:cs typeface="Verdana"/>
              </a:rPr>
              <a:t>short,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void, main, </a:t>
            </a:r>
            <a:r>
              <a:rPr sz="3000" spc="-20" dirty="0">
                <a:solidFill>
                  <a:srgbClr val="5D0000"/>
                </a:solidFill>
                <a:latin typeface="Verdana"/>
                <a:cs typeface="Verdana"/>
              </a:rPr>
              <a:t>while </a:t>
            </a:r>
            <a:r>
              <a:rPr sz="3000" dirty="0">
                <a:solidFill>
                  <a:srgbClr val="5D0000"/>
                </a:solidFill>
                <a:latin typeface="Verdana"/>
                <a:cs typeface="Verdana"/>
              </a:rPr>
              <a:t>,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new</a:t>
            </a:r>
            <a:r>
              <a:rPr sz="3000" spc="100" dirty="0">
                <a:solidFill>
                  <a:srgbClr val="5D0000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D0000"/>
                </a:solidFill>
                <a:latin typeface="Verdana"/>
                <a:cs typeface="Verdana"/>
              </a:rPr>
              <a:t>etc.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84949"/>
            <a:ext cx="72821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Why JAVA is Platform</a:t>
            </a:r>
            <a:r>
              <a:rPr sz="2800" spc="-60" dirty="0"/>
              <a:t> </a:t>
            </a:r>
            <a:r>
              <a:rPr sz="2800" dirty="0"/>
              <a:t>Independent?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35927" y="4959921"/>
            <a:ext cx="45294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Java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uses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both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compiler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000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Arial"/>
                <a:cs typeface="Arial"/>
              </a:rPr>
              <a:t>interpreter.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312" y="5286375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0" y="1918"/>
                </a:lnTo>
                <a:lnTo>
                  <a:pt x="462901" y="7557"/>
                </a:lnTo>
                <a:lnTo>
                  <a:pt x="411061" y="16740"/>
                </a:lnTo>
                <a:lnTo>
                  <a:pt x="361181" y="29291"/>
                </a:lnTo>
                <a:lnTo>
                  <a:pt x="313499" y="45036"/>
                </a:lnTo>
                <a:lnTo>
                  <a:pt x="268256" y="63799"/>
                </a:lnTo>
                <a:lnTo>
                  <a:pt x="225691" y="85403"/>
                </a:lnTo>
                <a:lnTo>
                  <a:pt x="186042" y="109673"/>
                </a:lnTo>
                <a:lnTo>
                  <a:pt x="149551" y="136434"/>
                </a:lnTo>
                <a:lnTo>
                  <a:pt x="116456" y="165509"/>
                </a:lnTo>
                <a:lnTo>
                  <a:pt x="86996" y="196724"/>
                </a:lnTo>
                <a:lnTo>
                  <a:pt x="61412" y="229902"/>
                </a:lnTo>
                <a:lnTo>
                  <a:pt x="39942" y="264869"/>
                </a:lnTo>
                <a:lnTo>
                  <a:pt x="22826" y="301447"/>
                </a:lnTo>
                <a:lnTo>
                  <a:pt x="10304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3"/>
                </a:lnTo>
                <a:lnTo>
                  <a:pt x="10304" y="498740"/>
                </a:lnTo>
                <a:lnTo>
                  <a:pt x="22826" y="536757"/>
                </a:lnTo>
                <a:lnTo>
                  <a:pt x="39942" y="573336"/>
                </a:lnTo>
                <a:lnTo>
                  <a:pt x="61412" y="608302"/>
                </a:lnTo>
                <a:lnTo>
                  <a:pt x="86996" y="641481"/>
                </a:lnTo>
                <a:lnTo>
                  <a:pt x="116456" y="672695"/>
                </a:lnTo>
                <a:lnTo>
                  <a:pt x="149551" y="701770"/>
                </a:lnTo>
                <a:lnTo>
                  <a:pt x="186042" y="728531"/>
                </a:lnTo>
                <a:lnTo>
                  <a:pt x="225691" y="752800"/>
                </a:lnTo>
                <a:lnTo>
                  <a:pt x="268256" y="774403"/>
                </a:lnTo>
                <a:lnTo>
                  <a:pt x="313499" y="793165"/>
                </a:lnTo>
                <a:lnTo>
                  <a:pt x="361181" y="808909"/>
                </a:lnTo>
                <a:lnTo>
                  <a:pt x="411061" y="821460"/>
                </a:lnTo>
                <a:lnTo>
                  <a:pt x="462901" y="830643"/>
                </a:lnTo>
                <a:lnTo>
                  <a:pt x="516460" y="836281"/>
                </a:lnTo>
                <a:lnTo>
                  <a:pt x="571500" y="838200"/>
                </a:lnTo>
                <a:lnTo>
                  <a:pt x="626539" y="836281"/>
                </a:lnTo>
                <a:lnTo>
                  <a:pt x="680098" y="830643"/>
                </a:lnTo>
                <a:lnTo>
                  <a:pt x="731938" y="821460"/>
                </a:lnTo>
                <a:lnTo>
                  <a:pt x="781818" y="808909"/>
                </a:lnTo>
                <a:lnTo>
                  <a:pt x="829500" y="793165"/>
                </a:lnTo>
                <a:lnTo>
                  <a:pt x="874743" y="774403"/>
                </a:lnTo>
                <a:lnTo>
                  <a:pt x="917308" y="752800"/>
                </a:lnTo>
                <a:lnTo>
                  <a:pt x="956957" y="728531"/>
                </a:lnTo>
                <a:lnTo>
                  <a:pt x="993448" y="701770"/>
                </a:lnTo>
                <a:lnTo>
                  <a:pt x="1026543" y="672695"/>
                </a:lnTo>
                <a:lnTo>
                  <a:pt x="1056003" y="641481"/>
                </a:lnTo>
                <a:lnTo>
                  <a:pt x="1081587" y="608302"/>
                </a:lnTo>
                <a:lnTo>
                  <a:pt x="1103057" y="573336"/>
                </a:lnTo>
                <a:lnTo>
                  <a:pt x="1120173" y="536757"/>
                </a:lnTo>
                <a:lnTo>
                  <a:pt x="1132695" y="498740"/>
                </a:lnTo>
                <a:lnTo>
                  <a:pt x="1140383" y="459463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5" y="339462"/>
                </a:lnTo>
                <a:lnTo>
                  <a:pt x="1120173" y="301447"/>
                </a:lnTo>
                <a:lnTo>
                  <a:pt x="1103057" y="264869"/>
                </a:lnTo>
                <a:lnTo>
                  <a:pt x="1081587" y="229902"/>
                </a:lnTo>
                <a:lnTo>
                  <a:pt x="1056003" y="196724"/>
                </a:lnTo>
                <a:lnTo>
                  <a:pt x="1026543" y="165509"/>
                </a:lnTo>
                <a:lnTo>
                  <a:pt x="993448" y="136434"/>
                </a:lnTo>
                <a:lnTo>
                  <a:pt x="956957" y="109673"/>
                </a:lnTo>
                <a:lnTo>
                  <a:pt x="917308" y="85403"/>
                </a:lnTo>
                <a:lnTo>
                  <a:pt x="874743" y="63799"/>
                </a:lnTo>
                <a:lnTo>
                  <a:pt x="829500" y="45036"/>
                </a:lnTo>
                <a:lnTo>
                  <a:pt x="781818" y="29291"/>
                </a:lnTo>
                <a:lnTo>
                  <a:pt x="731938" y="16740"/>
                </a:lnTo>
                <a:lnTo>
                  <a:pt x="680098" y="7557"/>
                </a:lnTo>
                <a:lnTo>
                  <a:pt x="626539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312" y="5286375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4" y="339462"/>
                </a:lnTo>
                <a:lnTo>
                  <a:pt x="22826" y="301447"/>
                </a:lnTo>
                <a:lnTo>
                  <a:pt x="39942" y="264869"/>
                </a:lnTo>
                <a:lnTo>
                  <a:pt x="61412" y="229902"/>
                </a:lnTo>
                <a:lnTo>
                  <a:pt x="86996" y="196724"/>
                </a:lnTo>
                <a:lnTo>
                  <a:pt x="116456" y="165509"/>
                </a:lnTo>
                <a:lnTo>
                  <a:pt x="149551" y="136434"/>
                </a:lnTo>
                <a:lnTo>
                  <a:pt x="186042" y="109673"/>
                </a:lnTo>
                <a:lnTo>
                  <a:pt x="225691" y="85403"/>
                </a:lnTo>
                <a:lnTo>
                  <a:pt x="268256" y="63799"/>
                </a:lnTo>
                <a:lnTo>
                  <a:pt x="313499" y="45036"/>
                </a:lnTo>
                <a:lnTo>
                  <a:pt x="361181" y="29291"/>
                </a:lnTo>
                <a:lnTo>
                  <a:pt x="411061" y="16740"/>
                </a:lnTo>
                <a:lnTo>
                  <a:pt x="462901" y="7557"/>
                </a:lnTo>
                <a:lnTo>
                  <a:pt x="516460" y="1918"/>
                </a:lnTo>
                <a:lnTo>
                  <a:pt x="571500" y="0"/>
                </a:lnTo>
                <a:lnTo>
                  <a:pt x="626539" y="1918"/>
                </a:lnTo>
                <a:lnTo>
                  <a:pt x="680098" y="7557"/>
                </a:lnTo>
                <a:lnTo>
                  <a:pt x="731938" y="16740"/>
                </a:lnTo>
                <a:lnTo>
                  <a:pt x="781818" y="29291"/>
                </a:lnTo>
                <a:lnTo>
                  <a:pt x="829500" y="45036"/>
                </a:lnTo>
                <a:lnTo>
                  <a:pt x="874743" y="63799"/>
                </a:lnTo>
                <a:lnTo>
                  <a:pt x="917308" y="85403"/>
                </a:lnTo>
                <a:lnTo>
                  <a:pt x="956957" y="109673"/>
                </a:lnTo>
                <a:lnTo>
                  <a:pt x="993448" y="136434"/>
                </a:lnTo>
                <a:lnTo>
                  <a:pt x="1026543" y="165509"/>
                </a:lnTo>
                <a:lnTo>
                  <a:pt x="1056003" y="196724"/>
                </a:lnTo>
                <a:lnTo>
                  <a:pt x="1081587" y="229902"/>
                </a:lnTo>
                <a:lnTo>
                  <a:pt x="1103057" y="264869"/>
                </a:lnTo>
                <a:lnTo>
                  <a:pt x="1120173" y="301447"/>
                </a:lnTo>
                <a:lnTo>
                  <a:pt x="1132695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3"/>
                </a:lnTo>
                <a:lnTo>
                  <a:pt x="1132695" y="498740"/>
                </a:lnTo>
                <a:lnTo>
                  <a:pt x="1120173" y="536757"/>
                </a:lnTo>
                <a:lnTo>
                  <a:pt x="1103057" y="573336"/>
                </a:lnTo>
                <a:lnTo>
                  <a:pt x="1081587" y="608302"/>
                </a:lnTo>
                <a:lnTo>
                  <a:pt x="1056003" y="641481"/>
                </a:lnTo>
                <a:lnTo>
                  <a:pt x="1026543" y="672695"/>
                </a:lnTo>
                <a:lnTo>
                  <a:pt x="993448" y="701770"/>
                </a:lnTo>
                <a:lnTo>
                  <a:pt x="956957" y="728531"/>
                </a:lnTo>
                <a:lnTo>
                  <a:pt x="917308" y="752800"/>
                </a:lnTo>
                <a:lnTo>
                  <a:pt x="874743" y="774403"/>
                </a:lnTo>
                <a:lnTo>
                  <a:pt x="829500" y="793165"/>
                </a:lnTo>
                <a:lnTo>
                  <a:pt x="781818" y="808909"/>
                </a:lnTo>
                <a:lnTo>
                  <a:pt x="731938" y="821460"/>
                </a:lnTo>
                <a:lnTo>
                  <a:pt x="680098" y="830643"/>
                </a:lnTo>
                <a:lnTo>
                  <a:pt x="626539" y="836281"/>
                </a:lnTo>
                <a:lnTo>
                  <a:pt x="571500" y="838200"/>
                </a:lnTo>
                <a:lnTo>
                  <a:pt x="516460" y="836281"/>
                </a:lnTo>
                <a:lnTo>
                  <a:pt x="462901" y="830643"/>
                </a:lnTo>
                <a:lnTo>
                  <a:pt x="411061" y="821460"/>
                </a:lnTo>
                <a:lnTo>
                  <a:pt x="361181" y="808909"/>
                </a:lnTo>
                <a:lnTo>
                  <a:pt x="313499" y="793165"/>
                </a:lnTo>
                <a:lnTo>
                  <a:pt x="268256" y="774403"/>
                </a:lnTo>
                <a:lnTo>
                  <a:pt x="225691" y="752800"/>
                </a:lnTo>
                <a:lnTo>
                  <a:pt x="186042" y="728531"/>
                </a:lnTo>
                <a:lnTo>
                  <a:pt x="149551" y="701770"/>
                </a:lnTo>
                <a:lnTo>
                  <a:pt x="116456" y="672695"/>
                </a:lnTo>
                <a:lnTo>
                  <a:pt x="86996" y="641481"/>
                </a:lnTo>
                <a:lnTo>
                  <a:pt x="61412" y="608302"/>
                </a:lnTo>
                <a:lnTo>
                  <a:pt x="39942" y="573336"/>
                </a:lnTo>
                <a:lnTo>
                  <a:pt x="22826" y="536757"/>
                </a:lnTo>
                <a:lnTo>
                  <a:pt x="10304" y="498740"/>
                </a:lnTo>
                <a:lnTo>
                  <a:pt x="2616" y="459463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9452" y="5389498"/>
            <a:ext cx="80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Java  </a:t>
            </a:r>
            <a:r>
              <a:rPr sz="1600" spc="10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rogr</a:t>
            </a:r>
            <a:r>
              <a:rPr sz="1600" spc="-5" dirty="0">
                <a:latin typeface="Arial"/>
                <a:cs typeface="Arial"/>
              </a:rPr>
              <a:t>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0775" y="5399087"/>
            <a:ext cx="1143000" cy="65087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2255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Java  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piler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2901" y="5338763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0" y="1918"/>
                </a:lnTo>
                <a:lnTo>
                  <a:pt x="462901" y="7557"/>
                </a:lnTo>
                <a:lnTo>
                  <a:pt x="411061" y="16740"/>
                </a:lnTo>
                <a:lnTo>
                  <a:pt x="361181" y="29291"/>
                </a:lnTo>
                <a:lnTo>
                  <a:pt x="313499" y="45036"/>
                </a:lnTo>
                <a:lnTo>
                  <a:pt x="268256" y="63799"/>
                </a:lnTo>
                <a:lnTo>
                  <a:pt x="225691" y="85403"/>
                </a:lnTo>
                <a:lnTo>
                  <a:pt x="186042" y="109673"/>
                </a:lnTo>
                <a:lnTo>
                  <a:pt x="149551" y="136434"/>
                </a:lnTo>
                <a:lnTo>
                  <a:pt x="116456" y="165509"/>
                </a:lnTo>
                <a:lnTo>
                  <a:pt x="86996" y="196724"/>
                </a:lnTo>
                <a:lnTo>
                  <a:pt x="61412" y="229902"/>
                </a:lnTo>
                <a:lnTo>
                  <a:pt x="39942" y="264869"/>
                </a:lnTo>
                <a:lnTo>
                  <a:pt x="22826" y="301447"/>
                </a:lnTo>
                <a:lnTo>
                  <a:pt x="10304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4" y="498737"/>
                </a:lnTo>
                <a:lnTo>
                  <a:pt x="22826" y="536752"/>
                </a:lnTo>
                <a:lnTo>
                  <a:pt x="39942" y="573330"/>
                </a:lnTo>
                <a:lnTo>
                  <a:pt x="61412" y="608297"/>
                </a:lnTo>
                <a:lnTo>
                  <a:pt x="86996" y="641475"/>
                </a:lnTo>
                <a:lnTo>
                  <a:pt x="116456" y="672690"/>
                </a:lnTo>
                <a:lnTo>
                  <a:pt x="149551" y="701765"/>
                </a:lnTo>
                <a:lnTo>
                  <a:pt x="186042" y="728526"/>
                </a:lnTo>
                <a:lnTo>
                  <a:pt x="225691" y="752796"/>
                </a:lnTo>
                <a:lnTo>
                  <a:pt x="268256" y="774400"/>
                </a:lnTo>
                <a:lnTo>
                  <a:pt x="313499" y="793163"/>
                </a:lnTo>
                <a:lnTo>
                  <a:pt x="361181" y="808908"/>
                </a:lnTo>
                <a:lnTo>
                  <a:pt x="411061" y="821459"/>
                </a:lnTo>
                <a:lnTo>
                  <a:pt x="462901" y="830642"/>
                </a:lnTo>
                <a:lnTo>
                  <a:pt x="516460" y="836281"/>
                </a:lnTo>
                <a:lnTo>
                  <a:pt x="571500" y="838200"/>
                </a:lnTo>
                <a:lnTo>
                  <a:pt x="626539" y="836281"/>
                </a:lnTo>
                <a:lnTo>
                  <a:pt x="680098" y="830642"/>
                </a:lnTo>
                <a:lnTo>
                  <a:pt x="731938" y="821459"/>
                </a:lnTo>
                <a:lnTo>
                  <a:pt x="781818" y="808908"/>
                </a:lnTo>
                <a:lnTo>
                  <a:pt x="829500" y="793163"/>
                </a:lnTo>
                <a:lnTo>
                  <a:pt x="874743" y="774400"/>
                </a:lnTo>
                <a:lnTo>
                  <a:pt x="917308" y="752796"/>
                </a:lnTo>
                <a:lnTo>
                  <a:pt x="956957" y="728526"/>
                </a:lnTo>
                <a:lnTo>
                  <a:pt x="993448" y="701765"/>
                </a:lnTo>
                <a:lnTo>
                  <a:pt x="1026543" y="672690"/>
                </a:lnTo>
                <a:lnTo>
                  <a:pt x="1056003" y="641475"/>
                </a:lnTo>
                <a:lnTo>
                  <a:pt x="1081587" y="608297"/>
                </a:lnTo>
                <a:lnTo>
                  <a:pt x="1103057" y="573330"/>
                </a:lnTo>
                <a:lnTo>
                  <a:pt x="1120173" y="536752"/>
                </a:lnTo>
                <a:lnTo>
                  <a:pt x="1132695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5" y="339462"/>
                </a:lnTo>
                <a:lnTo>
                  <a:pt x="1120173" y="301447"/>
                </a:lnTo>
                <a:lnTo>
                  <a:pt x="1103057" y="264869"/>
                </a:lnTo>
                <a:lnTo>
                  <a:pt x="1081587" y="229902"/>
                </a:lnTo>
                <a:lnTo>
                  <a:pt x="1056003" y="196724"/>
                </a:lnTo>
                <a:lnTo>
                  <a:pt x="1026543" y="165509"/>
                </a:lnTo>
                <a:lnTo>
                  <a:pt x="993448" y="136434"/>
                </a:lnTo>
                <a:lnTo>
                  <a:pt x="956957" y="109673"/>
                </a:lnTo>
                <a:lnTo>
                  <a:pt x="917308" y="85403"/>
                </a:lnTo>
                <a:lnTo>
                  <a:pt x="874743" y="63799"/>
                </a:lnTo>
                <a:lnTo>
                  <a:pt x="829500" y="45036"/>
                </a:lnTo>
                <a:lnTo>
                  <a:pt x="781818" y="29291"/>
                </a:lnTo>
                <a:lnTo>
                  <a:pt x="731938" y="16740"/>
                </a:lnTo>
                <a:lnTo>
                  <a:pt x="680098" y="7557"/>
                </a:lnTo>
                <a:lnTo>
                  <a:pt x="626539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2901" y="5338763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4" y="339462"/>
                </a:lnTo>
                <a:lnTo>
                  <a:pt x="22826" y="301447"/>
                </a:lnTo>
                <a:lnTo>
                  <a:pt x="39942" y="264869"/>
                </a:lnTo>
                <a:lnTo>
                  <a:pt x="61412" y="229902"/>
                </a:lnTo>
                <a:lnTo>
                  <a:pt x="86996" y="196724"/>
                </a:lnTo>
                <a:lnTo>
                  <a:pt x="116456" y="165509"/>
                </a:lnTo>
                <a:lnTo>
                  <a:pt x="149551" y="136434"/>
                </a:lnTo>
                <a:lnTo>
                  <a:pt x="186042" y="109673"/>
                </a:lnTo>
                <a:lnTo>
                  <a:pt x="225691" y="85403"/>
                </a:lnTo>
                <a:lnTo>
                  <a:pt x="268256" y="63799"/>
                </a:lnTo>
                <a:lnTo>
                  <a:pt x="313499" y="45036"/>
                </a:lnTo>
                <a:lnTo>
                  <a:pt x="361181" y="29291"/>
                </a:lnTo>
                <a:lnTo>
                  <a:pt x="411061" y="16740"/>
                </a:lnTo>
                <a:lnTo>
                  <a:pt x="462901" y="7557"/>
                </a:lnTo>
                <a:lnTo>
                  <a:pt x="516460" y="1918"/>
                </a:lnTo>
                <a:lnTo>
                  <a:pt x="571500" y="0"/>
                </a:lnTo>
                <a:lnTo>
                  <a:pt x="626539" y="1918"/>
                </a:lnTo>
                <a:lnTo>
                  <a:pt x="680098" y="7557"/>
                </a:lnTo>
                <a:lnTo>
                  <a:pt x="731938" y="16740"/>
                </a:lnTo>
                <a:lnTo>
                  <a:pt x="781818" y="29291"/>
                </a:lnTo>
                <a:lnTo>
                  <a:pt x="829500" y="45036"/>
                </a:lnTo>
                <a:lnTo>
                  <a:pt x="874743" y="63799"/>
                </a:lnTo>
                <a:lnTo>
                  <a:pt x="917308" y="85403"/>
                </a:lnTo>
                <a:lnTo>
                  <a:pt x="956957" y="109673"/>
                </a:lnTo>
                <a:lnTo>
                  <a:pt x="993448" y="136434"/>
                </a:lnTo>
                <a:lnTo>
                  <a:pt x="1026543" y="165509"/>
                </a:lnTo>
                <a:lnTo>
                  <a:pt x="1056003" y="196724"/>
                </a:lnTo>
                <a:lnTo>
                  <a:pt x="1081587" y="229902"/>
                </a:lnTo>
                <a:lnTo>
                  <a:pt x="1103057" y="264869"/>
                </a:lnTo>
                <a:lnTo>
                  <a:pt x="1120173" y="301447"/>
                </a:lnTo>
                <a:lnTo>
                  <a:pt x="1132695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5" y="498737"/>
                </a:lnTo>
                <a:lnTo>
                  <a:pt x="1120173" y="536752"/>
                </a:lnTo>
                <a:lnTo>
                  <a:pt x="1103057" y="573330"/>
                </a:lnTo>
                <a:lnTo>
                  <a:pt x="1081587" y="608297"/>
                </a:lnTo>
                <a:lnTo>
                  <a:pt x="1056003" y="641475"/>
                </a:lnTo>
                <a:lnTo>
                  <a:pt x="1026543" y="672690"/>
                </a:lnTo>
                <a:lnTo>
                  <a:pt x="993448" y="701765"/>
                </a:lnTo>
                <a:lnTo>
                  <a:pt x="956957" y="728526"/>
                </a:lnTo>
                <a:lnTo>
                  <a:pt x="917308" y="752796"/>
                </a:lnTo>
                <a:lnTo>
                  <a:pt x="874743" y="774400"/>
                </a:lnTo>
                <a:lnTo>
                  <a:pt x="829500" y="793163"/>
                </a:lnTo>
                <a:lnTo>
                  <a:pt x="781818" y="808908"/>
                </a:lnTo>
                <a:lnTo>
                  <a:pt x="731938" y="821459"/>
                </a:lnTo>
                <a:lnTo>
                  <a:pt x="680098" y="830642"/>
                </a:lnTo>
                <a:lnTo>
                  <a:pt x="626539" y="836281"/>
                </a:lnTo>
                <a:lnTo>
                  <a:pt x="571500" y="838200"/>
                </a:lnTo>
                <a:lnTo>
                  <a:pt x="516460" y="836281"/>
                </a:lnTo>
                <a:lnTo>
                  <a:pt x="462901" y="830642"/>
                </a:lnTo>
                <a:lnTo>
                  <a:pt x="411061" y="821459"/>
                </a:lnTo>
                <a:lnTo>
                  <a:pt x="361181" y="808908"/>
                </a:lnTo>
                <a:lnTo>
                  <a:pt x="313499" y="793163"/>
                </a:lnTo>
                <a:lnTo>
                  <a:pt x="268256" y="774400"/>
                </a:lnTo>
                <a:lnTo>
                  <a:pt x="225691" y="752796"/>
                </a:lnTo>
                <a:lnTo>
                  <a:pt x="186042" y="728526"/>
                </a:lnTo>
                <a:lnTo>
                  <a:pt x="149551" y="701765"/>
                </a:lnTo>
                <a:lnTo>
                  <a:pt x="116456" y="672690"/>
                </a:lnTo>
                <a:lnTo>
                  <a:pt x="86996" y="641475"/>
                </a:lnTo>
                <a:lnTo>
                  <a:pt x="61412" y="608297"/>
                </a:lnTo>
                <a:lnTo>
                  <a:pt x="39942" y="573330"/>
                </a:lnTo>
                <a:lnTo>
                  <a:pt x="22826" y="536752"/>
                </a:lnTo>
                <a:lnTo>
                  <a:pt x="10304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84041" y="5444934"/>
            <a:ext cx="79438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Java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Byte  </a:t>
            </a:r>
            <a:r>
              <a:rPr sz="1400" spc="-15" dirty="0">
                <a:latin typeface="Arial"/>
                <a:cs typeface="Arial"/>
              </a:rPr>
              <a:t>Code  Program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5637" y="4724402"/>
            <a:ext cx="2353310" cy="549275"/>
          </a:xfrm>
          <a:custGeom>
            <a:avLst/>
            <a:gdLst/>
            <a:ahLst/>
            <a:cxnLst/>
            <a:rect l="l" t="t" r="r" b="b"/>
            <a:pathLst>
              <a:path w="2353309" h="549275">
                <a:moveTo>
                  <a:pt x="2263825" y="0"/>
                </a:moveTo>
                <a:lnTo>
                  <a:pt x="231825" y="0"/>
                </a:lnTo>
                <a:lnTo>
                  <a:pt x="197221" y="6986"/>
                </a:lnTo>
                <a:lnTo>
                  <a:pt x="168963" y="26038"/>
                </a:lnTo>
                <a:lnTo>
                  <a:pt x="149911" y="54296"/>
                </a:lnTo>
                <a:lnTo>
                  <a:pt x="142925" y="88900"/>
                </a:lnTo>
                <a:lnTo>
                  <a:pt x="142925" y="311150"/>
                </a:lnTo>
                <a:lnTo>
                  <a:pt x="0" y="549275"/>
                </a:lnTo>
                <a:lnTo>
                  <a:pt x="142925" y="444500"/>
                </a:lnTo>
                <a:lnTo>
                  <a:pt x="2352725" y="444500"/>
                </a:lnTo>
                <a:lnTo>
                  <a:pt x="2352725" y="88900"/>
                </a:lnTo>
                <a:lnTo>
                  <a:pt x="2345739" y="54296"/>
                </a:lnTo>
                <a:lnTo>
                  <a:pt x="2326687" y="26038"/>
                </a:lnTo>
                <a:lnTo>
                  <a:pt x="2298429" y="6986"/>
                </a:lnTo>
                <a:lnTo>
                  <a:pt x="2263825" y="0"/>
                </a:lnTo>
                <a:close/>
              </a:path>
              <a:path w="2353309" h="549275">
                <a:moveTo>
                  <a:pt x="2352725" y="444500"/>
                </a:moveTo>
                <a:lnTo>
                  <a:pt x="142925" y="444500"/>
                </a:lnTo>
                <a:lnTo>
                  <a:pt x="149911" y="479103"/>
                </a:lnTo>
                <a:lnTo>
                  <a:pt x="168963" y="507361"/>
                </a:lnTo>
                <a:lnTo>
                  <a:pt x="197221" y="526413"/>
                </a:lnTo>
                <a:lnTo>
                  <a:pt x="231825" y="533400"/>
                </a:lnTo>
                <a:lnTo>
                  <a:pt x="2263825" y="533400"/>
                </a:lnTo>
                <a:lnTo>
                  <a:pt x="2298429" y="526413"/>
                </a:lnTo>
                <a:lnTo>
                  <a:pt x="2326687" y="507361"/>
                </a:lnTo>
                <a:lnTo>
                  <a:pt x="2345739" y="479103"/>
                </a:lnTo>
                <a:lnTo>
                  <a:pt x="2352725" y="44450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5637" y="4724402"/>
            <a:ext cx="2353310" cy="549275"/>
          </a:xfrm>
          <a:custGeom>
            <a:avLst/>
            <a:gdLst/>
            <a:ahLst/>
            <a:cxnLst/>
            <a:rect l="l" t="t" r="r" b="b"/>
            <a:pathLst>
              <a:path w="2353309" h="549275">
                <a:moveTo>
                  <a:pt x="142925" y="88900"/>
                </a:moveTo>
                <a:lnTo>
                  <a:pt x="149911" y="54296"/>
                </a:lnTo>
                <a:lnTo>
                  <a:pt x="168963" y="26038"/>
                </a:lnTo>
                <a:lnTo>
                  <a:pt x="197221" y="6986"/>
                </a:lnTo>
                <a:lnTo>
                  <a:pt x="231825" y="0"/>
                </a:lnTo>
                <a:lnTo>
                  <a:pt x="511225" y="0"/>
                </a:lnTo>
                <a:lnTo>
                  <a:pt x="1063675" y="0"/>
                </a:lnTo>
                <a:lnTo>
                  <a:pt x="2263825" y="0"/>
                </a:lnTo>
                <a:lnTo>
                  <a:pt x="2298429" y="6986"/>
                </a:lnTo>
                <a:lnTo>
                  <a:pt x="2326687" y="26038"/>
                </a:lnTo>
                <a:lnTo>
                  <a:pt x="2345739" y="54296"/>
                </a:lnTo>
                <a:lnTo>
                  <a:pt x="2352725" y="88900"/>
                </a:lnTo>
                <a:lnTo>
                  <a:pt x="2352725" y="311150"/>
                </a:lnTo>
                <a:lnTo>
                  <a:pt x="2352725" y="444500"/>
                </a:lnTo>
                <a:lnTo>
                  <a:pt x="2345739" y="479103"/>
                </a:lnTo>
                <a:lnTo>
                  <a:pt x="2326687" y="507361"/>
                </a:lnTo>
                <a:lnTo>
                  <a:pt x="2298429" y="526413"/>
                </a:lnTo>
                <a:lnTo>
                  <a:pt x="2263825" y="533400"/>
                </a:lnTo>
                <a:lnTo>
                  <a:pt x="1063675" y="533400"/>
                </a:lnTo>
                <a:lnTo>
                  <a:pt x="511225" y="533400"/>
                </a:lnTo>
                <a:lnTo>
                  <a:pt x="231825" y="533400"/>
                </a:lnTo>
                <a:lnTo>
                  <a:pt x="197221" y="526413"/>
                </a:lnTo>
                <a:lnTo>
                  <a:pt x="168963" y="507361"/>
                </a:lnTo>
                <a:lnTo>
                  <a:pt x="149911" y="479103"/>
                </a:lnTo>
                <a:lnTo>
                  <a:pt x="142925" y="444500"/>
                </a:lnTo>
                <a:lnTo>
                  <a:pt x="0" y="549275"/>
                </a:lnTo>
                <a:lnTo>
                  <a:pt x="142925" y="311150"/>
                </a:lnTo>
                <a:lnTo>
                  <a:pt x="142925" y="88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5851" y="1244409"/>
            <a:ext cx="8308340" cy="3773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program </a:t>
            </a:r>
            <a:r>
              <a:rPr sz="1800" dirty="0">
                <a:latin typeface="Verdana"/>
                <a:cs typeface="Verdana"/>
              </a:rPr>
              <a:t>written in </a:t>
            </a:r>
            <a:r>
              <a:rPr sz="1800" spc="-5" dirty="0">
                <a:latin typeface="Verdana"/>
                <a:cs typeface="Verdana"/>
              </a:rPr>
              <a:t>HLL must </a:t>
            </a:r>
            <a:r>
              <a:rPr sz="1800" dirty="0">
                <a:latin typeface="Verdana"/>
                <a:cs typeface="Verdana"/>
              </a:rPr>
              <a:t>be </a:t>
            </a:r>
            <a:r>
              <a:rPr sz="1800" spc="-10" dirty="0">
                <a:latin typeface="Verdana"/>
                <a:cs typeface="Verdana"/>
              </a:rPr>
              <a:t>converted </a:t>
            </a:r>
            <a:r>
              <a:rPr sz="1800" dirty="0">
                <a:latin typeface="Verdana"/>
                <a:cs typeface="Verdana"/>
              </a:rPr>
              <a:t>into </a:t>
            </a:r>
            <a:r>
              <a:rPr sz="1800" spc="5" dirty="0">
                <a:latin typeface="Verdana"/>
                <a:cs typeface="Verdana"/>
              </a:rPr>
              <a:t>its </a:t>
            </a:r>
            <a:r>
              <a:rPr sz="1800" spc="-5" dirty="0">
                <a:latin typeface="Verdana"/>
                <a:cs typeface="Verdana"/>
              </a:rPr>
              <a:t>equivalent </a:t>
            </a:r>
            <a:r>
              <a:rPr sz="1800" spc="-10" dirty="0">
                <a:latin typeface="Verdana"/>
                <a:cs typeface="Verdana"/>
              </a:rPr>
              <a:t>Machine  </a:t>
            </a:r>
            <a:r>
              <a:rPr sz="1800" dirty="0">
                <a:latin typeface="Verdana"/>
                <a:cs typeface="Verdana"/>
              </a:rPr>
              <a:t>code, </a:t>
            </a:r>
            <a:r>
              <a:rPr sz="1800" spc="-5" dirty="0">
                <a:latin typeface="Verdana"/>
                <a:cs typeface="Verdana"/>
              </a:rPr>
              <a:t>so that </a:t>
            </a:r>
            <a:r>
              <a:rPr sz="1800" dirty="0">
                <a:latin typeface="Verdana"/>
                <a:cs typeface="Verdana"/>
              </a:rPr>
              <a:t>computer </a:t>
            </a:r>
            <a:r>
              <a:rPr sz="1800" spc="-5" dirty="0">
                <a:latin typeface="Verdana"/>
                <a:cs typeface="Verdana"/>
              </a:rPr>
              <a:t>can understand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execute. This </a:t>
            </a:r>
            <a:r>
              <a:rPr sz="1800" spc="-10" dirty="0">
                <a:latin typeface="Verdana"/>
                <a:cs typeface="Verdana"/>
              </a:rPr>
              <a:t>conversion </a:t>
            </a:r>
            <a:r>
              <a:rPr sz="1800" dirty="0">
                <a:latin typeface="Verdana"/>
                <a:cs typeface="Verdana"/>
              </a:rPr>
              <a:t>is  </a:t>
            </a:r>
            <a:r>
              <a:rPr sz="1800" spc="-10" dirty="0">
                <a:latin typeface="Verdana"/>
                <a:cs typeface="Verdana"/>
              </a:rPr>
              <a:t>known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dirty="0">
                <a:latin typeface="Verdana"/>
                <a:cs typeface="Verdana"/>
              </a:rPr>
              <a:t>Compilation. </a:t>
            </a:r>
            <a:r>
              <a:rPr sz="1800" spc="-25" dirty="0">
                <a:latin typeface="Verdana"/>
                <a:cs typeface="Verdana"/>
              </a:rPr>
              <a:t>Generally,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converted </a:t>
            </a:r>
            <a:r>
              <a:rPr sz="1800" spc="-5" dirty="0">
                <a:latin typeface="Verdana"/>
                <a:cs typeface="Verdana"/>
              </a:rPr>
              <a:t>machine </a:t>
            </a:r>
            <a:r>
              <a:rPr sz="1800" dirty="0">
                <a:latin typeface="Verdana"/>
                <a:cs typeface="Verdana"/>
              </a:rPr>
              <a:t>code depends 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structure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H/w and </a:t>
            </a:r>
            <a:r>
              <a:rPr sz="1800" spc="-5" dirty="0">
                <a:latin typeface="Verdana"/>
                <a:cs typeface="Verdana"/>
              </a:rPr>
              <a:t>OS </a:t>
            </a:r>
            <a:r>
              <a:rPr sz="1800" dirty="0">
                <a:latin typeface="Verdana"/>
                <a:cs typeface="Verdana"/>
              </a:rPr>
              <a:t>platform. </a:t>
            </a:r>
            <a:r>
              <a:rPr sz="1800" spc="-10" dirty="0">
                <a:latin typeface="Verdana"/>
                <a:cs typeface="Verdana"/>
              </a:rPr>
              <a:t>So </a:t>
            </a:r>
            <a:r>
              <a:rPr sz="1800" spc="-5" dirty="0">
                <a:latin typeface="Verdana"/>
                <a:cs typeface="Verdana"/>
              </a:rPr>
              <a:t>that a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Windows program 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will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not work 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UNIX, 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LINUX 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Mac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platform </a:t>
            </a:r>
            <a:r>
              <a:rPr sz="1800" dirty="0">
                <a:latin typeface="Verdana"/>
                <a:cs typeface="Verdana"/>
              </a:rPr>
              <a:t>etc. </a:t>
            </a:r>
            <a:r>
              <a:rPr sz="1800" spc="-5" dirty="0">
                <a:latin typeface="Verdana"/>
                <a:cs typeface="Verdana"/>
              </a:rPr>
              <a:t>Since </a:t>
            </a:r>
            <a:r>
              <a:rPr sz="1800" dirty="0">
                <a:latin typeface="Verdana"/>
                <a:cs typeface="Verdana"/>
              </a:rPr>
              <a:t>they </a:t>
            </a:r>
            <a:r>
              <a:rPr sz="1800" spc="-5" dirty="0">
                <a:latin typeface="Verdana"/>
                <a:cs typeface="Verdana"/>
              </a:rPr>
              <a:t>are  Platform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dependent.</a:t>
            </a:r>
            <a:endParaRPr sz="1800">
              <a:latin typeface="Verdana"/>
              <a:cs typeface="Verdana"/>
            </a:endParaRPr>
          </a:p>
          <a:p>
            <a:pPr marL="12700" marR="30670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program </a:t>
            </a:r>
            <a:r>
              <a:rPr sz="1800" dirty="0">
                <a:latin typeface="Verdana"/>
                <a:cs typeface="Verdana"/>
              </a:rPr>
              <a:t>written in </a:t>
            </a:r>
            <a:r>
              <a:rPr sz="1800" spc="-30" dirty="0">
                <a:latin typeface="Verdana"/>
                <a:cs typeface="Verdana"/>
              </a:rPr>
              <a:t>JAVA </a:t>
            </a:r>
            <a:r>
              <a:rPr sz="1800" dirty="0">
                <a:latin typeface="Verdana"/>
                <a:cs typeface="Verdana"/>
              </a:rPr>
              <a:t>is platform-independent i.e. they </a:t>
            </a:r>
            <a:r>
              <a:rPr sz="1800" spc="-5" dirty="0">
                <a:latin typeface="Verdana"/>
                <a:cs typeface="Verdana"/>
              </a:rPr>
              <a:t>are not  affected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10" dirty="0">
                <a:latin typeface="Verdana"/>
                <a:cs typeface="Verdana"/>
              </a:rPr>
              <a:t>changing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15" dirty="0">
                <a:latin typeface="Verdana"/>
                <a:cs typeface="Verdana"/>
              </a:rPr>
              <a:t>OS.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This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magic is done by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using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Byte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code</a:t>
            </a:r>
            <a:r>
              <a:rPr sz="1800" dirty="0">
                <a:latin typeface="Verdana"/>
                <a:cs typeface="Verdana"/>
              </a:rPr>
              <a:t>.  </a:t>
            </a:r>
            <a:r>
              <a:rPr sz="1800" spc="-5" dirty="0">
                <a:latin typeface="Verdana"/>
                <a:cs typeface="Verdana"/>
              </a:rPr>
              <a:t>Byte </a:t>
            </a:r>
            <a:r>
              <a:rPr sz="1800" dirty="0">
                <a:latin typeface="Verdana"/>
                <a:cs typeface="Verdana"/>
              </a:rPr>
              <a:t>code is </a:t>
            </a:r>
            <a:r>
              <a:rPr sz="1800" spc="-5" dirty="0">
                <a:latin typeface="Verdana"/>
                <a:cs typeface="Verdana"/>
              </a:rPr>
              <a:t>independent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computer </a:t>
            </a:r>
            <a:r>
              <a:rPr sz="1800" spc="-5" dirty="0">
                <a:latin typeface="Verdana"/>
                <a:cs typeface="Verdana"/>
              </a:rPr>
              <a:t>system </a:t>
            </a:r>
            <a:r>
              <a:rPr sz="1800" dirty="0">
                <a:latin typeface="Verdana"/>
                <a:cs typeface="Verdana"/>
              </a:rPr>
              <a:t>it </a:t>
            </a:r>
            <a:r>
              <a:rPr sz="1800" spc="-10" dirty="0">
                <a:latin typeface="Verdana"/>
                <a:cs typeface="Verdana"/>
              </a:rPr>
              <a:t>has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10" dirty="0">
                <a:latin typeface="Verdana"/>
                <a:cs typeface="Verdana"/>
              </a:rPr>
              <a:t>run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upon.</a:t>
            </a:r>
            <a:endParaRPr sz="1800">
              <a:latin typeface="Verdana"/>
              <a:cs typeface="Verdana"/>
            </a:endParaRPr>
          </a:p>
          <a:p>
            <a:pPr marL="12700" marR="445134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Verdana"/>
                <a:cs typeface="Verdana"/>
              </a:rPr>
              <a:t>Java </a:t>
            </a:r>
            <a:r>
              <a:rPr sz="1800" dirty="0">
                <a:latin typeface="Verdana"/>
                <a:cs typeface="Verdana"/>
              </a:rPr>
              <a:t>compiler produces </a:t>
            </a:r>
            <a:r>
              <a:rPr sz="1800" spc="-5" dirty="0">
                <a:solidFill>
                  <a:srgbClr val="FF3300"/>
                </a:solidFill>
                <a:latin typeface="Verdana"/>
                <a:cs typeface="Verdana"/>
              </a:rPr>
              <a:t>Byte </a:t>
            </a:r>
            <a:r>
              <a:rPr sz="1800" dirty="0">
                <a:solidFill>
                  <a:srgbClr val="FF3300"/>
                </a:solidFill>
                <a:latin typeface="Verdana"/>
                <a:cs typeface="Verdana"/>
              </a:rPr>
              <a:t>code </a:t>
            </a:r>
            <a:r>
              <a:rPr sz="1800" spc="-5" dirty="0">
                <a:latin typeface="Verdana"/>
                <a:cs typeface="Verdana"/>
              </a:rPr>
              <a:t>instead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native </a:t>
            </a:r>
            <a:r>
              <a:rPr sz="1800" spc="-5" dirty="0">
                <a:latin typeface="Verdana"/>
                <a:cs typeface="Verdana"/>
              </a:rPr>
              <a:t>executable </a:t>
            </a:r>
            <a:r>
              <a:rPr sz="1800" dirty="0">
                <a:latin typeface="Verdana"/>
                <a:cs typeface="Verdana"/>
              </a:rPr>
              <a:t>code  </a:t>
            </a:r>
            <a:r>
              <a:rPr sz="1800" spc="-5" dirty="0">
                <a:latin typeface="Verdana"/>
                <a:cs typeface="Verdana"/>
              </a:rPr>
              <a:t>which </a:t>
            </a:r>
            <a:r>
              <a:rPr sz="1800" dirty="0">
                <a:latin typeface="Verdana"/>
                <a:cs typeface="Verdana"/>
              </a:rPr>
              <a:t>is interpreted by </a:t>
            </a:r>
            <a:r>
              <a:rPr sz="1800" spc="-2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Virtual </a:t>
            </a:r>
            <a:r>
              <a:rPr sz="1800" spc="-10" dirty="0">
                <a:latin typeface="Verdana"/>
                <a:cs typeface="Verdana"/>
              </a:rPr>
              <a:t>Machine </a:t>
            </a:r>
            <a:r>
              <a:rPr sz="1800" spc="-5" dirty="0">
                <a:latin typeface="Verdana"/>
                <a:cs typeface="Verdana"/>
              </a:rPr>
              <a:t>(</a:t>
            </a:r>
            <a:r>
              <a:rPr sz="1800" spc="-5" dirty="0">
                <a:solidFill>
                  <a:srgbClr val="FF3300"/>
                </a:solidFill>
                <a:latin typeface="Verdana"/>
                <a:cs typeface="Verdana"/>
              </a:rPr>
              <a:t>JVM</a:t>
            </a:r>
            <a:r>
              <a:rPr sz="1800" spc="-5" dirty="0">
                <a:latin typeface="Verdana"/>
                <a:cs typeface="Verdana"/>
              </a:rPr>
              <a:t>) at the </a:t>
            </a:r>
            <a:r>
              <a:rPr sz="1800" dirty="0">
                <a:latin typeface="Verdana"/>
                <a:cs typeface="Verdana"/>
              </a:rPr>
              <a:t>time </a:t>
            </a:r>
            <a:r>
              <a:rPr sz="1800" spc="1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execution.</a:t>
            </a:r>
            <a:endParaRPr sz="1800">
              <a:latin typeface="Verdana"/>
              <a:cs typeface="Verdana"/>
            </a:endParaRPr>
          </a:p>
          <a:p>
            <a:pPr marR="475615" algn="r">
              <a:lnSpc>
                <a:spcPts val="1435"/>
              </a:lnSpc>
            </a:pPr>
            <a:r>
              <a:rPr sz="1400" spc="-10" dirty="0">
                <a:latin typeface="Arial"/>
                <a:cs typeface="Arial"/>
              </a:rPr>
              <a:t>Java </a:t>
            </a:r>
            <a:r>
              <a:rPr sz="1400" spc="-15" dirty="0">
                <a:latin typeface="Arial"/>
                <a:cs typeface="Arial"/>
              </a:rPr>
              <a:t>Interpreter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(JVM)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56313" y="5300665"/>
            <a:ext cx="2428875" cy="549275"/>
          </a:xfrm>
          <a:custGeom>
            <a:avLst/>
            <a:gdLst/>
            <a:ahLst/>
            <a:cxnLst/>
            <a:rect l="l" t="t" r="r" b="b"/>
            <a:pathLst>
              <a:path w="2428875" h="549275">
                <a:moveTo>
                  <a:pt x="2339975" y="0"/>
                </a:moveTo>
                <a:lnTo>
                  <a:pt x="231775" y="0"/>
                </a:lnTo>
                <a:lnTo>
                  <a:pt x="197171" y="6986"/>
                </a:lnTo>
                <a:lnTo>
                  <a:pt x="168913" y="26038"/>
                </a:lnTo>
                <a:lnTo>
                  <a:pt x="149861" y="54296"/>
                </a:lnTo>
                <a:lnTo>
                  <a:pt x="142875" y="88900"/>
                </a:lnTo>
                <a:lnTo>
                  <a:pt x="142875" y="311150"/>
                </a:lnTo>
                <a:lnTo>
                  <a:pt x="0" y="549275"/>
                </a:lnTo>
                <a:lnTo>
                  <a:pt x="142875" y="444500"/>
                </a:lnTo>
                <a:lnTo>
                  <a:pt x="2428875" y="444500"/>
                </a:lnTo>
                <a:lnTo>
                  <a:pt x="2428875" y="88900"/>
                </a:lnTo>
                <a:lnTo>
                  <a:pt x="2421888" y="54296"/>
                </a:lnTo>
                <a:lnTo>
                  <a:pt x="2402836" y="26038"/>
                </a:lnTo>
                <a:lnTo>
                  <a:pt x="2374578" y="6986"/>
                </a:lnTo>
                <a:lnTo>
                  <a:pt x="2339975" y="0"/>
                </a:lnTo>
                <a:close/>
              </a:path>
              <a:path w="2428875" h="549275">
                <a:moveTo>
                  <a:pt x="2428875" y="444500"/>
                </a:moveTo>
                <a:lnTo>
                  <a:pt x="142875" y="444500"/>
                </a:lnTo>
                <a:lnTo>
                  <a:pt x="149861" y="479103"/>
                </a:lnTo>
                <a:lnTo>
                  <a:pt x="168913" y="507361"/>
                </a:lnTo>
                <a:lnTo>
                  <a:pt x="197171" y="526413"/>
                </a:lnTo>
                <a:lnTo>
                  <a:pt x="231775" y="533400"/>
                </a:lnTo>
                <a:lnTo>
                  <a:pt x="2339975" y="533400"/>
                </a:lnTo>
                <a:lnTo>
                  <a:pt x="2374578" y="526413"/>
                </a:lnTo>
                <a:lnTo>
                  <a:pt x="2402836" y="507361"/>
                </a:lnTo>
                <a:lnTo>
                  <a:pt x="2421888" y="479103"/>
                </a:lnTo>
                <a:lnTo>
                  <a:pt x="2428875" y="44450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6313" y="5300665"/>
            <a:ext cx="2428875" cy="549275"/>
          </a:xfrm>
          <a:custGeom>
            <a:avLst/>
            <a:gdLst/>
            <a:ahLst/>
            <a:cxnLst/>
            <a:rect l="l" t="t" r="r" b="b"/>
            <a:pathLst>
              <a:path w="2428875" h="549275">
                <a:moveTo>
                  <a:pt x="142875" y="88900"/>
                </a:moveTo>
                <a:lnTo>
                  <a:pt x="149861" y="54296"/>
                </a:lnTo>
                <a:lnTo>
                  <a:pt x="168913" y="26038"/>
                </a:lnTo>
                <a:lnTo>
                  <a:pt x="197171" y="6986"/>
                </a:lnTo>
                <a:lnTo>
                  <a:pt x="231775" y="0"/>
                </a:lnTo>
                <a:lnTo>
                  <a:pt x="523875" y="0"/>
                </a:lnTo>
                <a:lnTo>
                  <a:pt x="1095375" y="0"/>
                </a:lnTo>
                <a:lnTo>
                  <a:pt x="2339975" y="0"/>
                </a:lnTo>
                <a:lnTo>
                  <a:pt x="2374578" y="6986"/>
                </a:lnTo>
                <a:lnTo>
                  <a:pt x="2402836" y="26038"/>
                </a:lnTo>
                <a:lnTo>
                  <a:pt x="2421888" y="54296"/>
                </a:lnTo>
                <a:lnTo>
                  <a:pt x="2428875" y="88900"/>
                </a:lnTo>
                <a:lnTo>
                  <a:pt x="2428875" y="311150"/>
                </a:lnTo>
                <a:lnTo>
                  <a:pt x="2428875" y="444500"/>
                </a:lnTo>
                <a:lnTo>
                  <a:pt x="2421888" y="479103"/>
                </a:lnTo>
                <a:lnTo>
                  <a:pt x="2402836" y="507361"/>
                </a:lnTo>
                <a:lnTo>
                  <a:pt x="2374578" y="526413"/>
                </a:lnTo>
                <a:lnTo>
                  <a:pt x="2339975" y="533400"/>
                </a:lnTo>
                <a:lnTo>
                  <a:pt x="1095375" y="533400"/>
                </a:lnTo>
                <a:lnTo>
                  <a:pt x="523875" y="533400"/>
                </a:lnTo>
                <a:lnTo>
                  <a:pt x="231775" y="533400"/>
                </a:lnTo>
                <a:lnTo>
                  <a:pt x="197171" y="526413"/>
                </a:lnTo>
                <a:lnTo>
                  <a:pt x="168913" y="507361"/>
                </a:lnTo>
                <a:lnTo>
                  <a:pt x="149861" y="479103"/>
                </a:lnTo>
                <a:lnTo>
                  <a:pt x="142875" y="444500"/>
                </a:lnTo>
                <a:lnTo>
                  <a:pt x="0" y="549275"/>
                </a:lnTo>
                <a:lnTo>
                  <a:pt x="142875" y="311150"/>
                </a:lnTo>
                <a:lnTo>
                  <a:pt x="142875" y="88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22917" y="4993787"/>
            <a:ext cx="2038350" cy="814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Macintosh</a:t>
            </a:r>
            <a:endParaRPr sz="1400">
              <a:latin typeface="Arial"/>
              <a:cs typeface="Arial"/>
            </a:endParaRPr>
          </a:p>
          <a:p>
            <a:pPr marL="658495" marR="5080" indent="-64643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latin typeface="Arial"/>
                <a:cs typeface="Arial"/>
              </a:rPr>
              <a:t>Java </a:t>
            </a:r>
            <a:r>
              <a:rPr sz="1400" spc="-15" dirty="0">
                <a:latin typeface="Arial"/>
                <a:cs typeface="Arial"/>
              </a:rPr>
              <a:t>Interpreter (JVM) for  </a:t>
            </a:r>
            <a:r>
              <a:rPr sz="1400" spc="-5" dirty="0">
                <a:latin typeface="Arial"/>
                <a:cs typeface="Arial"/>
              </a:rPr>
              <a:t>Windows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56313" y="5948365"/>
            <a:ext cx="2428875" cy="549275"/>
          </a:xfrm>
          <a:custGeom>
            <a:avLst/>
            <a:gdLst/>
            <a:ahLst/>
            <a:cxnLst/>
            <a:rect l="l" t="t" r="r" b="b"/>
            <a:pathLst>
              <a:path w="2428875" h="549275">
                <a:moveTo>
                  <a:pt x="2339975" y="0"/>
                </a:moveTo>
                <a:lnTo>
                  <a:pt x="231775" y="0"/>
                </a:lnTo>
                <a:lnTo>
                  <a:pt x="197171" y="6986"/>
                </a:lnTo>
                <a:lnTo>
                  <a:pt x="168913" y="26038"/>
                </a:lnTo>
                <a:lnTo>
                  <a:pt x="149861" y="54296"/>
                </a:lnTo>
                <a:lnTo>
                  <a:pt x="142875" y="88900"/>
                </a:lnTo>
                <a:lnTo>
                  <a:pt x="142875" y="311150"/>
                </a:lnTo>
                <a:lnTo>
                  <a:pt x="0" y="549275"/>
                </a:lnTo>
                <a:lnTo>
                  <a:pt x="142875" y="444500"/>
                </a:lnTo>
                <a:lnTo>
                  <a:pt x="2428875" y="444500"/>
                </a:lnTo>
                <a:lnTo>
                  <a:pt x="2428875" y="88900"/>
                </a:lnTo>
                <a:lnTo>
                  <a:pt x="2421888" y="54296"/>
                </a:lnTo>
                <a:lnTo>
                  <a:pt x="2402836" y="26038"/>
                </a:lnTo>
                <a:lnTo>
                  <a:pt x="2374578" y="6986"/>
                </a:lnTo>
                <a:lnTo>
                  <a:pt x="2339975" y="0"/>
                </a:lnTo>
                <a:close/>
              </a:path>
              <a:path w="2428875" h="549275">
                <a:moveTo>
                  <a:pt x="2428875" y="444500"/>
                </a:moveTo>
                <a:lnTo>
                  <a:pt x="142875" y="444500"/>
                </a:lnTo>
                <a:lnTo>
                  <a:pt x="149861" y="479103"/>
                </a:lnTo>
                <a:lnTo>
                  <a:pt x="168913" y="507361"/>
                </a:lnTo>
                <a:lnTo>
                  <a:pt x="197171" y="526413"/>
                </a:lnTo>
                <a:lnTo>
                  <a:pt x="231775" y="533400"/>
                </a:lnTo>
                <a:lnTo>
                  <a:pt x="2339975" y="533400"/>
                </a:lnTo>
                <a:lnTo>
                  <a:pt x="2374578" y="526413"/>
                </a:lnTo>
                <a:lnTo>
                  <a:pt x="2402836" y="507361"/>
                </a:lnTo>
                <a:lnTo>
                  <a:pt x="2421888" y="479103"/>
                </a:lnTo>
                <a:lnTo>
                  <a:pt x="2428875" y="44450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6313" y="5948365"/>
            <a:ext cx="2428875" cy="549275"/>
          </a:xfrm>
          <a:custGeom>
            <a:avLst/>
            <a:gdLst/>
            <a:ahLst/>
            <a:cxnLst/>
            <a:rect l="l" t="t" r="r" b="b"/>
            <a:pathLst>
              <a:path w="2428875" h="549275">
                <a:moveTo>
                  <a:pt x="142875" y="88900"/>
                </a:moveTo>
                <a:lnTo>
                  <a:pt x="149861" y="54296"/>
                </a:lnTo>
                <a:lnTo>
                  <a:pt x="168913" y="26038"/>
                </a:lnTo>
                <a:lnTo>
                  <a:pt x="197171" y="6986"/>
                </a:lnTo>
                <a:lnTo>
                  <a:pt x="231775" y="0"/>
                </a:lnTo>
                <a:lnTo>
                  <a:pt x="523875" y="0"/>
                </a:lnTo>
                <a:lnTo>
                  <a:pt x="1095375" y="0"/>
                </a:lnTo>
                <a:lnTo>
                  <a:pt x="2339975" y="0"/>
                </a:lnTo>
                <a:lnTo>
                  <a:pt x="2374578" y="6986"/>
                </a:lnTo>
                <a:lnTo>
                  <a:pt x="2402836" y="26038"/>
                </a:lnTo>
                <a:lnTo>
                  <a:pt x="2421888" y="54296"/>
                </a:lnTo>
                <a:lnTo>
                  <a:pt x="2428875" y="88900"/>
                </a:lnTo>
                <a:lnTo>
                  <a:pt x="2428875" y="311150"/>
                </a:lnTo>
                <a:lnTo>
                  <a:pt x="2428875" y="444500"/>
                </a:lnTo>
                <a:lnTo>
                  <a:pt x="2421888" y="479103"/>
                </a:lnTo>
                <a:lnTo>
                  <a:pt x="2402836" y="507361"/>
                </a:lnTo>
                <a:lnTo>
                  <a:pt x="2374578" y="526413"/>
                </a:lnTo>
                <a:lnTo>
                  <a:pt x="2339975" y="533400"/>
                </a:lnTo>
                <a:lnTo>
                  <a:pt x="1095375" y="533400"/>
                </a:lnTo>
                <a:lnTo>
                  <a:pt x="523875" y="533400"/>
                </a:lnTo>
                <a:lnTo>
                  <a:pt x="231775" y="533400"/>
                </a:lnTo>
                <a:lnTo>
                  <a:pt x="197171" y="526413"/>
                </a:lnTo>
                <a:lnTo>
                  <a:pt x="168913" y="507361"/>
                </a:lnTo>
                <a:lnTo>
                  <a:pt x="149861" y="479103"/>
                </a:lnTo>
                <a:lnTo>
                  <a:pt x="142875" y="444500"/>
                </a:lnTo>
                <a:lnTo>
                  <a:pt x="0" y="549275"/>
                </a:lnTo>
                <a:lnTo>
                  <a:pt x="142875" y="311150"/>
                </a:lnTo>
                <a:lnTo>
                  <a:pt x="142875" y="88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22917" y="6004373"/>
            <a:ext cx="20383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4550" marR="5080" indent="-83248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Java </a:t>
            </a:r>
            <a:r>
              <a:rPr sz="1400" spc="-15" dirty="0">
                <a:latin typeface="Arial"/>
                <a:cs typeface="Arial"/>
              </a:rPr>
              <a:t>Interpreter (JVM) for  </a:t>
            </a:r>
            <a:r>
              <a:rPr sz="1400" spc="-10" dirty="0">
                <a:latin typeface="Arial"/>
                <a:cs typeface="Arial"/>
              </a:rPr>
              <a:t>Unix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43301" y="5627688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3301" y="5627688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4726" y="5120631"/>
            <a:ext cx="696595" cy="454659"/>
          </a:xfrm>
          <a:custGeom>
            <a:avLst/>
            <a:gdLst/>
            <a:ahLst/>
            <a:cxnLst/>
            <a:rect l="l" t="t" r="r" b="b"/>
            <a:pathLst>
              <a:path w="696595" h="454660">
                <a:moveTo>
                  <a:pt x="528167" y="0"/>
                </a:moveTo>
                <a:lnTo>
                  <a:pt x="555586" y="50139"/>
                </a:lnTo>
                <a:lnTo>
                  <a:pt x="0" y="353974"/>
                </a:lnTo>
                <a:lnTo>
                  <a:pt x="54838" y="454253"/>
                </a:lnTo>
                <a:lnTo>
                  <a:pt x="610425" y="150418"/>
                </a:lnTo>
                <a:lnTo>
                  <a:pt x="655831" y="150418"/>
                </a:lnTo>
                <a:lnTo>
                  <a:pt x="695972" y="38493"/>
                </a:lnTo>
                <a:lnTo>
                  <a:pt x="528167" y="0"/>
                </a:lnTo>
                <a:close/>
              </a:path>
              <a:path w="696595" h="454660">
                <a:moveTo>
                  <a:pt x="655831" y="150418"/>
                </a:moveTo>
                <a:lnTo>
                  <a:pt x="610425" y="150418"/>
                </a:lnTo>
                <a:lnTo>
                  <a:pt x="637844" y="200571"/>
                </a:lnTo>
                <a:lnTo>
                  <a:pt x="655831" y="150418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24726" y="5120631"/>
            <a:ext cx="696595" cy="454659"/>
          </a:xfrm>
          <a:custGeom>
            <a:avLst/>
            <a:gdLst/>
            <a:ahLst/>
            <a:cxnLst/>
            <a:rect l="l" t="t" r="r" b="b"/>
            <a:pathLst>
              <a:path w="696595" h="454660">
                <a:moveTo>
                  <a:pt x="0" y="353974"/>
                </a:moveTo>
                <a:lnTo>
                  <a:pt x="555586" y="50139"/>
                </a:lnTo>
                <a:lnTo>
                  <a:pt x="528167" y="0"/>
                </a:lnTo>
                <a:lnTo>
                  <a:pt x="695972" y="38493"/>
                </a:lnTo>
                <a:lnTo>
                  <a:pt x="637844" y="200571"/>
                </a:lnTo>
                <a:lnTo>
                  <a:pt x="610425" y="150418"/>
                </a:lnTo>
                <a:lnTo>
                  <a:pt x="54838" y="454253"/>
                </a:lnTo>
                <a:lnTo>
                  <a:pt x="0" y="3539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7026" y="5641975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514350" y="0"/>
                </a:moveTo>
                <a:lnTo>
                  <a:pt x="5143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514350" y="171450"/>
                </a:lnTo>
                <a:lnTo>
                  <a:pt x="514350" y="228600"/>
                </a:lnTo>
                <a:lnTo>
                  <a:pt x="685800" y="114300"/>
                </a:lnTo>
                <a:lnTo>
                  <a:pt x="51435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7026" y="5641975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57150"/>
                </a:moveTo>
                <a:lnTo>
                  <a:pt x="514350" y="57150"/>
                </a:lnTo>
                <a:lnTo>
                  <a:pt x="514350" y="0"/>
                </a:lnTo>
                <a:lnTo>
                  <a:pt x="685800" y="114300"/>
                </a:lnTo>
                <a:lnTo>
                  <a:pt x="514350" y="228600"/>
                </a:lnTo>
                <a:lnTo>
                  <a:pt x="5143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9617" y="5976482"/>
            <a:ext cx="781685" cy="319405"/>
          </a:xfrm>
          <a:custGeom>
            <a:avLst/>
            <a:gdLst/>
            <a:ahLst/>
            <a:cxnLst/>
            <a:rect l="l" t="t" r="r" b="b"/>
            <a:pathLst>
              <a:path w="781685" h="319404">
                <a:moveTo>
                  <a:pt x="30530" y="0"/>
                </a:moveTo>
                <a:lnTo>
                  <a:pt x="0" y="119392"/>
                </a:lnTo>
                <a:lnTo>
                  <a:pt x="581012" y="267957"/>
                </a:lnTo>
                <a:lnTo>
                  <a:pt x="567956" y="318998"/>
                </a:lnTo>
                <a:lnTo>
                  <a:pt x="781202" y="255536"/>
                </a:lnTo>
                <a:lnTo>
                  <a:pt x="675176" y="148564"/>
                </a:lnTo>
                <a:lnTo>
                  <a:pt x="611543" y="148564"/>
                </a:lnTo>
                <a:lnTo>
                  <a:pt x="30530" y="0"/>
                </a:lnTo>
                <a:close/>
              </a:path>
              <a:path w="781685" h="319404">
                <a:moveTo>
                  <a:pt x="624586" y="97523"/>
                </a:moveTo>
                <a:lnTo>
                  <a:pt x="611543" y="148564"/>
                </a:lnTo>
                <a:lnTo>
                  <a:pt x="675176" y="148564"/>
                </a:lnTo>
                <a:lnTo>
                  <a:pt x="624586" y="97523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9617" y="5976482"/>
            <a:ext cx="781685" cy="319405"/>
          </a:xfrm>
          <a:custGeom>
            <a:avLst/>
            <a:gdLst/>
            <a:ahLst/>
            <a:cxnLst/>
            <a:rect l="l" t="t" r="r" b="b"/>
            <a:pathLst>
              <a:path w="781685" h="319404">
                <a:moveTo>
                  <a:pt x="30530" y="0"/>
                </a:moveTo>
                <a:lnTo>
                  <a:pt x="611543" y="148564"/>
                </a:lnTo>
                <a:lnTo>
                  <a:pt x="624586" y="97523"/>
                </a:lnTo>
                <a:lnTo>
                  <a:pt x="781202" y="255536"/>
                </a:lnTo>
                <a:lnTo>
                  <a:pt x="567956" y="318998"/>
                </a:lnTo>
                <a:lnTo>
                  <a:pt x="581012" y="267957"/>
                </a:lnTo>
                <a:lnTo>
                  <a:pt x="0" y="119392"/>
                </a:lnTo>
                <a:lnTo>
                  <a:pt x="3053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0526" y="5646738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514350" y="0"/>
                </a:moveTo>
                <a:lnTo>
                  <a:pt x="5143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514350" y="171450"/>
                </a:lnTo>
                <a:lnTo>
                  <a:pt x="514350" y="228600"/>
                </a:lnTo>
                <a:lnTo>
                  <a:pt x="685800" y="114300"/>
                </a:lnTo>
                <a:lnTo>
                  <a:pt x="51435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0526" y="5646738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57150"/>
                </a:moveTo>
                <a:lnTo>
                  <a:pt x="514350" y="57150"/>
                </a:lnTo>
                <a:lnTo>
                  <a:pt x="514350" y="0"/>
                </a:lnTo>
                <a:lnTo>
                  <a:pt x="685800" y="114300"/>
                </a:lnTo>
                <a:lnTo>
                  <a:pt x="514350" y="228600"/>
                </a:lnTo>
                <a:lnTo>
                  <a:pt x="5143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50012"/>
            <a:ext cx="495617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5" dirty="0"/>
              <a:t>Identifiers in</a:t>
            </a:r>
            <a:r>
              <a:rPr sz="3800" spc="-40" dirty="0"/>
              <a:t> </a:t>
            </a:r>
            <a:r>
              <a:rPr sz="3800" spc="-5" dirty="0"/>
              <a:t>Java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535940" y="1172972"/>
            <a:ext cx="8152765" cy="5337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Identifiers </a:t>
            </a:r>
            <a:r>
              <a:rPr sz="2100" spc="5" dirty="0">
                <a:latin typeface="Verdana"/>
                <a:cs typeface="Verdana"/>
              </a:rPr>
              <a:t>are fundamental building </a:t>
            </a:r>
            <a:r>
              <a:rPr sz="2100" dirty="0">
                <a:latin typeface="Verdana"/>
                <a:cs typeface="Verdana"/>
              </a:rPr>
              <a:t>block of </a:t>
            </a:r>
            <a:r>
              <a:rPr sz="2100" spc="5" dirty="0">
                <a:latin typeface="Verdana"/>
                <a:cs typeface="Verdana"/>
              </a:rPr>
              <a:t>program</a:t>
            </a:r>
            <a:r>
              <a:rPr sz="2100" spc="-40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and  </a:t>
            </a:r>
            <a:r>
              <a:rPr sz="2100" dirty="0">
                <a:latin typeface="Verdana"/>
                <a:cs typeface="Verdana"/>
              </a:rPr>
              <a:t>used </a:t>
            </a:r>
            <a:r>
              <a:rPr sz="2100" spc="5" dirty="0">
                <a:latin typeface="Verdana"/>
                <a:cs typeface="Verdana"/>
              </a:rPr>
              <a:t>as names </a:t>
            </a:r>
            <a:r>
              <a:rPr sz="2100" dirty="0">
                <a:latin typeface="Verdana"/>
                <a:cs typeface="Verdana"/>
              </a:rPr>
              <a:t>given </a:t>
            </a:r>
            <a:r>
              <a:rPr sz="2100" spc="5" dirty="0">
                <a:latin typeface="Verdana"/>
                <a:cs typeface="Verdana"/>
              </a:rPr>
              <a:t>to </a:t>
            </a:r>
            <a:r>
              <a:rPr sz="2100" dirty="0">
                <a:latin typeface="Verdana"/>
                <a:cs typeface="Verdana"/>
              </a:rPr>
              <a:t>variables, objects, classes </a:t>
            </a:r>
            <a:r>
              <a:rPr sz="2100" spc="5" dirty="0">
                <a:latin typeface="Verdana"/>
                <a:cs typeface="Verdana"/>
              </a:rPr>
              <a:t>and  functions</a:t>
            </a:r>
            <a:r>
              <a:rPr sz="2100" spc="-12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etc.</a:t>
            </a:r>
            <a:endParaRPr sz="2100">
              <a:latin typeface="Verdana"/>
              <a:cs typeface="Verdana"/>
            </a:endParaRPr>
          </a:p>
          <a:p>
            <a:pPr marL="356870" marR="1283970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rules </a:t>
            </a:r>
            <a:r>
              <a:rPr sz="2100" spc="10" dirty="0">
                <a:latin typeface="Verdana"/>
                <a:cs typeface="Verdana"/>
              </a:rPr>
              <a:t>must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spc="-5" dirty="0">
                <a:latin typeface="Verdana"/>
                <a:cs typeface="Verdana"/>
              </a:rPr>
              <a:t>followed </a:t>
            </a:r>
            <a:r>
              <a:rPr sz="2100" dirty="0">
                <a:latin typeface="Verdana"/>
                <a:cs typeface="Verdana"/>
              </a:rPr>
              <a:t>while</a:t>
            </a:r>
            <a:r>
              <a:rPr sz="2100" spc="-28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using  </a:t>
            </a:r>
            <a:r>
              <a:rPr sz="2100" dirty="0">
                <a:latin typeface="Verdana"/>
                <a:cs typeface="Verdana"/>
              </a:rPr>
              <a:t>identifiers.</a:t>
            </a:r>
            <a:endParaRPr sz="2100">
              <a:latin typeface="Verdana"/>
              <a:cs typeface="Verdana"/>
            </a:endParaRPr>
          </a:p>
          <a:p>
            <a:pPr marL="756285" marR="623570" lvl="1" indent="-28702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Identifiers may have alphabets, </a:t>
            </a:r>
            <a:r>
              <a:rPr sz="2000" spc="5" dirty="0">
                <a:latin typeface="Verdana"/>
                <a:cs typeface="Verdana"/>
              </a:rPr>
              <a:t>digits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5" dirty="0">
                <a:latin typeface="Verdana"/>
                <a:cs typeface="Verdana"/>
              </a:rPr>
              <a:t>dollar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($),  </a:t>
            </a:r>
            <a:r>
              <a:rPr sz="2000" spc="-10" dirty="0">
                <a:latin typeface="Verdana"/>
                <a:cs typeface="Verdana"/>
              </a:rPr>
              <a:t>underscore </a:t>
            </a:r>
            <a:r>
              <a:rPr sz="2000" spc="-5" dirty="0">
                <a:latin typeface="Verdana"/>
                <a:cs typeface="Verdana"/>
              </a:rPr>
              <a:t>(_)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sign.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10" dirty="0">
                <a:latin typeface="Verdana"/>
                <a:cs typeface="Verdana"/>
              </a:rPr>
              <a:t>They </a:t>
            </a:r>
            <a:r>
              <a:rPr sz="2000" spc="-5" dirty="0">
                <a:latin typeface="Verdana"/>
                <a:cs typeface="Verdana"/>
              </a:rPr>
              <a:t>must not be Java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keywords.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10" dirty="0">
                <a:latin typeface="Verdana"/>
                <a:cs typeface="Verdana"/>
              </a:rPr>
              <a:t>They </a:t>
            </a:r>
            <a:r>
              <a:rPr sz="2000" spc="-5" dirty="0">
                <a:latin typeface="Verdana"/>
                <a:cs typeface="Verdana"/>
              </a:rPr>
              <a:t>must not </a:t>
            </a:r>
            <a:r>
              <a:rPr sz="2000" dirty="0">
                <a:latin typeface="Verdana"/>
                <a:cs typeface="Verdana"/>
              </a:rPr>
              <a:t>begin with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digit.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10" dirty="0">
                <a:latin typeface="Verdana"/>
                <a:cs typeface="Verdana"/>
              </a:rPr>
              <a:t>They 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any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length.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spc="-10" dirty="0">
                <a:latin typeface="Verdana"/>
                <a:cs typeface="Verdana"/>
              </a:rPr>
              <a:t>They are Case </a:t>
            </a:r>
            <a:r>
              <a:rPr sz="2000" dirty="0">
                <a:latin typeface="Verdana"/>
                <a:cs typeface="Verdana"/>
              </a:rPr>
              <a:t>Sensitive ie. </a:t>
            </a:r>
            <a:r>
              <a:rPr sz="2000" spc="-5" dirty="0">
                <a:latin typeface="Verdana"/>
                <a:cs typeface="Verdana"/>
              </a:rPr>
              <a:t>Age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different </a:t>
            </a:r>
            <a:r>
              <a:rPr sz="2000" spc="-15" dirty="0">
                <a:latin typeface="Verdana"/>
                <a:cs typeface="Verdana"/>
              </a:rPr>
              <a:t>from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age.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Example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Valid</a:t>
            </a:r>
            <a:r>
              <a:rPr sz="2100" spc="-14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identifiers-</a:t>
            </a:r>
            <a:endParaRPr sz="21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Verdana"/>
                <a:cs typeface="Verdana"/>
              </a:rPr>
              <a:t>MyFile, </a:t>
            </a:r>
            <a:r>
              <a:rPr sz="2000" spc="-5" dirty="0">
                <a:latin typeface="Verdana"/>
                <a:cs typeface="Verdana"/>
              </a:rPr>
              <a:t>Date9_7_7, </a:t>
            </a:r>
            <a:r>
              <a:rPr sz="2000" dirty="0">
                <a:latin typeface="Verdana"/>
                <a:cs typeface="Verdana"/>
              </a:rPr>
              <a:t>z2t09, </a:t>
            </a:r>
            <a:r>
              <a:rPr sz="2000" spc="-5" dirty="0">
                <a:latin typeface="Verdana"/>
                <a:cs typeface="Verdana"/>
              </a:rPr>
              <a:t>A_2_Z, $1_to_100, _chk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Example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Invalid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identifiers-</a:t>
            </a:r>
            <a:endParaRPr sz="210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  <a:spcBef>
                <a:spcPts val="705"/>
              </a:spcBef>
            </a:pPr>
            <a:r>
              <a:rPr sz="1900" spc="-10" dirty="0">
                <a:latin typeface="Verdana"/>
                <a:cs typeface="Verdana"/>
              </a:rPr>
              <a:t>Date-RAC, </a:t>
            </a:r>
            <a:r>
              <a:rPr sz="1900" spc="-15" dirty="0">
                <a:latin typeface="Verdana"/>
                <a:cs typeface="Verdana"/>
              </a:rPr>
              <a:t>29abc, </a:t>
            </a:r>
            <a:r>
              <a:rPr sz="1900" spc="-10" dirty="0">
                <a:latin typeface="Verdana"/>
                <a:cs typeface="Verdana"/>
              </a:rPr>
              <a:t>My.File, break,</a:t>
            </a:r>
            <a:r>
              <a:rPr sz="1900" spc="14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for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50012"/>
            <a:ext cx="411480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5" dirty="0"/>
              <a:t>Literals in</a:t>
            </a:r>
            <a:r>
              <a:rPr sz="3800" spc="-60" dirty="0"/>
              <a:t> </a:t>
            </a:r>
            <a:r>
              <a:rPr sz="3800" spc="-5" dirty="0"/>
              <a:t>Java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547052" y="1587309"/>
            <a:ext cx="8086725" cy="43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9685" indent="-344805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-10" dirty="0">
                <a:latin typeface="Verdana"/>
                <a:cs typeface="Verdana"/>
              </a:rPr>
              <a:t>Literals </a:t>
            </a:r>
            <a:r>
              <a:rPr sz="3000" dirty="0">
                <a:latin typeface="Verdana"/>
                <a:cs typeface="Verdana"/>
              </a:rPr>
              <a:t>or </a:t>
            </a:r>
            <a:r>
              <a:rPr sz="3000" spc="-5" dirty="0">
                <a:latin typeface="Verdana"/>
                <a:cs typeface="Verdana"/>
              </a:rPr>
              <a:t>constants are data </a:t>
            </a:r>
            <a:r>
              <a:rPr sz="3000" spc="-15" dirty="0">
                <a:latin typeface="Verdana"/>
                <a:cs typeface="Verdana"/>
              </a:rPr>
              <a:t>items </a:t>
            </a:r>
            <a:r>
              <a:rPr sz="3000" spc="-10" dirty="0">
                <a:latin typeface="Verdana"/>
                <a:cs typeface="Verdana"/>
              </a:rPr>
              <a:t>that  </a:t>
            </a:r>
            <a:r>
              <a:rPr sz="3000" spc="-5" dirty="0">
                <a:latin typeface="Verdana"/>
                <a:cs typeface="Verdana"/>
              </a:rPr>
              <a:t>have </a:t>
            </a:r>
            <a:r>
              <a:rPr sz="3000" spc="-15" dirty="0">
                <a:latin typeface="Verdana"/>
                <a:cs typeface="Verdana"/>
              </a:rPr>
              <a:t>fixed </a:t>
            </a:r>
            <a:r>
              <a:rPr sz="3000" spc="-5" dirty="0">
                <a:latin typeface="Verdana"/>
                <a:cs typeface="Verdana"/>
              </a:rPr>
              <a:t>data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value.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5" dirty="0">
                <a:latin typeface="Verdana"/>
                <a:cs typeface="Verdana"/>
              </a:rPr>
              <a:t>Java </a:t>
            </a:r>
            <a:r>
              <a:rPr sz="3000" spc="-15" dirty="0">
                <a:latin typeface="Verdana"/>
                <a:cs typeface="Verdana"/>
              </a:rPr>
              <a:t>allows </a:t>
            </a:r>
            <a:r>
              <a:rPr sz="3000" spc="-10" dirty="0">
                <a:latin typeface="Verdana"/>
                <a:cs typeface="Verdana"/>
              </a:rPr>
              <a:t>several </a:t>
            </a:r>
            <a:r>
              <a:rPr sz="3000" spc="-5" dirty="0">
                <a:latin typeface="Verdana"/>
                <a:cs typeface="Verdana"/>
              </a:rPr>
              <a:t>types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15" dirty="0">
                <a:latin typeface="Verdana"/>
                <a:cs typeface="Verdana"/>
              </a:rPr>
              <a:t>literals</a:t>
            </a:r>
            <a:r>
              <a:rPr sz="3000" spc="120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like-</a:t>
            </a:r>
            <a:endParaRPr sz="30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10" dirty="0">
                <a:latin typeface="Verdana"/>
                <a:cs typeface="Verdana"/>
              </a:rPr>
              <a:t>Integer</a:t>
            </a:r>
            <a:r>
              <a:rPr sz="2600" spc="3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5" dirty="0">
                <a:latin typeface="Verdana"/>
                <a:cs typeface="Verdana"/>
              </a:rPr>
              <a:t>Floating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20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5" dirty="0">
                <a:latin typeface="Verdana"/>
                <a:cs typeface="Verdana"/>
              </a:rPr>
              <a:t>Boolean</a:t>
            </a:r>
            <a:r>
              <a:rPr sz="2600" spc="-9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10" dirty="0">
                <a:latin typeface="Verdana"/>
                <a:cs typeface="Verdana"/>
              </a:rPr>
              <a:t>Character</a:t>
            </a:r>
            <a:r>
              <a:rPr sz="2600" spc="3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5" dirty="0">
                <a:latin typeface="Verdana"/>
                <a:cs typeface="Verdana"/>
              </a:rPr>
              <a:t>String</a:t>
            </a:r>
            <a:r>
              <a:rPr sz="2600" spc="-1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756920" algn="l"/>
              </a:tabLst>
            </a:pPr>
            <a:r>
              <a:rPr sz="2600" spc="-10" dirty="0">
                <a:latin typeface="Verdana"/>
                <a:cs typeface="Verdana"/>
              </a:rPr>
              <a:t>The null</a:t>
            </a:r>
            <a:r>
              <a:rPr sz="2600" spc="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literals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86524"/>
            <a:ext cx="426212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Integer</a:t>
            </a:r>
            <a:r>
              <a:rPr sz="3800" spc="-20" dirty="0"/>
              <a:t> </a:t>
            </a:r>
            <a:r>
              <a:rPr sz="3800" spc="-5" dirty="0"/>
              <a:t>Literals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507365" y="1318894"/>
            <a:ext cx="7675880" cy="4541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63500" indent="-344805">
              <a:lnSpc>
                <a:spcPct val="100000"/>
              </a:lnSpc>
              <a:spcBef>
                <a:spcPts val="9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An integer constant </a:t>
            </a:r>
            <a:r>
              <a:rPr sz="2600" dirty="0">
                <a:latin typeface="Verdana"/>
                <a:cs typeface="Verdana"/>
              </a:rPr>
              <a:t>or </a:t>
            </a:r>
            <a:r>
              <a:rPr sz="2600" spc="-5" dirty="0">
                <a:latin typeface="Verdana"/>
                <a:cs typeface="Verdana"/>
              </a:rPr>
              <a:t>literals </a:t>
            </a:r>
            <a:r>
              <a:rPr sz="2600" spc="-15" dirty="0">
                <a:latin typeface="Verdana"/>
                <a:cs typeface="Verdana"/>
              </a:rPr>
              <a:t>must </a:t>
            </a:r>
            <a:r>
              <a:rPr sz="2600" spc="-10" dirty="0">
                <a:latin typeface="Verdana"/>
                <a:cs typeface="Verdana"/>
              </a:rPr>
              <a:t>have </a:t>
            </a:r>
            <a:r>
              <a:rPr sz="2600" spc="-5" dirty="0">
                <a:latin typeface="Verdana"/>
                <a:cs typeface="Verdana"/>
              </a:rPr>
              <a:t>at  </a:t>
            </a:r>
            <a:r>
              <a:rPr sz="2600" spc="-10" dirty="0">
                <a:latin typeface="Verdana"/>
                <a:cs typeface="Verdana"/>
              </a:rPr>
              <a:t>least </a:t>
            </a:r>
            <a:r>
              <a:rPr sz="2600" spc="-5" dirty="0">
                <a:latin typeface="Verdana"/>
                <a:cs typeface="Verdana"/>
              </a:rPr>
              <a:t>one </a:t>
            </a:r>
            <a:r>
              <a:rPr sz="2600" spc="-15" dirty="0">
                <a:latin typeface="Verdana"/>
                <a:cs typeface="Verdana"/>
              </a:rPr>
              <a:t>+/- </a:t>
            </a:r>
            <a:r>
              <a:rPr sz="2600" spc="-10" dirty="0">
                <a:latin typeface="Verdana"/>
                <a:cs typeface="Verdana"/>
              </a:rPr>
              <a:t>digit without decimal</a:t>
            </a:r>
            <a:r>
              <a:rPr sz="2600" spc="1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point.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Java </a:t>
            </a:r>
            <a:r>
              <a:rPr sz="2600" spc="-5" dirty="0">
                <a:latin typeface="Verdana"/>
                <a:cs typeface="Verdana"/>
              </a:rPr>
              <a:t>allows </a:t>
            </a:r>
            <a:r>
              <a:rPr sz="2600" spc="-10" dirty="0">
                <a:latin typeface="Verdana"/>
                <a:cs typeface="Verdana"/>
              </a:rPr>
              <a:t>three types </a:t>
            </a:r>
            <a:r>
              <a:rPr sz="2600" dirty="0">
                <a:latin typeface="Verdana"/>
                <a:cs typeface="Verdana"/>
              </a:rPr>
              <a:t>of </a:t>
            </a:r>
            <a:r>
              <a:rPr sz="2600" spc="-10" dirty="0">
                <a:latin typeface="Verdana"/>
                <a:cs typeface="Verdana"/>
              </a:rPr>
              <a:t>integer </a:t>
            </a:r>
            <a:r>
              <a:rPr sz="2600" spc="-5" dirty="0">
                <a:latin typeface="Verdana"/>
                <a:cs typeface="Verdana"/>
              </a:rPr>
              <a:t>literals</a:t>
            </a:r>
            <a:r>
              <a:rPr sz="2600" spc="10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-</a:t>
            </a:r>
            <a:endParaRPr sz="26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Decimal </a:t>
            </a:r>
            <a:r>
              <a:rPr sz="2200" dirty="0">
                <a:latin typeface="Verdana"/>
                <a:cs typeface="Verdana"/>
              </a:rPr>
              <a:t>Integer </a:t>
            </a:r>
            <a:r>
              <a:rPr sz="2200" spc="-10" dirty="0">
                <a:latin typeface="Verdana"/>
                <a:cs typeface="Verdana"/>
              </a:rPr>
              <a:t>Literals </a:t>
            </a:r>
            <a:r>
              <a:rPr sz="2200" dirty="0">
                <a:latin typeface="Verdana"/>
                <a:cs typeface="Verdana"/>
              </a:rPr>
              <a:t>(Base</a:t>
            </a:r>
            <a:r>
              <a:rPr sz="2200" spc="-10" dirty="0">
                <a:latin typeface="Verdana"/>
                <a:cs typeface="Verdana"/>
              </a:rPr>
              <a:t> 10)</a:t>
            </a:r>
            <a:endParaRPr sz="2200">
              <a:latin typeface="Verdana"/>
              <a:cs typeface="Verdana"/>
            </a:endParaRPr>
          </a:p>
          <a:p>
            <a:pPr marL="664845">
              <a:lnSpc>
                <a:spcPct val="100000"/>
              </a:lnSpc>
              <a:spcBef>
                <a:spcPts val="730"/>
              </a:spcBef>
            </a:pPr>
            <a:r>
              <a:rPr sz="2000" spc="-10" dirty="0">
                <a:latin typeface="Verdana"/>
                <a:cs typeface="Verdana"/>
              </a:rPr>
              <a:t>e.g. </a:t>
            </a:r>
            <a:r>
              <a:rPr sz="2000" spc="-5" dirty="0">
                <a:latin typeface="Verdana"/>
                <a:cs typeface="Verdana"/>
              </a:rPr>
              <a:t>1234, 41, +97, -17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Octal </a:t>
            </a:r>
            <a:r>
              <a:rPr sz="2200" dirty="0">
                <a:latin typeface="Verdana"/>
                <a:cs typeface="Verdana"/>
              </a:rPr>
              <a:t>Integer </a:t>
            </a:r>
            <a:r>
              <a:rPr sz="2200" spc="-10" dirty="0">
                <a:latin typeface="Verdana"/>
                <a:cs typeface="Verdana"/>
              </a:rPr>
              <a:t>Literals </a:t>
            </a:r>
            <a:r>
              <a:rPr sz="2200" dirty="0">
                <a:latin typeface="Verdana"/>
                <a:cs typeface="Verdana"/>
              </a:rPr>
              <a:t>(Base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8)</a:t>
            </a:r>
            <a:endParaRPr sz="2200">
              <a:latin typeface="Verdana"/>
              <a:cs typeface="Verdana"/>
            </a:endParaRPr>
          </a:p>
          <a:p>
            <a:pPr marL="664845">
              <a:lnSpc>
                <a:spcPct val="100000"/>
              </a:lnSpc>
              <a:spcBef>
                <a:spcPts val="730"/>
              </a:spcBef>
            </a:pPr>
            <a:r>
              <a:rPr sz="2000" spc="-10" dirty="0">
                <a:latin typeface="Verdana"/>
                <a:cs typeface="Verdana"/>
              </a:rPr>
              <a:t>e.g.010, </a:t>
            </a:r>
            <a:r>
              <a:rPr sz="2000" spc="-5" dirty="0">
                <a:latin typeface="Verdana"/>
                <a:cs typeface="Verdana"/>
              </a:rPr>
              <a:t>014 </a:t>
            </a:r>
            <a:r>
              <a:rPr sz="2000" spc="-10" dirty="0">
                <a:latin typeface="Verdana"/>
                <a:cs typeface="Verdana"/>
              </a:rPr>
              <a:t>(Octal </a:t>
            </a:r>
            <a:r>
              <a:rPr sz="2000" spc="-5" dirty="0">
                <a:latin typeface="Verdana"/>
                <a:cs typeface="Verdana"/>
              </a:rPr>
              <a:t>must </a:t>
            </a:r>
            <a:r>
              <a:rPr sz="2000" spc="-10" dirty="0">
                <a:latin typeface="Verdana"/>
                <a:cs typeface="Verdana"/>
              </a:rPr>
              <a:t>start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0)</a:t>
            </a:r>
            <a:endParaRPr sz="200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Hexadecimal </a:t>
            </a:r>
            <a:r>
              <a:rPr sz="2200" dirty="0">
                <a:latin typeface="Verdana"/>
                <a:cs typeface="Verdana"/>
              </a:rPr>
              <a:t>Integer </a:t>
            </a:r>
            <a:r>
              <a:rPr sz="2200" spc="-10" dirty="0">
                <a:latin typeface="Verdana"/>
                <a:cs typeface="Verdana"/>
              </a:rPr>
              <a:t>Literals </a:t>
            </a:r>
            <a:r>
              <a:rPr sz="2200" dirty="0">
                <a:latin typeface="Verdana"/>
                <a:cs typeface="Verdana"/>
              </a:rPr>
              <a:t>(Base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16)</a:t>
            </a:r>
            <a:endParaRPr sz="2200">
              <a:latin typeface="Verdana"/>
              <a:cs typeface="Verdana"/>
            </a:endParaRPr>
          </a:p>
          <a:p>
            <a:pPr marL="734695">
              <a:lnSpc>
                <a:spcPct val="100000"/>
              </a:lnSpc>
              <a:spcBef>
                <a:spcPts val="490"/>
              </a:spcBef>
            </a:pPr>
            <a:r>
              <a:rPr sz="2000" spc="-10" dirty="0">
                <a:latin typeface="Verdana"/>
                <a:cs typeface="Verdana"/>
              </a:rPr>
              <a:t>e.g. </a:t>
            </a:r>
            <a:r>
              <a:rPr sz="2000" spc="-5" dirty="0">
                <a:latin typeface="Verdana"/>
                <a:cs typeface="Verdana"/>
              </a:rPr>
              <a:t>0xC, 0xab </a:t>
            </a:r>
            <a:r>
              <a:rPr sz="2000" spc="-15" dirty="0">
                <a:latin typeface="Verdana"/>
                <a:cs typeface="Verdana"/>
              </a:rPr>
              <a:t>(Hex </a:t>
            </a:r>
            <a:r>
              <a:rPr sz="2000" spc="-5" dirty="0">
                <a:latin typeface="Verdana"/>
                <a:cs typeface="Verdana"/>
              </a:rPr>
              <a:t>numbers must </a:t>
            </a:r>
            <a:r>
              <a:rPr sz="2000" spc="-10" dirty="0">
                <a:latin typeface="Verdana"/>
                <a:cs typeface="Verdana"/>
              </a:rPr>
              <a:t>starts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0x)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6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L </a:t>
            </a:r>
            <a:r>
              <a:rPr sz="2600" dirty="0">
                <a:latin typeface="Verdana"/>
                <a:cs typeface="Verdana"/>
              </a:rPr>
              <a:t>or </a:t>
            </a:r>
            <a:r>
              <a:rPr sz="2600" spc="-10" dirty="0">
                <a:latin typeface="Verdana"/>
                <a:cs typeface="Verdana"/>
              </a:rPr>
              <a:t>U suffix can </a:t>
            </a:r>
            <a:r>
              <a:rPr sz="2600" spc="-15" dirty="0">
                <a:latin typeface="Verdana"/>
                <a:cs typeface="Verdana"/>
              </a:rPr>
              <a:t>used </a:t>
            </a:r>
            <a:r>
              <a:rPr sz="2600" dirty="0">
                <a:latin typeface="Verdana"/>
                <a:cs typeface="Verdana"/>
              </a:rPr>
              <a:t>to </a:t>
            </a:r>
            <a:r>
              <a:rPr sz="2600" spc="-15" dirty="0">
                <a:latin typeface="Verdana"/>
                <a:cs typeface="Verdana"/>
              </a:rPr>
              <a:t>represent </a:t>
            </a:r>
            <a:r>
              <a:rPr sz="2600" spc="-5" dirty="0">
                <a:latin typeface="Verdana"/>
                <a:cs typeface="Verdana"/>
              </a:rPr>
              <a:t>long </a:t>
            </a:r>
            <a:r>
              <a:rPr sz="2600" spc="-15" dirty="0">
                <a:latin typeface="Verdana"/>
                <a:cs typeface="Verdana"/>
              </a:rPr>
              <a:t>and  unsigned </a:t>
            </a:r>
            <a:r>
              <a:rPr sz="2600" spc="-5" dirty="0">
                <a:latin typeface="Verdana"/>
                <a:cs typeface="Verdana"/>
              </a:rPr>
              <a:t>literals</a:t>
            </a:r>
            <a:r>
              <a:rPr sz="2600" spc="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respectively.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052" y="290322"/>
            <a:ext cx="56172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Floating / Real</a:t>
            </a:r>
            <a:r>
              <a:rPr sz="3400" spc="-105" dirty="0"/>
              <a:t> </a:t>
            </a:r>
            <a:r>
              <a:rPr sz="3400" spc="5" dirty="0"/>
              <a:t>Literals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383540" y="1264856"/>
            <a:ext cx="8333105" cy="4862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39878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real literals </a:t>
            </a:r>
            <a:r>
              <a:rPr sz="2100" spc="5" dirty="0">
                <a:latin typeface="Verdana"/>
                <a:cs typeface="Verdana"/>
              </a:rPr>
              <a:t>are fractional numbers having at </a:t>
            </a:r>
            <a:r>
              <a:rPr sz="2100" dirty="0">
                <a:latin typeface="Verdana"/>
                <a:cs typeface="Verdana"/>
              </a:rPr>
              <a:t>least</a:t>
            </a:r>
            <a:r>
              <a:rPr sz="2100" spc="-4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one  </a:t>
            </a:r>
            <a:r>
              <a:rPr sz="2100" dirty="0">
                <a:latin typeface="Verdana"/>
                <a:cs typeface="Verdana"/>
              </a:rPr>
              <a:t>digit before </a:t>
            </a:r>
            <a:r>
              <a:rPr sz="2100" spc="5" dirty="0">
                <a:latin typeface="Verdana"/>
                <a:cs typeface="Verdana"/>
              </a:rPr>
              <a:t>and </a:t>
            </a:r>
            <a:r>
              <a:rPr sz="2100" dirty="0">
                <a:latin typeface="Verdana"/>
                <a:cs typeface="Verdana"/>
              </a:rPr>
              <a:t>after decimal point </a:t>
            </a:r>
            <a:r>
              <a:rPr sz="2100" spc="5" dirty="0">
                <a:latin typeface="Verdana"/>
                <a:cs typeface="Verdana"/>
              </a:rPr>
              <a:t>with + </a:t>
            </a:r>
            <a:r>
              <a:rPr sz="2100" dirty="0">
                <a:latin typeface="Verdana"/>
                <a:cs typeface="Verdana"/>
              </a:rPr>
              <a:t>or </a:t>
            </a:r>
            <a:r>
              <a:rPr sz="2100" spc="5" dirty="0">
                <a:latin typeface="Verdana"/>
                <a:cs typeface="Verdana"/>
              </a:rPr>
              <a:t>– sign.  The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are </a:t>
            </a:r>
            <a:r>
              <a:rPr sz="2100" dirty="0">
                <a:latin typeface="Verdana"/>
                <a:cs typeface="Verdana"/>
              </a:rPr>
              <a:t>valid real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numbers-</a:t>
            </a:r>
            <a:endParaRPr sz="2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265"/>
              </a:spcBef>
            </a:pPr>
            <a:r>
              <a:rPr sz="2100" dirty="0">
                <a:latin typeface="Verdana"/>
                <a:cs typeface="Verdana"/>
              </a:rPr>
              <a:t>2.0, </a:t>
            </a:r>
            <a:r>
              <a:rPr sz="2100" spc="5" dirty="0">
                <a:latin typeface="Verdana"/>
                <a:cs typeface="Verdana"/>
              </a:rPr>
              <a:t>17.5, -13.0.</a:t>
            </a:r>
            <a:r>
              <a:rPr sz="2100" spc="-1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-0.00626</a:t>
            </a:r>
            <a:endParaRPr sz="2100">
              <a:latin typeface="Verdana"/>
              <a:cs typeface="Verdana"/>
            </a:endParaRPr>
          </a:p>
          <a:p>
            <a:pPr marL="356870" marR="2703830">
              <a:lnSpc>
                <a:spcPts val="2780"/>
              </a:lnSpc>
              <a:spcBef>
                <a:spcPts val="114"/>
              </a:spcBef>
              <a:tabLst>
                <a:tab pos="288988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are </a:t>
            </a:r>
            <a:r>
              <a:rPr sz="2100" dirty="0">
                <a:latin typeface="Verdana"/>
                <a:cs typeface="Verdana"/>
              </a:rPr>
              <a:t>invalid real</a:t>
            </a:r>
            <a:r>
              <a:rPr sz="2100" spc="-21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numbers-  7, 7. </a:t>
            </a:r>
            <a:r>
              <a:rPr sz="2100" dirty="0">
                <a:latin typeface="Verdana"/>
                <a:cs typeface="Verdana"/>
              </a:rPr>
              <a:t>,</a:t>
            </a:r>
            <a:r>
              <a:rPr sz="2100" spc="-5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+17/2</a:t>
            </a:r>
            <a:r>
              <a:rPr sz="2100" spc="-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and	17,250.26</a:t>
            </a:r>
            <a:r>
              <a:rPr sz="2100" spc="-8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etc.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real literals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dirty="0">
                <a:latin typeface="Verdana"/>
                <a:cs typeface="Verdana"/>
              </a:rPr>
              <a:t>represented in Exponent </a:t>
            </a:r>
            <a:r>
              <a:rPr sz="2100" spc="5" dirty="0">
                <a:latin typeface="Verdana"/>
                <a:cs typeface="Verdana"/>
              </a:rPr>
              <a:t>form</a:t>
            </a:r>
            <a:r>
              <a:rPr sz="2100" spc="-3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having  Matissa and </a:t>
            </a:r>
            <a:r>
              <a:rPr sz="2100" dirty="0">
                <a:latin typeface="Verdana"/>
                <a:cs typeface="Verdana"/>
              </a:rPr>
              <a:t>exponent </a:t>
            </a:r>
            <a:r>
              <a:rPr sz="2100" spc="5" dirty="0">
                <a:latin typeface="Verdana"/>
                <a:cs typeface="Verdana"/>
              </a:rPr>
              <a:t>with base 10 (E). Mantissa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</a:t>
            </a:r>
            <a:r>
              <a:rPr sz="2100" spc="-50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  </a:t>
            </a:r>
            <a:r>
              <a:rPr sz="2100" dirty="0">
                <a:latin typeface="Verdana"/>
                <a:cs typeface="Verdana"/>
              </a:rPr>
              <a:t>proper real </a:t>
            </a:r>
            <a:r>
              <a:rPr sz="2100" spc="5" dirty="0">
                <a:latin typeface="Verdana"/>
                <a:cs typeface="Verdana"/>
              </a:rPr>
              <a:t>numbers </a:t>
            </a:r>
            <a:r>
              <a:rPr sz="2100" dirty="0">
                <a:latin typeface="Verdana"/>
                <a:cs typeface="Verdana"/>
              </a:rPr>
              <a:t>while exponent </a:t>
            </a:r>
            <a:r>
              <a:rPr sz="2100" spc="10" dirty="0">
                <a:latin typeface="Verdana"/>
                <a:cs typeface="Verdana"/>
              </a:rPr>
              <a:t>must </a:t>
            </a:r>
            <a:r>
              <a:rPr sz="2100" spc="5" dirty="0">
                <a:latin typeface="Verdana"/>
                <a:cs typeface="Verdana"/>
              </a:rPr>
              <a:t>be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integer.</a:t>
            </a:r>
            <a:endParaRPr sz="2100">
              <a:latin typeface="Verdana"/>
              <a:cs typeface="Verdana"/>
            </a:endParaRPr>
          </a:p>
          <a:p>
            <a:pPr marL="356870" marR="1607185">
              <a:lnSpc>
                <a:spcPct val="120000"/>
              </a:lnSpc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are </a:t>
            </a:r>
            <a:r>
              <a:rPr sz="2100" dirty="0">
                <a:latin typeface="Verdana"/>
                <a:cs typeface="Verdana"/>
              </a:rPr>
              <a:t>valid real in exponent </a:t>
            </a:r>
            <a:r>
              <a:rPr sz="2100" spc="5" dirty="0">
                <a:latin typeface="Verdana"/>
                <a:cs typeface="Verdana"/>
              </a:rPr>
              <a:t>form-  152E05, 1.52E07, 0.152E08, -0.12E-3,</a:t>
            </a:r>
            <a:r>
              <a:rPr sz="2100" spc="-3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1.5E+8</a:t>
            </a:r>
            <a:endParaRPr sz="2100">
              <a:latin typeface="Verdana"/>
              <a:cs typeface="Verdana"/>
            </a:endParaRPr>
          </a:p>
          <a:p>
            <a:pPr marL="356870" marR="1362710">
              <a:lnSpc>
                <a:spcPct val="120000"/>
              </a:lnSpc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</a:t>
            </a:r>
            <a:r>
              <a:rPr sz="2100" spc="5" dirty="0">
                <a:latin typeface="Verdana"/>
                <a:cs typeface="Verdana"/>
              </a:rPr>
              <a:t>are </a:t>
            </a:r>
            <a:r>
              <a:rPr sz="2100" dirty="0">
                <a:latin typeface="Verdana"/>
                <a:cs typeface="Verdana"/>
              </a:rPr>
              <a:t>invalid real exponent</a:t>
            </a:r>
            <a:r>
              <a:rPr sz="2100" spc="-25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numbers-  172.E5, 1.7E, 0.17E2.3, 17,22E05,</a:t>
            </a:r>
            <a:r>
              <a:rPr sz="2100" spc="-31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.25E-7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052" y="434784"/>
            <a:ext cx="33648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Other</a:t>
            </a:r>
            <a:r>
              <a:rPr sz="3400" spc="-114" dirty="0"/>
              <a:t> </a:t>
            </a:r>
            <a:r>
              <a:rPr sz="3400" spc="5" dirty="0"/>
              <a:t>Literals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231140" y="1301432"/>
            <a:ext cx="8373745" cy="29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15900" indent="-34480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5" dirty="0">
                <a:latin typeface="Verdana"/>
                <a:cs typeface="Verdana"/>
              </a:rPr>
              <a:t>The </a:t>
            </a:r>
            <a:r>
              <a:rPr sz="1900" spc="-10" dirty="0">
                <a:latin typeface="Verdana"/>
                <a:cs typeface="Verdana"/>
              </a:rPr>
              <a:t>Boolean Literals </a:t>
            </a:r>
            <a:r>
              <a:rPr sz="1900" spc="-5" dirty="0">
                <a:latin typeface="Verdana"/>
                <a:cs typeface="Verdana"/>
              </a:rPr>
              <a:t>represents </a:t>
            </a:r>
            <a:r>
              <a:rPr sz="1900" spc="-10" dirty="0">
                <a:latin typeface="Verdana"/>
                <a:cs typeface="Verdana"/>
              </a:rPr>
              <a:t>either </a:t>
            </a:r>
            <a:r>
              <a:rPr sz="1900" spc="-5" dirty="0">
                <a:latin typeface="Verdana"/>
                <a:cs typeface="Verdana"/>
              </a:rPr>
              <a:t>TRUE or </a:t>
            </a:r>
            <a:r>
              <a:rPr sz="1900" spc="-10" dirty="0">
                <a:latin typeface="Verdana"/>
                <a:cs typeface="Verdana"/>
              </a:rPr>
              <a:t>FALSE. </a:t>
            </a: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0" dirty="0">
                <a:latin typeface="Verdana"/>
                <a:cs typeface="Verdana"/>
              </a:rPr>
              <a:t>always  Boolean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type.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0" dirty="0">
                <a:latin typeface="Verdana"/>
                <a:cs typeface="Verdana"/>
              </a:rPr>
              <a:t>null </a:t>
            </a:r>
            <a:r>
              <a:rPr sz="1900" spc="-15" dirty="0">
                <a:latin typeface="Verdana"/>
                <a:cs typeface="Verdana"/>
              </a:rPr>
              <a:t>literals indicates </a:t>
            </a:r>
            <a:r>
              <a:rPr sz="1900" spc="-10" dirty="0">
                <a:latin typeface="Verdana"/>
                <a:cs typeface="Verdana"/>
              </a:rPr>
              <a:t>nothing. </a:t>
            </a: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0" dirty="0">
                <a:latin typeface="Verdana"/>
                <a:cs typeface="Verdana"/>
              </a:rPr>
              <a:t>always null</a:t>
            </a:r>
            <a:r>
              <a:rPr sz="1900" spc="2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type.</a:t>
            </a:r>
            <a:endParaRPr sz="1900">
              <a:latin typeface="Verdana"/>
              <a:cs typeface="Verdana"/>
            </a:endParaRPr>
          </a:p>
          <a:p>
            <a:pPr marL="356870" marR="100330" indent="-34480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10" dirty="0">
                <a:latin typeface="Verdana"/>
                <a:cs typeface="Verdana"/>
              </a:rPr>
              <a:t>Character Literals </a:t>
            </a:r>
            <a:r>
              <a:rPr sz="1900" spc="-5" dirty="0">
                <a:latin typeface="Verdana"/>
                <a:cs typeface="Verdana"/>
              </a:rPr>
              <a:t>must </a:t>
            </a:r>
            <a:r>
              <a:rPr sz="1900" spc="-10" dirty="0">
                <a:latin typeface="Verdana"/>
                <a:cs typeface="Verdana"/>
              </a:rPr>
              <a:t>contain </a:t>
            </a:r>
            <a:r>
              <a:rPr sz="1900" spc="-5" dirty="0">
                <a:latin typeface="Verdana"/>
                <a:cs typeface="Verdana"/>
              </a:rPr>
              <a:t>one </a:t>
            </a:r>
            <a:r>
              <a:rPr sz="1900" spc="-10" dirty="0">
                <a:latin typeface="Verdana"/>
                <a:cs typeface="Verdana"/>
              </a:rPr>
              <a:t>character and </a:t>
            </a:r>
            <a:r>
              <a:rPr sz="1900" spc="-5" dirty="0">
                <a:latin typeface="Verdana"/>
                <a:cs typeface="Verdana"/>
              </a:rPr>
              <a:t>must </a:t>
            </a:r>
            <a:r>
              <a:rPr sz="1900" spc="-10" dirty="0">
                <a:latin typeface="Verdana"/>
                <a:cs typeface="Verdana"/>
              </a:rPr>
              <a:t>enclosed  </a:t>
            </a:r>
            <a:r>
              <a:rPr sz="1900" spc="-15" dirty="0">
                <a:latin typeface="Verdana"/>
                <a:cs typeface="Verdana"/>
              </a:rPr>
              <a:t>in single </a:t>
            </a:r>
            <a:r>
              <a:rPr sz="1900" spc="-10" dirty="0">
                <a:latin typeface="Verdana"/>
                <a:cs typeface="Verdana"/>
              </a:rPr>
              <a:t>quotation</a:t>
            </a:r>
            <a:r>
              <a:rPr sz="1900" spc="12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mark.</a:t>
            </a:r>
            <a:endParaRPr sz="1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59"/>
              </a:spcBef>
            </a:pPr>
            <a:r>
              <a:rPr sz="1900" spc="-5" dirty="0">
                <a:latin typeface="Verdana"/>
                <a:cs typeface="Verdana"/>
              </a:rPr>
              <a:t>e.g. </a:t>
            </a:r>
            <a:r>
              <a:rPr sz="1900" spc="-15" dirty="0">
                <a:latin typeface="Verdana"/>
                <a:cs typeface="Verdana"/>
              </a:rPr>
              <a:t>‘a’, </a:t>
            </a:r>
            <a:r>
              <a:rPr sz="1900" spc="-10" dirty="0">
                <a:latin typeface="Verdana"/>
                <a:cs typeface="Verdana"/>
              </a:rPr>
              <a:t>‘%’ </a:t>
            </a:r>
            <a:r>
              <a:rPr sz="1900" spc="-5" dirty="0">
                <a:latin typeface="Verdana"/>
                <a:cs typeface="Verdana"/>
              </a:rPr>
              <a:t>, ‘9’ , ‘\\’</a:t>
            </a:r>
            <a:r>
              <a:rPr sz="1900" spc="4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etc.</a:t>
            </a:r>
            <a:endParaRPr sz="1900">
              <a:latin typeface="Verdana"/>
              <a:cs typeface="Verdana"/>
            </a:endParaRPr>
          </a:p>
          <a:p>
            <a:pPr marL="356870" marR="508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Java </a:t>
            </a:r>
            <a:r>
              <a:rPr sz="1900" spc="-15" dirty="0">
                <a:latin typeface="Verdana"/>
                <a:cs typeface="Verdana"/>
              </a:rPr>
              <a:t>allows </a:t>
            </a:r>
            <a:r>
              <a:rPr sz="1900" spc="-5" dirty="0">
                <a:latin typeface="Verdana"/>
                <a:cs typeface="Verdana"/>
              </a:rPr>
              <a:t>some </a:t>
            </a:r>
            <a:r>
              <a:rPr sz="1900" spc="-10" dirty="0">
                <a:latin typeface="Verdana"/>
                <a:cs typeface="Verdana"/>
              </a:rPr>
              <a:t>non-graphic characters (which can </a:t>
            </a:r>
            <a:r>
              <a:rPr sz="1900" spc="-5" dirty="0">
                <a:latin typeface="Verdana"/>
                <a:cs typeface="Verdana"/>
              </a:rPr>
              <a:t>not </a:t>
            </a:r>
            <a:r>
              <a:rPr sz="1900" spc="-10" dirty="0">
                <a:latin typeface="Verdana"/>
                <a:cs typeface="Verdana"/>
              </a:rPr>
              <a:t>be typed  directly </a:t>
            </a:r>
            <a:r>
              <a:rPr sz="1900" spc="-5" dirty="0">
                <a:latin typeface="Verdana"/>
                <a:cs typeface="Verdana"/>
              </a:rPr>
              <a:t>through </a:t>
            </a:r>
            <a:r>
              <a:rPr sz="1900" spc="-10" dirty="0">
                <a:latin typeface="Verdana"/>
                <a:cs typeface="Verdana"/>
              </a:rPr>
              <a:t>keyboard) by using Escape sequence </a:t>
            </a:r>
            <a:r>
              <a:rPr sz="1900" dirty="0">
                <a:latin typeface="Verdana"/>
                <a:cs typeface="Verdana"/>
              </a:rPr>
              <a:t>(\)</a:t>
            </a:r>
            <a:r>
              <a:rPr sz="1900" spc="2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The </a:t>
            </a:r>
            <a:r>
              <a:rPr sz="1900" spc="-10" dirty="0">
                <a:latin typeface="Verdana"/>
                <a:cs typeface="Verdana"/>
              </a:rPr>
              <a:t>following Escape characters are commonly </a:t>
            </a:r>
            <a:r>
              <a:rPr sz="1900" spc="-5" dirty="0">
                <a:latin typeface="Verdana"/>
                <a:cs typeface="Verdana"/>
              </a:rPr>
              <a:t>used </a:t>
            </a:r>
            <a:r>
              <a:rPr sz="1900" spc="-15" dirty="0">
                <a:latin typeface="Verdana"/>
                <a:cs typeface="Verdana"/>
              </a:rPr>
              <a:t>in</a:t>
            </a:r>
            <a:r>
              <a:rPr sz="1900" spc="19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Java.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4773" y="4196620"/>
            <a:ext cx="2103755" cy="10680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Verdana"/>
                <a:cs typeface="Verdana"/>
              </a:rPr>
              <a:t>\b</a:t>
            </a:r>
            <a:r>
              <a:rPr sz="1900" spc="-2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(backspace),</a:t>
            </a:r>
            <a:endParaRPr sz="1900">
              <a:latin typeface="Verdana"/>
              <a:cs typeface="Verdana"/>
            </a:endParaRPr>
          </a:p>
          <a:p>
            <a:pPr marL="131445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\r (return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key),</a:t>
            </a:r>
            <a:endParaRPr sz="1900">
              <a:latin typeface="Verdana"/>
              <a:cs typeface="Verdana"/>
            </a:endParaRPr>
          </a:p>
          <a:p>
            <a:pPr marL="222885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\\ </a:t>
            </a:r>
            <a:r>
              <a:rPr sz="1900" spc="-10" dirty="0">
                <a:latin typeface="Verdana"/>
                <a:cs typeface="Verdana"/>
              </a:rPr>
              <a:t>(back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slash),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415" y="4196620"/>
            <a:ext cx="2487295" cy="10680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Verdana"/>
                <a:cs typeface="Verdana"/>
              </a:rPr>
              <a:t>\f (Form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feed),</a:t>
            </a:r>
            <a:endParaRPr sz="1900">
              <a:latin typeface="Verdana"/>
              <a:cs typeface="Verdana"/>
            </a:endParaRPr>
          </a:p>
          <a:p>
            <a:pPr marL="177165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\t </a:t>
            </a:r>
            <a:r>
              <a:rPr sz="1900" spc="-10" dirty="0">
                <a:latin typeface="Verdana"/>
                <a:cs typeface="Verdana"/>
              </a:rPr>
              <a:t>(Horizontal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tab),</a:t>
            </a:r>
            <a:endParaRPr sz="1900">
              <a:latin typeface="Verdana"/>
              <a:cs typeface="Verdana"/>
            </a:endParaRPr>
          </a:p>
          <a:p>
            <a:pPr marL="274955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\’ </a:t>
            </a:r>
            <a:r>
              <a:rPr sz="1900" spc="-15" dirty="0">
                <a:latin typeface="Verdana"/>
                <a:cs typeface="Verdana"/>
              </a:rPr>
              <a:t>(single </a:t>
            </a:r>
            <a:r>
              <a:rPr sz="1900" spc="-10" dirty="0">
                <a:latin typeface="Verdana"/>
                <a:cs typeface="Verdana"/>
              </a:rPr>
              <a:t>quote)</a:t>
            </a:r>
            <a:r>
              <a:rPr sz="1900" spc="6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,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654" y="4196620"/>
            <a:ext cx="2305050" cy="14154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Verdana"/>
                <a:cs typeface="Verdana"/>
              </a:rPr>
              <a:t>\a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(alert),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\n (new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line),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Verdana"/>
                <a:cs typeface="Verdana"/>
              </a:rPr>
              <a:t>\v </a:t>
            </a:r>
            <a:r>
              <a:rPr sz="1900" spc="-10" dirty="0">
                <a:latin typeface="Verdana"/>
                <a:cs typeface="Verdana"/>
              </a:rPr>
              <a:t>(vertical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tab),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spc="-5" dirty="0">
                <a:latin typeface="Verdana"/>
                <a:cs typeface="Verdana"/>
              </a:rPr>
              <a:t>\” </a:t>
            </a:r>
            <a:r>
              <a:rPr sz="1900" spc="-10" dirty="0">
                <a:latin typeface="Verdana"/>
                <a:cs typeface="Verdana"/>
              </a:rPr>
              <a:t>(double quote)</a:t>
            </a:r>
            <a:r>
              <a:rPr sz="1900" spc="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,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2378" y="5297521"/>
            <a:ext cx="4191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695" algn="l"/>
              </a:tabLst>
            </a:pPr>
            <a:r>
              <a:rPr sz="1900" spc="-5" dirty="0">
                <a:latin typeface="Verdana"/>
                <a:cs typeface="Verdana"/>
              </a:rPr>
              <a:t>\?</a:t>
            </a:r>
            <a:r>
              <a:rPr sz="1900" spc="1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(question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mark),	\0 </a:t>
            </a:r>
            <a:r>
              <a:rPr sz="1900" spc="-10" dirty="0">
                <a:latin typeface="Verdana"/>
                <a:cs typeface="Verdana"/>
              </a:rPr>
              <a:t>(null)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etc.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5992304"/>
            <a:ext cx="86017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6870" algn="l"/>
              </a:tabLst>
            </a:pPr>
            <a:r>
              <a:rPr sz="19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9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Verdana"/>
                <a:cs typeface="Verdana"/>
              </a:rPr>
              <a:t>String Literals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0" dirty="0">
                <a:latin typeface="Verdana"/>
                <a:cs typeface="Verdana"/>
              </a:rPr>
              <a:t>sequence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dirty="0">
                <a:latin typeface="Verdana"/>
                <a:cs typeface="Verdana"/>
              </a:rPr>
              <a:t>zero </a:t>
            </a:r>
            <a:r>
              <a:rPr sz="1900" spc="-5" dirty="0">
                <a:latin typeface="Verdana"/>
                <a:cs typeface="Verdana"/>
              </a:rPr>
              <a:t>or more </a:t>
            </a:r>
            <a:r>
              <a:rPr sz="1900" spc="-10" dirty="0">
                <a:latin typeface="Verdana"/>
                <a:cs typeface="Verdana"/>
              </a:rPr>
              <a:t>characters</a:t>
            </a:r>
            <a:r>
              <a:rPr sz="1900" spc="18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enclosed</a:t>
            </a:r>
            <a:endParaRPr sz="1900">
              <a:latin typeface="Verdana"/>
              <a:cs typeface="Verdana"/>
            </a:endParaRPr>
          </a:p>
          <a:p>
            <a:pPr marL="236854">
              <a:lnSpc>
                <a:spcPct val="100000"/>
              </a:lnSpc>
              <a:tabLst>
                <a:tab pos="2621280" algn="l"/>
                <a:tab pos="8588375" algn="l"/>
              </a:tabLst>
            </a:pPr>
            <a:r>
              <a:rPr sz="19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900" u="sng" spc="-39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900" u="sng" spc="-1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in </a:t>
            </a:r>
            <a:r>
              <a:rPr sz="19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double</a:t>
            </a:r>
            <a:r>
              <a:rPr sz="1900" u="sng" spc="6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9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quotes.	</a:t>
            </a:r>
            <a:r>
              <a:rPr sz="19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E.g. </a:t>
            </a:r>
            <a:r>
              <a:rPr sz="1900" u="sng" spc="-1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“abs”, “amit” </a:t>
            </a:r>
            <a:r>
              <a:rPr sz="19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, </a:t>
            </a:r>
            <a:r>
              <a:rPr sz="1900" u="sng" spc="-1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“1234” </a:t>
            </a:r>
            <a:r>
              <a:rPr sz="19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, </a:t>
            </a:r>
            <a:r>
              <a:rPr sz="19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“12 </a:t>
            </a:r>
            <a:r>
              <a:rPr sz="19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A”</a:t>
            </a:r>
            <a:r>
              <a:rPr sz="1900" u="sng" spc="22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900" u="sng" spc="-1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etc.	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06222"/>
            <a:ext cx="461899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Data </a:t>
            </a:r>
            <a:r>
              <a:rPr sz="3400" spc="-5" dirty="0"/>
              <a:t>types </a:t>
            </a:r>
            <a:r>
              <a:rPr sz="3400" spc="5" dirty="0"/>
              <a:t>in</a:t>
            </a:r>
            <a:r>
              <a:rPr sz="3400" spc="-135" dirty="0"/>
              <a:t> </a:t>
            </a:r>
            <a:r>
              <a:rPr sz="3400" dirty="0"/>
              <a:t>JAVA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258127" y="1371409"/>
            <a:ext cx="859091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8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Data types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Verdana"/>
                <a:cs typeface="Verdana"/>
              </a:rPr>
              <a:t>means </a:t>
            </a:r>
            <a:r>
              <a:rPr sz="2400" spc="-10" dirty="0">
                <a:latin typeface="Verdana"/>
                <a:cs typeface="Verdana"/>
              </a:rPr>
              <a:t>to identify the type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data and  </a:t>
            </a:r>
            <a:r>
              <a:rPr sz="2400" spc="-5" dirty="0">
                <a:latin typeface="Verdana"/>
                <a:cs typeface="Verdana"/>
              </a:rPr>
              <a:t>associated operations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handling</a:t>
            </a:r>
            <a:r>
              <a:rPr sz="2400" spc="13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it.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Verdana"/>
                <a:cs typeface="Verdana"/>
              </a:rPr>
              <a:t>Java </a:t>
            </a:r>
            <a:r>
              <a:rPr sz="2400" dirty="0">
                <a:latin typeface="Verdana"/>
                <a:cs typeface="Verdana"/>
              </a:rPr>
              <a:t>offers </a:t>
            </a:r>
            <a:r>
              <a:rPr sz="2400" spc="-5" dirty="0">
                <a:latin typeface="Verdana"/>
                <a:cs typeface="Verdana"/>
              </a:rPr>
              <a:t>two types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data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types.</a:t>
            </a:r>
            <a:endParaRPr sz="2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400" spc="-10" dirty="0">
                <a:solidFill>
                  <a:srgbClr val="FF3300"/>
                </a:solidFill>
                <a:latin typeface="Verdana"/>
                <a:cs typeface="Verdana"/>
              </a:rPr>
              <a:t>Primitive:</a:t>
            </a:r>
            <a:endParaRPr sz="2400">
              <a:latin typeface="Verdana"/>
              <a:cs typeface="Verdana"/>
            </a:endParaRPr>
          </a:p>
          <a:p>
            <a:pPr marL="356870" marR="50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Verdana"/>
                <a:cs typeface="Verdana"/>
              </a:rPr>
              <a:t>These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10" dirty="0">
                <a:latin typeface="Verdana"/>
                <a:cs typeface="Verdana"/>
              </a:rPr>
              <a:t>in-built data </a:t>
            </a:r>
            <a:r>
              <a:rPr sz="2400" spc="-5" dirty="0">
                <a:latin typeface="Verdana"/>
                <a:cs typeface="Verdana"/>
              </a:rPr>
              <a:t>types </a:t>
            </a:r>
            <a:r>
              <a:rPr sz="2400" dirty="0">
                <a:latin typeface="Verdana"/>
                <a:cs typeface="Verdana"/>
              </a:rPr>
              <a:t>offered </a:t>
            </a:r>
            <a:r>
              <a:rPr sz="2400" spc="-5" dirty="0">
                <a:latin typeface="Verdana"/>
                <a:cs typeface="Verdana"/>
              </a:rPr>
              <a:t>by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compiler.  </a:t>
            </a:r>
            <a:r>
              <a:rPr sz="2400" spc="-10" dirty="0">
                <a:latin typeface="Verdana"/>
                <a:cs typeface="Verdana"/>
              </a:rPr>
              <a:t>Java </a:t>
            </a:r>
            <a:r>
              <a:rPr sz="2400" spc="-5" dirty="0">
                <a:latin typeface="Verdana"/>
                <a:cs typeface="Verdana"/>
              </a:rPr>
              <a:t>supports </a:t>
            </a:r>
            <a:r>
              <a:rPr sz="2400" dirty="0">
                <a:latin typeface="Verdana"/>
                <a:cs typeface="Verdana"/>
              </a:rPr>
              <a:t>8 </a:t>
            </a:r>
            <a:r>
              <a:rPr sz="2400" spc="-10" dirty="0">
                <a:latin typeface="Verdana"/>
                <a:cs typeface="Verdana"/>
              </a:rPr>
              <a:t>primitive data </a:t>
            </a:r>
            <a:r>
              <a:rPr sz="2400" spc="-5" dirty="0">
                <a:latin typeface="Verdana"/>
                <a:cs typeface="Verdana"/>
              </a:rPr>
              <a:t>types e.g. byte, short,  </a:t>
            </a:r>
            <a:r>
              <a:rPr sz="2400" spc="-10" dirty="0">
                <a:latin typeface="Verdana"/>
                <a:cs typeface="Verdana"/>
              </a:rPr>
              <a:t>int, long, </a:t>
            </a:r>
            <a:r>
              <a:rPr sz="2400" spc="-5" dirty="0">
                <a:latin typeface="Verdana"/>
                <a:cs typeface="Verdana"/>
              </a:rPr>
              <a:t>float, double, char,</a:t>
            </a:r>
            <a:r>
              <a:rPr sz="2400" spc="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boolean.</a:t>
            </a:r>
            <a:endParaRPr sz="240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400" dirty="0">
                <a:solidFill>
                  <a:srgbClr val="FF3300"/>
                </a:solidFill>
                <a:latin typeface="Verdana"/>
                <a:cs typeface="Verdana"/>
              </a:rPr>
              <a:t>Reference:</a:t>
            </a:r>
            <a:endParaRPr sz="2400">
              <a:latin typeface="Verdana"/>
              <a:cs typeface="Verdana"/>
            </a:endParaRPr>
          </a:p>
          <a:p>
            <a:pPr marL="356870" marR="123189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Verdana"/>
                <a:cs typeface="Verdana"/>
              </a:rPr>
              <a:t>These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Verdana"/>
                <a:cs typeface="Verdana"/>
              </a:rPr>
              <a:t>constructed by </a:t>
            </a:r>
            <a:r>
              <a:rPr sz="2400" spc="-10" dirty="0">
                <a:latin typeface="Verdana"/>
                <a:cs typeface="Verdana"/>
              </a:rPr>
              <a:t>using primitive data </a:t>
            </a:r>
            <a:r>
              <a:rPr sz="2400" spc="-5" dirty="0">
                <a:latin typeface="Verdana"/>
                <a:cs typeface="Verdana"/>
              </a:rPr>
              <a:t>types,  as </a:t>
            </a:r>
            <a:r>
              <a:rPr sz="2400" dirty="0">
                <a:latin typeface="Verdana"/>
                <a:cs typeface="Verdana"/>
              </a:rPr>
              <a:t>per </a:t>
            </a:r>
            <a:r>
              <a:rPr sz="2400" spc="-5" dirty="0">
                <a:latin typeface="Verdana"/>
                <a:cs typeface="Verdana"/>
              </a:rPr>
              <a:t>user </a:t>
            </a:r>
            <a:r>
              <a:rPr sz="2400" dirty="0">
                <a:latin typeface="Verdana"/>
                <a:cs typeface="Verdana"/>
              </a:rPr>
              <a:t>need. Reference </a:t>
            </a:r>
            <a:r>
              <a:rPr sz="2400" spc="-1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types store </a:t>
            </a:r>
            <a:r>
              <a:rPr sz="2400" spc="-10" dirty="0">
                <a:latin typeface="Verdana"/>
                <a:cs typeface="Verdana"/>
              </a:rPr>
              <a:t>the  </a:t>
            </a:r>
            <a:r>
              <a:rPr sz="2400" dirty="0">
                <a:latin typeface="Verdana"/>
                <a:cs typeface="Verdana"/>
              </a:rPr>
              <a:t>memory </a:t>
            </a:r>
            <a:r>
              <a:rPr sz="2400" spc="-5" dirty="0">
                <a:latin typeface="Verdana"/>
                <a:cs typeface="Verdana"/>
              </a:rPr>
              <a:t>address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an object. Class, Interface and  Array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example </a:t>
            </a:r>
            <a:r>
              <a:rPr sz="2400" dirty="0">
                <a:latin typeface="Verdana"/>
                <a:cs typeface="Verdana"/>
              </a:rPr>
              <a:t>of Reference </a:t>
            </a:r>
            <a:r>
              <a:rPr sz="2400" spc="-5" dirty="0">
                <a:latin typeface="Verdana"/>
                <a:cs typeface="Verdana"/>
              </a:rPr>
              <a:t>Data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types.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487172"/>
            <a:ext cx="457200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Data </a:t>
            </a:r>
            <a:r>
              <a:rPr sz="3400" spc="-5" dirty="0"/>
              <a:t>Types </a:t>
            </a:r>
            <a:r>
              <a:rPr sz="3400" spc="5" dirty="0"/>
              <a:t>in</a:t>
            </a:r>
            <a:r>
              <a:rPr sz="3400" spc="-155" dirty="0"/>
              <a:t> </a:t>
            </a:r>
            <a:r>
              <a:rPr sz="3400" dirty="0"/>
              <a:t>Java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4710781" y="3002057"/>
            <a:ext cx="1270" cy="160655"/>
          </a:xfrm>
          <a:custGeom>
            <a:avLst/>
            <a:gdLst/>
            <a:ahLst/>
            <a:cxnLst/>
            <a:rect l="l" t="t" r="r" b="b"/>
            <a:pathLst>
              <a:path w="1270" h="160655">
                <a:moveTo>
                  <a:pt x="514" y="-14287"/>
                </a:moveTo>
                <a:lnTo>
                  <a:pt x="514" y="174586"/>
                </a:lnTo>
              </a:path>
            </a:pathLst>
          </a:custGeom>
          <a:ln w="29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9642" y="3484650"/>
            <a:ext cx="1270" cy="161925"/>
          </a:xfrm>
          <a:custGeom>
            <a:avLst/>
            <a:gdLst/>
            <a:ahLst/>
            <a:cxnLst/>
            <a:rect l="l" t="t" r="r" b="b"/>
            <a:pathLst>
              <a:path w="1270" h="161925">
                <a:moveTo>
                  <a:pt x="514" y="-14287"/>
                </a:moveTo>
                <a:lnTo>
                  <a:pt x="514" y="175717"/>
                </a:lnTo>
              </a:path>
            </a:pathLst>
          </a:custGeom>
          <a:ln w="29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0140" y="3485216"/>
            <a:ext cx="146685" cy="803910"/>
          </a:xfrm>
          <a:custGeom>
            <a:avLst/>
            <a:gdLst/>
            <a:ahLst/>
            <a:cxnLst/>
            <a:rect l="l" t="t" r="r" b="b"/>
            <a:pathLst>
              <a:path w="146685" h="803910">
                <a:moveTo>
                  <a:pt x="146646" y="803770"/>
                </a:moveTo>
                <a:lnTo>
                  <a:pt x="0" y="803770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0140" y="3485208"/>
            <a:ext cx="146685" cy="323215"/>
          </a:xfrm>
          <a:custGeom>
            <a:avLst/>
            <a:gdLst/>
            <a:ahLst/>
            <a:cxnLst/>
            <a:rect l="l" t="t" r="r" b="b"/>
            <a:pathLst>
              <a:path w="146685" h="323214">
                <a:moveTo>
                  <a:pt x="146646" y="322859"/>
                </a:moveTo>
                <a:lnTo>
                  <a:pt x="0" y="322859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790" y="3485215"/>
            <a:ext cx="146685" cy="1768475"/>
          </a:xfrm>
          <a:custGeom>
            <a:avLst/>
            <a:gdLst/>
            <a:ahLst/>
            <a:cxnLst/>
            <a:rect l="l" t="t" r="r" b="b"/>
            <a:pathLst>
              <a:path w="146684" h="1768475">
                <a:moveTo>
                  <a:pt x="146646" y="1767852"/>
                </a:moveTo>
                <a:lnTo>
                  <a:pt x="0" y="1767852"/>
                </a:ln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790" y="3485216"/>
            <a:ext cx="146685" cy="1285875"/>
          </a:xfrm>
          <a:custGeom>
            <a:avLst/>
            <a:gdLst/>
            <a:ahLst/>
            <a:cxnLst/>
            <a:rect l="l" t="t" r="r" b="b"/>
            <a:pathLst>
              <a:path w="146684" h="1285875">
                <a:moveTo>
                  <a:pt x="146646" y="1285811"/>
                </a:moveTo>
                <a:lnTo>
                  <a:pt x="0" y="1285811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790" y="3485216"/>
            <a:ext cx="146685" cy="803910"/>
          </a:xfrm>
          <a:custGeom>
            <a:avLst/>
            <a:gdLst/>
            <a:ahLst/>
            <a:cxnLst/>
            <a:rect l="l" t="t" r="r" b="b"/>
            <a:pathLst>
              <a:path w="146684" h="803910">
                <a:moveTo>
                  <a:pt x="146646" y="803770"/>
                </a:moveTo>
                <a:lnTo>
                  <a:pt x="0" y="803770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790" y="3485208"/>
            <a:ext cx="146685" cy="323215"/>
          </a:xfrm>
          <a:custGeom>
            <a:avLst/>
            <a:gdLst/>
            <a:ahLst/>
            <a:cxnLst/>
            <a:rect l="l" t="t" r="r" b="b"/>
            <a:pathLst>
              <a:path w="146684" h="323214">
                <a:moveTo>
                  <a:pt x="146646" y="322859"/>
                </a:moveTo>
                <a:lnTo>
                  <a:pt x="0" y="322859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3942" y="3002606"/>
            <a:ext cx="1475105" cy="160655"/>
          </a:xfrm>
          <a:custGeom>
            <a:avLst/>
            <a:gdLst/>
            <a:ahLst/>
            <a:cxnLst/>
            <a:rect l="l" t="t" r="r" b="b"/>
            <a:pathLst>
              <a:path w="1475104" h="160655">
                <a:moveTo>
                  <a:pt x="1474673" y="160312"/>
                </a:moveTo>
                <a:lnTo>
                  <a:pt x="1474673" y="80162"/>
                </a:lnTo>
                <a:lnTo>
                  <a:pt x="0" y="80162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0142" y="3002046"/>
            <a:ext cx="294640" cy="160655"/>
          </a:xfrm>
          <a:custGeom>
            <a:avLst/>
            <a:gdLst/>
            <a:ahLst/>
            <a:cxnLst/>
            <a:rect l="l" t="t" r="r" b="b"/>
            <a:pathLst>
              <a:path w="294639" h="160655">
                <a:moveTo>
                  <a:pt x="0" y="160312"/>
                </a:moveTo>
                <a:lnTo>
                  <a:pt x="0" y="80162"/>
                </a:lnTo>
                <a:lnTo>
                  <a:pt x="294322" y="80162"/>
                </a:lnTo>
                <a:lnTo>
                  <a:pt x="29432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278" y="3002606"/>
            <a:ext cx="1475105" cy="160655"/>
          </a:xfrm>
          <a:custGeom>
            <a:avLst/>
            <a:gdLst/>
            <a:ahLst/>
            <a:cxnLst/>
            <a:rect l="l" t="t" r="r" b="b"/>
            <a:pathLst>
              <a:path w="1475105" h="160655">
                <a:moveTo>
                  <a:pt x="0" y="160312"/>
                </a:moveTo>
                <a:lnTo>
                  <a:pt x="0" y="80162"/>
                </a:lnTo>
                <a:lnTo>
                  <a:pt x="1474673" y="80162"/>
                </a:lnTo>
                <a:lnTo>
                  <a:pt x="147467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4296" y="2517213"/>
            <a:ext cx="1228090" cy="163830"/>
          </a:xfrm>
          <a:custGeom>
            <a:avLst/>
            <a:gdLst/>
            <a:ahLst/>
            <a:cxnLst/>
            <a:rect l="l" t="t" r="r" b="b"/>
            <a:pathLst>
              <a:path w="1228090" h="163830">
                <a:moveTo>
                  <a:pt x="1227518" y="163664"/>
                </a:moveTo>
                <a:lnTo>
                  <a:pt x="1227518" y="82638"/>
                </a:lnTo>
                <a:lnTo>
                  <a:pt x="0" y="82638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290" y="2517213"/>
            <a:ext cx="1270" cy="163830"/>
          </a:xfrm>
          <a:custGeom>
            <a:avLst/>
            <a:gdLst/>
            <a:ahLst/>
            <a:cxnLst/>
            <a:rect l="l" t="t" r="r" b="b"/>
            <a:pathLst>
              <a:path w="1270" h="163830">
                <a:moveTo>
                  <a:pt x="514" y="-14287"/>
                </a:moveTo>
                <a:lnTo>
                  <a:pt x="514" y="177952"/>
                </a:lnTo>
              </a:path>
            </a:pathLst>
          </a:custGeom>
          <a:ln w="29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8818" y="2517213"/>
            <a:ext cx="1225550" cy="163830"/>
          </a:xfrm>
          <a:custGeom>
            <a:avLst/>
            <a:gdLst/>
            <a:ahLst/>
            <a:cxnLst/>
            <a:rect l="l" t="t" r="r" b="b"/>
            <a:pathLst>
              <a:path w="1225550" h="163830">
                <a:moveTo>
                  <a:pt x="0" y="163664"/>
                </a:moveTo>
                <a:lnTo>
                  <a:pt x="0" y="82638"/>
                </a:lnTo>
                <a:lnTo>
                  <a:pt x="1225473" y="82638"/>
                </a:lnTo>
                <a:lnTo>
                  <a:pt x="122547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0028" y="2518887"/>
            <a:ext cx="1960880" cy="161925"/>
          </a:xfrm>
          <a:custGeom>
            <a:avLst/>
            <a:gdLst/>
            <a:ahLst/>
            <a:cxnLst/>
            <a:rect l="l" t="t" r="r" b="b"/>
            <a:pathLst>
              <a:path w="1960879" h="161925">
                <a:moveTo>
                  <a:pt x="1960752" y="161429"/>
                </a:moveTo>
                <a:lnTo>
                  <a:pt x="1960752" y="80721"/>
                </a:lnTo>
                <a:lnTo>
                  <a:pt x="0" y="80721"/>
                </a:ln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3946" y="2518327"/>
            <a:ext cx="546735" cy="161925"/>
          </a:xfrm>
          <a:custGeom>
            <a:avLst/>
            <a:gdLst/>
            <a:ahLst/>
            <a:cxnLst/>
            <a:rect l="l" t="t" r="r" b="b"/>
            <a:pathLst>
              <a:path w="546735" h="161925">
                <a:moveTo>
                  <a:pt x="0" y="161429"/>
                </a:moveTo>
                <a:lnTo>
                  <a:pt x="0" y="80721"/>
                </a:lnTo>
                <a:lnTo>
                  <a:pt x="546595" y="80721"/>
                </a:lnTo>
                <a:lnTo>
                  <a:pt x="54659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3605" y="1938197"/>
            <a:ext cx="2500630" cy="161925"/>
          </a:xfrm>
          <a:custGeom>
            <a:avLst/>
            <a:gdLst/>
            <a:ahLst/>
            <a:cxnLst/>
            <a:rect l="l" t="t" r="r" b="b"/>
            <a:pathLst>
              <a:path w="2500629" h="161925">
                <a:moveTo>
                  <a:pt x="2500172" y="161429"/>
                </a:moveTo>
                <a:lnTo>
                  <a:pt x="2500172" y="80721"/>
                </a:lnTo>
                <a:lnTo>
                  <a:pt x="0" y="80721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0026" y="1938197"/>
            <a:ext cx="1913889" cy="161925"/>
          </a:xfrm>
          <a:custGeom>
            <a:avLst/>
            <a:gdLst/>
            <a:ahLst/>
            <a:cxnLst/>
            <a:rect l="l" t="t" r="r" b="b"/>
            <a:pathLst>
              <a:path w="1913889" h="161925">
                <a:moveTo>
                  <a:pt x="0" y="161429"/>
                </a:moveTo>
                <a:lnTo>
                  <a:pt x="0" y="80721"/>
                </a:lnTo>
                <a:lnTo>
                  <a:pt x="1913585" y="80721"/>
                </a:lnTo>
                <a:lnTo>
                  <a:pt x="191358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2915" y="1571622"/>
            <a:ext cx="1102995" cy="367030"/>
          </a:xfrm>
          <a:custGeom>
            <a:avLst/>
            <a:gdLst/>
            <a:ahLst/>
            <a:cxnLst/>
            <a:rect l="l" t="t" r="r" b="b"/>
            <a:pathLst>
              <a:path w="1102995" h="367030">
                <a:moveTo>
                  <a:pt x="1041311" y="0"/>
                </a:moveTo>
                <a:lnTo>
                  <a:pt x="61099" y="0"/>
                </a:lnTo>
                <a:lnTo>
                  <a:pt x="37317" y="4801"/>
                </a:lnTo>
                <a:lnTo>
                  <a:pt x="17895" y="17895"/>
                </a:lnTo>
                <a:lnTo>
                  <a:pt x="4801" y="37317"/>
                </a:lnTo>
                <a:lnTo>
                  <a:pt x="0" y="61099"/>
                </a:lnTo>
                <a:lnTo>
                  <a:pt x="0" y="305485"/>
                </a:lnTo>
                <a:lnTo>
                  <a:pt x="4801" y="329266"/>
                </a:lnTo>
                <a:lnTo>
                  <a:pt x="17895" y="348683"/>
                </a:lnTo>
                <a:lnTo>
                  <a:pt x="37317" y="361773"/>
                </a:lnTo>
                <a:lnTo>
                  <a:pt x="61099" y="366572"/>
                </a:lnTo>
                <a:lnTo>
                  <a:pt x="1041311" y="366572"/>
                </a:lnTo>
                <a:lnTo>
                  <a:pt x="1065093" y="361773"/>
                </a:lnTo>
                <a:lnTo>
                  <a:pt x="1084514" y="348683"/>
                </a:lnTo>
                <a:lnTo>
                  <a:pt x="1097609" y="329266"/>
                </a:lnTo>
                <a:lnTo>
                  <a:pt x="1102410" y="305485"/>
                </a:lnTo>
                <a:lnTo>
                  <a:pt x="1102410" y="61099"/>
                </a:lnTo>
                <a:lnTo>
                  <a:pt x="1097609" y="37317"/>
                </a:lnTo>
                <a:lnTo>
                  <a:pt x="1084514" y="17895"/>
                </a:lnTo>
                <a:lnTo>
                  <a:pt x="1065093" y="4801"/>
                </a:lnTo>
                <a:lnTo>
                  <a:pt x="1041311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2915" y="1571622"/>
            <a:ext cx="1102995" cy="367030"/>
          </a:xfrm>
          <a:custGeom>
            <a:avLst/>
            <a:gdLst/>
            <a:ahLst/>
            <a:cxnLst/>
            <a:rect l="l" t="t" r="r" b="b"/>
            <a:pathLst>
              <a:path w="1102995" h="367030">
                <a:moveTo>
                  <a:pt x="0" y="61099"/>
                </a:moveTo>
                <a:lnTo>
                  <a:pt x="4801" y="37317"/>
                </a:lnTo>
                <a:lnTo>
                  <a:pt x="17895" y="17895"/>
                </a:lnTo>
                <a:lnTo>
                  <a:pt x="37317" y="4801"/>
                </a:lnTo>
                <a:lnTo>
                  <a:pt x="61099" y="0"/>
                </a:lnTo>
                <a:lnTo>
                  <a:pt x="1041311" y="0"/>
                </a:lnTo>
                <a:lnTo>
                  <a:pt x="1065093" y="4801"/>
                </a:lnTo>
                <a:lnTo>
                  <a:pt x="1084514" y="17895"/>
                </a:lnTo>
                <a:lnTo>
                  <a:pt x="1097609" y="37317"/>
                </a:lnTo>
                <a:lnTo>
                  <a:pt x="1102410" y="61099"/>
                </a:lnTo>
                <a:lnTo>
                  <a:pt x="1102410" y="305485"/>
                </a:lnTo>
                <a:lnTo>
                  <a:pt x="1097609" y="329266"/>
                </a:lnTo>
                <a:lnTo>
                  <a:pt x="1084514" y="348683"/>
                </a:lnTo>
                <a:lnTo>
                  <a:pt x="1065093" y="361773"/>
                </a:lnTo>
                <a:lnTo>
                  <a:pt x="1041311" y="366572"/>
                </a:lnTo>
                <a:lnTo>
                  <a:pt x="61099" y="366572"/>
                </a:lnTo>
                <a:lnTo>
                  <a:pt x="37317" y="361773"/>
                </a:lnTo>
                <a:lnTo>
                  <a:pt x="17895" y="348683"/>
                </a:lnTo>
                <a:lnTo>
                  <a:pt x="4801" y="329266"/>
                </a:lnTo>
                <a:lnTo>
                  <a:pt x="0" y="305485"/>
                </a:lnTo>
                <a:lnTo>
                  <a:pt x="0" y="610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98304" y="1635532"/>
            <a:ext cx="11360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Verdana"/>
                <a:cs typeface="Verdana"/>
              </a:rPr>
              <a:t>Data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Types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29181" y="2099629"/>
            <a:ext cx="2642870" cy="419734"/>
          </a:xfrm>
          <a:custGeom>
            <a:avLst/>
            <a:gdLst/>
            <a:ahLst/>
            <a:cxnLst/>
            <a:rect l="l" t="t" r="r" b="b"/>
            <a:pathLst>
              <a:path w="2642870" h="419735">
                <a:moveTo>
                  <a:pt x="2572829" y="0"/>
                </a:moveTo>
                <a:lnTo>
                  <a:pt x="69875" y="0"/>
                </a:lnTo>
                <a:lnTo>
                  <a:pt x="42674" y="5490"/>
                </a:lnTo>
                <a:lnTo>
                  <a:pt x="20464" y="20464"/>
                </a:lnTo>
                <a:lnTo>
                  <a:pt x="5490" y="42674"/>
                </a:lnTo>
                <a:lnTo>
                  <a:pt x="0" y="69875"/>
                </a:lnTo>
                <a:lnTo>
                  <a:pt x="0" y="349377"/>
                </a:lnTo>
                <a:lnTo>
                  <a:pt x="5490" y="376579"/>
                </a:lnTo>
                <a:lnTo>
                  <a:pt x="20464" y="398794"/>
                </a:lnTo>
                <a:lnTo>
                  <a:pt x="42674" y="413772"/>
                </a:lnTo>
                <a:lnTo>
                  <a:pt x="69875" y="419265"/>
                </a:lnTo>
                <a:lnTo>
                  <a:pt x="2572829" y="419265"/>
                </a:lnTo>
                <a:lnTo>
                  <a:pt x="2600031" y="413772"/>
                </a:lnTo>
                <a:lnTo>
                  <a:pt x="2622246" y="398794"/>
                </a:lnTo>
                <a:lnTo>
                  <a:pt x="2637225" y="376579"/>
                </a:lnTo>
                <a:lnTo>
                  <a:pt x="2642717" y="349377"/>
                </a:lnTo>
                <a:lnTo>
                  <a:pt x="2642717" y="69875"/>
                </a:lnTo>
                <a:lnTo>
                  <a:pt x="2637225" y="42674"/>
                </a:lnTo>
                <a:lnTo>
                  <a:pt x="2622246" y="20464"/>
                </a:lnTo>
                <a:lnTo>
                  <a:pt x="2600031" y="5490"/>
                </a:lnTo>
                <a:lnTo>
                  <a:pt x="257282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181" y="2099629"/>
            <a:ext cx="2642870" cy="419734"/>
          </a:xfrm>
          <a:custGeom>
            <a:avLst/>
            <a:gdLst/>
            <a:ahLst/>
            <a:cxnLst/>
            <a:rect l="l" t="t" r="r" b="b"/>
            <a:pathLst>
              <a:path w="2642870" h="419735">
                <a:moveTo>
                  <a:pt x="0" y="69875"/>
                </a:moveTo>
                <a:lnTo>
                  <a:pt x="5490" y="42674"/>
                </a:lnTo>
                <a:lnTo>
                  <a:pt x="20464" y="20464"/>
                </a:lnTo>
                <a:lnTo>
                  <a:pt x="42674" y="5490"/>
                </a:lnTo>
                <a:lnTo>
                  <a:pt x="69875" y="0"/>
                </a:lnTo>
                <a:lnTo>
                  <a:pt x="2572829" y="0"/>
                </a:lnTo>
                <a:lnTo>
                  <a:pt x="2600031" y="5490"/>
                </a:lnTo>
                <a:lnTo>
                  <a:pt x="2622246" y="20464"/>
                </a:lnTo>
                <a:lnTo>
                  <a:pt x="2637225" y="42674"/>
                </a:lnTo>
                <a:lnTo>
                  <a:pt x="2642717" y="69875"/>
                </a:lnTo>
                <a:lnTo>
                  <a:pt x="2642717" y="349377"/>
                </a:lnTo>
                <a:lnTo>
                  <a:pt x="2637225" y="376579"/>
                </a:lnTo>
                <a:lnTo>
                  <a:pt x="2622246" y="398794"/>
                </a:lnTo>
                <a:lnTo>
                  <a:pt x="2600031" y="413772"/>
                </a:lnTo>
                <a:lnTo>
                  <a:pt x="2572829" y="419265"/>
                </a:lnTo>
                <a:lnTo>
                  <a:pt x="69875" y="419265"/>
                </a:lnTo>
                <a:lnTo>
                  <a:pt x="42674" y="413772"/>
                </a:lnTo>
                <a:lnTo>
                  <a:pt x="20464" y="398794"/>
                </a:lnTo>
                <a:lnTo>
                  <a:pt x="5490" y="376579"/>
                </a:lnTo>
                <a:lnTo>
                  <a:pt x="0" y="349377"/>
                </a:lnTo>
                <a:lnTo>
                  <a:pt x="0" y="69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72330" y="2083198"/>
            <a:ext cx="25507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1343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Verdana"/>
                <a:cs typeface="Verdana"/>
              </a:rPr>
              <a:t>Primitive  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5" dirty="0">
                <a:latin typeface="Verdana"/>
                <a:cs typeface="Verdana"/>
              </a:rPr>
              <a:t>i</a:t>
            </a:r>
            <a:r>
              <a:rPr sz="1400" b="1" spc="-20" dirty="0">
                <a:latin typeface="Verdana"/>
                <a:cs typeface="Verdana"/>
              </a:rPr>
              <a:t>nt</a:t>
            </a:r>
            <a:r>
              <a:rPr sz="1400" b="1" spc="-5" dirty="0">
                <a:latin typeface="Verdana"/>
                <a:cs typeface="Verdana"/>
              </a:rPr>
              <a:t>ri</a:t>
            </a:r>
            <a:r>
              <a:rPr sz="1400" b="1" spc="-20" dirty="0">
                <a:latin typeface="Verdana"/>
                <a:cs typeface="Verdana"/>
              </a:rPr>
              <a:t>ns</a:t>
            </a:r>
            <a:r>
              <a:rPr sz="1400" b="1" spc="-5" dirty="0">
                <a:latin typeface="Verdana"/>
                <a:cs typeface="Verdana"/>
              </a:rPr>
              <a:t>i</a:t>
            </a:r>
            <a:r>
              <a:rPr sz="1400" b="1" spc="-15" dirty="0">
                <a:latin typeface="Verdana"/>
                <a:cs typeface="Verdana"/>
              </a:rPr>
              <a:t>c</a:t>
            </a:r>
            <a:r>
              <a:rPr sz="1400" b="1" spc="-10" dirty="0">
                <a:latin typeface="Verdana"/>
                <a:cs typeface="Verdana"/>
              </a:rPr>
              <a:t>/</a:t>
            </a:r>
            <a:r>
              <a:rPr sz="1400" b="1" spc="-5" dirty="0">
                <a:latin typeface="Verdana"/>
                <a:cs typeface="Verdana"/>
              </a:rPr>
              <a:t>F</a:t>
            </a:r>
            <a:r>
              <a:rPr sz="1400" b="1" spc="-20" dirty="0">
                <a:latin typeface="Verdana"/>
                <a:cs typeface="Verdana"/>
              </a:rPr>
              <a:t>un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-20" dirty="0">
                <a:latin typeface="Verdana"/>
                <a:cs typeface="Verdana"/>
              </a:rPr>
              <a:t>m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nt</a:t>
            </a:r>
            <a:r>
              <a:rPr sz="1400" b="1" spc="-5" dirty="0">
                <a:latin typeface="Verdana"/>
                <a:cs typeface="Verdana"/>
              </a:rPr>
              <a:t>al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spc="-5" dirty="0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60312" y="2099629"/>
            <a:ext cx="1807210" cy="419734"/>
          </a:xfrm>
          <a:custGeom>
            <a:avLst/>
            <a:gdLst/>
            <a:ahLst/>
            <a:cxnLst/>
            <a:rect l="l" t="t" r="r" b="b"/>
            <a:pathLst>
              <a:path w="1807209" h="419735">
                <a:moveTo>
                  <a:pt x="1737055" y="0"/>
                </a:moveTo>
                <a:lnTo>
                  <a:pt x="69875" y="0"/>
                </a:lnTo>
                <a:lnTo>
                  <a:pt x="42674" y="5490"/>
                </a:lnTo>
                <a:lnTo>
                  <a:pt x="20464" y="20464"/>
                </a:lnTo>
                <a:lnTo>
                  <a:pt x="5490" y="42674"/>
                </a:lnTo>
                <a:lnTo>
                  <a:pt x="0" y="69875"/>
                </a:lnTo>
                <a:lnTo>
                  <a:pt x="0" y="349377"/>
                </a:lnTo>
                <a:lnTo>
                  <a:pt x="5490" y="376579"/>
                </a:lnTo>
                <a:lnTo>
                  <a:pt x="20464" y="398794"/>
                </a:lnTo>
                <a:lnTo>
                  <a:pt x="42674" y="413772"/>
                </a:lnTo>
                <a:lnTo>
                  <a:pt x="69875" y="419265"/>
                </a:lnTo>
                <a:lnTo>
                  <a:pt x="1737055" y="419265"/>
                </a:lnTo>
                <a:lnTo>
                  <a:pt x="1764255" y="413772"/>
                </a:lnTo>
                <a:lnTo>
                  <a:pt x="1786466" y="398794"/>
                </a:lnTo>
                <a:lnTo>
                  <a:pt x="1801440" y="376579"/>
                </a:lnTo>
                <a:lnTo>
                  <a:pt x="1806930" y="349377"/>
                </a:lnTo>
                <a:lnTo>
                  <a:pt x="1806930" y="69875"/>
                </a:lnTo>
                <a:lnTo>
                  <a:pt x="1801440" y="42674"/>
                </a:lnTo>
                <a:lnTo>
                  <a:pt x="1786466" y="20464"/>
                </a:lnTo>
                <a:lnTo>
                  <a:pt x="1764255" y="5490"/>
                </a:lnTo>
                <a:lnTo>
                  <a:pt x="1737055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0312" y="2099629"/>
            <a:ext cx="1807210" cy="419734"/>
          </a:xfrm>
          <a:custGeom>
            <a:avLst/>
            <a:gdLst/>
            <a:ahLst/>
            <a:cxnLst/>
            <a:rect l="l" t="t" r="r" b="b"/>
            <a:pathLst>
              <a:path w="1807209" h="419735">
                <a:moveTo>
                  <a:pt x="0" y="69875"/>
                </a:moveTo>
                <a:lnTo>
                  <a:pt x="5490" y="42674"/>
                </a:lnTo>
                <a:lnTo>
                  <a:pt x="20464" y="20464"/>
                </a:lnTo>
                <a:lnTo>
                  <a:pt x="42674" y="5490"/>
                </a:lnTo>
                <a:lnTo>
                  <a:pt x="69875" y="0"/>
                </a:lnTo>
                <a:lnTo>
                  <a:pt x="1737055" y="0"/>
                </a:lnTo>
                <a:lnTo>
                  <a:pt x="1764255" y="5490"/>
                </a:lnTo>
                <a:lnTo>
                  <a:pt x="1786466" y="20464"/>
                </a:lnTo>
                <a:lnTo>
                  <a:pt x="1801440" y="42674"/>
                </a:lnTo>
                <a:lnTo>
                  <a:pt x="1806930" y="69875"/>
                </a:lnTo>
                <a:lnTo>
                  <a:pt x="1806930" y="349377"/>
                </a:lnTo>
                <a:lnTo>
                  <a:pt x="1801440" y="376579"/>
                </a:lnTo>
                <a:lnTo>
                  <a:pt x="1786466" y="398794"/>
                </a:lnTo>
                <a:lnTo>
                  <a:pt x="1764255" y="413772"/>
                </a:lnTo>
                <a:lnTo>
                  <a:pt x="1737055" y="419265"/>
                </a:lnTo>
                <a:lnTo>
                  <a:pt x="69875" y="419265"/>
                </a:lnTo>
                <a:lnTo>
                  <a:pt x="42674" y="413772"/>
                </a:lnTo>
                <a:lnTo>
                  <a:pt x="20464" y="398794"/>
                </a:lnTo>
                <a:lnTo>
                  <a:pt x="5490" y="376579"/>
                </a:lnTo>
                <a:lnTo>
                  <a:pt x="0" y="349377"/>
                </a:lnTo>
                <a:lnTo>
                  <a:pt x="0" y="69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48061" y="2189878"/>
            <a:ext cx="102679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Verdana"/>
                <a:cs typeface="Verdana"/>
              </a:rPr>
              <a:t>Reference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64022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1025385" y="0"/>
                </a:moveTo>
                <a:lnTo>
                  <a:pt x="53441" y="0"/>
                </a:lnTo>
                <a:lnTo>
                  <a:pt x="32639" y="4199"/>
                </a:lnTo>
                <a:lnTo>
                  <a:pt x="15652" y="15652"/>
                </a:lnTo>
                <a:lnTo>
                  <a:pt x="4199" y="32639"/>
                </a:lnTo>
                <a:lnTo>
                  <a:pt x="0" y="53441"/>
                </a:lnTo>
                <a:lnTo>
                  <a:pt x="0" y="267182"/>
                </a:lnTo>
                <a:lnTo>
                  <a:pt x="4199" y="287982"/>
                </a:lnTo>
                <a:lnTo>
                  <a:pt x="15652" y="304965"/>
                </a:lnTo>
                <a:lnTo>
                  <a:pt x="32639" y="316413"/>
                </a:lnTo>
                <a:lnTo>
                  <a:pt x="53441" y="320611"/>
                </a:lnTo>
                <a:lnTo>
                  <a:pt x="1025385" y="320611"/>
                </a:lnTo>
                <a:lnTo>
                  <a:pt x="1046187" y="316413"/>
                </a:lnTo>
                <a:lnTo>
                  <a:pt x="1063174" y="304965"/>
                </a:lnTo>
                <a:lnTo>
                  <a:pt x="1074627" y="287982"/>
                </a:lnTo>
                <a:lnTo>
                  <a:pt x="1078826" y="267182"/>
                </a:lnTo>
                <a:lnTo>
                  <a:pt x="1078826" y="53441"/>
                </a:lnTo>
                <a:lnTo>
                  <a:pt x="1074627" y="32639"/>
                </a:lnTo>
                <a:lnTo>
                  <a:pt x="1063174" y="15652"/>
                </a:lnTo>
                <a:lnTo>
                  <a:pt x="1046187" y="4199"/>
                </a:lnTo>
                <a:lnTo>
                  <a:pt x="102538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4022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1025385" y="0"/>
                </a:lnTo>
                <a:lnTo>
                  <a:pt x="1046187" y="4199"/>
                </a:lnTo>
                <a:lnTo>
                  <a:pt x="1063174" y="15652"/>
                </a:lnTo>
                <a:lnTo>
                  <a:pt x="1074627" y="32639"/>
                </a:lnTo>
                <a:lnTo>
                  <a:pt x="1078826" y="53441"/>
                </a:lnTo>
                <a:lnTo>
                  <a:pt x="1078826" y="267182"/>
                </a:lnTo>
                <a:lnTo>
                  <a:pt x="1074627" y="287982"/>
                </a:lnTo>
                <a:lnTo>
                  <a:pt x="1063174" y="304965"/>
                </a:lnTo>
                <a:lnTo>
                  <a:pt x="1046187" y="316413"/>
                </a:lnTo>
                <a:lnTo>
                  <a:pt x="1025385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99777" y="2744104"/>
            <a:ext cx="607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Verdana"/>
                <a:cs typeface="Verdana"/>
              </a:rPr>
              <a:t>N</a:t>
            </a:r>
            <a:r>
              <a:rPr sz="1100" spc="-5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c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71369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1025385" y="0"/>
                </a:moveTo>
                <a:lnTo>
                  <a:pt x="53441" y="0"/>
                </a:lnTo>
                <a:lnTo>
                  <a:pt x="32639" y="4199"/>
                </a:lnTo>
                <a:lnTo>
                  <a:pt x="15652" y="15652"/>
                </a:lnTo>
                <a:lnTo>
                  <a:pt x="4199" y="32639"/>
                </a:lnTo>
                <a:lnTo>
                  <a:pt x="0" y="53441"/>
                </a:lnTo>
                <a:lnTo>
                  <a:pt x="0" y="267182"/>
                </a:lnTo>
                <a:lnTo>
                  <a:pt x="4199" y="287982"/>
                </a:lnTo>
                <a:lnTo>
                  <a:pt x="15652" y="304965"/>
                </a:lnTo>
                <a:lnTo>
                  <a:pt x="32639" y="316413"/>
                </a:lnTo>
                <a:lnTo>
                  <a:pt x="53441" y="320611"/>
                </a:lnTo>
                <a:lnTo>
                  <a:pt x="1025385" y="320611"/>
                </a:lnTo>
                <a:lnTo>
                  <a:pt x="1046187" y="316413"/>
                </a:lnTo>
                <a:lnTo>
                  <a:pt x="1063174" y="304965"/>
                </a:lnTo>
                <a:lnTo>
                  <a:pt x="1074627" y="287982"/>
                </a:lnTo>
                <a:lnTo>
                  <a:pt x="1078826" y="267182"/>
                </a:lnTo>
                <a:lnTo>
                  <a:pt x="1078826" y="53441"/>
                </a:lnTo>
                <a:lnTo>
                  <a:pt x="1074627" y="32639"/>
                </a:lnTo>
                <a:lnTo>
                  <a:pt x="1063174" y="15652"/>
                </a:lnTo>
                <a:lnTo>
                  <a:pt x="1046187" y="4199"/>
                </a:lnTo>
                <a:lnTo>
                  <a:pt x="102538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71369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1025385" y="0"/>
                </a:lnTo>
                <a:lnTo>
                  <a:pt x="1046187" y="4199"/>
                </a:lnTo>
                <a:lnTo>
                  <a:pt x="1063174" y="15652"/>
                </a:lnTo>
                <a:lnTo>
                  <a:pt x="1074627" y="32639"/>
                </a:lnTo>
                <a:lnTo>
                  <a:pt x="1078826" y="53441"/>
                </a:lnTo>
                <a:lnTo>
                  <a:pt x="1078826" y="267182"/>
                </a:lnTo>
                <a:lnTo>
                  <a:pt x="1074627" y="287982"/>
                </a:lnTo>
                <a:lnTo>
                  <a:pt x="1063174" y="304965"/>
                </a:lnTo>
                <a:lnTo>
                  <a:pt x="1046187" y="316413"/>
                </a:lnTo>
                <a:lnTo>
                  <a:pt x="1025385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36468" y="2744104"/>
            <a:ext cx="949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Non-Numeric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97867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1025385" y="0"/>
                </a:moveTo>
                <a:lnTo>
                  <a:pt x="53441" y="0"/>
                </a:lnTo>
                <a:lnTo>
                  <a:pt x="32639" y="4199"/>
                </a:lnTo>
                <a:lnTo>
                  <a:pt x="15652" y="15652"/>
                </a:lnTo>
                <a:lnTo>
                  <a:pt x="4199" y="32639"/>
                </a:lnTo>
                <a:lnTo>
                  <a:pt x="0" y="53441"/>
                </a:lnTo>
                <a:lnTo>
                  <a:pt x="0" y="267182"/>
                </a:lnTo>
                <a:lnTo>
                  <a:pt x="4199" y="287982"/>
                </a:lnTo>
                <a:lnTo>
                  <a:pt x="15652" y="304965"/>
                </a:lnTo>
                <a:lnTo>
                  <a:pt x="32639" y="316413"/>
                </a:lnTo>
                <a:lnTo>
                  <a:pt x="53441" y="320611"/>
                </a:lnTo>
                <a:lnTo>
                  <a:pt x="1025385" y="320611"/>
                </a:lnTo>
                <a:lnTo>
                  <a:pt x="1046187" y="316413"/>
                </a:lnTo>
                <a:lnTo>
                  <a:pt x="1063174" y="304965"/>
                </a:lnTo>
                <a:lnTo>
                  <a:pt x="1074627" y="287982"/>
                </a:lnTo>
                <a:lnTo>
                  <a:pt x="1078826" y="267182"/>
                </a:lnTo>
                <a:lnTo>
                  <a:pt x="1078826" y="53441"/>
                </a:lnTo>
                <a:lnTo>
                  <a:pt x="1074627" y="32639"/>
                </a:lnTo>
                <a:lnTo>
                  <a:pt x="1063174" y="15652"/>
                </a:lnTo>
                <a:lnTo>
                  <a:pt x="1046187" y="4199"/>
                </a:lnTo>
                <a:lnTo>
                  <a:pt x="102538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7867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4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1025385" y="0"/>
                </a:lnTo>
                <a:lnTo>
                  <a:pt x="1046187" y="4199"/>
                </a:lnTo>
                <a:lnTo>
                  <a:pt x="1063174" y="15652"/>
                </a:lnTo>
                <a:lnTo>
                  <a:pt x="1074627" y="32639"/>
                </a:lnTo>
                <a:lnTo>
                  <a:pt x="1078826" y="53441"/>
                </a:lnTo>
                <a:lnTo>
                  <a:pt x="1078826" y="267182"/>
                </a:lnTo>
                <a:lnTo>
                  <a:pt x="1074627" y="287982"/>
                </a:lnTo>
                <a:lnTo>
                  <a:pt x="1063174" y="304965"/>
                </a:lnTo>
                <a:lnTo>
                  <a:pt x="1046187" y="316413"/>
                </a:lnTo>
                <a:lnTo>
                  <a:pt x="1025385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64102" y="2744104"/>
            <a:ext cx="546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C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ss</a:t>
            </a:r>
            <a:r>
              <a:rPr sz="1100" spc="-10" dirty="0">
                <a:latin typeface="Verdana"/>
                <a:cs typeface="Verdana"/>
              </a:rPr>
              <a:t>e</a:t>
            </a:r>
            <a:r>
              <a:rPr sz="1100" dirty="0"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24364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5" h="320675">
                <a:moveTo>
                  <a:pt x="1025385" y="0"/>
                </a:moveTo>
                <a:lnTo>
                  <a:pt x="53441" y="0"/>
                </a:lnTo>
                <a:lnTo>
                  <a:pt x="32639" y="4199"/>
                </a:lnTo>
                <a:lnTo>
                  <a:pt x="15652" y="15652"/>
                </a:lnTo>
                <a:lnTo>
                  <a:pt x="4199" y="32639"/>
                </a:lnTo>
                <a:lnTo>
                  <a:pt x="0" y="53441"/>
                </a:lnTo>
                <a:lnTo>
                  <a:pt x="0" y="267182"/>
                </a:lnTo>
                <a:lnTo>
                  <a:pt x="4199" y="287982"/>
                </a:lnTo>
                <a:lnTo>
                  <a:pt x="15652" y="304965"/>
                </a:lnTo>
                <a:lnTo>
                  <a:pt x="32639" y="316413"/>
                </a:lnTo>
                <a:lnTo>
                  <a:pt x="53441" y="320611"/>
                </a:lnTo>
                <a:lnTo>
                  <a:pt x="1025385" y="320611"/>
                </a:lnTo>
                <a:lnTo>
                  <a:pt x="1046187" y="316413"/>
                </a:lnTo>
                <a:lnTo>
                  <a:pt x="1063174" y="304965"/>
                </a:lnTo>
                <a:lnTo>
                  <a:pt x="1074627" y="287982"/>
                </a:lnTo>
                <a:lnTo>
                  <a:pt x="1078826" y="267182"/>
                </a:lnTo>
                <a:lnTo>
                  <a:pt x="1078826" y="53441"/>
                </a:lnTo>
                <a:lnTo>
                  <a:pt x="1074627" y="32639"/>
                </a:lnTo>
                <a:lnTo>
                  <a:pt x="1063174" y="15652"/>
                </a:lnTo>
                <a:lnTo>
                  <a:pt x="1046187" y="4199"/>
                </a:lnTo>
                <a:lnTo>
                  <a:pt x="102538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4364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5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1025385" y="0"/>
                </a:lnTo>
                <a:lnTo>
                  <a:pt x="1046187" y="4199"/>
                </a:lnTo>
                <a:lnTo>
                  <a:pt x="1063174" y="15652"/>
                </a:lnTo>
                <a:lnTo>
                  <a:pt x="1074627" y="32639"/>
                </a:lnTo>
                <a:lnTo>
                  <a:pt x="1078826" y="53441"/>
                </a:lnTo>
                <a:lnTo>
                  <a:pt x="1078826" y="267182"/>
                </a:lnTo>
                <a:lnTo>
                  <a:pt x="1074627" y="287982"/>
                </a:lnTo>
                <a:lnTo>
                  <a:pt x="1063174" y="304965"/>
                </a:lnTo>
                <a:lnTo>
                  <a:pt x="1046187" y="316413"/>
                </a:lnTo>
                <a:lnTo>
                  <a:pt x="1025385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35735" y="2744104"/>
            <a:ext cx="6578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nt</a:t>
            </a:r>
            <a:r>
              <a:rPr sz="1100" spc="-1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5" dirty="0">
                <a:latin typeface="Verdana"/>
                <a:cs typeface="Verdana"/>
              </a:rPr>
              <a:t>f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ce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50861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5" h="320675">
                <a:moveTo>
                  <a:pt x="1025385" y="0"/>
                </a:moveTo>
                <a:lnTo>
                  <a:pt x="53441" y="0"/>
                </a:lnTo>
                <a:lnTo>
                  <a:pt x="32639" y="4199"/>
                </a:lnTo>
                <a:lnTo>
                  <a:pt x="15652" y="15652"/>
                </a:lnTo>
                <a:lnTo>
                  <a:pt x="4199" y="32639"/>
                </a:lnTo>
                <a:lnTo>
                  <a:pt x="0" y="53441"/>
                </a:lnTo>
                <a:lnTo>
                  <a:pt x="0" y="267182"/>
                </a:lnTo>
                <a:lnTo>
                  <a:pt x="4199" y="287982"/>
                </a:lnTo>
                <a:lnTo>
                  <a:pt x="15652" y="304965"/>
                </a:lnTo>
                <a:lnTo>
                  <a:pt x="32639" y="316413"/>
                </a:lnTo>
                <a:lnTo>
                  <a:pt x="53441" y="320611"/>
                </a:lnTo>
                <a:lnTo>
                  <a:pt x="1025385" y="320611"/>
                </a:lnTo>
                <a:lnTo>
                  <a:pt x="1046187" y="316413"/>
                </a:lnTo>
                <a:lnTo>
                  <a:pt x="1063174" y="304965"/>
                </a:lnTo>
                <a:lnTo>
                  <a:pt x="1074627" y="287982"/>
                </a:lnTo>
                <a:lnTo>
                  <a:pt x="1078826" y="267182"/>
                </a:lnTo>
                <a:lnTo>
                  <a:pt x="1078826" y="53441"/>
                </a:lnTo>
                <a:lnTo>
                  <a:pt x="1074627" y="32639"/>
                </a:lnTo>
                <a:lnTo>
                  <a:pt x="1063174" y="15652"/>
                </a:lnTo>
                <a:lnTo>
                  <a:pt x="1046187" y="4199"/>
                </a:lnTo>
                <a:lnTo>
                  <a:pt x="102538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50861" y="2680313"/>
            <a:ext cx="1078865" cy="320675"/>
          </a:xfrm>
          <a:custGeom>
            <a:avLst/>
            <a:gdLst/>
            <a:ahLst/>
            <a:cxnLst/>
            <a:rect l="l" t="t" r="r" b="b"/>
            <a:pathLst>
              <a:path w="1078865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1025385" y="0"/>
                </a:lnTo>
                <a:lnTo>
                  <a:pt x="1046187" y="4199"/>
                </a:lnTo>
                <a:lnTo>
                  <a:pt x="1063174" y="15652"/>
                </a:lnTo>
                <a:lnTo>
                  <a:pt x="1074627" y="32639"/>
                </a:lnTo>
                <a:lnTo>
                  <a:pt x="1078826" y="53441"/>
                </a:lnTo>
                <a:lnTo>
                  <a:pt x="1078826" y="267182"/>
                </a:lnTo>
                <a:lnTo>
                  <a:pt x="1074627" y="287982"/>
                </a:lnTo>
                <a:lnTo>
                  <a:pt x="1063174" y="304965"/>
                </a:lnTo>
                <a:lnTo>
                  <a:pt x="1046187" y="316413"/>
                </a:lnTo>
                <a:lnTo>
                  <a:pt x="1025385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147610" y="2744104"/>
            <a:ext cx="482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rra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dirty="0"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5750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90" h="323214">
                <a:moveTo>
                  <a:pt x="831202" y="0"/>
                </a:moveTo>
                <a:lnTo>
                  <a:pt x="53809" y="0"/>
                </a:lnTo>
                <a:lnTo>
                  <a:pt x="32864" y="4228"/>
                </a:lnTo>
                <a:lnTo>
                  <a:pt x="15760" y="15760"/>
                </a:lnTo>
                <a:lnTo>
                  <a:pt x="4228" y="32864"/>
                </a:lnTo>
                <a:lnTo>
                  <a:pt x="0" y="53809"/>
                </a:lnTo>
                <a:lnTo>
                  <a:pt x="0" y="269049"/>
                </a:lnTo>
                <a:lnTo>
                  <a:pt x="4228" y="289994"/>
                </a:lnTo>
                <a:lnTo>
                  <a:pt x="15760" y="307098"/>
                </a:lnTo>
                <a:lnTo>
                  <a:pt x="32864" y="318630"/>
                </a:lnTo>
                <a:lnTo>
                  <a:pt x="53809" y="322859"/>
                </a:lnTo>
                <a:lnTo>
                  <a:pt x="831202" y="322859"/>
                </a:lnTo>
                <a:lnTo>
                  <a:pt x="852147" y="318630"/>
                </a:lnTo>
                <a:lnTo>
                  <a:pt x="869251" y="307098"/>
                </a:lnTo>
                <a:lnTo>
                  <a:pt x="880783" y="289994"/>
                </a:lnTo>
                <a:lnTo>
                  <a:pt x="885012" y="269049"/>
                </a:lnTo>
                <a:lnTo>
                  <a:pt x="885012" y="53809"/>
                </a:lnTo>
                <a:lnTo>
                  <a:pt x="880783" y="32864"/>
                </a:lnTo>
                <a:lnTo>
                  <a:pt x="869251" y="15760"/>
                </a:lnTo>
                <a:lnTo>
                  <a:pt x="852147" y="4228"/>
                </a:lnTo>
                <a:lnTo>
                  <a:pt x="831202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750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90" h="323214">
                <a:moveTo>
                  <a:pt x="0" y="53809"/>
                </a:moveTo>
                <a:lnTo>
                  <a:pt x="4228" y="32864"/>
                </a:lnTo>
                <a:lnTo>
                  <a:pt x="15760" y="15760"/>
                </a:lnTo>
                <a:lnTo>
                  <a:pt x="32864" y="4228"/>
                </a:lnTo>
                <a:lnTo>
                  <a:pt x="53809" y="0"/>
                </a:lnTo>
                <a:lnTo>
                  <a:pt x="831202" y="0"/>
                </a:lnTo>
                <a:lnTo>
                  <a:pt x="852147" y="4228"/>
                </a:lnTo>
                <a:lnTo>
                  <a:pt x="869251" y="15760"/>
                </a:lnTo>
                <a:lnTo>
                  <a:pt x="880783" y="32864"/>
                </a:lnTo>
                <a:lnTo>
                  <a:pt x="885012" y="53809"/>
                </a:lnTo>
                <a:lnTo>
                  <a:pt x="885012" y="269049"/>
                </a:lnTo>
                <a:lnTo>
                  <a:pt x="880783" y="289994"/>
                </a:lnTo>
                <a:lnTo>
                  <a:pt x="869251" y="307098"/>
                </a:lnTo>
                <a:lnTo>
                  <a:pt x="852147" y="318630"/>
                </a:lnTo>
                <a:lnTo>
                  <a:pt x="831202" y="322859"/>
                </a:lnTo>
                <a:lnTo>
                  <a:pt x="53809" y="322859"/>
                </a:lnTo>
                <a:lnTo>
                  <a:pt x="32864" y="318630"/>
                </a:lnTo>
                <a:lnTo>
                  <a:pt x="15760" y="307098"/>
                </a:lnTo>
                <a:lnTo>
                  <a:pt x="4228" y="289994"/>
                </a:lnTo>
                <a:lnTo>
                  <a:pt x="0" y="269049"/>
                </a:lnTo>
                <a:lnTo>
                  <a:pt x="0" y="538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9138" y="3227265"/>
            <a:ext cx="580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Integral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66099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89" h="323214">
                <a:moveTo>
                  <a:pt x="831202" y="0"/>
                </a:moveTo>
                <a:lnTo>
                  <a:pt x="53809" y="0"/>
                </a:lnTo>
                <a:lnTo>
                  <a:pt x="32864" y="4228"/>
                </a:lnTo>
                <a:lnTo>
                  <a:pt x="15760" y="15760"/>
                </a:lnTo>
                <a:lnTo>
                  <a:pt x="4228" y="32864"/>
                </a:lnTo>
                <a:lnTo>
                  <a:pt x="0" y="53809"/>
                </a:lnTo>
                <a:lnTo>
                  <a:pt x="0" y="269049"/>
                </a:lnTo>
                <a:lnTo>
                  <a:pt x="4228" y="289994"/>
                </a:lnTo>
                <a:lnTo>
                  <a:pt x="15760" y="307098"/>
                </a:lnTo>
                <a:lnTo>
                  <a:pt x="32864" y="318630"/>
                </a:lnTo>
                <a:lnTo>
                  <a:pt x="53809" y="322859"/>
                </a:lnTo>
                <a:lnTo>
                  <a:pt x="831202" y="322859"/>
                </a:lnTo>
                <a:lnTo>
                  <a:pt x="852147" y="318630"/>
                </a:lnTo>
                <a:lnTo>
                  <a:pt x="869251" y="307098"/>
                </a:lnTo>
                <a:lnTo>
                  <a:pt x="880783" y="289994"/>
                </a:lnTo>
                <a:lnTo>
                  <a:pt x="885012" y="269049"/>
                </a:lnTo>
                <a:lnTo>
                  <a:pt x="885012" y="53809"/>
                </a:lnTo>
                <a:lnTo>
                  <a:pt x="880783" y="32864"/>
                </a:lnTo>
                <a:lnTo>
                  <a:pt x="869251" y="15760"/>
                </a:lnTo>
                <a:lnTo>
                  <a:pt x="852147" y="4228"/>
                </a:lnTo>
                <a:lnTo>
                  <a:pt x="831202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6099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89" h="323214">
                <a:moveTo>
                  <a:pt x="0" y="53809"/>
                </a:moveTo>
                <a:lnTo>
                  <a:pt x="4228" y="32864"/>
                </a:lnTo>
                <a:lnTo>
                  <a:pt x="15760" y="15760"/>
                </a:lnTo>
                <a:lnTo>
                  <a:pt x="32864" y="4228"/>
                </a:lnTo>
                <a:lnTo>
                  <a:pt x="53809" y="0"/>
                </a:lnTo>
                <a:lnTo>
                  <a:pt x="831202" y="0"/>
                </a:lnTo>
                <a:lnTo>
                  <a:pt x="852147" y="4228"/>
                </a:lnTo>
                <a:lnTo>
                  <a:pt x="869251" y="15760"/>
                </a:lnTo>
                <a:lnTo>
                  <a:pt x="880783" y="32864"/>
                </a:lnTo>
                <a:lnTo>
                  <a:pt x="885012" y="53809"/>
                </a:lnTo>
                <a:lnTo>
                  <a:pt x="885012" y="269049"/>
                </a:lnTo>
                <a:lnTo>
                  <a:pt x="880783" y="289994"/>
                </a:lnTo>
                <a:lnTo>
                  <a:pt x="869251" y="307098"/>
                </a:lnTo>
                <a:lnTo>
                  <a:pt x="852147" y="318630"/>
                </a:lnTo>
                <a:lnTo>
                  <a:pt x="831202" y="322859"/>
                </a:lnTo>
                <a:lnTo>
                  <a:pt x="53809" y="322859"/>
                </a:lnTo>
                <a:lnTo>
                  <a:pt x="32864" y="318630"/>
                </a:lnTo>
                <a:lnTo>
                  <a:pt x="15760" y="307098"/>
                </a:lnTo>
                <a:lnTo>
                  <a:pt x="4228" y="289994"/>
                </a:lnTo>
                <a:lnTo>
                  <a:pt x="0" y="269049"/>
                </a:lnTo>
                <a:lnTo>
                  <a:pt x="0" y="538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552463" y="3227265"/>
            <a:ext cx="7143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Fractional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36113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89" h="323214">
                <a:moveTo>
                  <a:pt x="831202" y="0"/>
                </a:moveTo>
                <a:lnTo>
                  <a:pt x="53809" y="0"/>
                </a:lnTo>
                <a:lnTo>
                  <a:pt x="32864" y="4228"/>
                </a:lnTo>
                <a:lnTo>
                  <a:pt x="15760" y="15760"/>
                </a:lnTo>
                <a:lnTo>
                  <a:pt x="4228" y="32864"/>
                </a:lnTo>
                <a:lnTo>
                  <a:pt x="0" y="53809"/>
                </a:lnTo>
                <a:lnTo>
                  <a:pt x="0" y="269049"/>
                </a:lnTo>
                <a:lnTo>
                  <a:pt x="4228" y="289994"/>
                </a:lnTo>
                <a:lnTo>
                  <a:pt x="15760" y="307098"/>
                </a:lnTo>
                <a:lnTo>
                  <a:pt x="32864" y="318630"/>
                </a:lnTo>
                <a:lnTo>
                  <a:pt x="53809" y="322859"/>
                </a:lnTo>
                <a:lnTo>
                  <a:pt x="831202" y="322859"/>
                </a:lnTo>
                <a:lnTo>
                  <a:pt x="852147" y="318630"/>
                </a:lnTo>
                <a:lnTo>
                  <a:pt x="869251" y="307098"/>
                </a:lnTo>
                <a:lnTo>
                  <a:pt x="880783" y="289994"/>
                </a:lnTo>
                <a:lnTo>
                  <a:pt x="885012" y="269049"/>
                </a:lnTo>
                <a:lnTo>
                  <a:pt x="885012" y="53809"/>
                </a:lnTo>
                <a:lnTo>
                  <a:pt x="880783" y="32864"/>
                </a:lnTo>
                <a:lnTo>
                  <a:pt x="869251" y="15760"/>
                </a:lnTo>
                <a:lnTo>
                  <a:pt x="852147" y="4228"/>
                </a:lnTo>
                <a:lnTo>
                  <a:pt x="831202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6113" y="3162358"/>
            <a:ext cx="885190" cy="323215"/>
          </a:xfrm>
          <a:custGeom>
            <a:avLst/>
            <a:gdLst/>
            <a:ahLst/>
            <a:cxnLst/>
            <a:rect l="l" t="t" r="r" b="b"/>
            <a:pathLst>
              <a:path w="885189" h="323214">
                <a:moveTo>
                  <a:pt x="0" y="53809"/>
                </a:moveTo>
                <a:lnTo>
                  <a:pt x="4228" y="32864"/>
                </a:lnTo>
                <a:lnTo>
                  <a:pt x="15760" y="15760"/>
                </a:lnTo>
                <a:lnTo>
                  <a:pt x="32864" y="4228"/>
                </a:lnTo>
                <a:lnTo>
                  <a:pt x="53809" y="0"/>
                </a:lnTo>
                <a:lnTo>
                  <a:pt x="831202" y="0"/>
                </a:lnTo>
                <a:lnTo>
                  <a:pt x="852147" y="4228"/>
                </a:lnTo>
                <a:lnTo>
                  <a:pt x="869251" y="15760"/>
                </a:lnTo>
                <a:lnTo>
                  <a:pt x="880783" y="32864"/>
                </a:lnTo>
                <a:lnTo>
                  <a:pt x="885012" y="53809"/>
                </a:lnTo>
                <a:lnTo>
                  <a:pt x="885012" y="269049"/>
                </a:lnTo>
                <a:lnTo>
                  <a:pt x="880783" y="289994"/>
                </a:lnTo>
                <a:lnTo>
                  <a:pt x="869251" y="307098"/>
                </a:lnTo>
                <a:lnTo>
                  <a:pt x="852147" y="318630"/>
                </a:lnTo>
                <a:lnTo>
                  <a:pt x="831202" y="322859"/>
                </a:lnTo>
                <a:lnTo>
                  <a:pt x="53809" y="322859"/>
                </a:lnTo>
                <a:lnTo>
                  <a:pt x="32864" y="318630"/>
                </a:lnTo>
                <a:lnTo>
                  <a:pt x="15760" y="307098"/>
                </a:lnTo>
                <a:lnTo>
                  <a:pt x="4228" y="289994"/>
                </a:lnTo>
                <a:lnTo>
                  <a:pt x="0" y="269049"/>
                </a:lnTo>
                <a:lnTo>
                  <a:pt x="0" y="538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21618" y="3227265"/>
            <a:ext cx="713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Ch</a:t>
            </a:r>
            <a:r>
              <a:rPr sz="1100" spc="5" dirty="0">
                <a:latin typeface="Verdana"/>
                <a:cs typeface="Verdana"/>
              </a:rPr>
              <a:t>ara</a:t>
            </a:r>
            <a:r>
              <a:rPr sz="1100" dirty="0">
                <a:latin typeface="Verdana"/>
                <a:cs typeface="Verdana"/>
              </a:rPr>
              <a:t>c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-10" dirty="0">
                <a:latin typeface="Verdana"/>
                <a:cs typeface="Verdana"/>
              </a:rPr>
              <a:t>e</a:t>
            </a:r>
            <a:r>
              <a:rPr sz="1100" dirty="0">
                <a:latin typeface="Verdana"/>
                <a:cs typeface="Verdana"/>
              </a:rPr>
              <a:t>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24483" y="3616452"/>
            <a:ext cx="990599" cy="42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4387" y="3646639"/>
            <a:ext cx="886023" cy="320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4387" y="3646635"/>
            <a:ext cx="886460" cy="320675"/>
          </a:xfrm>
          <a:custGeom>
            <a:avLst/>
            <a:gdLst/>
            <a:ahLst/>
            <a:cxnLst/>
            <a:rect l="l" t="t" r="r" b="b"/>
            <a:pathLst>
              <a:path w="886460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2599" y="0"/>
                </a:lnTo>
                <a:lnTo>
                  <a:pt x="853393" y="4199"/>
                </a:lnTo>
                <a:lnTo>
                  <a:pt x="870377" y="15652"/>
                </a:lnTo>
                <a:lnTo>
                  <a:pt x="881828" y="32639"/>
                </a:lnTo>
                <a:lnTo>
                  <a:pt x="886028" y="53441"/>
                </a:lnTo>
                <a:lnTo>
                  <a:pt x="886028" y="267182"/>
                </a:lnTo>
                <a:lnTo>
                  <a:pt x="881828" y="287982"/>
                </a:lnTo>
                <a:lnTo>
                  <a:pt x="870377" y="304965"/>
                </a:lnTo>
                <a:lnTo>
                  <a:pt x="853393" y="316413"/>
                </a:lnTo>
                <a:lnTo>
                  <a:pt x="832599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09281" y="3702806"/>
            <a:ext cx="4133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B</a:t>
            </a:r>
            <a:r>
              <a:rPr sz="1200" b="1" spc="10" dirty="0">
                <a:latin typeface="Verdana"/>
                <a:cs typeface="Verdana"/>
              </a:rPr>
              <a:t>y</a:t>
            </a:r>
            <a:r>
              <a:rPr sz="1200" b="1" spc="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24483" y="4098036"/>
            <a:ext cx="990599" cy="423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4387" y="4127563"/>
            <a:ext cx="886023" cy="320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4387" y="4127555"/>
            <a:ext cx="886460" cy="320675"/>
          </a:xfrm>
          <a:custGeom>
            <a:avLst/>
            <a:gdLst/>
            <a:ahLst/>
            <a:cxnLst/>
            <a:rect l="l" t="t" r="r" b="b"/>
            <a:pathLst>
              <a:path w="886460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2599" y="0"/>
                </a:lnTo>
                <a:lnTo>
                  <a:pt x="853393" y="4199"/>
                </a:lnTo>
                <a:lnTo>
                  <a:pt x="870377" y="15652"/>
                </a:lnTo>
                <a:lnTo>
                  <a:pt x="881828" y="32639"/>
                </a:lnTo>
                <a:lnTo>
                  <a:pt x="886028" y="53441"/>
                </a:lnTo>
                <a:lnTo>
                  <a:pt x="886028" y="267182"/>
                </a:lnTo>
                <a:lnTo>
                  <a:pt x="881828" y="287982"/>
                </a:lnTo>
                <a:lnTo>
                  <a:pt x="870377" y="304965"/>
                </a:lnTo>
                <a:lnTo>
                  <a:pt x="853393" y="316413"/>
                </a:lnTo>
                <a:lnTo>
                  <a:pt x="832599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78801" y="4183726"/>
            <a:ext cx="476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short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24483" y="4579632"/>
            <a:ext cx="990599" cy="423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4387" y="4609604"/>
            <a:ext cx="886023" cy="320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4387" y="4609596"/>
            <a:ext cx="886460" cy="320675"/>
          </a:xfrm>
          <a:custGeom>
            <a:avLst/>
            <a:gdLst/>
            <a:ahLst/>
            <a:cxnLst/>
            <a:rect l="l" t="t" r="r" b="b"/>
            <a:pathLst>
              <a:path w="886460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2599" y="0"/>
                </a:lnTo>
                <a:lnTo>
                  <a:pt x="853393" y="4199"/>
                </a:lnTo>
                <a:lnTo>
                  <a:pt x="870377" y="15652"/>
                </a:lnTo>
                <a:lnTo>
                  <a:pt x="881828" y="32639"/>
                </a:lnTo>
                <a:lnTo>
                  <a:pt x="886028" y="53441"/>
                </a:lnTo>
                <a:lnTo>
                  <a:pt x="886028" y="267182"/>
                </a:lnTo>
                <a:lnTo>
                  <a:pt x="881828" y="287982"/>
                </a:lnTo>
                <a:lnTo>
                  <a:pt x="870377" y="304965"/>
                </a:lnTo>
                <a:lnTo>
                  <a:pt x="853393" y="316413"/>
                </a:lnTo>
                <a:lnTo>
                  <a:pt x="832599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4483" y="5061203"/>
            <a:ext cx="990599" cy="426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4387" y="5092763"/>
            <a:ext cx="886023" cy="320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4387" y="5092756"/>
            <a:ext cx="886460" cy="320675"/>
          </a:xfrm>
          <a:custGeom>
            <a:avLst/>
            <a:gdLst/>
            <a:ahLst/>
            <a:cxnLst/>
            <a:rect l="l" t="t" r="r" b="b"/>
            <a:pathLst>
              <a:path w="886460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2599" y="0"/>
                </a:lnTo>
                <a:lnTo>
                  <a:pt x="853393" y="4199"/>
                </a:lnTo>
                <a:lnTo>
                  <a:pt x="870377" y="15652"/>
                </a:lnTo>
                <a:lnTo>
                  <a:pt x="881828" y="32639"/>
                </a:lnTo>
                <a:lnTo>
                  <a:pt x="886028" y="53441"/>
                </a:lnTo>
                <a:lnTo>
                  <a:pt x="886028" y="267182"/>
                </a:lnTo>
                <a:lnTo>
                  <a:pt x="881828" y="287982"/>
                </a:lnTo>
                <a:lnTo>
                  <a:pt x="870377" y="304965"/>
                </a:lnTo>
                <a:lnTo>
                  <a:pt x="853393" y="316413"/>
                </a:lnTo>
                <a:lnTo>
                  <a:pt x="832599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117187" y="4665767"/>
            <a:ext cx="397510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int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l</a:t>
            </a:r>
            <a:r>
              <a:rPr sz="1200" b="1" spc="-10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n</a:t>
            </a:r>
            <a:r>
              <a:rPr sz="1200" b="1" spc="-5" dirty="0">
                <a:latin typeface="Verdana"/>
                <a:cs typeface="Verdana"/>
              </a:rPr>
              <a:t>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004060" y="3616452"/>
            <a:ext cx="990599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5761" y="3646639"/>
            <a:ext cx="883970" cy="320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55762" y="3646635"/>
            <a:ext cx="884555" cy="320675"/>
          </a:xfrm>
          <a:custGeom>
            <a:avLst/>
            <a:gdLst/>
            <a:ahLst/>
            <a:cxnLst/>
            <a:rect l="l" t="t" r="r" b="b"/>
            <a:pathLst>
              <a:path w="884555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0541" y="0"/>
                </a:lnTo>
                <a:lnTo>
                  <a:pt x="851343" y="4199"/>
                </a:lnTo>
                <a:lnTo>
                  <a:pt x="868330" y="15652"/>
                </a:lnTo>
                <a:lnTo>
                  <a:pt x="879783" y="32639"/>
                </a:lnTo>
                <a:lnTo>
                  <a:pt x="883983" y="53441"/>
                </a:lnTo>
                <a:lnTo>
                  <a:pt x="883983" y="267182"/>
                </a:lnTo>
                <a:lnTo>
                  <a:pt x="879783" y="287982"/>
                </a:lnTo>
                <a:lnTo>
                  <a:pt x="868330" y="304965"/>
                </a:lnTo>
                <a:lnTo>
                  <a:pt x="851343" y="316413"/>
                </a:lnTo>
                <a:lnTo>
                  <a:pt x="830541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288203" y="3702806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fl</a:t>
            </a:r>
            <a:r>
              <a:rPr sz="1200" b="1" spc="-15" dirty="0">
                <a:latin typeface="Verdana"/>
                <a:cs typeface="Verdana"/>
              </a:rPr>
              <a:t>o</a:t>
            </a:r>
            <a:r>
              <a:rPr sz="1200" b="1" spc="-10" dirty="0">
                <a:latin typeface="Verdana"/>
                <a:cs typeface="Verdana"/>
              </a:rPr>
              <a:t>a</a:t>
            </a:r>
            <a:r>
              <a:rPr sz="1200" b="1" dirty="0">
                <a:latin typeface="Verdana"/>
                <a:cs typeface="Verdana"/>
              </a:rPr>
              <a:t>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004060" y="4098036"/>
            <a:ext cx="990599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55761" y="4127563"/>
            <a:ext cx="883970" cy="320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5762" y="4127555"/>
            <a:ext cx="884555" cy="320675"/>
          </a:xfrm>
          <a:custGeom>
            <a:avLst/>
            <a:gdLst/>
            <a:ahLst/>
            <a:cxnLst/>
            <a:rect l="l" t="t" r="r" b="b"/>
            <a:pathLst>
              <a:path w="884555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0541" y="0"/>
                </a:lnTo>
                <a:lnTo>
                  <a:pt x="851343" y="4199"/>
                </a:lnTo>
                <a:lnTo>
                  <a:pt x="868330" y="15652"/>
                </a:lnTo>
                <a:lnTo>
                  <a:pt x="879783" y="32639"/>
                </a:lnTo>
                <a:lnTo>
                  <a:pt x="883983" y="53441"/>
                </a:lnTo>
                <a:lnTo>
                  <a:pt x="883983" y="267182"/>
                </a:lnTo>
                <a:lnTo>
                  <a:pt x="879783" y="287982"/>
                </a:lnTo>
                <a:lnTo>
                  <a:pt x="868330" y="304965"/>
                </a:lnTo>
                <a:lnTo>
                  <a:pt x="851343" y="316413"/>
                </a:lnTo>
                <a:lnTo>
                  <a:pt x="830541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193874" y="4183726"/>
            <a:ext cx="60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d</a:t>
            </a:r>
            <a:r>
              <a:rPr sz="1200" b="1" spc="-1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u</a:t>
            </a:r>
            <a:r>
              <a:rPr sz="1200" b="1" spc="-5" dirty="0">
                <a:latin typeface="Verdana"/>
                <a:cs typeface="Verdana"/>
              </a:rPr>
              <a:t>b</a:t>
            </a:r>
            <a:r>
              <a:rPr sz="1200" b="1" spc="-10" dirty="0">
                <a:latin typeface="Verdana"/>
                <a:cs typeface="Verdana"/>
              </a:rPr>
              <a:t>l</a:t>
            </a:r>
            <a:r>
              <a:rPr sz="1200" b="1" spc="-5" dirty="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183636" y="3616452"/>
            <a:ext cx="990599" cy="423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35083" y="3646639"/>
            <a:ext cx="886040" cy="320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35087" y="3646635"/>
            <a:ext cx="886460" cy="320675"/>
          </a:xfrm>
          <a:custGeom>
            <a:avLst/>
            <a:gdLst/>
            <a:ahLst/>
            <a:cxnLst/>
            <a:rect l="l" t="t" r="r" b="b"/>
            <a:pathLst>
              <a:path w="886460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2599" y="0"/>
                </a:lnTo>
                <a:lnTo>
                  <a:pt x="853393" y="4199"/>
                </a:lnTo>
                <a:lnTo>
                  <a:pt x="870377" y="15652"/>
                </a:lnTo>
                <a:lnTo>
                  <a:pt x="881828" y="32639"/>
                </a:lnTo>
                <a:lnTo>
                  <a:pt x="886028" y="53441"/>
                </a:lnTo>
                <a:lnTo>
                  <a:pt x="886028" y="267182"/>
                </a:lnTo>
                <a:lnTo>
                  <a:pt x="881828" y="287982"/>
                </a:lnTo>
                <a:lnTo>
                  <a:pt x="870377" y="304965"/>
                </a:lnTo>
                <a:lnTo>
                  <a:pt x="853393" y="316413"/>
                </a:lnTo>
                <a:lnTo>
                  <a:pt x="832599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477188" y="3702806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Verdana"/>
                <a:cs typeface="Verdana"/>
              </a:rPr>
              <a:t>c</a:t>
            </a:r>
            <a:r>
              <a:rPr sz="1200" b="1" dirty="0">
                <a:latin typeface="Verdana"/>
                <a:cs typeface="Verdana"/>
              </a:rPr>
              <a:t>h</a:t>
            </a:r>
            <a:r>
              <a:rPr sz="1200" b="1" spc="-10" dirty="0">
                <a:latin typeface="Verdana"/>
                <a:cs typeface="Verdana"/>
              </a:rPr>
              <a:t>ar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216908" y="3131820"/>
            <a:ext cx="990599" cy="423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32147" y="3162300"/>
            <a:ext cx="960119" cy="320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68800" y="3162363"/>
            <a:ext cx="883970" cy="3206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68791" y="3162353"/>
            <a:ext cx="884555" cy="320675"/>
          </a:xfrm>
          <a:custGeom>
            <a:avLst/>
            <a:gdLst/>
            <a:ahLst/>
            <a:cxnLst/>
            <a:rect l="l" t="t" r="r" b="b"/>
            <a:pathLst>
              <a:path w="884554" h="320675">
                <a:moveTo>
                  <a:pt x="0" y="53441"/>
                </a:moveTo>
                <a:lnTo>
                  <a:pt x="4199" y="32639"/>
                </a:lnTo>
                <a:lnTo>
                  <a:pt x="15652" y="15652"/>
                </a:lnTo>
                <a:lnTo>
                  <a:pt x="32639" y="4199"/>
                </a:lnTo>
                <a:lnTo>
                  <a:pt x="53441" y="0"/>
                </a:lnTo>
                <a:lnTo>
                  <a:pt x="830541" y="0"/>
                </a:lnTo>
                <a:lnTo>
                  <a:pt x="851343" y="4199"/>
                </a:lnTo>
                <a:lnTo>
                  <a:pt x="868330" y="15652"/>
                </a:lnTo>
                <a:lnTo>
                  <a:pt x="879783" y="32639"/>
                </a:lnTo>
                <a:lnTo>
                  <a:pt x="883983" y="53441"/>
                </a:lnTo>
                <a:lnTo>
                  <a:pt x="883983" y="267182"/>
                </a:lnTo>
                <a:lnTo>
                  <a:pt x="879783" y="287982"/>
                </a:lnTo>
                <a:lnTo>
                  <a:pt x="868330" y="304965"/>
                </a:lnTo>
                <a:lnTo>
                  <a:pt x="851343" y="316413"/>
                </a:lnTo>
                <a:lnTo>
                  <a:pt x="830541" y="320611"/>
                </a:lnTo>
                <a:lnTo>
                  <a:pt x="53441" y="320611"/>
                </a:lnTo>
                <a:lnTo>
                  <a:pt x="32639" y="316413"/>
                </a:lnTo>
                <a:lnTo>
                  <a:pt x="15652" y="304965"/>
                </a:lnTo>
                <a:lnTo>
                  <a:pt x="4199" y="287982"/>
                </a:lnTo>
                <a:lnTo>
                  <a:pt x="0" y="267182"/>
                </a:lnTo>
                <a:lnTo>
                  <a:pt x="0" y="53441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355180" y="321852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B</a:t>
            </a:r>
            <a:r>
              <a:rPr sz="1200" b="1" spc="-10" dirty="0">
                <a:latin typeface="Verdana"/>
                <a:cs typeface="Verdana"/>
              </a:rPr>
              <a:t>oo</a:t>
            </a:r>
            <a:r>
              <a:rPr sz="1200" b="1" spc="-5" dirty="0">
                <a:latin typeface="Verdana"/>
                <a:cs typeface="Verdana"/>
              </a:rPr>
              <a:t>le</a:t>
            </a:r>
            <a:r>
              <a:rPr sz="1200" b="1" spc="-10" dirty="0">
                <a:latin typeface="Verdana"/>
                <a:cs typeface="Verdana"/>
              </a:rPr>
              <a:t>a</a:t>
            </a:r>
            <a:r>
              <a:rPr sz="1200" b="1" spc="-5" dirty="0"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0739" y="5897371"/>
            <a:ext cx="695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B90000"/>
                </a:solidFill>
                <a:latin typeface="Verdana"/>
                <a:cs typeface="Verdana"/>
              </a:rPr>
              <a:t>String </a:t>
            </a:r>
            <a:r>
              <a:rPr sz="1800" dirty="0">
                <a:latin typeface="Verdana"/>
                <a:cs typeface="Verdana"/>
              </a:rPr>
              <a:t>Data type is </a:t>
            </a:r>
            <a:r>
              <a:rPr sz="1800" spc="-5" dirty="0">
                <a:latin typeface="Verdana"/>
                <a:cs typeface="Verdana"/>
              </a:rPr>
              <a:t>also used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2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spc="-10" dirty="0">
                <a:latin typeface="Verdana"/>
                <a:cs typeface="Verdana"/>
              </a:rPr>
              <a:t>Reference </a:t>
            </a:r>
            <a:r>
              <a:rPr sz="1800" dirty="0">
                <a:latin typeface="Verdana"/>
                <a:cs typeface="Verdana"/>
              </a:rPr>
              <a:t>data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type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63347"/>
            <a:ext cx="496887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Primitive Data</a:t>
            </a:r>
            <a:r>
              <a:rPr sz="3400" spc="-200" dirty="0"/>
              <a:t> </a:t>
            </a:r>
            <a:r>
              <a:rPr sz="3400" spc="-5" dirty="0"/>
              <a:t>types</a:t>
            </a:r>
            <a:endParaRPr sz="3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025" y="1254125"/>
          <a:ext cx="8388349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60"/>
                <a:gridCol w="1079500"/>
                <a:gridCol w="2995930"/>
                <a:gridCol w="3070859"/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4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Type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Size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Description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Range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r>
                        <a:rPr sz="17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integer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-128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+127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short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Short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integer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-32768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+32767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integer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-2</a:t>
                      </a:r>
                      <a:r>
                        <a:rPr sz="1650" spc="7" baseline="25252" dirty="0">
                          <a:latin typeface="Verdana"/>
                          <a:cs typeface="Verdana"/>
                        </a:rPr>
                        <a:t>31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650" spc="7" baseline="25252" dirty="0">
                          <a:latin typeface="Verdana"/>
                          <a:cs typeface="Verdana"/>
                        </a:rPr>
                        <a:t>31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-1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long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Long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integer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-2</a:t>
                      </a:r>
                      <a:r>
                        <a:rPr sz="1650" spc="7" baseline="25252" dirty="0">
                          <a:latin typeface="Verdana"/>
                          <a:cs typeface="Verdana"/>
                        </a:rPr>
                        <a:t>63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650" spc="7" baseline="25252" dirty="0">
                          <a:latin typeface="Verdana"/>
                          <a:cs typeface="Verdana"/>
                        </a:rPr>
                        <a:t>63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-1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float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06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Single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precision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floating  point (up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 6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digit)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-3.4x10</a:t>
                      </a:r>
                      <a:r>
                        <a:rPr sz="1650" baseline="25252" dirty="0">
                          <a:latin typeface="Verdana"/>
                          <a:cs typeface="Verdana"/>
                        </a:rPr>
                        <a:t>-38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2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+3.4x10</a:t>
                      </a:r>
                      <a:r>
                        <a:rPr sz="1650" baseline="25252" dirty="0">
                          <a:latin typeface="Verdana"/>
                          <a:cs typeface="Verdana"/>
                        </a:rPr>
                        <a:t>38</a:t>
                      </a:r>
                      <a:endParaRPr sz="1650" baseline="25252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double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Double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precision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floating  (up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 15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digit)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-1.8x10</a:t>
                      </a:r>
                      <a:r>
                        <a:rPr sz="1650" baseline="25252" dirty="0">
                          <a:latin typeface="Verdana"/>
                          <a:cs typeface="Verdana"/>
                        </a:rPr>
                        <a:t>-308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+1.8x10</a:t>
                      </a:r>
                      <a:r>
                        <a:rPr sz="1650" baseline="25252" dirty="0">
                          <a:latin typeface="Verdana"/>
                          <a:cs typeface="Verdana"/>
                        </a:rPr>
                        <a:t>308</a:t>
                      </a:r>
                      <a:endParaRPr sz="1650" baseline="25252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char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Single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character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0 to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65536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Boolean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Byte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Logical Boolean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values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45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False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29565" y="5475096"/>
            <a:ext cx="8479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"/>
              <a:tabLst>
                <a:tab pos="195580" algn="l"/>
              </a:tabLst>
            </a:pP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L </a:t>
            </a:r>
            <a:r>
              <a:rPr sz="1800" spc="-10" dirty="0">
                <a:latin typeface="Verdana"/>
                <a:cs typeface="Verdana"/>
              </a:rPr>
              <a:t>suffix </a:t>
            </a:r>
            <a:r>
              <a:rPr sz="1800" spc="-5" dirty="0">
                <a:latin typeface="Verdana"/>
                <a:cs typeface="Verdana"/>
              </a:rPr>
              <a:t>can used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indicate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value </a:t>
            </a:r>
            <a:r>
              <a:rPr sz="1800" spc="-5" dirty="0">
                <a:latin typeface="Verdana"/>
                <a:cs typeface="Verdana"/>
              </a:rPr>
              <a:t>as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long.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Font typeface="Wingdings"/>
              <a:buChar char=""/>
              <a:tabLst>
                <a:tab pos="195580" algn="l"/>
              </a:tabLst>
            </a:pPr>
            <a:r>
              <a:rPr sz="1800" spc="-10" dirty="0">
                <a:latin typeface="Verdana"/>
                <a:cs typeface="Verdana"/>
              </a:rPr>
              <a:t>By </a:t>
            </a:r>
            <a:r>
              <a:rPr sz="1800" spc="-5" dirty="0">
                <a:latin typeface="Verdana"/>
                <a:cs typeface="Verdana"/>
              </a:rPr>
              <a:t>default </a:t>
            </a:r>
            <a:r>
              <a:rPr sz="1800" spc="-2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assume frictional </a:t>
            </a:r>
            <a:r>
              <a:rPr sz="1800" spc="-10" dirty="0">
                <a:latin typeface="Verdana"/>
                <a:cs typeface="Verdana"/>
              </a:rPr>
              <a:t>value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dirty="0">
                <a:latin typeface="Verdana"/>
                <a:cs typeface="Verdana"/>
              </a:rPr>
              <a:t>double, 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F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D </a:t>
            </a:r>
            <a:r>
              <a:rPr sz="1800" spc="-10" dirty="0">
                <a:latin typeface="Verdana"/>
                <a:cs typeface="Verdana"/>
              </a:rPr>
              <a:t>suffix </a:t>
            </a:r>
            <a:r>
              <a:rPr sz="1800" spc="-5" dirty="0">
                <a:latin typeface="Verdana"/>
                <a:cs typeface="Verdana"/>
              </a:rPr>
              <a:t>can </a:t>
            </a:r>
            <a:r>
              <a:rPr sz="1800" dirty="0">
                <a:latin typeface="Verdana"/>
                <a:cs typeface="Verdana"/>
              </a:rPr>
              <a:t>be  </a:t>
            </a:r>
            <a:r>
              <a:rPr sz="1800" spc="-5" dirty="0">
                <a:latin typeface="Verdana"/>
                <a:cs typeface="Verdana"/>
              </a:rPr>
              <a:t>used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5" dirty="0">
                <a:latin typeface="Verdana"/>
                <a:cs typeface="Verdana"/>
              </a:rPr>
              <a:t>number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indicate float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double </a:t>
            </a:r>
            <a:r>
              <a:rPr sz="1800" spc="-10" dirty="0">
                <a:latin typeface="Verdana"/>
                <a:cs typeface="Verdana"/>
              </a:rPr>
              <a:t>values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respectively.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027" y="431291"/>
            <a:ext cx="6029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Working </a:t>
            </a:r>
            <a:r>
              <a:rPr sz="3600" spc="-10" dirty="0"/>
              <a:t>with</a:t>
            </a:r>
            <a:r>
              <a:rPr sz="3600" spc="-60" dirty="0"/>
              <a:t> </a:t>
            </a:r>
            <a:r>
              <a:rPr sz="3600" spc="-5" dirty="0"/>
              <a:t>Variables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83540" y="1162938"/>
            <a:ext cx="8274050" cy="52095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6870" marR="213360" indent="-344805">
              <a:lnSpc>
                <a:spcPts val="2020"/>
              </a:lnSpc>
              <a:spcBef>
                <a:spcPts val="59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 variable </a:t>
            </a:r>
            <a:r>
              <a:rPr sz="2100" dirty="0">
                <a:latin typeface="Verdana"/>
                <a:cs typeface="Verdana"/>
              </a:rPr>
              <a:t>is </a:t>
            </a:r>
            <a:r>
              <a:rPr sz="2100" spc="5" dirty="0">
                <a:latin typeface="Verdana"/>
                <a:cs typeface="Verdana"/>
              </a:rPr>
              <a:t>named memory </a:t>
            </a:r>
            <a:r>
              <a:rPr sz="2100" dirty="0">
                <a:latin typeface="Verdana"/>
                <a:cs typeface="Verdana"/>
              </a:rPr>
              <a:t>location, </a:t>
            </a:r>
            <a:r>
              <a:rPr sz="2100" spc="5" dirty="0">
                <a:latin typeface="Verdana"/>
                <a:cs typeface="Verdana"/>
              </a:rPr>
              <a:t>which </a:t>
            </a:r>
            <a:r>
              <a:rPr sz="2100" dirty="0">
                <a:latin typeface="Verdana"/>
                <a:cs typeface="Verdana"/>
              </a:rPr>
              <a:t>holds </a:t>
            </a:r>
            <a:r>
              <a:rPr sz="2100" spc="5" dirty="0">
                <a:latin typeface="Verdana"/>
                <a:cs typeface="Verdana"/>
              </a:rPr>
              <a:t>a</a:t>
            </a:r>
            <a:r>
              <a:rPr sz="2100" spc="-40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data  value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a particular data</a:t>
            </a:r>
            <a:r>
              <a:rPr sz="2100" spc="-23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type.</a:t>
            </a:r>
            <a:endParaRPr sz="21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Declaration </a:t>
            </a:r>
            <a:r>
              <a:rPr sz="2100" b="1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and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Initialization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2100" b="1" u="heavy" spc="-2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variable</a:t>
            </a:r>
            <a:r>
              <a:rPr sz="2100" b="1" spc="5" dirty="0">
                <a:latin typeface="Verdana"/>
                <a:cs typeface="Verdana"/>
              </a:rPr>
              <a:t>-</a:t>
            </a:r>
            <a:endParaRPr sz="2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</a:pPr>
            <a:r>
              <a:rPr sz="2100" spc="5" dirty="0">
                <a:latin typeface="Verdana"/>
                <a:cs typeface="Verdana"/>
              </a:rPr>
              <a:t>&lt;data </a:t>
            </a:r>
            <a:r>
              <a:rPr sz="2100" dirty="0">
                <a:latin typeface="Verdana"/>
                <a:cs typeface="Verdana"/>
              </a:rPr>
              <a:t>type&gt; </a:t>
            </a:r>
            <a:r>
              <a:rPr sz="2100" spc="5" dirty="0">
                <a:latin typeface="Verdana"/>
                <a:cs typeface="Verdana"/>
              </a:rPr>
              <a:t>&lt;variable</a:t>
            </a:r>
            <a:r>
              <a:rPr sz="2100" spc="-22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Name&gt;;</a:t>
            </a:r>
            <a:endParaRPr sz="2100">
              <a:latin typeface="Verdana"/>
              <a:cs typeface="Verdana"/>
            </a:endParaRPr>
          </a:p>
          <a:p>
            <a:pPr marL="927100" marR="5588000">
              <a:lnSpc>
                <a:spcPct val="101099"/>
              </a:lnSpc>
              <a:spcBef>
                <a:spcPts val="254"/>
              </a:spcBef>
            </a:pP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int age;  double</a:t>
            </a:r>
            <a:r>
              <a:rPr sz="1800" spc="-105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amount;</a:t>
            </a:r>
            <a:endParaRPr sz="1800">
              <a:latin typeface="Consolas"/>
              <a:cs typeface="Consolas"/>
            </a:endParaRPr>
          </a:p>
          <a:p>
            <a:pPr marL="927100" marR="2827020">
              <a:lnSpc>
                <a:spcPct val="100000"/>
              </a:lnSpc>
            </a:pP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double price=214.70, discount</a:t>
            </a:r>
            <a:r>
              <a:rPr sz="1800" spc="-40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=0.12;  String</a:t>
            </a:r>
            <a:r>
              <a:rPr sz="1800" spc="-20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name=“Amitabh”</a:t>
            </a:r>
            <a:endParaRPr sz="1800">
              <a:latin typeface="Consolas"/>
              <a:cs typeface="Consolas"/>
            </a:endParaRPr>
          </a:p>
          <a:p>
            <a:pPr marL="927100" marR="5711825">
              <a:lnSpc>
                <a:spcPct val="100000"/>
              </a:lnSpc>
            </a:pP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long x=25L;  byte a=3;  float x=</a:t>
            </a:r>
            <a:r>
              <a:rPr sz="1800" spc="-100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B90000"/>
                </a:solidFill>
                <a:latin typeface="Consolas"/>
                <a:cs typeface="Consolas"/>
              </a:rPr>
              <a:t>a+b;</a:t>
            </a:r>
            <a:endParaRPr sz="1800">
              <a:latin typeface="Consolas"/>
              <a:cs typeface="Consolas"/>
            </a:endParaRPr>
          </a:p>
          <a:p>
            <a:pPr marL="356870" marR="5080" indent="-344805">
              <a:lnSpc>
                <a:spcPct val="100000"/>
              </a:lnSpc>
              <a:spcBef>
                <a:spcPts val="54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10" dirty="0">
                <a:latin typeface="Verdana"/>
                <a:cs typeface="Verdana"/>
              </a:rPr>
              <a:t>By </a:t>
            </a:r>
            <a:r>
              <a:rPr sz="2000" spc="-5" dirty="0">
                <a:latin typeface="Verdana"/>
                <a:cs typeface="Verdana"/>
              </a:rPr>
              <a:t>default </a:t>
            </a:r>
            <a:r>
              <a:rPr sz="2000" dirty="0">
                <a:latin typeface="Verdana"/>
                <a:cs typeface="Verdana"/>
              </a:rPr>
              <a:t>all </a:t>
            </a:r>
            <a:r>
              <a:rPr sz="2000" spc="-5" dirty="0">
                <a:latin typeface="Verdana"/>
                <a:cs typeface="Verdana"/>
              </a:rPr>
              <a:t>Numeric variables </a:t>
            </a:r>
            <a:r>
              <a:rPr sz="2000" dirty="0">
                <a:latin typeface="Verdana"/>
                <a:cs typeface="Verdana"/>
              </a:rPr>
              <a:t>initialized with </a:t>
            </a:r>
            <a:r>
              <a:rPr sz="2000" spc="-5" dirty="0">
                <a:latin typeface="Verdana"/>
                <a:cs typeface="Verdana"/>
              </a:rPr>
              <a:t>0, and  </a:t>
            </a:r>
            <a:r>
              <a:rPr sz="2000" spc="-10" dirty="0">
                <a:latin typeface="Verdana"/>
                <a:cs typeface="Verdana"/>
              </a:rPr>
              <a:t>character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spc="-15" dirty="0">
                <a:latin typeface="Verdana"/>
                <a:cs typeface="Verdana"/>
              </a:rPr>
              <a:t>reference </a:t>
            </a:r>
            <a:r>
              <a:rPr sz="2000" dirty="0">
                <a:latin typeface="Verdana"/>
                <a:cs typeface="Verdana"/>
              </a:rPr>
              <a:t>variable with </a:t>
            </a:r>
            <a:r>
              <a:rPr sz="2000" spc="10" dirty="0">
                <a:latin typeface="Verdana"/>
                <a:cs typeface="Verdana"/>
              </a:rPr>
              <a:t>null, </a:t>
            </a:r>
            <a:r>
              <a:rPr sz="2000" spc="-5" dirty="0">
                <a:latin typeface="Verdana"/>
                <a:cs typeface="Verdana"/>
              </a:rPr>
              <a:t>boolean </a:t>
            </a:r>
            <a:r>
              <a:rPr sz="2000" dirty="0">
                <a:latin typeface="Verdana"/>
                <a:cs typeface="Verdana"/>
              </a:rPr>
              <a:t>with </a:t>
            </a:r>
            <a:r>
              <a:rPr sz="2000" spc="-5" dirty="0">
                <a:latin typeface="Verdana"/>
                <a:cs typeface="Verdana"/>
              </a:rPr>
              <a:t>false,  </a:t>
            </a:r>
            <a:r>
              <a:rPr sz="2000" spc="5" dirty="0">
                <a:latin typeface="Verdana"/>
                <a:cs typeface="Verdana"/>
              </a:rPr>
              <a:t>if it is </a:t>
            </a:r>
            <a:r>
              <a:rPr sz="2000" spc="-5" dirty="0">
                <a:latin typeface="Verdana"/>
                <a:cs typeface="Verdana"/>
              </a:rPr>
              <a:t>not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initialized.</a:t>
            </a:r>
            <a:endParaRPr sz="2000">
              <a:latin typeface="Verdana"/>
              <a:cs typeface="Verdana"/>
            </a:endParaRPr>
          </a:p>
          <a:p>
            <a:pPr marL="356870" marR="451484" indent="-34480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15" dirty="0">
                <a:latin typeface="Verdana"/>
                <a:cs typeface="Verdana"/>
              </a:rPr>
              <a:t>keyword </a:t>
            </a:r>
            <a:r>
              <a:rPr sz="2000" dirty="0">
                <a:solidFill>
                  <a:srgbClr val="FF3300"/>
                </a:solidFill>
                <a:latin typeface="Verdana"/>
                <a:cs typeface="Verdana"/>
              </a:rPr>
              <a:t>final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dirty="0">
                <a:latin typeface="Verdana"/>
                <a:cs typeface="Verdana"/>
              </a:rPr>
              <a:t>with variable </a:t>
            </a:r>
            <a:r>
              <a:rPr sz="2000" spc="-5" dirty="0">
                <a:latin typeface="Verdana"/>
                <a:cs typeface="Verdana"/>
              </a:rPr>
              <a:t>declaration </a:t>
            </a:r>
            <a:r>
              <a:rPr sz="2000" dirty="0">
                <a:latin typeface="Verdana"/>
                <a:cs typeface="Verdana"/>
              </a:rPr>
              <a:t>to  indicate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Verdana"/>
                <a:cs typeface="Verdana"/>
              </a:rPr>
              <a:t>constant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385"/>
              </a:spcBef>
            </a:pPr>
            <a:r>
              <a:rPr sz="2000" spc="-10" dirty="0">
                <a:latin typeface="Verdana"/>
                <a:cs typeface="Verdana"/>
              </a:rPr>
              <a:t>E.g. </a:t>
            </a:r>
            <a:r>
              <a:rPr sz="2000" spc="-5" dirty="0">
                <a:solidFill>
                  <a:srgbClr val="B90000"/>
                </a:solidFill>
                <a:latin typeface="Consolas"/>
                <a:cs typeface="Consolas"/>
              </a:rPr>
              <a:t>final double</a:t>
            </a:r>
            <a:r>
              <a:rPr sz="2000" spc="-35" dirty="0">
                <a:solidFill>
                  <a:srgbClr val="B9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B90000"/>
                </a:solidFill>
                <a:latin typeface="Consolas"/>
                <a:cs typeface="Consolas"/>
              </a:rPr>
              <a:t>SERVICE_TAX=0.020;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0334"/>
            <a:ext cx="429450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Operators </a:t>
            </a:r>
            <a:r>
              <a:rPr sz="3400" spc="5" dirty="0"/>
              <a:t>in</a:t>
            </a:r>
            <a:r>
              <a:rPr sz="3400" spc="-140" dirty="0"/>
              <a:t> </a:t>
            </a:r>
            <a:r>
              <a:rPr sz="3400" spc="-5" dirty="0"/>
              <a:t>Java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301433"/>
            <a:ext cx="8528050" cy="4577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02640" indent="-344805">
              <a:lnSpc>
                <a:spcPct val="100000"/>
              </a:lnSpc>
              <a:spcBef>
                <a:spcPts val="9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The </a:t>
            </a:r>
            <a:r>
              <a:rPr sz="2600" spc="-5" dirty="0">
                <a:latin typeface="Verdana"/>
                <a:cs typeface="Verdana"/>
              </a:rPr>
              <a:t>operators </a:t>
            </a:r>
            <a:r>
              <a:rPr sz="2600" spc="-10" dirty="0">
                <a:latin typeface="Verdana"/>
                <a:cs typeface="Verdana"/>
              </a:rPr>
              <a:t>are symbols </a:t>
            </a:r>
            <a:r>
              <a:rPr sz="2600" dirty="0">
                <a:latin typeface="Verdana"/>
                <a:cs typeface="Verdana"/>
              </a:rPr>
              <a:t>or </a:t>
            </a:r>
            <a:r>
              <a:rPr sz="2600" spc="-10" dirty="0">
                <a:latin typeface="Verdana"/>
                <a:cs typeface="Verdana"/>
              </a:rPr>
              <a:t>words, </a:t>
            </a:r>
            <a:r>
              <a:rPr sz="2600" spc="-15" dirty="0">
                <a:latin typeface="Verdana"/>
                <a:cs typeface="Verdana"/>
              </a:rPr>
              <a:t>which  </a:t>
            </a:r>
            <a:r>
              <a:rPr sz="2600" spc="-10" dirty="0">
                <a:latin typeface="Verdana"/>
                <a:cs typeface="Verdana"/>
              </a:rPr>
              <a:t>perform specified </a:t>
            </a:r>
            <a:r>
              <a:rPr sz="2600" spc="-5" dirty="0">
                <a:latin typeface="Verdana"/>
                <a:cs typeface="Verdana"/>
              </a:rPr>
              <a:t>operation </a:t>
            </a:r>
            <a:r>
              <a:rPr sz="2600" dirty="0">
                <a:latin typeface="Verdana"/>
                <a:cs typeface="Verdana"/>
              </a:rPr>
              <a:t>on its</a:t>
            </a:r>
            <a:r>
              <a:rPr sz="2600" spc="85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operands.</a:t>
            </a:r>
            <a:endParaRPr sz="26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Operators may Unary, Binary and Turnery </a:t>
            </a:r>
            <a:r>
              <a:rPr sz="2600" spc="-5" dirty="0">
                <a:latin typeface="Verdana"/>
                <a:cs typeface="Verdana"/>
              </a:rPr>
              <a:t>as </a:t>
            </a:r>
            <a:r>
              <a:rPr sz="2600" spc="-15" dirty="0">
                <a:latin typeface="Verdana"/>
                <a:cs typeface="Verdana"/>
              </a:rPr>
              <a:t>per  number </a:t>
            </a:r>
            <a:r>
              <a:rPr sz="2600" dirty="0">
                <a:latin typeface="Verdana"/>
                <a:cs typeface="Verdana"/>
              </a:rPr>
              <a:t>of </a:t>
            </a:r>
            <a:r>
              <a:rPr sz="2600" spc="-10" dirty="0">
                <a:latin typeface="Verdana"/>
                <a:cs typeface="Verdana"/>
              </a:rPr>
              <a:t>operands </a:t>
            </a:r>
            <a:r>
              <a:rPr sz="2600" spc="-5" dirty="0">
                <a:latin typeface="Verdana"/>
                <a:cs typeface="Verdana"/>
              </a:rPr>
              <a:t>it</a:t>
            </a:r>
            <a:r>
              <a:rPr sz="2600" spc="120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requires.</a:t>
            </a:r>
            <a:endParaRPr sz="2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Java </a:t>
            </a:r>
            <a:r>
              <a:rPr sz="2600" spc="-5" dirty="0">
                <a:latin typeface="Verdana"/>
                <a:cs typeface="Verdana"/>
              </a:rPr>
              <a:t>offers the following </a:t>
            </a:r>
            <a:r>
              <a:rPr sz="2600" spc="-10" dirty="0">
                <a:latin typeface="Verdana"/>
                <a:cs typeface="Verdana"/>
              </a:rPr>
              <a:t>types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spc="5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Operators:-</a:t>
            </a:r>
            <a:endParaRPr sz="26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2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10" dirty="0">
                <a:latin typeface="Verdana"/>
                <a:cs typeface="Verdana"/>
              </a:rPr>
              <a:t>Arithmetic </a:t>
            </a:r>
            <a:r>
              <a:rPr sz="2200" spc="-5" dirty="0">
                <a:latin typeface="Verdana"/>
                <a:cs typeface="Verdana"/>
              </a:rPr>
              <a:t>Operator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dirty="0">
                <a:latin typeface="Verdana"/>
                <a:cs typeface="Verdana"/>
              </a:rPr>
              <a:t>Increment/Decrement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Operator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10" dirty="0">
                <a:latin typeface="Verdana"/>
                <a:cs typeface="Verdana"/>
              </a:rPr>
              <a:t>Relational </a:t>
            </a:r>
            <a:r>
              <a:rPr sz="2200" dirty="0">
                <a:latin typeface="Verdana"/>
                <a:cs typeface="Verdana"/>
              </a:rPr>
              <a:t>or </a:t>
            </a:r>
            <a:r>
              <a:rPr sz="2200" spc="-5" dirty="0">
                <a:latin typeface="Verdana"/>
                <a:cs typeface="Verdana"/>
              </a:rPr>
              <a:t>Comparison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Operators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Logical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Operators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Assignment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Operators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5" dirty="0">
                <a:latin typeface="Verdana"/>
                <a:cs typeface="Verdana"/>
              </a:rPr>
              <a:t>Other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Operators.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248412"/>
            <a:ext cx="713613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5" dirty="0"/>
              <a:t>Basics </a:t>
            </a:r>
            <a:r>
              <a:rPr sz="3800" spc="-15" dirty="0"/>
              <a:t>of GUI</a:t>
            </a:r>
            <a:r>
              <a:rPr sz="3800" spc="20" dirty="0"/>
              <a:t> </a:t>
            </a:r>
            <a:r>
              <a:rPr sz="3800" spc="-10" dirty="0"/>
              <a:t>Applications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293052" y="1085132"/>
            <a:ext cx="8282305" cy="546989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8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b="1" spc="-15" dirty="0">
                <a:solidFill>
                  <a:srgbClr val="FF3300"/>
                </a:solidFill>
                <a:latin typeface="Verdana"/>
                <a:cs typeface="Verdana"/>
              </a:rPr>
              <a:t>How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GUI application </a:t>
            </a:r>
            <a:r>
              <a:rPr sz="2600" b="1" spc="-10" dirty="0">
                <a:solidFill>
                  <a:srgbClr val="FF3300"/>
                </a:solidFill>
                <a:latin typeface="Verdana"/>
                <a:cs typeface="Verdana"/>
              </a:rPr>
              <a:t>works</a:t>
            </a:r>
            <a:r>
              <a:rPr sz="2600" b="1" spc="6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?</a:t>
            </a:r>
            <a:endParaRPr sz="2600">
              <a:latin typeface="Verdana"/>
              <a:cs typeface="Verdana"/>
            </a:endParaRPr>
          </a:p>
          <a:p>
            <a:pPr marL="356870" marR="97155">
              <a:lnSpc>
                <a:spcPct val="100200"/>
              </a:lnSpc>
              <a:spcBef>
                <a:spcPts val="819"/>
              </a:spcBef>
              <a:tabLst>
                <a:tab pos="1880870" algn="l"/>
              </a:tabLst>
            </a:pPr>
            <a:r>
              <a:rPr sz="2400" spc="-5" dirty="0">
                <a:latin typeface="Verdana"/>
                <a:cs typeface="Verdana"/>
              </a:rPr>
              <a:t>Graphical User Interface (GUI) based </a:t>
            </a:r>
            <a:r>
              <a:rPr sz="2400" spc="-10" dirty="0">
                <a:latin typeface="Verdana"/>
                <a:cs typeface="Verdana"/>
              </a:rPr>
              <a:t>application  contains </a:t>
            </a:r>
            <a:r>
              <a:rPr sz="2400" spc="-5" dirty="0">
                <a:latin typeface="Verdana"/>
                <a:cs typeface="Verdana"/>
              </a:rPr>
              <a:t>Windows, Buttons, </a:t>
            </a:r>
            <a:r>
              <a:rPr sz="2400" dirty="0">
                <a:latin typeface="Verdana"/>
                <a:cs typeface="Verdana"/>
              </a:rPr>
              <a:t>Text </a:t>
            </a:r>
            <a:r>
              <a:rPr sz="2400" spc="-5" dirty="0">
                <a:latin typeface="Verdana"/>
                <a:cs typeface="Verdana"/>
              </a:rPr>
              <a:t>boxes, </a:t>
            </a:r>
            <a:r>
              <a:rPr sz="2400" spc="-10" dirty="0">
                <a:latin typeface="Verdana"/>
                <a:cs typeface="Verdana"/>
              </a:rPr>
              <a:t>Dialogue  </a:t>
            </a:r>
            <a:r>
              <a:rPr sz="2400" spc="-5" dirty="0">
                <a:latin typeface="Verdana"/>
                <a:cs typeface="Verdana"/>
              </a:rPr>
              <a:t>boxes </a:t>
            </a:r>
            <a:r>
              <a:rPr sz="2400" spc="-10" dirty="0">
                <a:latin typeface="Verdana"/>
                <a:cs typeface="Verdana"/>
              </a:rPr>
              <a:t>and Menus </a:t>
            </a:r>
            <a:r>
              <a:rPr sz="2400" spc="-5" dirty="0">
                <a:latin typeface="Verdana"/>
                <a:cs typeface="Verdana"/>
              </a:rPr>
              <a:t>etc. known as </a:t>
            </a:r>
            <a:r>
              <a:rPr sz="2400" dirty="0">
                <a:latin typeface="Verdana"/>
                <a:cs typeface="Verdana"/>
              </a:rPr>
              <a:t>GUI </a:t>
            </a:r>
            <a:r>
              <a:rPr sz="2400" spc="-5" dirty="0">
                <a:latin typeface="Verdana"/>
                <a:cs typeface="Verdana"/>
              </a:rPr>
              <a:t>components.  </a:t>
            </a:r>
            <a:r>
              <a:rPr sz="2400" spc="-10" dirty="0">
                <a:latin typeface="Verdana"/>
                <a:cs typeface="Verdana"/>
              </a:rPr>
              <a:t>While using </a:t>
            </a:r>
            <a:r>
              <a:rPr sz="2400" spc="-5" dirty="0">
                <a:latin typeface="Verdana"/>
                <a:cs typeface="Verdana"/>
              </a:rPr>
              <a:t>a </a:t>
            </a:r>
            <a:r>
              <a:rPr sz="2400" dirty="0">
                <a:latin typeface="Verdana"/>
                <a:cs typeface="Verdana"/>
              </a:rPr>
              <a:t>GUI </a:t>
            </a:r>
            <a:r>
              <a:rPr sz="2400" spc="-10" dirty="0">
                <a:latin typeface="Verdana"/>
                <a:cs typeface="Verdana"/>
              </a:rPr>
              <a:t>application, </a:t>
            </a:r>
            <a:r>
              <a:rPr sz="2400" spc="-5" dirty="0">
                <a:latin typeface="Verdana"/>
                <a:cs typeface="Verdana"/>
              </a:rPr>
              <a:t>when user performs  an </a:t>
            </a:r>
            <a:r>
              <a:rPr sz="2400" spc="-10" dirty="0">
                <a:latin typeface="Verdana"/>
                <a:cs typeface="Verdana"/>
              </a:rPr>
              <a:t>action, </a:t>
            </a:r>
            <a:r>
              <a:rPr sz="2400" spc="-5" dirty="0">
                <a:latin typeface="Verdana"/>
                <a:cs typeface="Verdana"/>
              </a:rPr>
              <a:t>an </a:t>
            </a:r>
            <a:r>
              <a:rPr sz="2400" spc="-5" dirty="0">
                <a:solidFill>
                  <a:srgbClr val="FF3300"/>
                </a:solidFill>
                <a:latin typeface="Verdana"/>
                <a:cs typeface="Verdana"/>
              </a:rPr>
              <a:t>Event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generated </a:t>
            </a:r>
            <a:r>
              <a:rPr sz="2400" spc="-10" dirty="0">
                <a:latin typeface="Verdana"/>
                <a:cs typeface="Verdana"/>
              </a:rPr>
              <a:t>which </a:t>
            </a:r>
            <a:r>
              <a:rPr sz="2400" spc="-5" dirty="0">
                <a:latin typeface="Verdana"/>
                <a:cs typeface="Verdana"/>
              </a:rPr>
              <a:t>causes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solidFill>
                  <a:srgbClr val="FF3300"/>
                </a:solidFill>
                <a:latin typeface="Verdana"/>
                <a:cs typeface="Verdana"/>
              </a:rPr>
              <a:t>Message	</a:t>
            </a:r>
            <a:r>
              <a:rPr sz="2400" spc="-5" dirty="0">
                <a:latin typeface="Verdana"/>
                <a:cs typeface="Verdana"/>
              </a:rPr>
              <a:t>sent to </a:t>
            </a:r>
            <a:r>
              <a:rPr sz="2400" spc="-10" dirty="0">
                <a:latin typeface="Verdana"/>
                <a:cs typeface="Verdana"/>
              </a:rPr>
              <a:t>application </a:t>
            </a:r>
            <a:r>
              <a:rPr sz="2400" spc="-5" dirty="0">
                <a:latin typeface="Verdana"/>
                <a:cs typeface="Verdana"/>
              </a:rPr>
              <a:t>to take</a:t>
            </a:r>
            <a:r>
              <a:rPr sz="2400" spc="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action.</a:t>
            </a:r>
            <a:endParaRPr sz="2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4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b="1" spc="-10" dirty="0">
                <a:solidFill>
                  <a:srgbClr val="FF3300"/>
                </a:solidFill>
                <a:latin typeface="Verdana"/>
                <a:cs typeface="Verdana"/>
              </a:rPr>
              <a:t>What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is Event</a:t>
            </a:r>
            <a:r>
              <a:rPr sz="2600" b="1" spc="1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?</a:t>
            </a:r>
            <a:endParaRPr sz="2600">
              <a:latin typeface="Verdana"/>
              <a:cs typeface="Verdana"/>
            </a:endParaRPr>
          </a:p>
          <a:p>
            <a:pPr marL="356870" marR="5080">
              <a:lnSpc>
                <a:spcPct val="100800"/>
              </a:lnSpc>
              <a:spcBef>
                <a:spcPts val="800"/>
              </a:spcBef>
            </a:pPr>
            <a:r>
              <a:rPr sz="2400" spc="-5" dirty="0">
                <a:latin typeface="Verdana"/>
                <a:cs typeface="Verdana"/>
              </a:rPr>
              <a:t>An Events </a:t>
            </a:r>
            <a:r>
              <a:rPr sz="2400" dirty="0">
                <a:latin typeface="Verdana"/>
                <a:cs typeface="Verdana"/>
              </a:rPr>
              <a:t>refers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occurrence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an </a:t>
            </a:r>
            <a:r>
              <a:rPr sz="2400" spc="-10" dirty="0">
                <a:latin typeface="Verdana"/>
                <a:cs typeface="Verdana"/>
              </a:rPr>
              <a:t>activity </a:t>
            </a:r>
            <a:r>
              <a:rPr sz="2400" spc="-5" dirty="0">
                <a:latin typeface="Verdana"/>
                <a:cs typeface="Verdana"/>
              </a:rPr>
              <a:t>by  user </a:t>
            </a:r>
            <a:r>
              <a:rPr sz="2400" spc="-10" dirty="0">
                <a:latin typeface="Verdana"/>
                <a:cs typeface="Verdana"/>
              </a:rPr>
              <a:t>like click, double click</a:t>
            </a:r>
            <a:r>
              <a:rPr sz="2400" spc="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etc.</a:t>
            </a:r>
            <a:endParaRPr sz="2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4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b="1" spc="-10" dirty="0">
                <a:solidFill>
                  <a:srgbClr val="FF3300"/>
                </a:solidFill>
                <a:latin typeface="Verdana"/>
                <a:cs typeface="Verdana"/>
              </a:rPr>
              <a:t>What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is </a:t>
            </a:r>
            <a:r>
              <a:rPr sz="2600" b="1" spc="-10" dirty="0">
                <a:solidFill>
                  <a:srgbClr val="FF3300"/>
                </a:solidFill>
                <a:latin typeface="Verdana"/>
                <a:cs typeface="Verdana"/>
              </a:rPr>
              <a:t>Message</a:t>
            </a:r>
            <a:r>
              <a:rPr sz="2600" b="1" spc="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3300"/>
                </a:solidFill>
                <a:latin typeface="Verdana"/>
                <a:cs typeface="Verdana"/>
              </a:rPr>
              <a:t>?</a:t>
            </a:r>
            <a:endParaRPr sz="2600">
              <a:latin typeface="Verdana"/>
              <a:cs typeface="Verdana"/>
            </a:endParaRPr>
          </a:p>
          <a:p>
            <a:pPr marL="356870" marR="396875">
              <a:lnSpc>
                <a:spcPct val="100800"/>
              </a:lnSpc>
              <a:spcBef>
                <a:spcPts val="800"/>
              </a:spcBef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Message </a:t>
            </a:r>
            <a:r>
              <a:rPr sz="2400" spc="-10" dirty="0">
                <a:latin typeface="Verdana"/>
                <a:cs typeface="Verdana"/>
              </a:rPr>
              <a:t>is the </a:t>
            </a:r>
            <a:r>
              <a:rPr sz="2400" spc="-5" dirty="0">
                <a:latin typeface="Verdana"/>
                <a:cs typeface="Verdana"/>
              </a:rPr>
              <a:t>information/request sent to </a:t>
            </a:r>
            <a:r>
              <a:rPr sz="2400" spc="-10" dirty="0">
                <a:latin typeface="Verdana"/>
                <a:cs typeface="Verdana"/>
              </a:rPr>
              <a:t>the  application </a:t>
            </a:r>
            <a:r>
              <a:rPr sz="2400" spc="-5" dirty="0">
                <a:latin typeface="Verdana"/>
                <a:cs typeface="Verdana"/>
              </a:rPr>
              <a:t>when </a:t>
            </a:r>
            <a:r>
              <a:rPr sz="2400" dirty="0">
                <a:latin typeface="Verdana"/>
                <a:cs typeface="Verdana"/>
              </a:rPr>
              <a:t>event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occurs.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66522"/>
            <a:ext cx="57524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1. </a:t>
            </a:r>
            <a:r>
              <a:rPr sz="3400" spc="5" dirty="0"/>
              <a:t>Arithmetic</a:t>
            </a:r>
            <a:r>
              <a:rPr sz="3400" spc="-165" dirty="0"/>
              <a:t> </a:t>
            </a:r>
            <a:r>
              <a:rPr sz="3400" dirty="0"/>
              <a:t>Operators</a:t>
            </a:r>
            <a:endParaRPr sz="3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025" y="1254125"/>
          <a:ext cx="8229600" cy="5273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2057400"/>
                <a:gridCol w="2667000"/>
                <a:gridCol w="2971800"/>
              </a:tblGrid>
              <a:tr h="757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+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Unary</a:t>
                      </a:r>
                      <a:r>
                        <a:rPr sz="17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plus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465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Represents positive 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values.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a=+25;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-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Unary</a:t>
                      </a:r>
                      <a:r>
                        <a:rPr sz="17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minus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600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Represents</a:t>
                      </a:r>
                      <a:r>
                        <a:rPr sz="17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negative  values.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a=-25;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+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Addition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Adds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two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values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x=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a+b;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-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Subtraction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076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Subtract second 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operands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from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first.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x=a-b;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*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Multiplication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Multiplies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two</a:t>
                      </a:r>
                      <a:r>
                        <a:rPr sz="17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values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x=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a*b;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/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Division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0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Divides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first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operand 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by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second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x=a/b;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%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534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Modulus 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(re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der)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60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Finds remainder</a:t>
                      </a:r>
                      <a:r>
                        <a:rPr sz="17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after 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division.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int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x=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a%b;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32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+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4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Concatenate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or  String</a:t>
                      </a:r>
                      <a:r>
                        <a:rPr sz="17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addition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Adds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two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strings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398905" algn="l"/>
                        </a:tabLst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“ab”+”cd”	</a:t>
                      </a:r>
                      <a:r>
                        <a:rPr sz="1700" dirty="0">
                          <a:latin typeface="Wingdings 3"/>
                          <a:cs typeface="Wingdings 3"/>
                        </a:rPr>
                        <a:t></a:t>
                      </a:r>
                      <a:r>
                        <a:rPr sz="17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”abcd”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  <a:tabLst>
                          <a:tab pos="1432560" algn="l"/>
                        </a:tabLst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“25”+”12”	</a:t>
                      </a:r>
                      <a:r>
                        <a:rPr sz="1700" dirty="0">
                          <a:latin typeface="Wingdings 3"/>
                          <a:cs typeface="Wingdings 3"/>
                        </a:rPr>
                        <a:t></a:t>
                      </a:r>
                      <a:r>
                        <a:rPr sz="17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”2512”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1435735" algn="l"/>
                        </a:tabLst>
                      </a:pPr>
                      <a:r>
                        <a:rPr sz="1700" spc="5" dirty="0">
                          <a:latin typeface="Verdana"/>
                          <a:cs typeface="Verdana"/>
                        </a:rPr>
                        <a:t>“”+5	</a:t>
                      </a:r>
                      <a:r>
                        <a:rPr sz="1700" dirty="0">
                          <a:latin typeface="Wingdings 3"/>
                          <a:cs typeface="Wingdings 3"/>
                        </a:rPr>
                        <a:t></a:t>
                      </a:r>
                      <a:r>
                        <a:rPr sz="17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”5”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“”+5+”xyz” </a:t>
                      </a:r>
                      <a:r>
                        <a:rPr sz="1700" dirty="0">
                          <a:latin typeface="Wingdings 3"/>
                          <a:cs typeface="Wingdings 3"/>
                        </a:rPr>
                        <a:t></a:t>
                      </a:r>
                      <a:r>
                        <a:rPr sz="17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”5xyz”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90"/>
              </a:spcBef>
            </a:pPr>
            <a:r>
              <a:rPr dirty="0"/>
              <a:t>2. </a:t>
            </a:r>
            <a:r>
              <a:rPr spc="-10" dirty="0"/>
              <a:t>Increment &amp; </a:t>
            </a:r>
            <a:r>
              <a:rPr spc="-15" dirty="0"/>
              <a:t>Decrement</a:t>
            </a:r>
            <a:r>
              <a:rPr spc="125" dirty="0"/>
              <a:t> </a:t>
            </a:r>
            <a:r>
              <a:rPr spc="-10" dirty="0"/>
              <a:t>Operator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490" y="1168209"/>
            <a:ext cx="7661909" cy="5158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500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Verdana"/>
                <a:cs typeface="Verdana"/>
              </a:rPr>
              <a:t>Java </a:t>
            </a:r>
            <a:r>
              <a:rPr sz="2500" spc="-5" dirty="0">
                <a:latin typeface="Verdana"/>
                <a:cs typeface="Verdana"/>
              </a:rPr>
              <a:t>supports </a:t>
            </a:r>
            <a:r>
              <a:rPr sz="2500" spc="-10" dirty="0">
                <a:solidFill>
                  <a:srgbClr val="000066"/>
                </a:solidFill>
                <a:latin typeface="Verdana"/>
                <a:cs typeface="Verdana"/>
              </a:rPr>
              <a:t>++ </a:t>
            </a:r>
            <a:r>
              <a:rPr sz="2500" spc="-10" dirty="0">
                <a:latin typeface="Verdana"/>
                <a:cs typeface="Verdana"/>
              </a:rPr>
              <a:t>and </a:t>
            </a:r>
            <a:r>
              <a:rPr sz="2500" spc="-5" dirty="0">
                <a:solidFill>
                  <a:srgbClr val="000066"/>
                </a:solidFill>
                <a:latin typeface="Verdana"/>
                <a:cs typeface="Verdana"/>
              </a:rPr>
              <a:t>-- </a:t>
            </a:r>
            <a:r>
              <a:rPr sz="2500" spc="-10" dirty="0">
                <a:latin typeface="Verdana"/>
                <a:cs typeface="Verdana"/>
              </a:rPr>
              <a:t>operator which </a:t>
            </a:r>
            <a:r>
              <a:rPr sz="2500" spc="-5" dirty="0">
                <a:latin typeface="Verdana"/>
                <a:cs typeface="Verdana"/>
              </a:rPr>
              <a:t>adds  or </a:t>
            </a:r>
            <a:r>
              <a:rPr sz="2500" spc="-10" dirty="0">
                <a:latin typeface="Verdana"/>
                <a:cs typeface="Verdana"/>
              </a:rPr>
              <a:t>subtract </a:t>
            </a:r>
            <a:r>
              <a:rPr sz="2500" spc="-5" dirty="0">
                <a:latin typeface="Verdana"/>
                <a:cs typeface="Verdana"/>
              </a:rPr>
              <a:t>1 from </a:t>
            </a:r>
            <a:r>
              <a:rPr sz="2500" spc="-10" dirty="0">
                <a:latin typeface="Verdana"/>
                <a:cs typeface="Verdana"/>
              </a:rPr>
              <a:t>its </a:t>
            </a:r>
            <a:r>
              <a:rPr sz="2500" spc="-5" dirty="0">
                <a:latin typeface="Verdana"/>
                <a:cs typeface="Verdana"/>
              </a:rPr>
              <a:t>operand.</a:t>
            </a:r>
            <a:r>
              <a:rPr sz="2500" spc="4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i.e.</a:t>
            </a:r>
            <a:endParaRPr sz="2500">
              <a:latin typeface="Verdana"/>
              <a:cs typeface="Verdana"/>
            </a:endParaRPr>
          </a:p>
          <a:p>
            <a:pPr marL="463550" marR="1474470">
              <a:lnSpc>
                <a:spcPct val="100000"/>
              </a:lnSpc>
              <a:spcBef>
                <a:spcPts val="20"/>
              </a:spcBef>
              <a:tabLst>
                <a:tab pos="3871595" algn="l"/>
                <a:tab pos="3987165" algn="l"/>
                <a:tab pos="4919980" algn="l"/>
                <a:tab pos="5471160" algn="l"/>
              </a:tabLst>
            </a:pPr>
            <a:r>
              <a:rPr sz="2500" spc="-20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=</a:t>
            </a:r>
            <a:r>
              <a:rPr sz="2500" spc="-20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+</a:t>
            </a:r>
            <a:r>
              <a:rPr sz="2500" spc="-5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2500" spc="5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</a:t>
            </a:r>
            <a:r>
              <a:rPr sz="2500" dirty="0">
                <a:latin typeface="Verdana"/>
                <a:cs typeface="Verdana"/>
              </a:rPr>
              <a:t>q</a:t>
            </a:r>
            <a:r>
              <a:rPr sz="2500" spc="-5" dirty="0">
                <a:latin typeface="Verdana"/>
                <a:cs typeface="Verdana"/>
              </a:rPr>
              <a:t>u</a:t>
            </a:r>
            <a:r>
              <a:rPr sz="2500" spc="-20" dirty="0">
                <a:latin typeface="Verdana"/>
                <a:cs typeface="Verdana"/>
              </a:rPr>
              <a:t>i</a:t>
            </a:r>
            <a:r>
              <a:rPr sz="2500" spc="5" dirty="0">
                <a:latin typeface="Verdana"/>
                <a:cs typeface="Verdana"/>
              </a:rPr>
              <a:t>v</a:t>
            </a:r>
            <a:r>
              <a:rPr sz="2500" spc="-20" dirty="0">
                <a:latin typeface="Verdana"/>
                <a:cs typeface="Verdana"/>
              </a:rPr>
              <a:t>al</a:t>
            </a:r>
            <a:r>
              <a:rPr sz="2500" spc="-5" dirty="0">
                <a:latin typeface="Verdana"/>
                <a:cs typeface="Verdana"/>
              </a:rPr>
              <a:t>ent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to</a:t>
            </a:r>
            <a:r>
              <a:rPr sz="2500" dirty="0">
                <a:latin typeface="Verdana"/>
                <a:cs typeface="Verdana"/>
              </a:rPr>
              <a:t>		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++</a:t>
            </a:r>
            <a:r>
              <a:rPr sz="2500" spc="-5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2500" dirty="0">
                <a:solidFill>
                  <a:srgbClr val="FF3300"/>
                </a:solidFill>
                <a:latin typeface="Verdana"/>
                <a:cs typeface="Verdana"/>
              </a:rPr>
              <a:t>	</a:t>
            </a:r>
            <a:r>
              <a:rPr sz="2500" spc="-10" dirty="0">
                <a:latin typeface="Verdana"/>
                <a:cs typeface="Verdana"/>
              </a:rPr>
              <a:t>o</a:t>
            </a:r>
            <a:r>
              <a:rPr sz="2500" spc="-5" dirty="0">
                <a:latin typeface="Verdana"/>
                <a:cs typeface="Verdana"/>
              </a:rPr>
              <a:t>r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20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+</a:t>
            </a:r>
            <a:r>
              <a:rPr sz="2500" spc="-5" dirty="0">
                <a:solidFill>
                  <a:srgbClr val="FF3300"/>
                </a:solidFill>
                <a:latin typeface="Verdana"/>
                <a:cs typeface="Verdana"/>
              </a:rPr>
              <a:t>+  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a=a-1</a:t>
            </a:r>
            <a:r>
              <a:rPr sz="2500" spc="7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equivalent</a:t>
            </a:r>
            <a:r>
              <a:rPr sz="2500" spc="4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to	</a:t>
            </a:r>
            <a:r>
              <a:rPr sz="2500" spc="-10" dirty="0">
                <a:solidFill>
                  <a:srgbClr val="FF3300"/>
                </a:solidFill>
                <a:latin typeface="Verdana"/>
                <a:cs typeface="Verdana"/>
              </a:rPr>
              <a:t>--a </a:t>
            </a:r>
            <a:r>
              <a:rPr sz="2500" spc="-5" dirty="0">
                <a:latin typeface="Verdana"/>
                <a:cs typeface="Verdana"/>
              </a:rPr>
              <a:t>or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FF3300"/>
                </a:solidFill>
                <a:latin typeface="Verdana"/>
                <a:cs typeface="Verdana"/>
              </a:rPr>
              <a:t>a--</a:t>
            </a:r>
            <a:endParaRPr sz="2500">
              <a:latin typeface="Verdana"/>
              <a:cs typeface="Verdana"/>
            </a:endParaRPr>
          </a:p>
          <a:p>
            <a:pPr marL="356870" marR="558165" indent="-344805">
              <a:lnSpc>
                <a:spcPts val="2860"/>
              </a:lnSpc>
              <a:spcBef>
                <a:spcPts val="210"/>
              </a:spcBef>
            </a:pPr>
            <a:r>
              <a:rPr sz="25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500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Verdana"/>
                <a:cs typeface="Verdana"/>
              </a:rPr>
              <a:t>++ </a:t>
            </a:r>
            <a:r>
              <a:rPr sz="2500" spc="-5" dirty="0">
                <a:latin typeface="Verdana"/>
                <a:cs typeface="Verdana"/>
              </a:rPr>
              <a:t>or -- </a:t>
            </a:r>
            <a:r>
              <a:rPr sz="2500" spc="-10" dirty="0">
                <a:latin typeface="Verdana"/>
                <a:cs typeface="Verdana"/>
              </a:rPr>
              <a:t>operator may </a:t>
            </a:r>
            <a:r>
              <a:rPr sz="2500" spc="-5" dirty="0">
                <a:latin typeface="Verdana"/>
                <a:cs typeface="Verdana"/>
              </a:rPr>
              <a:t>used </a:t>
            </a:r>
            <a:r>
              <a:rPr sz="2500" spc="-10" dirty="0">
                <a:latin typeface="Verdana"/>
                <a:cs typeface="Verdana"/>
              </a:rPr>
              <a:t>in </a:t>
            </a:r>
            <a:r>
              <a:rPr sz="2500" spc="-5" dirty="0">
                <a:solidFill>
                  <a:srgbClr val="FF3300"/>
                </a:solidFill>
                <a:latin typeface="Verdana"/>
                <a:cs typeface="Verdana"/>
              </a:rPr>
              <a:t>Pre </a:t>
            </a:r>
            <a:r>
              <a:rPr sz="2500" spc="-5" dirty="0">
                <a:latin typeface="Verdana"/>
                <a:cs typeface="Verdana"/>
              </a:rPr>
              <a:t>or </a:t>
            </a:r>
            <a:r>
              <a:rPr sz="2500" spc="-5" dirty="0">
                <a:solidFill>
                  <a:srgbClr val="FF3300"/>
                </a:solidFill>
                <a:latin typeface="Verdana"/>
                <a:cs typeface="Verdana"/>
              </a:rPr>
              <a:t>Post  </a:t>
            </a:r>
            <a:r>
              <a:rPr sz="2500" spc="-5" dirty="0">
                <a:latin typeface="Verdana"/>
                <a:cs typeface="Verdana"/>
              </a:rPr>
              <a:t>form.</a:t>
            </a:r>
            <a:endParaRPr sz="2500">
              <a:latin typeface="Verdana"/>
              <a:cs typeface="Verdana"/>
            </a:endParaRPr>
          </a:p>
          <a:p>
            <a:pPr marL="356235" marR="370840">
              <a:lnSpc>
                <a:spcPct val="112000"/>
              </a:lnSpc>
              <a:spcBef>
                <a:spcPts val="285"/>
              </a:spcBef>
              <a:tabLst>
                <a:tab pos="2316480" algn="l"/>
              </a:tabLst>
            </a:pPr>
            <a:r>
              <a:rPr sz="2500" spc="-10" dirty="0">
                <a:latin typeface="Verdana"/>
                <a:cs typeface="Verdana"/>
              </a:rPr>
              <a:t>++a</a:t>
            </a:r>
            <a:r>
              <a:rPr sz="250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or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--a	(increase/decrease </a:t>
            </a:r>
            <a:r>
              <a:rPr sz="2500" spc="-5" dirty="0">
                <a:latin typeface="Verdana"/>
                <a:cs typeface="Verdana"/>
              </a:rPr>
              <a:t>before use)  </a:t>
            </a:r>
            <a:r>
              <a:rPr sz="2500" spc="-15" dirty="0">
                <a:latin typeface="Verdana"/>
                <a:cs typeface="Verdana"/>
              </a:rPr>
              <a:t>a++ </a:t>
            </a:r>
            <a:r>
              <a:rPr sz="2500" spc="-5" dirty="0">
                <a:latin typeface="Verdana"/>
                <a:cs typeface="Verdana"/>
              </a:rPr>
              <a:t>or </a:t>
            </a:r>
            <a:r>
              <a:rPr sz="2500" spc="-10" dirty="0">
                <a:latin typeface="Verdana"/>
                <a:cs typeface="Verdana"/>
              </a:rPr>
              <a:t>a– (increase/decrease </a:t>
            </a:r>
            <a:r>
              <a:rPr sz="2500" spc="-5" dirty="0">
                <a:latin typeface="Verdana"/>
                <a:cs typeface="Verdana"/>
              </a:rPr>
              <a:t>after use)  </a:t>
            </a:r>
            <a:r>
              <a:rPr sz="2500" dirty="0">
                <a:latin typeface="Verdana"/>
                <a:cs typeface="Verdana"/>
              </a:rPr>
              <a:t>Ex. </a:t>
            </a:r>
            <a:r>
              <a:rPr sz="2500" spc="-5" dirty="0">
                <a:latin typeface="Verdana"/>
                <a:cs typeface="Verdana"/>
              </a:rPr>
              <a:t>Find </a:t>
            </a:r>
            <a:r>
              <a:rPr sz="2500" spc="-10" dirty="0">
                <a:latin typeface="Verdana"/>
                <a:cs typeface="Verdana"/>
              </a:rPr>
              <a:t>value </a:t>
            </a:r>
            <a:r>
              <a:rPr sz="2500" spc="-5" dirty="0">
                <a:latin typeface="Verdana"/>
                <a:cs typeface="Verdana"/>
              </a:rPr>
              <a:t>of P? </a:t>
            </a:r>
            <a:r>
              <a:rPr sz="2500" spc="-10" dirty="0">
                <a:latin typeface="Verdana"/>
                <a:cs typeface="Verdana"/>
              </a:rPr>
              <a:t>(initially </a:t>
            </a:r>
            <a:r>
              <a:rPr sz="2500" spc="-5" dirty="0">
                <a:latin typeface="Verdana"/>
                <a:cs typeface="Verdana"/>
              </a:rPr>
              <a:t>n=8 </a:t>
            </a:r>
            <a:r>
              <a:rPr sz="2500" spc="-10" dirty="0">
                <a:latin typeface="Verdana"/>
                <a:cs typeface="Verdana"/>
              </a:rPr>
              <a:t>and</a:t>
            </a:r>
            <a:r>
              <a:rPr sz="2500" spc="9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p=4)</a:t>
            </a:r>
            <a:endParaRPr sz="2500">
              <a:latin typeface="Verdana"/>
              <a:cs typeface="Verdana"/>
            </a:endParaRPr>
          </a:p>
          <a:p>
            <a:pPr marL="926465" marR="4184650" indent="-635">
              <a:lnSpc>
                <a:spcPct val="100000"/>
              </a:lnSpc>
              <a:spcBef>
                <a:spcPts val="120"/>
              </a:spcBef>
              <a:tabLst>
                <a:tab pos="3066415" algn="l"/>
              </a:tabLst>
            </a:pPr>
            <a:r>
              <a:rPr sz="2500" dirty="0">
                <a:latin typeface="Verdana"/>
                <a:cs typeface="Verdana"/>
              </a:rPr>
              <a:t>p</a:t>
            </a:r>
            <a:r>
              <a:rPr sz="2500" spc="-10" dirty="0">
                <a:latin typeface="Verdana"/>
                <a:cs typeface="Verdana"/>
              </a:rPr>
              <a:t>=</a:t>
            </a:r>
            <a:r>
              <a:rPr sz="2500" dirty="0">
                <a:latin typeface="Verdana"/>
                <a:cs typeface="Verdana"/>
              </a:rPr>
              <a:t>p</a:t>
            </a:r>
            <a:r>
              <a:rPr sz="2500" spc="-5" dirty="0">
                <a:latin typeface="Verdana"/>
                <a:cs typeface="Verdana"/>
              </a:rPr>
              <a:t>*</a:t>
            </a:r>
            <a:r>
              <a:rPr sz="2500" spc="-2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--</a:t>
            </a:r>
            <a:r>
              <a:rPr sz="2500" spc="-5" dirty="0">
                <a:latin typeface="Verdana"/>
                <a:cs typeface="Verdana"/>
              </a:rPr>
              <a:t>n;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1700" dirty="0">
                <a:latin typeface="Wingdings 3"/>
                <a:cs typeface="Wingdings 3"/>
              </a:rPr>
              <a:t>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Verdana"/>
                <a:cs typeface="Verdana"/>
              </a:rPr>
              <a:t>28  </a:t>
            </a:r>
            <a:r>
              <a:rPr sz="2500" spc="-5" dirty="0">
                <a:latin typeface="Verdana"/>
                <a:cs typeface="Verdana"/>
              </a:rPr>
              <a:t>p=p* n--; </a:t>
            </a:r>
            <a:r>
              <a:rPr sz="1700" dirty="0">
                <a:latin typeface="Wingdings 3"/>
                <a:cs typeface="Wingdings 3"/>
              </a:rPr>
              <a:t>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Verdana"/>
                <a:cs typeface="Verdana"/>
              </a:rPr>
              <a:t>32</a:t>
            </a:r>
            <a:endParaRPr sz="25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tabLst>
                <a:tab pos="4702810" algn="l"/>
              </a:tabLst>
            </a:pPr>
            <a:r>
              <a:rPr sz="2500" dirty="0">
                <a:latin typeface="Verdana"/>
                <a:cs typeface="Verdana"/>
              </a:rPr>
              <a:t>Ex. </a:t>
            </a:r>
            <a:r>
              <a:rPr sz="2500" spc="-10" dirty="0">
                <a:latin typeface="Verdana"/>
                <a:cs typeface="Verdana"/>
              </a:rPr>
              <a:t>Evaluate </a:t>
            </a:r>
            <a:r>
              <a:rPr sz="2500" spc="-5" dirty="0">
                <a:latin typeface="Verdana"/>
                <a:cs typeface="Verdana"/>
              </a:rPr>
              <a:t>x=++y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+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2y	</a:t>
            </a:r>
            <a:r>
              <a:rPr sz="2500" spc="-10" dirty="0">
                <a:latin typeface="Verdana"/>
                <a:cs typeface="Verdana"/>
              </a:rPr>
              <a:t>if </a:t>
            </a:r>
            <a:r>
              <a:rPr sz="2500" spc="-5" dirty="0">
                <a:latin typeface="Verdana"/>
                <a:cs typeface="Verdana"/>
              </a:rPr>
              <a:t>y=6.</a:t>
            </a:r>
            <a:endParaRPr sz="2500">
              <a:latin typeface="Verdana"/>
              <a:cs typeface="Verdana"/>
            </a:endParaRPr>
          </a:p>
          <a:p>
            <a:pPr marL="2505710">
              <a:lnSpc>
                <a:spcPct val="100000"/>
              </a:lnSpc>
              <a:spcBef>
                <a:spcPts val="600"/>
              </a:spcBef>
            </a:pPr>
            <a:r>
              <a:rPr sz="2500" spc="-10" dirty="0">
                <a:latin typeface="Verdana"/>
                <a:cs typeface="Verdana"/>
              </a:rPr>
              <a:t>=7+14 </a:t>
            </a:r>
            <a:r>
              <a:rPr sz="2500" spc="-5" dirty="0">
                <a:latin typeface="Verdana"/>
                <a:cs typeface="Verdana"/>
              </a:rPr>
              <a:t>=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21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85559"/>
            <a:ext cx="52508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3.Relational</a:t>
            </a:r>
            <a:r>
              <a:rPr sz="3400" spc="-120" dirty="0"/>
              <a:t> </a:t>
            </a:r>
            <a:r>
              <a:rPr sz="3400" dirty="0"/>
              <a:t>Operator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547052" y="1215643"/>
            <a:ext cx="7310755" cy="9874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6870" marR="5080" indent="-344805">
              <a:lnSpc>
                <a:spcPts val="2280"/>
              </a:lnSpc>
              <a:spcBef>
                <a:spcPts val="38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Relational operators </a:t>
            </a:r>
            <a:r>
              <a:rPr sz="2100" spc="5" dirty="0">
                <a:latin typeface="Verdana"/>
                <a:cs typeface="Verdana"/>
              </a:rPr>
              <a:t>returns 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spc="-5" dirty="0">
                <a:latin typeface="Verdana"/>
                <a:cs typeface="Verdana"/>
              </a:rPr>
              <a:t>or </a:t>
            </a:r>
            <a:r>
              <a:rPr sz="2100" dirty="0">
                <a:latin typeface="Verdana"/>
                <a:cs typeface="Verdana"/>
              </a:rPr>
              <a:t>false </a:t>
            </a:r>
            <a:r>
              <a:rPr sz="2100" spc="5" dirty="0">
                <a:latin typeface="Verdana"/>
                <a:cs typeface="Verdana"/>
              </a:rPr>
              <a:t>as </a:t>
            </a:r>
            <a:r>
              <a:rPr sz="2100" dirty="0">
                <a:latin typeface="Verdana"/>
                <a:cs typeface="Verdana"/>
              </a:rPr>
              <a:t>per</a:t>
            </a:r>
            <a:r>
              <a:rPr sz="2100" spc="-29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the  </a:t>
            </a:r>
            <a:r>
              <a:rPr sz="2100" dirty="0">
                <a:latin typeface="Verdana"/>
                <a:cs typeface="Verdana"/>
              </a:rPr>
              <a:t>relation between</a:t>
            </a:r>
            <a:r>
              <a:rPr sz="2100" spc="-12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operands.</a:t>
            </a:r>
            <a:endParaRPr sz="21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04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Java offers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following six relational</a:t>
            </a:r>
            <a:r>
              <a:rPr sz="2100" spc="-254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operators.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152" y="2180543"/>
            <a:ext cx="439420" cy="7270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&lt;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&lt;=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152" y="2913331"/>
            <a:ext cx="21971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&gt;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152" y="3232249"/>
            <a:ext cx="439420" cy="10833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&gt;=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==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100" spc="10" dirty="0">
                <a:solidFill>
                  <a:srgbClr val="FF3300"/>
                </a:solidFill>
                <a:latin typeface="Verdana"/>
                <a:cs typeface="Verdana"/>
              </a:rPr>
              <a:t>!=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0203" y="2180543"/>
            <a:ext cx="3249295" cy="21348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less</a:t>
            </a:r>
            <a:r>
              <a:rPr sz="2100" spc="-4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than</a:t>
            </a:r>
            <a:endParaRPr sz="2100">
              <a:latin typeface="Verdana"/>
              <a:cs typeface="Verdana"/>
            </a:endParaRPr>
          </a:p>
          <a:p>
            <a:pPr marL="12700" marR="471805">
              <a:lnSpc>
                <a:spcPts val="2780"/>
              </a:lnSpc>
              <a:spcBef>
                <a:spcPts val="120"/>
              </a:spcBef>
            </a:pP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less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than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or equal</a:t>
            </a:r>
            <a:r>
              <a:rPr sz="2100" spc="-18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to 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greater</a:t>
            </a:r>
            <a:r>
              <a:rPr sz="2100" spc="-6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than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greater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than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or equal</a:t>
            </a:r>
            <a:r>
              <a:rPr sz="2100" spc="-21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3300"/>
                </a:solidFill>
                <a:latin typeface="Verdana"/>
                <a:cs typeface="Verdana"/>
              </a:rPr>
              <a:t>to</a:t>
            </a:r>
            <a:endParaRPr sz="2100">
              <a:latin typeface="Verdana"/>
              <a:cs typeface="Verdana"/>
            </a:endParaRPr>
          </a:p>
          <a:p>
            <a:pPr marL="12700" marR="1610995">
              <a:lnSpc>
                <a:spcPct val="109500"/>
              </a:lnSpc>
              <a:spcBef>
                <a:spcPts val="25"/>
              </a:spcBef>
            </a:pP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equal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to 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not equal</a:t>
            </a:r>
            <a:r>
              <a:rPr sz="2100" spc="-15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3300"/>
                </a:solidFill>
                <a:latin typeface="Verdana"/>
                <a:cs typeface="Verdana"/>
              </a:rPr>
              <a:t>to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076" y="4321507"/>
            <a:ext cx="609917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Verdana"/>
                <a:cs typeface="Verdana"/>
              </a:rPr>
              <a:t>Relational operators </a:t>
            </a:r>
            <a:r>
              <a:rPr sz="2100" spc="-5" dirty="0">
                <a:latin typeface="Verdana"/>
                <a:cs typeface="Verdana"/>
              </a:rPr>
              <a:t>solved </a:t>
            </a:r>
            <a:r>
              <a:rPr sz="2100" spc="5" dirty="0">
                <a:latin typeface="Verdana"/>
                <a:cs typeface="Verdana"/>
              </a:rPr>
              <a:t>from </a:t>
            </a:r>
            <a:r>
              <a:rPr sz="2100" spc="-5" dirty="0">
                <a:latin typeface="Verdana"/>
                <a:cs typeface="Verdana"/>
              </a:rPr>
              <a:t>left </a:t>
            </a:r>
            <a:r>
              <a:rPr sz="2100" spc="5" dirty="0">
                <a:latin typeface="Verdana"/>
                <a:cs typeface="Verdana"/>
              </a:rPr>
              <a:t>to</a:t>
            </a:r>
            <a:r>
              <a:rPr sz="2100" spc="-20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right.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076" y="4640425"/>
            <a:ext cx="1622425" cy="7327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  <a:tabLst>
                <a:tab pos="816610" algn="l"/>
              </a:tabLst>
            </a:pPr>
            <a:r>
              <a:rPr sz="2100" spc="10" dirty="0">
                <a:latin typeface="Verdana"/>
                <a:cs typeface="Verdana"/>
              </a:rPr>
              <a:t>E</a:t>
            </a:r>
            <a:r>
              <a:rPr sz="2100" dirty="0">
                <a:latin typeface="Verdana"/>
                <a:cs typeface="Verdana"/>
              </a:rPr>
              <a:t>x</a:t>
            </a:r>
            <a:r>
              <a:rPr sz="2100" spc="5" dirty="0">
                <a:latin typeface="Verdana"/>
                <a:cs typeface="Verdana"/>
              </a:rPr>
              <a:t>:</a:t>
            </a:r>
            <a:r>
              <a:rPr sz="2100" dirty="0">
                <a:latin typeface="Verdana"/>
                <a:cs typeface="Verdana"/>
              </a:rPr>
              <a:t>	</a:t>
            </a:r>
            <a:r>
              <a:rPr sz="2100" spc="5" dirty="0">
                <a:latin typeface="Verdana"/>
                <a:cs typeface="Verdana"/>
              </a:rPr>
              <a:t>3&gt;=3</a:t>
            </a:r>
            <a:endParaRPr sz="2100">
              <a:latin typeface="Verdana"/>
              <a:cs typeface="Verdana"/>
            </a:endParaRPr>
          </a:p>
          <a:p>
            <a:pPr marR="19685" algn="r">
              <a:lnSpc>
                <a:spcPct val="100000"/>
              </a:lnSpc>
              <a:spcBef>
                <a:spcPts val="265"/>
              </a:spcBef>
            </a:pPr>
            <a:r>
              <a:rPr sz="2100" spc="5" dirty="0">
                <a:latin typeface="Verdana"/>
                <a:cs typeface="Verdana"/>
              </a:rPr>
              <a:t>3!=3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0080" y="4640425"/>
            <a:ext cx="65468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10500"/>
              </a:lnSpc>
              <a:spcBef>
                <a:spcPts val="95"/>
              </a:spcBef>
            </a:pPr>
            <a:r>
              <a:rPr sz="2100" spc="10" dirty="0">
                <a:latin typeface="Verdana"/>
                <a:cs typeface="Verdana"/>
              </a:rPr>
              <a:t>true  </a:t>
            </a:r>
            <a:r>
              <a:rPr sz="2100" dirty="0">
                <a:latin typeface="Verdana"/>
                <a:cs typeface="Verdana"/>
              </a:rPr>
              <a:t>f</a:t>
            </a:r>
            <a:r>
              <a:rPr sz="2100" spc="5" dirty="0">
                <a:latin typeface="Verdana"/>
                <a:cs typeface="Verdana"/>
              </a:rPr>
              <a:t>a</a:t>
            </a:r>
            <a:r>
              <a:rPr sz="2100" spc="-5" dirty="0">
                <a:latin typeface="Verdana"/>
                <a:cs typeface="Verdana"/>
              </a:rPr>
              <a:t>l</a:t>
            </a:r>
            <a:r>
              <a:rPr sz="2100" spc="5" dirty="0">
                <a:latin typeface="Verdana"/>
                <a:cs typeface="Verdana"/>
              </a:rPr>
              <a:t>se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1452" y="5344513"/>
            <a:ext cx="586803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500"/>
              </a:lnSpc>
              <a:spcBef>
                <a:spcPts val="95"/>
              </a:spcBef>
              <a:tabLst>
                <a:tab pos="960119" algn="l"/>
                <a:tab pos="2865120" algn="l"/>
              </a:tabLst>
            </a:pPr>
            <a:r>
              <a:rPr sz="2100" spc="5" dirty="0">
                <a:latin typeface="Verdana"/>
                <a:cs typeface="Verdana"/>
              </a:rPr>
              <a:t>a==b	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dirty="0">
                <a:latin typeface="Verdana"/>
                <a:cs typeface="Verdana"/>
              </a:rPr>
              <a:t>if </a:t>
            </a:r>
            <a:r>
              <a:rPr sz="2100" spc="5" dirty="0">
                <a:latin typeface="Verdana"/>
                <a:cs typeface="Verdana"/>
              </a:rPr>
              <a:t>a and b have the same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value.  </a:t>
            </a:r>
            <a:r>
              <a:rPr sz="2100" spc="5" dirty="0">
                <a:latin typeface="Verdana"/>
                <a:cs typeface="Verdana"/>
              </a:rPr>
              <a:t>a&lt;b&lt;c</a:t>
            </a:r>
            <a:r>
              <a:rPr sz="2100" spc="-5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=&gt;</a:t>
            </a:r>
            <a:r>
              <a:rPr sz="2100" spc="-2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(a&lt;b)&lt;c	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dirty="0">
                <a:latin typeface="Verdana"/>
                <a:cs typeface="Verdana"/>
              </a:rPr>
              <a:t>if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is</a:t>
            </a:r>
            <a:r>
              <a:rPr sz="2100" spc="-13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smallest.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85572"/>
            <a:ext cx="45135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4.Logical</a:t>
            </a:r>
            <a:r>
              <a:rPr sz="3400" spc="-140" dirty="0"/>
              <a:t> </a:t>
            </a:r>
            <a:r>
              <a:rPr sz="3400" dirty="0"/>
              <a:t>Operator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199514"/>
            <a:ext cx="8303259" cy="1234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6870" marR="5080" indent="-344805">
              <a:lnSpc>
                <a:spcPts val="2160"/>
              </a:lnSpc>
              <a:spcBef>
                <a:spcPts val="36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Logical </a:t>
            </a:r>
            <a:r>
              <a:rPr sz="2000" spc="-10" dirty="0">
                <a:latin typeface="Verdana"/>
                <a:cs typeface="Verdana"/>
              </a:rPr>
              <a:t>operators returns </a:t>
            </a:r>
            <a:r>
              <a:rPr sz="2000" spc="-5" dirty="0">
                <a:latin typeface="Verdana"/>
                <a:cs typeface="Verdana"/>
              </a:rPr>
              <a:t>true </a:t>
            </a:r>
            <a:r>
              <a:rPr sz="2000" spc="-10" dirty="0">
                <a:latin typeface="Verdana"/>
                <a:cs typeface="Verdana"/>
              </a:rPr>
              <a:t>or </a:t>
            </a:r>
            <a:r>
              <a:rPr sz="2000" spc="-5" dirty="0">
                <a:latin typeface="Verdana"/>
                <a:cs typeface="Verdana"/>
              </a:rPr>
              <a:t>false as </a:t>
            </a:r>
            <a:r>
              <a:rPr sz="2000" spc="-10" dirty="0">
                <a:latin typeface="Verdana"/>
                <a:cs typeface="Verdana"/>
              </a:rPr>
              <a:t>per </a:t>
            </a:r>
            <a:r>
              <a:rPr sz="2000" dirty="0">
                <a:latin typeface="Verdana"/>
                <a:cs typeface="Verdana"/>
              </a:rPr>
              <a:t>the condition </a:t>
            </a:r>
            <a:r>
              <a:rPr sz="2000" spc="-15" dirty="0">
                <a:latin typeface="Verdana"/>
                <a:cs typeface="Verdana"/>
              </a:rPr>
              <a:t>of  </a:t>
            </a:r>
            <a:r>
              <a:rPr sz="2000" spc="-10" dirty="0">
                <a:latin typeface="Verdana"/>
                <a:cs typeface="Verdana"/>
              </a:rPr>
              <a:t>operands. These are used </a:t>
            </a:r>
            <a:r>
              <a:rPr sz="2000" spc="-5" dirty="0">
                <a:latin typeface="Verdana"/>
                <a:cs typeface="Verdana"/>
              </a:rPr>
              <a:t>to design </a:t>
            </a:r>
            <a:r>
              <a:rPr sz="2000" spc="-10" dirty="0">
                <a:latin typeface="Verdana"/>
                <a:cs typeface="Verdana"/>
              </a:rPr>
              <a:t>more </a:t>
            </a:r>
            <a:r>
              <a:rPr sz="2000" spc="-5" dirty="0">
                <a:latin typeface="Verdana"/>
                <a:cs typeface="Verdana"/>
              </a:rPr>
              <a:t>complex</a:t>
            </a:r>
            <a:r>
              <a:rPr sz="2000" spc="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conditions.</a:t>
            </a:r>
            <a:endParaRPr sz="2000">
              <a:latin typeface="Verdana"/>
              <a:cs typeface="Verdana"/>
            </a:endParaRPr>
          </a:p>
          <a:p>
            <a:pPr marL="356870" marR="494030" indent="-344805">
              <a:lnSpc>
                <a:spcPts val="2330"/>
              </a:lnSpc>
              <a:spcBef>
                <a:spcPts val="34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Java </a:t>
            </a:r>
            <a:r>
              <a:rPr sz="2000" spc="-15" dirty="0">
                <a:latin typeface="Verdana"/>
                <a:cs typeface="Verdana"/>
              </a:rPr>
              <a:t>offers </a:t>
            </a:r>
            <a:r>
              <a:rPr sz="2000" dirty="0">
                <a:latin typeface="Verdana"/>
                <a:cs typeface="Verdana"/>
              </a:rPr>
              <a:t>the following six </a:t>
            </a:r>
            <a:r>
              <a:rPr sz="2000" spc="-5" dirty="0">
                <a:latin typeface="Verdana"/>
                <a:cs typeface="Verdana"/>
              </a:rPr>
              <a:t>(5 binary and </a:t>
            </a:r>
            <a:r>
              <a:rPr sz="2000" spc="-10" dirty="0">
                <a:latin typeface="Verdana"/>
                <a:cs typeface="Verdana"/>
              </a:rPr>
              <a:t>1 </a:t>
            </a:r>
            <a:r>
              <a:rPr sz="2000" spc="-5" dirty="0">
                <a:latin typeface="Verdana"/>
                <a:cs typeface="Verdana"/>
              </a:rPr>
              <a:t>unary) </a:t>
            </a:r>
            <a:r>
              <a:rPr sz="2000" dirty="0">
                <a:latin typeface="Verdana"/>
                <a:cs typeface="Verdana"/>
              </a:rPr>
              <a:t>logical  </a:t>
            </a:r>
            <a:r>
              <a:rPr sz="2000" spc="-10" dirty="0">
                <a:latin typeface="Verdana"/>
                <a:cs typeface="Verdana"/>
              </a:rPr>
              <a:t>operators.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5462" y="2693987"/>
          <a:ext cx="8046084" cy="2847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005"/>
                <a:gridCol w="2068830"/>
                <a:gridCol w="1115060"/>
                <a:gridCol w="3425189"/>
              </a:tblGrid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Operator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Name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use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Returns </a:t>
                      </a:r>
                      <a:r>
                        <a:rPr sz="20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true</a:t>
                      </a:r>
                      <a:r>
                        <a:rPr sz="2000" spc="-3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20" dirty="0">
                          <a:latin typeface="Verdana"/>
                          <a:cs typeface="Verdana"/>
                        </a:rPr>
                        <a:t>if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latin typeface="Verdana"/>
                          <a:cs typeface="Verdana"/>
                        </a:rPr>
                        <a:t>&amp;&amp;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And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x&amp;&amp;y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and y both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true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||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Or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x||y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Either x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y 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20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true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!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Not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!x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 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false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&amp;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Bitwise</a:t>
                      </a:r>
                      <a:r>
                        <a:rPr sz="20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and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x&amp;y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and y both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true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|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Bitwise</a:t>
                      </a:r>
                      <a:r>
                        <a:rPr sz="20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or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x|y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Either x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y 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20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true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^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Exclusive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or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x^y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2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x and y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different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8165" y="5537263"/>
            <a:ext cx="2720975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530"/>
              </a:spcBef>
              <a:tabLst>
                <a:tab pos="1950085" algn="l"/>
              </a:tabLst>
            </a:pP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x</a:t>
            </a:r>
            <a:r>
              <a:rPr sz="1800" spc="-5" dirty="0">
                <a:latin typeface="Verdana"/>
                <a:cs typeface="Verdana"/>
              </a:rPr>
              <a:t>: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5</a:t>
            </a:r>
            <a:r>
              <a:rPr sz="1800" spc="-15" dirty="0">
                <a:latin typeface="Verdana"/>
                <a:cs typeface="Verdana"/>
              </a:rPr>
              <a:t>&gt;</a:t>
            </a:r>
            <a:r>
              <a:rPr sz="1800" dirty="0">
                <a:latin typeface="Verdana"/>
                <a:cs typeface="Verdana"/>
              </a:rPr>
              <a:t>8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|</a:t>
            </a:r>
            <a:r>
              <a:rPr sz="1800" spc="-5" dirty="0">
                <a:latin typeface="Verdana"/>
                <a:cs typeface="Verdana"/>
              </a:rPr>
              <a:t>|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5</a:t>
            </a:r>
            <a:r>
              <a:rPr sz="1800" spc="-15" dirty="0">
                <a:latin typeface="Verdana"/>
                <a:cs typeface="Verdana"/>
              </a:rPr>
              <a:t>&lt;</a:t>
            </a:r>
            <a:r>
              <a:rPr sz="1800" dirty="0">
                <a:latin typeface="Verdana"/>
                <a:cs typeface="Verdana"/>
              </a:rPr>
              <a:t>2	</a:t>
            </a: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spc="-15" dirty="0">
                <a:latin typeface="Verdana"/>
                <a:cs typeface="Verdana"/>
              </a:rPr>
              <a:t>f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e</a:t>
            </a:r>
            <a:r>
              <a:rPr sz="1800" spc="-5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Verdana"/>
                <a:cs typeface="Verdana"/>
              </a:rPr>
              <a:t>6&lt;9 </a:t>
            </a:r>
            <a:r>
              <a:rPr sz="1800" spc="5" dirty="0">
                <a:latin typeface="Verdana"/>
                <a:cs typeface="Verdana"/>
              </a:rPr>
              <a:t>&amp;&amp; </a:t>
            </a:r>
            <a:r>
              <a:rPr sz="1800" spc="-5" dirty="0">
                <a:latin typeface="Verdana"/>
                <a:cs typeface="Verdana"/>
              </a:rPr>
              <a:t>4&gt;2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(true)</a:t>
            </a:r>
            <a:endParaRPr sz="1800">
              <a:latin typeface="Verdana"/>
              <a:cs typeface="Verdana"/>
            </a:endParaRPr>
          </a:p>
          <a:p>
            <a:pPr marL="494030">
              <a:lnSpc>
                <a:spcPct val="100000"/>
              </a:lnSpc>
              <a:spcBef>
                <a:spcPts val="430"/>
              </a:spcBef>
              <a:tabLst>
                <a:tab pos="1524000" algn="l"/>
              </a:tabLst>
            </a:pPr>
            <a:r>
              <a:rPr sz="1800" dirty="0">
                <a:latin typeface="Verdana"/>
                <a:cs typeface="Verdana"/>
              </a:rPr>
              <a:t>!(5!=0)	</a:t>
            </a:r>
            <a:r>
              <a:rPr sz="1800" spc="-5" dirty="0">
                <a:latin typeface="Verdana"/>
                <a:cs typeface="Verdana"/>
              </a:rPr>
              <a:t>(false)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5765" y="5537263"/>
            <a:ext cx="251269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1524000" algn="l"/>
              </a:tabLst>
            </a:pPr>
            <a:r>
              <a:rPr sz="1800" spc="-5" dirty="0">
                <a:latin typeface="Verdana"/>
                <a:cs typeface="Verdana"/>
              </a:rPr>
              <a:t>1==0||0&gt;1	(false)  6==3&amp;&amp;4==4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(false)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026794" algn="l"/>
              </a:tabLst>
            </a:pPr>
            <a:r>
              <a:rPr sz="1800" dirty="0">
                <a:latin typeface="Verdana"/>
                <a:cs typeface="Verdana"/>
              </a:rPr>
              <a:t>!(5&gt;9)	</a:t>
            </a:r>
            <a:r>
              <a:rPr sz="1800" spc="-5" dirty="0">
                <a:latin typeface="Verdana"/>
                <a:cs typeface="Verdana"/>
              </a:rPr>
              <a:t>(true)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85572"/>
            <a:ext cx="565594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5" dirty="0"/>
              <a:t>5.Assignment</a:t>
            </a:r>
            <a:r>
              <a:rPr sz="3400" spc="-80" dirty="0"/>
              <a:t> </a:t>
            </a:r>
            <a:r>
              <a:rPr sz="3400" dirty="0"/>
              <a:t>Operator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229994"/>
            <a:ext cx="7803515" cy="206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56870" indent="-344805">
              <a:lnSpc>
                <a:spcPct val="100000"/>
              </a:lnSpc>
              <a:spcBef>
                <a:spcPts val="9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2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Java </a:t>
            </a:r>
            <a:r>
              <a:rPr sz="2000" spc="-10" dirty="0">
                <a:latin typeface="Verdana"/>
                <a:cs typeface="Verdana"/>
              </a:rPr>
              <a:t>= operator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10" dirty="0">
                <a:latin typeface="Verdana"/>
                <a:cs typeface="Verdana"/>
              </a:rPr>
              <a:t>known </a:t>
            </a:r>
            <a:r>
              <a:rPr sz="2000" spc="-5" dirty="0">
                <a:latin typeface="Verdana"/>
                <a:cs typeface="Verdana"/>
              </a:rPr>
              <a:t>as Assignment </a:t>
            </a:r>
            <a:r>
              <a:rPr sz="2000" spc="-10" dirty="0">
                <a:latin typeface="Verdana"/>
                <a:cs typeface="Verdana"/>
              </a:rPr>
              <a:t>operator, </a:t>
            </a:r>
            <a:r>
              <a:rPr sz="2000" spc="10" dirty="0">
                <a:latin typeface="Verdana"/>
                <a:cs typeface="Verdana"/>
              </a:rPr>
              <a:t>it  </a:t>
            </a:r>
            <a:r>
              <a:rPr sz="2000" spc="-5" dirty="0">
                <a:latin typeface="Verdana"/>
                <a:cs typeface="Verdana"/>
              </a:rPr>
              <a:t>assigns </a:t>
            </a:r>
            <a:r>
              <a:rPr sz="2000" dirty="0">
                <a:latin typeface="Verdana"/>
                <a:cs typeface="Verdana"/>
              </a:rPr>
              <a:t>right hand value </a:t>
            </a:r>
            <a:r>
              <a:rPr sz="2000" spc="-5" dirty="0">
                <a:latin typeface="Verdana"/>
                <a:cs typeface="Verdana"/>
              </a:rPr>
              <a:t>to left </a:t>
            </a:r>
            <a:r>
              <a:rPr sz="2000" dirty="0">
                <a:latin typeface="Verdana"/>
                <a:cs typeface="Verdana"/>
              </a:rPr>
              <a:t>hand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variables.</a:t>
            </a:r>
            <a:endParaRPr sz="2000">
              <a:latin typeface="Verdana"/>
              <a:cs typeface="Verdana"/>
            </a:endParaRPr>
          </a:p>
          <a:p>
            <a:pPr marR="5872480" algn="r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Verdana"/>
                <a:cs typeface="Verdana"/>
              </a:rPr>
              <a:t>Ex: </a:t>
            </a:r>
            <a:r>
              <a:rPr sz="2000" spc="5" dirty="0">
                <a:latin typeface="Verdana"/>
                <a:cs typeface="Verdana"/>
              </a:rPr>
              <a:t>int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x=5;</a:t>
            </a:r>
            <a:endParaRPr sz="2000">
              <a:latin typeface="Verdana"/>
              <a:cs typeface="Verdana"/>
            </a:endParaRPr>
          </a:p>
          <a:p>
            <a:pPr marR="5820410" algn="r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Verdana"/>
                <a:cs typeface="Verdana"/>
              </a:rPr>
              <a:t>z=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x+y;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8000"/>
              </a:lnSpc>
              <a:spcBef>
                <a:spcPts val="29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Java </a:t>
            </a:r>
            <a:r>
              <a:rPr sz="2000" spc="-15" dirty="0">
                <a:latin typeface="Verdana"/>
                <a:cs typeface="Verdana"/>
              </a:rPr>
              <a:t>offers </a:t>
            </a:r>
            <a:r>
              <a:rPr sz="2000" spc="-10" dirty="0">
                <a:latin typeface="Verdana"/>
                <a:cs typeface="Verdana"/>
              </a:rPr>
              <a:t>some </a:t>
            </a:r>
            <a:r>
              <a:rPr sz="2000" spc="-5" dirty="0">
                <a:latin typeface="Verdana"/>
                <a:cs typeface="Verdana"/>
              </a:rPr>
              <a:t>special </a:t>
            </a:r>
            <a:r>
              <a:rPr sz="2000" spc="-10" dirty="0">
                <a:latin typeface="Verdana"/>
                <a:cs typeface="Verdana"/>
              </a:rPr>
              <a:t>shortened </a:t>
            </a:r>
            <a:r>
              <a:rPr sz="2000" spc="-5" dirty="0">
                <a:latin typeface="Verdana"/>
                <a:cs typeface="Verdana"/>
              </a:rPr>
              <a:t>Assignment </a:t>
            </a:r>
            <a:r>
              <a:rPr sz="2000" spc="-10" dirty="0">
                <a:latin typeface="Verdana"/>
                <a:cs typeface="Verdana"/>
              </a:rPr>
              <a:t>operators,  </a:t>
            </a:r>
            <a:r>
              <a:rPr sz="2000" dirty="0">
                <a:latin typeface="Verdana"/>
                <a:cs typeface="Verdana"/>
              </a:rPr>
              <a:t>which </a:t>
            </a:r>
            <a:r>
              <a:rPr sz="2000" spc="-10" dirty="0">
                <a:latin typeface="Verdana"/>
                <a:cs typeface="Verdana"/>
              </a:rPr>
              <a:t>are used </a:t>
            </a:r>
            <a:r>
              <a:rPr sz="2000" spc="-5" dirty="0">
                <a:latin typeface="Verdana"/>
                <a:cs typeface="Verdana"/>
              </a:rPr>
              <a:t>to assign values </a:t>
            </a:r>
            <a:r>
              <a:rPr sz="2000" spc="-10" dirty="0">
                <a:latin typeface="Verdana"/>
                <a:cs typeface="Verdana"/>
              </a:rPr>
              <a:t>on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variable.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49425" y="3343275"/>
          <a:ext cx="4564379" cy="2430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275"/>
                <a:gridCol w="1114425"/>
                <a:gridCol w="2011679"/>
              </a:tblGrid>
              <a:tr h="4492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Operator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use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Equivalent</a:t>
                      </a:r>
                      <a:r>
                        <a:rPr sz="20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to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+=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X+=y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X=X+Y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-=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X-=y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X=X-Y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*=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X*=y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X=X*Y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/=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x/=y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X=X/Y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0" dirty="0">
                          <a:latin typeface="Verdana"/>
                          <a:cs typeface="Verdana"/>
                        </a:rPr>
                        <a:t>%=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X%=y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X=X%Y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34389" y="5835459"/>
            <a:ext cx="4070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x</a:t>
            </a:r>
            <a:r>
              <a:rPr sz="1800" spc="-5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8789" y="5765279"/>
            <a:ext cx="734695" cy="7150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60" dirty="0">
                <a:latin typeface="Verdana"/>
                <a:cs typeface="Verdana"/>
              </a:rPr>
              <a:t>x</a:t>
            </a:r>
            <a:r>
              <a:rPr sz="1800" spc="-10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=</a:t>
            </a:r>
            <a:r>
              <a:rPr sz="1800" dirty="0"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spc="-10" dirty="0">
                <a:latin typeface="Verdana"/>
                <a:cs typeface="Verdana"/>
              </a:rPr>
              <a:t>x%=y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3189" y="5765279"/>
            <a:ext cx="1363345" cy="7150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50"/>
              </a:spcBef>
            </a:pPr>
            <a:r>
              <a:rPr sz="1800" spc="-10" dirty="0">
                <a:latin typeface="Verdana"/>
                <a:cs typeface="Verdana"/>
              </a:rPr>
              <a:t>=&gt;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x=x-10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spc="-10" dirty="0">
                <a:latin typeface="Verdana"/>
                <a:cs typeface="Verdana"/>
              </a:rPr>
              <a:t>=&gt;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x=x%y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14134"/>
            <a:ext cx="458279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6. Other</a:t>
            </a:r>
            <a:r>
              <a:rPr sz="3400" spc="-105" dirty="0"/>
              <a:t> </a:t>
            </a:r>
            <a:r>
              <a:rPr sz="3400" dirty="0"/>
              <a:t>Operators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247909"/>
            <a:ext cx="8094980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15399"/>
              </a:lnSpc>
              <a:spcBef>
                <a:spcPts val="95"/>
              </a:spcBef>
            </a:pPr>
            <a:r>
              <a:rPr sz="22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200" spc="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latin typeface="Verdana"/>
                <a:cs typeface="Verdana"/>
              </a:rPr>
              <a:t>In </a:t>
            </a:r>
            <a:r>
              <a:rPr sz="2200" spc="-5" dirty="0">
                <a:latin typeface="Verdana"/>
                <a:cs typeface="Verdana"/>
              </a:rPr>
              <a:t>Java </a:t>
            </a:r>
            <a:r>
              <a:rPr sz="2200" dirty="0">
                <a:latin typeface="Verdana"/>
                <a:cs typeface="Verdana"/>
              </a:rPr>
              <a:t>some other </a:t>
            </a:r>
            <a:r>
              <a:rPr sz="2200" spc="-5" dirty="0">
                <a:latin typeface="Verdana"/>
                <a:cs typeface="Verdana"/>
              </a:rPr>
              <a:t>operators are </a:t>
            </a:r>
            <a:r>
              <a:rPr sz="2200" spc="-10" dirty="0">
                <a:latin typeface="Verdana"/>
                <a:cs typeface="Verdana"/>
              </a:rPr>
              <a:t>also </a:t>
            </a:r>
            <a:r>
              <a:rPr sz="2200" dirty="0">
                <a:latin typeface="Verdana"/>
                <a:cs typeface="Verdana"/>
              </a:rPr>
              <a:t>used for </a:t>
            </a:r>
            <a:r>
              <a:rPr sz="2200" spc="-10" dirty="0">
                <a:latin typeface="Verdana"/>
                <a:cs typeface="Verdana"/>
              </a:rPr>
              <a:t>various  </a:t>
            </a:r>
            <a:r>
              <a:rPr sz="2200" spc="-5" dirty="0">
                <a:latin typeface="Verdana"/>
                <a:cs typeface="Verdana"/>
              </a:rPr>
              <a:t>operations. </a:t>
            </a:r>
            <a:r>
              <a:rPr sz="2200" dirty="0">
                <a:latin typeface="Verdana"/>
                <a:cs typeface="Verdana"/>
              </a:rPr>
              <a:t>Some </a:t>
            </a:r>
            <a:r>
              <a:rPr sz="2200" spc="-5" dirty="0">
                <a:latin typeface="Verdana"/>
                <a:cs typeface="Verdana"/>
              </a:rPr>
              <a:t>operators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are-</a:t>
            </a:r>
            <a:endParaRPr sz="22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1000" y="2190750"/>
          <a:ext cx="8535035" cy="2800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/>
                <a:gridCol w="7018655"/>
              </a:tblGrid>
              <a:tr h="350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Operator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Equivalent</a:t>
                      </a:r>
                      <a:r>
                        <a:rPr sz="1700" spc="-3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to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?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: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Shortcut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spc="1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condition (turnery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operator)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&lt;Condition&gt; </a:t>
                      </a:r>
                      <a:r>
                        <a:rPr sz="170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? </a:t>
                      </a: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&lt;true action&gt;:&lt;false</a:t>
                      </a:r>
                      <a:r>
                        <a:rPr sz="1700" spc="-2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action&gt;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[]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Used to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declare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array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access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array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element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Used to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form qualified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name</a:t>
                      </a:r>
                      <a:r>
                        <a:rPr sz="17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(refer)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(type)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10" dirty="0">
                          <a:latin typeface="Verdana"/>
                          <a:cs typeface="Verdana"/>
                        </a:rPr>
                        <a:t>Converts values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as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per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given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data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type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new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dirty="0">
                          <a:latin typeface="Verdana"/>
                          <a:cs typeface="Verdana"/>
                        </a:rPr>
                        <a:t>Creates a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new</a:t>
                      </a:r>
                      <a:r>
                        <a:rPr sz="17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object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012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instanceof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700" spc="-5" dirty="0">
                          <a:latin typeface="Verdana"/>
                          <a:cs typeface="Verdana"/>
                        </a:rPr>
                        <a:t>Determines whether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object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an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instance 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7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class.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21677" y="538778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Ex.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6077" y="5250624"/>
            <a:ext cx="514223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Verdana"/>
                <a:cs typeface="Verdana"/>
              </a:rPr>
              <a:t>result = marks&gt;=50 ? ‘P’ :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‘F’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332230" algn="l"/>
              </a:tabLst>
            </a:pPr>
            <a:r>
              <a:rPr sz="1800" spc="-5" dirty="0">
                <a:latin typeface="Verdana"/>
                <a:cs typeface="Verdana"/>
              </a:rPr>
              <a:t>6&gt;4 ?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9:7	</a:t>
            </a:r>
            <a:r>
              <a:rPr sz="1800" spc="-5" dirty="0">
                <a:latin typeface="Verdana"/>
                <a:cs typeface="Verdana"/>
              </a:rPr>
              <a:t>evaluates </a:t>
            </a:r>
            <a:r>
              <a:rPr sz="1800" dirty="0">
                <a:latin typeface="Verdana"/>
                <a:cs typeface="Verdana"/>
              </a:rPr>
              <a:t>9 </a:t>
            </a:r>
            <a:r>
              <a:rPr sz="1800" spc="-5" dirty="0">
                <a:latin typeface="Verdana"/>
                <a:cs typeface="Verdana"/>
              </a:rPr>
              <a:t>because 6&gt;4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true.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422084"/>
            <a:ext cx="553720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Operator’s</a:t>
            </a:r>
            <a:r>
              <a:rPr sz="3400" spc="-125" dirty="0"/>
              <a:t> </a:t>
            </a:r>
            <a:r>
              <a:rPr sz="3400" dirty="0"/>
              <a:t>Precedence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64490" y="1172972"/>
            <a:ext cx="829437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Verdana"/>
                <a:cs typeface="Verdana"/>
              </a:rPr>
              <a:t>Operator’s </a:t>
            </a:r>
            <a:r>
              <a:rPr sz="1600" spc="5" dirty="0">
                <a:latin typeface="Verdana"/>
                <a:cs typeface="Verdana"/>
              </a:rPr>
              <a:t>precedence </a:t>
            </a:r>
            <a:r>
              <a:rPr sz="1600" dirty="0">
                <a:latin typeface="Verdana"/>
                <a:cs typeface="Verdana"/>
              </a:rPr>
              <a:t>determines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spc="5" dirty="0">
                <a:latin typeface="Verdana"/>
                <a:cs typeface="Verdana"/>
              </a:rPr>
              <a:t>order </a:t>
            </a:r>
            <a:r>
              <a:rPr sz="1600" spc="-5" dirty="0">
                <a:latin typeface="Verdana"/>
                <a:cs typeface="Verdana"/>
              </a:rPr>
              <a:t>in </a:t>
            </a:r>
            <a:r>
              <a:rPr sz="1600" dirty="0">
                <a:latin typeface="Verdana"/>
                <a:cs typeface="Verdana"/>
              </a:rPr>
              <a:t>which expressions are</a:t>
            </a:r>
            <a:r>
              <a:rPr sz="1600" spc="-2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evaluated.  There </a:t>
            </a:r>
            <a:r>
              <a:rPr sz="1600" spc="-5" dirty="0">
                <a:latin typeface="Verdana"/>
                <a:cs typeface="Verdana"/>
              </a:rPr>
              <a:t>is </a:t>
            </a:r>
            <a:r>
              <a:rPr sz="1600" dirty="0">
                <a:latin typeface="Verdana"/>
                <a:cs typeface="Verdana"/>
              </a:rPr>
              <a:t>certain rules </a:t>
            </a:r>
            <a:r>
              <a:rPr sz="1600" spc="-5" dirty="0">
                <a:latin typeface="Verdana"/>
                <a:cs typeface="Verdana"/>
              </a:rPr>
              <a:t>called </a:t>
            </a:r>
            <a:r>
              <a:rPr sz="1600" dirty="0">
                <a:latin typeface="Verdana"/>
                <a:cs typeface="Verdana"/>
              </a:rPr>
              <a:t>Precedence </a:t>
            </a:r>
            <a:r>
              <a:rPr sz="1600" spc="5" dirty="0">
                <a:latin typeface="Verdana"/>
                <a:cs typeface="Verdana"/>
              </a:rPr>
              <a:t>for </a:t>
            </a:r>
            <a:r>
              <a:rPr sz="1600" spc="-5" dirty="0">
                <a:latin typeface="Verdana"/>
                <a:cs typeface="Verdana"/>
              </a:rPr>
              <a:t>evaluating </a:t>
            </a:r>
            <a:r>
              <a:rPr sz="1600" dirty="0">
                <a:latin typeface="Verdana"/>
                <a:cs typeface="Verdana"/>
              </a:rPr>
              <a:t>a complex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expression.</a:t>
            </a:r>
            <a:endParaRPr sz="16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tabLst>
                <a:tab pos="1898650" algn="l"/>
              </a:tabLst>
            </a:pPr>
            <a:r>
              <a:rPr sz="1600" dirty="0">
                <a:solidFill>
                  <a:srgbClr val="FF3300"/>
                </a:solidFill>
                <a:latin typeface="Verdana"/>
                <a:cs typeface="Verdana"/>
              </a:rPr>
              <a:t>e.g.</a:t>
            </a:r>
            <a:r>
              <a:rPr sz="1600" spc="-1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3300"/>
                </a:solidFill>
                <a:latin typeface="Verdana"/>
                <a:cs typeface="Verdana"/>
              </a:rPr>
              <a:t>y=6+4/2	</a:t>
            </a:r>
            <a:r>
              <a:rPr sz="1600" spc="-5" dirty="0">
                <a:solidFill>
                  <a:srgbClr val="FF3300"/>
                </a:solidFill>
                <a:latin typeface="Verdana"/>
                <a:cs typeface="Verdana"/>
              </a:rPr>
              <a:t>(why </a:t>
            </a:r>
            <a:r>
              <a:rPr sz="1600" spc="5" dirty="0">
                <a:solidFill>
                  <a:srgbClr val="FF3300"/>
                </a:solidFill>
                <a:latin typeface="Verdana"/>
                <a:cs typeface="Verdana"/>
              </a:rPr>
              <a:t>8 </a:t>
            </a:r>
            <a:r>
              <a:rPr sz="1600" dirty="0">
                <a:solidFill>
                  <a:srgbClr val="FF3300"/>
                </a:solidFill>
                <a:latin typeface="Verdana"/>
                <a:cs typeface="Verdana"/>
              </a:rPr>
              <a:t>not </a:t>
            </a:r>
            <a:r>
              <a:rPr sz="1600" spc="5" dirty="0">
                <a:solidFill>
                  <a:srgbClr val="FF3300"/>
                </a:solidFill>
                <a:latin typeface="Verdana"/>
                <a:cs typeface="Verdana"/>
              </a:rPr>
              <a:t>5</a:t>
            </a:r>
            <a:r>
              <a:rPr sz="1600" spc="-7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3300"/>
                </a:solidFill>
                <a:latin typeface="Verdana"/>
                <a:cs typeface="Verdana"/>
              </a:rPr>
              <a:t>?)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2900" y="2128837"/>
          <a:ext cx="8534400" cy="4418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0"/>
                <a:gridCol w="4552950"/>
                <a:gridCol w="1447800"/>
              </a:tblGrid>
              <a:tr h="289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Operators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Remark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Associativity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.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[]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()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66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()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used to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make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group, []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used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for array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 . 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used to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access member of</a:t>
                      </a:r>
                      <a:r>
                        <a:rPr sz="14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object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4993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1296035" algn="l"/>
                          <a:tab pos="1710055" algn="l"/>
                        </a:tabLst>
                      </a:pPr>
                      <a:r>
                        <a:rPr sz="1400" b="1" spc="-15" dirty="0">
                          <a:latin typeface="Verdana"/>
                          <a:cs typeface="Verdana"/>
                        </a:rPr>
                        <a:t>++	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--	!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56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Increment/Decrement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Operator,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Not Operator  Returns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true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false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based on</a:t>
                      </a:r>
                      <a:r>
                        <a:rPr sz="14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operands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6680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New,</a:t>
                      </a:r>
                      <a:r>
                        <a:rPr sz="14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(type)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19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New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used to create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object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(type)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used  to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convert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data into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other</a:t>
                      </a:r>
                      <a:r>
                        <a:rPr sz="14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types.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304800" algn="l"/>
                          <a:tab pos="60960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*	/	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Multiplication,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division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400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modulus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400" b="1" spc="43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Addition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4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Subtraction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84505" algn="l"/>
                        </a:tabLst>
                      </a:pPr>
                      <a:r>
                        <a:rPr sz="1400" b="1" spc="-15" dirty="0">
                          <a:latin typeface="Verdana"/>
                          <a:cs typeface="Verdana"/>
                        </a:rPr>
                        <a:t>==	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!=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Equality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 not</a:t>
                      </a:r>
                      <a:r>
                        <a:rPr sz="14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equality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^,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|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Bitwise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Bitwise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Exclusive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Or 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Bitwise</a:t>
                      </a:r>
                      <a:r>
                        <a:rPr sz="1400" spc="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&amp;&amp;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Logical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And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||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Logical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L to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?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: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Shortcut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IF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387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5" dirty="0">
                          <a:latin typeface="Verdana"/>
                          <a:cs typeface="Verdana"/>
                        </a:rPr>
                        <a:t>=, +=,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-=, 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*=,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/=,</a:t>
                      </a:r>
                      <a:r>
                        <a:rPr sz="14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%=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Various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Assignment</a:t>
                      </a:r>
                      <a:r>
                        <a:rPr sz="14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operators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052" y="377634"/>
            <a:ext cx="452310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Expression </a:t>
            </a:r>
            <a:r>
              <a:rPr sz="3400" spc="5" dirty="0"/>
              <a:t>in</a:t>
            </a:r>
            <a:r>
              <a:rPr sz="3400" spc="-135" dirty="0"/>
              <a:t> </a:t>
            </a:r>
            <a:r>
              <a:rPr sz="3400" spc="-5" dirty="0"/>
              <a:t>Java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329565" y="1234376"/>
            <a:ext cx="8503285" cy="547179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6870" marR="31750" indent="-344805">
              <a:lnSpc>
                <a:spcPts val="2020"/>
              </a:lnSpc>
              <a:spcBef>
                <a:spcPts val="59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An </a:t>
            </a:r>
            <a:r>
              <a:rPr sz="2100" dirty="0">
                <a:latin typeface="Verdana"/>
                <a:cs typeface="Verdana"/>
              </a:rPr>
              <a:t>expression is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valid combination of operators,</a:t>
            </a:r>
            <a:r>
              <a:rPr sz="2100" spc="-24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constants  and variable and </a:t>
            </a:r>
            <a:r>
              <a:rPr sz="2100" dirty="0">
                <a:latin typeface="Verdana"/>
                <a:cs typeface="Verdana"/>
              </a:rPr>
              <a:t>keywords </a:t>
            </a:r>
            <a:r>
              <a:rPr sz="2100" spc="-5" dirty="0">
                <a:latin typeface="Verdana"/>
                <a:cs typeface="Verdana"/>
              </a:rPr>
              <a:t>i.e. </a:t>
            </a:r>
            <a:r>
              <a:rPr sz="2100" spc="5" dirty="0">
                <a:latin typeface="Verdana"/>
                <a:cs typeface="Verdana"/>
              </a:rPr>
              <a:t>combination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Java</a:t>
            </a:r>
            <a:r>
              <a:rPr sz="2100" spc="-36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tokens.</a:t>
            </a:r>
            <a:endParaRPr sz="21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5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In java,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three </a:t>
            </a:r>
            <a:r>
              <a:rPr sz="2100" dirty="0">
                <a:latin typeface="Verdana"/>
                <a:cs typeface="Verdana"/>
              </a:rPr>
              <a:t>types of expressions </a:t>
            </a:r>
            <a:r>
              <a:rPr sz="2100" spc="5" dirty="0">
                <a:latin typeface="Verdana"/>
                <a:cs typeface="Verdana"/>
              </a:rPr>
              <a:t>are</a:t>
            </a:r>
            <a:r>
              <a:rPr sz="2100" spc="-24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used.</a:t>
            </a:r>
            <a:endParaRPr sz="21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5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Arithmetic</a:t>
            </a:r>
            <a:r>
              <a:rPr sz="1900" b="1" spc="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Expression</a:t>
            </a:r>
            <a:endParaRPr sz="1900">
              <a:latin typeface="Verdana"/>
              <a:cs typeface="Verdana"/>
            </a:endParaRPr>
          </a:p>
          <a:p>
            <a:pPr marL="356870" marR="20320" algn="just">
              <a:lnSpc>
                <a:spcPct val="80000"/>
              </a:lnSpc>
              <a:spcBef>
                <a:spcPts val="670"/>
              </a:spcBef>
            </a:pPr>
            <a:r>
              <a:rPr sz="1900" spc="-10" dirty="0">
                <a:latin typeface="Verdana"/>
                <a:cs typeface="Verdana"/>
              </a:rPr>
              <a:t>Arithmetic expression may contain </a:t>
            </a:r>
            <a:r>
              <a:rPr sz="1900" spc="-5" dirty="0">
                <a:latin typeface="Verdana"/>
                <a:cs typeface="Verdana"/>
              </a:rPr>
              <a:t>one or more </a:t>
            </a:r>
            <a:r>
              <a:rPr sz="1900" spc="-10" dirty="0">
                <a:latin typeface="Verdana"/>
                <a:cs typeface="Verdana"/>
              </a:rPr>
              <a:t>numeric </a:t>
            </a:r>
            <a:r>
              <a:rPr sz="1900" spc="-15" dirty="0">
                <a:latin typeface="Verdana"/>
                <a:cs typeface="Verdana"/>
              </a:rPr>
              <a:t>variables,  literals </a:t>
            </a:r>
            <a:r>
              <a:rPr sz="1900" spc="-10" dirty="0">
                <a:latin typeface="Verdana"/>
                <a:cs typeface="Verdana"/>
              </a:rPr>
              <a:t>and operators. </a:t>
            </a:r>
            <a:r>
              <a:rPr sz="1900" dirty="0">
                <a:latin typeface="Verdana"/>
                <a:cs typeface="Verdana"/>
              </a:rPr>
              <a:t>Two </a:t>
            </a:r>
            <a:r>
              <a:rPr sz="1900" spc="-10" dirty="0">
                <a:latin typeface="Verdana"/>
                <a:cs typeface="Verdana"/>
              </a:rPr>
              <a:t>operands </a:t>
            </a:r>
            <a:r>
              <a:rPr sz="1900" spc="-5" dirty="0">
                <a:latin typeface="Verdana"/>
                <a:cs typeface="Verdana"/>
              </a:rPr>
              <a:t>or operators </a:t>
            </a:r>
            <a:r>
              <a:rPr sz="1900" spc="-10" dirty="0">
                <a:latin typeface="Verdana"/>
                <a:cs typeface="Verdana"/>
              </a:rPr>
              <a:t>should </a:t>
            </a:r>
            <a:r>
              <a:rPr sz="1900" spc="-5" dirty="0">
                <a:latin typeface="Verdana"/>
                <a:cs typeface="Verdana"/>
              </a:rPr>
              <a:t>not </a:t>
            </a:r>
            <a:r>
              <a:rPr sz="1900" spc="-10" dirty="0">
                <a:latin typeface="Verdana"/>
                <a:cs typeface="Verdana"/>
              </a:rPr>
              <a:t>occur  </a:t>
            </a:r>
            <a:r>
              <a:rPr sz="1900" spc="-15" dirty="0">
                <a:latin typeface="Verdana"/>
                <a:cs typeface="Verdana"/>
              </a:rPr>
              <a:t>in</a:t>
            </a:r>
            <a:r>
              <a:rPr sz="1900" spc="-2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continuation.</a:t>
            </a:r>
            <a:endParaRPr sz="1900">
              <a:latin typeface="Verdana"/>
              <a:cs typeface="Verdana"/>
            </a:endParaRPr>
          </a:p>
          <a:p>
            <a:pPr marL="356870" marR="1525270">
              <a:lnSpc>
                <a:spcPct val="109500"/>
              </a:lnSpc>
              <a:spcBef>
                <a:spcPts val="25"/>
              </a:spcBef>
              <a:tabLst>
                <a:tab pos="1161415" algn="l"/>
                <a:tab pos="2048510" algn="l"/>
                <a:tab pos="2663825" algn="l"/>
              </a:tabLst>
            </a:pPr>
            <a:r>
              <a:rPr sz="1900" spc="-5" dirty="0">
                <a:latin typeface="Verdana"/>
                <a:cs typeface="Verdana"/>
              </a:rPr>
              <a:t>e.g.	x+*y	</a:t>
            </a:r>
            <a:r>
              <a:rPr sz="1900" spc="-10" dirty="0">
                <a:latin typeface="Verdana"/>
                <a:cs typeface="Verdana"/>
              </a:rPr>
              <a:t>and	</a:t>
            </a:r>
            <a:r>
              <a:rPr sz="1900" spc="-5" dirty="0">
                <a:latin typeface="Verdana"/>
                <a:cs typeface="Verdana"/>
              </a:rPr>
              <a:t>q(a+b-z/4) </a:t>
            </a:r>
            <a:r>
              <a:rPr sz="1900" spc="-10" dirty="0">
                <a:latin typeface="Verdana"/>
                <a:cs typeface="Verdana"/>
              </a:rPr>
              <a:t>are </a:t>
            </a:r>
            <a:r>
              <a:rPr sz="1900" spc="-15" dirty="0">
                <a:latin typeface="Verdana"/>
                <a:cs typeface="Verdana"/>
              </a:rPr>
              <a:t>invalid </a:t>
            </a:r>
            <a:r>
              <a:rPr sz="1900" spc="-10" dirty="0">
                <a:latin typeface="Verdana"/>
                <a:cs typeface="Verdana"/>
              </a:rPr>
              <a:t>expressions. </a:t>
            </a:r>
            <a:r>
              <a:rPr sz="1900" u="heavy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 </a:t>
            </a:r>
            <a:r>
              <a:rPr sz="1900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Pure </a:t>
            </a:r>
            <a:r>
              <a:rPr sz="1900" u="heavy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expression:</a:t>
            </a:r>
            <a:r>
              <a:rPr sz="1900" spc="-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when </a:t>
            </a:r>
            <a:r>
              <a:rPr sz="1900" spc="-15" dirty="0">
                <a:latin typeface="Verdana"/>
                <a:cs typeface="Verdana"/>
              </a:rPr>
              <a:t>all </a:t>
            </a:r>
            <a:r>
              <a:rPr sz="1900" spc="-10" dirty="0">
                <a:latin typeface="Verdana"/>
                <a:cs typeface="Verdana"/>
              </a:rPr>
              <a:t>operands are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spc="-10" dirty="0">
                <a:latin typeface="Verdana"/>
                <a:cs typeface="Verdana"/>
              </a:rPr>
              <a:t>same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type.</a:t>
            </a:r>
            <a:endParaRPr sz="1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240"/>
              </a:spcBef>
            </a:pPr>
            <a:r>
              <a:rPr sz="1900" u="heavy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Verdana"/>
                <a:cs typeface="Verdana"/>
              </a:rPr>
              <a:t>Mixed expressions</a:t>
            </a:r>
            <a:r>
              <a:rPr sz="1900" spc="-10" dirty="0">
                <a:solidFill>
                  <a:srgbClr val="000066"/>
                </a:solidFill>
                <a:latin typeface="Verdana"/>
                <a:cs typeface="Verdana"/>
              </a:rPr>
              <a:t>: </a:t>
            </a:r>
            <a:r>
              <a:rPr sz="1900" spc="-5" dirty="0">
                <a:latin typeface="Verdana"/>
                <a:cs typeface="Verdana"/>
              </a:rPr>
              <a:t>when </a:t>
            </a:r>
            <a:r>
              <a:rPr sz="1900" spc="-10" dirty="0">
                <a:latin typeface="Verdana"/>
                <a:cs typeface="Verdana"/>
              </a:rPr>
              <a:t>operands are </a:t>
            </a:r>
            <a:r>
              <a:rPr sz="1900" spc="-5" dirty="0">
                <a:latin typeface="Verdana"/>
                <a:cs typeface="Verdana"/>
              </a:rPr>
              <a:t>of different </a:t>
            </a:r>
            <a:r>
              <a:rPr sz="1900" spc="-10" dirty="0">
                <a:latin typeface="Verdana"/>
                <a:cs typeface="Verdana"/>
              </a:rPr>
              <a:t>data</a:t>
            </a:r>
            <a:r>
              <a:rPr sz="1900" spc="18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types.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1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Logical</a:t>
            </a:r>
            <a:r>
              <a:rPr sz="1900" b="1" spc="1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Expression</a:t>
            </a:r>
            <a:endParaRPr sz="1900">
              <a:latin typeface="Verdana"/>
              <a:cs typeface="Verdana"/>
            </a:endParaRPr>
          </a:p>
          <a:p>
            <a:pPr marL="356870" marR="829310">
              <a:lnSpc>
                <a:spcPct val="80000"/>
              </a:lnSpc>
              <a:spcBef>
                <a:spcPts val="695"/>
              </a:spcBef>
            </a:pPr>
            <a:r>
              <a:rPr sz="1900" spc="-10" dirty="0">
                <a:latin typeface="Verdana"/>
                <a:cs typeface="Verdana"/>
              </a:rPr>
              <a:t>Logical </a:t>
            </a:r>
            <a:r>
              <a:rPr sz="1900" spc="-5" dirty="0">
                <a:latin typeface="Verdana"/>
                <a:cs typeface="Verdana"/>
              </a:rPr>
              <a:t>or </a:t>
            </a:r>
            <a:r>
              <a:rPr sz="1900" spc="-10" dirty="0">
                <a:latin typeface="Verdana"/>
                <a:cs typeface="Verdana"/>
              </a:rPr>
              <a:t>Boolean expression may </a:t>
            </a:r>
            <a:r>
              <a:rPr sz="1900" spc="-5" dirty="0">
                <a:latin typeface="Verdana"/>
                <a:cs typeface="Verdana"/>
              </a:rPr>
              <a:t>have two or more </a:t>
            </a:r>
            <a:r>
              <a:rPr sz="1900" spc="-15" dirty="0">
                <a:latin typeface="Verdana"/>
                <a:cs typeface="Verdana"/>
              </a:rPr>
              <a:t>simple  </a:t>
            </a:r>
            <a:r>
              <a:rPr sz="1900" spc="-10" dirty="0">
                <a:latin typeface="Verdana"/>
                <a:cs typeface="Verdana"/>
              </a:rPr>
              <a:t>expressions joined with relational </a:t>
            </a:r>
            <a:r>
              <a:rPr sz="1900" spc="-5" dirty="0">
                <a:latin typeface="Verdana"/>
                <a:cs typeface="Verdana"/>
              </a:rPr>
              <a:t>or </a:t>
            </a:r>
            <a:r>
              <a:rPr sz="1900" spc="-15" dirty="0">
                <a:latin typeface="Verdana"/>
                <a:cs typeface="Verdana"/>
              </a:rPr>
              <a:t>logical</a:t>
            </a:r>
            <a:r>
              <a:rPr sz="1900" spc="2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operators.</a:t>
            </a:r>
            <a:endParaRPr sz="1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195"/>
              </a:spcBef>
              <a:tabLst>
                <a:tab pos="1243965" algn="l"/>
                <a:tab pos="2371725" algn="l"/>
                <a:tab pos="4861560" algn="l"/>
              </a:tabLst>
            </a:pPr>
            <a:r>
              <a:rPr sz="1900" spc="-5" dirty="0">
                <a:latin typeface="Verdana"/>
                <a:cs typeface="Verdana"/>
              </a:rPr>
              <a:t>e.g.	</a:t>
            </a:r>
            <a:r>
              <a:rPr sz="1900" spc="-5" dirty="0">
                <a:latin typeface="Wingdings"/>
                <a:cs typeface="Wingdings"/>
              </a:rPr>
              <a:t>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Verdana"/>
                <a:cs typeface="Verdana"/>
              </a:rPr>
              <a:t>x&gt;y	</a:t>
            </a:r>
            <a:r>
              <a:rPr sz="1900" spc="-5" dirty="0">
                <a:latin typeface="Wingdings"/>
                <a:cs typeface="Wingdings"/>
              </a:rPr>
              <a:t>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Verdana"/>
                <a:cs typeface="Verdana"/>
              </a:rPr>
              <a:t>(y+z)&gt;=(x/z)	</a:t>
            </a:r>
            <a:r>
              <a:rPr sz="1900" spc="-5" dirty="0">
                <a:latin typeface="Wingdings"/>
                <a:cs typeface="Wingdings"/>
              </a:rPr>
              <a:t>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Verdana"/>
                <a:cs typeface="Verdana"/>
              </a:rPr>
              <a:t>x||y </a:t>
            </a:r>
            <a:r>
              <a:rPr sz="1900" spc="-10" dirty="0">
                <a:latin typeface="Verdana"/>
                <a:cs typeface="Verdana"/>
              </a:rPr>
              <a:t>&amp;&amp;</a:t>
            </a:r>
            <a:r>
              <a:rPr sz="1900" spc="-29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z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6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Compound</a:t>
            </a:r>
            <a:r>
              <a:rPr sz="1900" b="1" spc="-1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FF3300"/>
                </a:solidFill>
                <a:latin typeface="Verdana"/>
                <a:cs typeface="Verdana"/>
              </a:rPr>
              <a:t>Expression</a:t>
            </a:r>
            <a:endParaRPr sz="1900">
              <a:latin typeface="Verdana"/>
              <a:cs typeface="Verdana"/>
            </a:endParaRPr>
          </a:p>
          <a:p>
            <a:pPr marL="356870" marR="1754505">
              <a:lnSpc>
                <a:spcPct val="108400"/>
              </a:lnSpc>
              <a:spcBef>
                <a:spcPts val="25"/>
              </a:spcBef>
              <a:tabLst>
                <a:tab pos="1243965" algn="l"/>
                <a:tab pos="3752215" algn="l"/>
              </a:tabLst>
            </a:pPr>
            <a:r>
              <a:rPr sz="1900" spc="5" dirty="0">
                <a:latin typeface="Verdana"/>
                <a:cs typeface="Verdana"/>
              </a:rPr>
              <a:t>It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10" dirty="0">
                <a:latin typeface="Verdana"/>
                <a:cs typeface="Verdana"/>
              </a:rPr>
              <a:t>combination </a:t>
            </a:r>
            <a:r>
              <a:rPr sz="1900" spc="-5" dirty="0">
                <a:latin typeface="Verdana"/>
                <a:cs typeface="Verdana"/>
              </a:rPr>
              <a:t>of two or more </a:t>
            </a:r>
            <a:r>
              <a:rPr sz="1900" spc="-15" dirty="0">
                <a:latin typeface="Verdana"/>
                <a:cs typeface="Verdana"/>
              </a:rPr>
              <a:t>simple </a:t>
            </a:r>
            <a:r>
              <a:rPr sz="1900" spc="-10" dirty="0">
                <a:latin typeface="Verdana"/>
                <a:cs typeface="Verdana"/>
              </a:rPr>
              <a:t>expressions.  </a:t>
            </a:r>
            <a:r>
              <a:rPr sz="1900" spc="-5" dirty="0">
                <a:latin typeface="Verdana"/>
                <a:cs typeface="Verdana"/>
              </a:rPr>
              <a:t>e.g.	</a:t>
            </a:r>
            <a:r>
              <a:rPr sz="1900" spc="-5" dirty="0">
                <a:latin typeface="Wingdings"/>
                <a:cs typeface="Wingdings"/>
              </a:rPr>
              <a:t>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Verdana"/>
                <a:cs typeface="Verdana"/>
              </a:rPr>
              <a:t>(a+b)/(c+d)	</a:t>
            </a:r>
            <a:r>
              <a:rPr sz="1900" spc="-5" dirty="0">
                <a:latin typeface="Wingdings"/>
                <a:cs typeface="Wingdings"/>
              </a:rPr>
              <a:t>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Verdana"/>
                <a:cs typeface="Verdana"/>
              </a:rPr>
              <a:t>(a&gt;b)||(b&lt;c)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8489950" algn="l"/>
              </a:tabLst>
            </a:pPr>
            <a:r>
              <a:rPr sz="19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9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63347"/>
            <a:ext cx="731329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Data </a:t>
            </a:r>
            <a:r>
              <a:rPr sz="3400" spc="-5" dirty="0"/>
              <a:t>Type </a:t>
            </a:r>
            <a:r>
              <a:rPr sz="3400" dirty="0"/>
              <a:t>Conversion </a:t>
            </a:r>
            <a:r>
              <a:rPr sz="3400" spc="5" dirty="0"/>
              <a:t>in</a:t>
            </a:r>
            <a:r>
              <a:rPr sz="3400" spc="-170" dirty="0"/>
              <a:t> </a:t>
            </a:r>
            <a:r>
              <a:rPr sz="3400" dirty="0"/>
              <a:t>JAVA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547052" y="1325689"/>
            <a:ext cx="8011795" cy="41402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6870" marR="500380" indent="-344805">
              <a:lnSpc>
                <a:spcPts val="3240"/>
              </a:lnSpc>
              <a:spcBef>
                <a:spcPts val="505"/>
              </a:spcBef>
            </a:pPr>
            <a:r>
              <a:rPr sz="30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5" dirty="0">
                <a:latin typeface="Verdana"/>
                <a:cs typeface="Verdana"/>
              </a:rPr>
              <a:t>The </a:t>
            </a:r>
            <a:r>
              <a:rPr sz="3000" spc="-5" dirty="0">
                <a:latin typeface="Verdana"/>
                <a:cs typeface="Verdana"/>
              </a:rPr>
              <a:t>process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10" dirty="0">
                <a:latin typeface="Verdana"/>
                <a:cs typeface="Verdana"/>
              </a:rPr>
              <a:t>converting </a:t>
            </a:r>
            <a:r>
              <a:rPr sz="3000" spc="-5" dirty="0">
                <a:latin typeface="Verdana"/>
                <a:cs typeface="Verdana"/>
              </a:rPr>
              <a:t>one  </a:t>
            </a:r>
            <a:r>
              <a:rPr sz="3000" spc="-10" dirty="0">
                <a:latin typeface="Verdana"/>
                <a:cs typeface="Verdana"/>
              </a:rPr>
              <a:t>predefined </a:t>
            </a:r>
            <a:r>
              <a:rPr sz="3000" spc="-5" dirty="0">
                <a:latin typeface="Verdana"/>
                <a:cs typeface="Verdana"/>
              </a:rPr>
              <a:t>type </a:t>
            </a:r>
            <a:r>
              <a:rPr sz="3000" spc="-15" dirty="0">
                <a:latin typeface="Verdana"/>
                <a:cs typeface="Verdana"/>
              </a:rPr>
              <a:t>into </a:t>
            </a:r>
            <a:r>
              <a:rPr sz="3000" spc="-10" dirty="0">
                <a:latin typeface="Verdana"/>
                <a:cs typeface="Verdana"/>
              </a:rPr>
              <a:t>another </a:t>
            </a:r>
            <a:r>
              <a:rPr sz="3000" spc="-20" dirty="0">
                <a:latin typeface="Verdana"/>
                <a:cs typeface="Verdana"/>
              </a:rPr>
              <a:t>is </a:t>
            </a:r>
            <a:r>
              <a:rPr sz="3000" spc="-15" dirty="0">
                <a:latin typeface="Verdana"/>
                <a:cs typeface="Verdana"/>
              </a:rPr>
              <a:t>called  </a:t>
            </a:r>
            <a:r>
              <a:rPr sz="3000" spc="-5" dirty="0">
                <a:latin typeface="Verdana"/>
                <a:cs typeface="Verdana"/>
              </a:rPr>
              <a:t>type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conversion.</a:t>
            </a:r>
            <a:endParaRPr sz="3000">
              <a:latin typeface="Verdana"/>
              <a:cs typeface="Verdana"/>
            </a:endParaRPr>
          </a:p>
          <a:p>
            <a:pPr marL="356870" marR="426720" indent="-344805" algn="just">
              <a:lnSpc>
                <a:spcPts val="3240"/>
              </a:lnSpc>
              <a:spcBef>
                <a:spcPts val="720"/>
              </a:spcBef>
            </a:pPr>
            <a:r>
              <a:rPr sz="30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10" dirty="0">
                <a:latin typeface="Verdana"/>
                <a:cs typeface="Verdana"/>
              </a:rPr>
              <a:t>In </a:t>
            </a:r>
            <a:r>
              <a:rPr sz="3000" spc="-10" dirty="0">
                <a:latin typeface="Verdana"/>
                <a:cs typeface="Verdana"/>
              </a:rPr>
              <a:t>mixed expression, various </a:t>
            </a:r>
            <a:r>
              <a:rPr sz="3000" spc="-5" dirty="0">
                <a:latin typeface="Verdana"/>
                <a:cs typeface="Verdana"/>
              </a:rPr>
              <a:t>types </a:t>
            </a:r>
            <a:r>
              <a:rPr sz="3000" dirty="0">
                <a:latin typeface="Verdana"/>
                <a:cs typeface="Verdana"/>
              </a:rPr>
              <a:t>of  </a:t>
            </a:r>
            <a:r>
              <a:rPr sz="3000" spc="-5" dirty="0">
                <a:latin typeface="Verdana"/>
                <a:cs typeface="Verdana"/>
              </a:rPr>
              <a:t>constant and </a:t>
            </a:r>
            <a:r>
              <a:rPr sz="3000" spc="-15" dirty="0">
                <a:latin typeface="Verdana"/>
                <a:cs typeface="Verdana"/>
              </a:rPr>
              <a:t>variables </a:t>
            </a:r>
            <a:r>
              <a:rPr sz="3000" spc="-5" dirty="0">
                <a:latin typeface="Verdana"/>
                <a:cs typeface="Verdana"/>
              </a:rPr>
              <a:t>are </a:t>
            </a:r>
            <a:r>
              <a:rPr sz="3000" spc="-10" dirty="0">
                <a:latin typeface="Verdana"/>
                <a:cs typeface="Verdana"/>
              </a:rPr>
              <a:t>converted  </a:t>
            </a:r>
            <a:r>
              <a:rPr sz="3000" spc="-15" dirty="0">
                <a:latin typeface="Verdana"/>
                <a:cs typeface="Verdana"/>
              </a:rPr>
              <a:t>into </a:t>
            </a:r>
            <a:r>
              <a:rPr sz="3000" spc="-5" dirty="0">
                <a:latin typeface="Verdana"/>
                <a:cs typeface="Verdana"/>
              </a:rPr>
              <a:t>same type before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evaluation.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00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spc="5" dirty="0">
                <a:latin typeface="Verdana"/>
                <a:cs typeface="Verdana"/>
              </a:rPr>
              <a:t>Java </a:t>
            </a:r>
            <a:r>
              <a:rPr sz="3000" spc="-10" dirty="0">
                <a:latin typeface="Verdana"/>
                <a:cs typeface="Verdana"/>
              </a:rPr>
              <a:t>facilitates two </a:t>
            </a:r>
            <a:r>
              <a:rPr sz="3000" spc="-5" dirty="0">
                <a:latin typeface="Verdana"/>
                <a:cs typeface="Verdana"/>
              </a:rPr>
              <a:t>types </a:t>
            </a:r>
            <a:r>
              <a:rPr sz="3000" dirty="0">
                <a:latin typeface="Verdana"/>
                <a:cs typeface="Verdana"/>
              </a:rPr>
              <a:t>of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conversion.</a:t>
            </a:r>
            <a:endParaRPr sz="3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359"/>
              </a:spcBef>
              <a:buClr>
                <a:srgbClr val="CC0000"/>
              </a:buClr>
              <a:buFont typeface="Wingdings"/>
              <a:buChar char=""/>
              <a:tabLst>
                <a:tab pos="357505" algn="l"/>
              </a:tabLst>
            </a:pPr>
            <a:r>
              <a:rPr sz="3000" spc="-15" dirty="0">
                <a:solidFill>
                  <a:srgbClr val="FF3300"/>
                </a:solidFill>
                <a:latin typeface="Verdana"/>
                <a:cs typeface="Verdana"/>
              </a:rPr>
              <a:t>Implicit </a:t>
            </a:r>
            <a:r>
              <a:rPr sz="3000" spc="-5" dirty="0">
                <a:solidFill>
                  <a:srgbClr val="FF3300"/>
                </a:solidFill>
                <a:latin typeface="Verdana"/>
                <a:cs typeface="Verdana"/>
              </a:rPr>
              <a:t>type</a:t>
            </a:r>
            <a:r>
              <a:rPr sz="3000" spc="6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3300"/>
                </a:solidFill>
                <a:latin typeface="Verdana"/>
                <a:cs typeface="Verdana"/>
              </a:rPr>
              <a:t>conversion</a:t>
            </a:r>
            <a:endParaRPr sz="3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359"/>
              </a:spcBef>
              <a:buClr>
                <a:srgbClr val="CC0000"/>
              </a:buClr>
              <a:buFont typeface="Wingdings"/>
              <a:buChar char=""/>
              <a:tabLst>
                <a:tab pos="357505" algn="l"/>
              </a:tabLst>
            </a:pPr>
            <a:r>
              <a:rPr sz="3000" spc="-15" dirty="0">
                <a:solidFill>
                  <a:srgbClr val="FF3300"/>
                </a:solidFill>
                <a:latin typeface="Verdana"/>
                <a:cs typeface="Verdana"/>
              </a:rPr>
              <a:t>Explicit </a:t>
            </a:r>
            <a:r>
              <a:rPr sz="3000" spc="-5" dirty="0">
                <a:solidFill>
                  <a:srgbClr val="FF3300"/>
                </a:solidFill>
                <a:latin typeface="Verdana"/>
                <a:cs typeface="Verdana"/>
              </a:rPr>
              <a:t>type</a:t>
            </a:r>
            <a:r>
              <a:rPr sz="3000" spc="11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3300"/>
                </a:solidFill>
                <a:latin typeface="Verdana"/>
                <a:cs typeface="Verdana"/>
              </a:rPr>
              <a:t>conversion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63347"/>
            <a:ext cx="607822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Implicit </a:t>
            </a:r>
            <a:r>
              <a:rPr sz="3400" spc="-5" dirty="0"/>
              <a:t>Type</a:t>
            </a:r>
            <a:r>
              <a:rPr sz="3400" spc="-175" dirty="0"/>
              <a:t> </a:t>
            </a:r>
            <a:r>
              <a:rPr sz="3400" dirty="0"/>
              <a:t>Conversion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74027" y="1371409"/>
            <a:ext cx="8061959" cy="3307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spc="5" dirty="0">
                <a:latin typeface="Verdana"/>
                <a:cs typeface="Verdana"/>
              </a:rPr>
              <a:t>It is </a:t>
            </a:r>
            <a:r>
              <a:rPr sz="2300" spc="-5" dirty="0">
                <a:latin typeface="Verdana"/>
                <a:cs typeface="Verdana"/>
              </a:rPr>
              <a:t>performed </a:t>
            </a:r>
            <a:r>
              <a:rPr sz="2300" dirty="0">
                <a:latin typeface="Verdana"/>
                <a:cs typeface="Verdana"/>
              </a:rPr>
              <a:t>by the compiler, when different data  types are intermixed </a:t>
            </a:r>
            <a:r>
              <a:rPr sz="2300" spc="5" dirty="0">
                <a:latin typeface="Verdana"/>
                <a:cs typeface="Verdana"/>
              </a:rPr>
              <a:t>in an </a:t>
            </a:r>
            <a:r>
              <a:rPr sz="2300" dirty="0">
                <a:latin typeface="Verdana"/>
                <a:cs typeface="Verdana"/>
              </a:rPr>
              <a:t>expression. </a:t>
            </a:r>
            <a:r>
              <a:rPr sz="2300" spc="5" dirty="0">
                <a:latin typeface="Verdana"/>
                <a:cs typeface="Verdana"/>
              </a:rPr>
              <a:t>It is also  </a:t>
            </a:r>
            <a:r>
              <a:rPr sz="2300" dirty="0">
                <a:latin typeface="Verdana"/>
                <a:cs typeface="Verdana"/>
              </a:rPr>
              <a:t>called</a:t>
            </a:r>
            <a:r>
              <a:rPr sz="2300" spc="-65" dirty="0"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000066"/>
                </a:solidFill>
                <a:latin typeface="Verdana"/>
                <a:cs typeface="Verdana"/>
              </a:rPr>
              <a:t>Coercian</a:t>
            </a:r>
            <a:r>
              <a:rPr sz="2300" dirty="0"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L="356870" marR="407034" indent="-344805">
              <a:lnSpc>
                <a:spcPct val="100000"/>
              </a:lnSpc>
              <a:spcBef>
                <a:spcPts val="11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300" spc="5" dirty="0">
                <a:latin typeface="Verdana"/>
                <a:cs typeface="Verdana"/>
              </a:rPr>
              <a:t>In Implicit </a:t>
            </a:r>
            <a:r>
              <a:rPr sz="2300" dirty="0">
                <a:latin typeface="Verdana"/>
                <a:cs typeface="Verdana"/>
              </a:rPr>
              <a:t>conversion, </a:t>
            </a:r>
            <a:r>
              <a:rPr sz="2300" spc="5" dirty="0">
                <a:latin typeface="Verdana"/>
                <a:cs typeface="Verdana"/>
              </a:rPr>
              <a:t>all </a:t>
            </a:r>
            <a:r>
              <a:rPr sz="2300" dirty="0">
                <a:latin typeface="Verdana"/>
                <a:cs typeface="Verdana"/>
              </a:rPr>
              <a:t>operands are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5" dirty="0">
                <a:latin typeface="Verdana"/>
                <a:cs typeface="Verdana"/>
              </a:rPr>
              <a:t>promoted  </a:t>
            </a:r>
            <a:r>
              <a:rPr sz="2300" dirty="0">
                <a:latin typeface="Verdana"/>
                <a:cs typeface="Verdana"/>
              </a:rPr>
              <a:t>(Coercion) </a:t>
            </a:r>
            <a:r>
              <a:rPr sz="2300" spc="5" dirty="0">
                <a:latin typeface="Verdana"/>
                <a:cs typeface="Verdana"/>
              </a:rPr>
              <a:t>up </a:t>
            </a:r>
            <a:r>
              <a:rPr sz="2300" dirty="0">
                <a:latin typeface="Verdana"/>
                <a:cs typeface="Verdana"/>
              </a:rPr>
              <a:t>to the </a:t>
            </a:r>
            <a:r>
              <a:rPr sz="2300" dirty="0">
                <a:solidFill>
                  <a:srgbClr val="FF3300"/>
                </a:solidFill>
                <a:latin typeface="Verdana"/>
                <a:cs typeface="Verdana"/>
              </a:rPr>
              <a:t>largest data </a:t>
            </a:r>
            <a:r>
              <a:rPr sz="2300" dirty="0">
                <a:latin typeface="Verdana"/>
                <a:cs typeface="Verdana"/>
              </a:rPr>
              <a:t>type </a:t>
            </a:r>
            <a:r>
              <a:rPr sz="2300" spc="5" dirty="0">
                <a:latin typeface="Verdana"/>
                <a:cs typeface="Verdana"/>
              </a:rPr>
              <a:t>in </a:t>
            </a:r>
            <a:r>
              <a:rPr sz="2300" dirty="0">
                <a:latin typeface="Verdana"/>
                <a:cs typeface="Verdana"/>
              </a:rPr>
              <a:t>the  expression.</a:t>
            </a:r>
            <a:endParaRPr sz="2300">
              <a:latin typeface="Verdana"/>
              <a:cs typeface="Verdana"/>
            </a:endParaRPr>
          </a:p>
          <a:p>
            <a:pPr marL="356870" marR="51435" indent="-344805">
              <a:lnSpc>
                <a:spcPct val="100000"/>
              </a:lnSpc>
              <a:spcBef>
                <a:spcPts val="495"/>
              </a:spcBef>
            </a:pPr>
            <a:r>
              <a:rPr sz="2000" spc="-15" dirty="0">
                <a:latin typeface="Verdana"/>
                <a:cs typeface="Verdana"/>
              </a:rPr>
              <a:t>Ex. </a:t>
            </a:r>
            <a:r>
              <a:rPr sz="2000" spc="-5" dirty="0">
                <a:latin typeface="Verdana"/>
                <a:cs typeface="Verdana"/>
              </a:rPr>
              <a:t>Consider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given </a:t>
            </a:r>
            <a:r>
              <a:rPr sz="2000" spc="-10" dirty="0">
                <a:latin typeface="Verdana"/>
                <a:cs typeface="Verdana"/>
              </a:rPr>
              <a:t>expression, where </a:t>
            </a:r>
            <a:r>
              <a:rPr sz="2000" spc="-5" dirty="0">
                <a:latin typeface="Verdana"/>
                <a:cs typeface="Verdana"/>
              </a:rPr>
              <a:t>f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float, </a:t>
            </a:r>
            <a:r>
              <a:rPr sz="2000" spc="-10" dirty="0">
                <a:latin typeface="Verdana"/>
                <a:cs typeface="Verdana"/>
              </a:rPr>
              <a:t>d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double  </a:t>
            </a:r>
            <a:r>
              <a:rPr sz="2000" spc="-5" dirty="0">
                <a:latin typeface="Verdana"/>
                <a:cs typeface="Verdana"/>
              </a:rPr>
              <a:t>and I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integer data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type.</a:t>
            </a:r>
            <a:endParaRPr sz="20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  <a:tabLst>
                <a:tab pos="1822450" algn="l"/>
                <a:tab pos="2160905" algn="l"/>
                <a:tab pos="2615565" algn="l"/>
                <a:tab pos="3176270" algn="l"/>
                <a:tab pos="3469004" algn="l"/>
                <a:tab pos="4032885" algn="l"/>
                <a:tab pos="4572000" algn="l"/>
                <a:tab pos="5340350" algn="l"/>
                <a:tab pos="5636260" algn="l"/>
              </a:tabLst>
            </a:pPr>
            <a:r>
              <a:rPr sz="2000" spc="-5" dirty="0">
                <a:latin typeface="Verdana"/>
                <a:cs typeface="Verdana"/>
              </a:rPr>
              <a:t>Result=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(f	</a:t>
            </a:r>
            <a:r>
              <a:rPr sz="2000" spc="-10" dirty="0">
                <a:latin typeface="Verdana"/>
                <a:cs typeface="Verdana"/>
              </a:rPr>
              <a:t>*	</a:t>
            </a:r>
            <a:r>
              <a:rPr sz="2000" spc="-5" dirty="0">
                <a:latin typeface="Verdana"/>
                <a:cs typeface="Verdana"/>
              </a:rPr>
              <a:t>d)	-	(	f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+	</a:t>
            </a:r>
            <a:r>
              <a:rPr sz="2000" spc="10" dirty="0">
                <a:latin typeface="Verdana"/>
                <a:cs typeface="Verdana"/>
              </a:rPr>
              <a:t>i)	</a:t>
            </a:r>
            <a:r>
              <a:rPr sz="2000" spc="-10" dirty="0">
                <a:latin typeface="Verdana"/>
                <a:cs typeface="Verdana"/>
              </a:rPr>
              <a:t>+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	/	</a:t>
            </a:r>
            <a:r>
              <a:rPr sz="2000" spc="10" dirty="0">
                <a:latin typeface="Verdana"/>
                <a:cs typeface="Verdana"/>
              </a:rPr>
              <a:t>i)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8362" y="5853113"/>
            <a:ext cx="3686175" cy="0"/>
          </a:xfrm>
          <a:custGeom>
            <a:avLst/>
            <a:gdLst/>
            <a:ahLst/>
            <a:cxnLst/>
            <a:rect l="l" t="t" r="r" b="b"/>
            <a:pathLst>
              <a:path w="3686175">
                <a:moveTo>
                  <a:pt x="0" y="0"/>
                </a:moveTo>
                <a:lnTo>
                  <a:pt x="368592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7504" y="47863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9404" y="51673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5167" y="47863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7067" y="51673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8362" y="4786312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0262" y="51673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0362" y="5227764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Verdana"/>
                <a:cs typeface="Verdana"/>
              </a:rPr>
              <a:t>d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u</a:t>
            </a:r>
            <a:r>
              <a:rPr sz="180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1358" y="5227764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5" dirty="0">
                <a:latin typeface="Verdana"/>
                <a:cs typeface="Verdana"/>
              </a:rPr>
              <a:t>lo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8906" y="5227764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5" dirty="0">
                <a:latin typeface="Verdana"/>
                <a:cs typeface="Verdana"/>
              </a:rPr>
              <a:t>lo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68362" y="5548313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0262" y="57769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7504" y="5548313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9404" y="57769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4283" y="5548313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6183" y="57769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73966" y="6270752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Verdana"/>
                <a:cs typeface="Verdana"/>
              </a:rPr>
              <a:t>d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u</a:t>
            </a:r>
            <a:r>
              <a:rPr sz="180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98674" y="5929313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0574" y="61579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27" y="248412"/>
            <a:ext cx="329565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5" dirty="0"/>
              <a:t>GUI </a:t>
            </a:r>
            <a:r>
              <a:rPr sz="3800" spc="-10" dirty="0"/>
              <a:t>in</a:t>
            </a:r>
            <a:r>
              <a:rPr sz="3800" spc="-30" dirty="0"/>
              <a:t> </a:t>
            </a:r>
            <a:r>
              <a:rPr sz="3800" spc="-5" dirty="0"/>
              <a:t>JAVA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293052" y="1244409"/>
            <a:ext cx="8584565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4604" indent="-34480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spc="-10" dirty="0">
                <a:latin typeface="Verdana"/>
                <a:cs typeface="Verdana"/>
              </a:rPr>
              <a:t>In JAVA, </a:t>
            </a:r>
            <a:r>
              <a:rPr sz="1800" spc="-5" dirty="0">
                <a:latin typeface="Verdana"/>
                <a:cs typeface="Verdana"/>
              </a:rPr>
              <a:t>the GUI programming </a:t>
            </a:r>
            <a:r>
              <a:rPr sz="1800" dirty="0">
                <a:latin typeface="Verdana"/>
                <a:cs typeface="Verdana"/>
              </a:rPr>
              <a:t>is done </a:t>
            </a:r>
            <a:r>
              <a:rPr sz="1800" spc="-5" dirty="0">
                <a:latin typeface="Verdana"/>
                <a:cs typeface="Verdana"/>
              </a:rPr>
              <a:t>through </a:t>
            </a:r>
            <a:r>
              <a:rPr sz="1800" b="1" spc="-10" dirty="0">
                <a:solidFill>
                  <a:srgbClr val="002060"/>
                </a:solidFill>
                <a:latin typeface="Verdana"/>
                <a:cs typeface="Verdana"/>
              </a:rPr>
              <a:t>Swing </a:t>
            </a:r>
            <a:r>
              <a:rPr sz="1800" b="1" spc="-5" dirty="0">
                <a:solidFill>
                  <a:srgbClr val="002060"/>
                </a:solidFill>
                <a:latin typeface="Verdana"/>
                <a:cs typeface="Verdana"/>
              </a:rPr>
              <a:t>API 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(Application </a:t>
            </a:r>
            <a:r>
              <a:rPr sz="1800" spc="-5" dirty="0">
                <a:latin typeface="Verdana"/>
                <a:cs typeface="Verdana"/>
              </a:rPr>
              <a:t>Programming Interface) which </a:t>
            </a:r>
            <a:r>
              <a:rPr sz="1800" dirty="0">
                <a:latin typeface="Verdana"/>
                <a:cs typeface="Verdana"/>
              </a:rPr>
              <a:t>enables </a:t>
            </a:r>
            <a:r>
              <a:rPr sz="1800" spc="-5" dirty="0">
                <a:latin typeface="Verdana"/>
                <a:cs typeface="Verdana"/>
              </a:rPr>
              <a:t>look-and feel </a:t>
            </a:r>
            <a:r>
              <a:rPr sz="1800" dirty="0">
                <a:latin typeface="Verdana"/>
                <a:cs typeface="Verdana"/>
              </a:rPr>
              <a:t>(L&amp;F)  </a:t>
            </a:r>
            <a:r>
              <a:rPr sz="1800" spc="-5" dirty="0">
                <a:latin typeface="Verdana"/>
                <a:cs typeface="Verdana"/>
              </a:rPr>
              <a:t>environment.</a:t>
            </a:r>
            <a:endParaRPr sz="1800">
              <a:latin typeface="Verdana"/>
              <a:cs typeface="Verdana"/>
            </a:endParaRPr>
          </a:p>
          <a:p>
            <a:pPr marL="356870" marR="1333500" indent="-34480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spc="-10" dirty="0">
                <a:latin typeface="Verdana"/>
                <a:cs typeface="Verdana"/>
              </a:rPr>
              <a:t>Swing </a:t>
            </a:r>
            <a:r>
              <a:rPr sz="1800" dirty="0">
                <a:latin typeface="Verdana"/>
                <a:cs typeface="Verdana"/>
              </a:rPr>
              <a:t>Controls </a:t>
            </a:r>
            <a:r>
              <a:rPr sz="1800" spc="-5" dirty="0">
                <a:latin typeface="Verdana"/>
                <a:cs typeface="Verdana"/>
              </a:rPr>
              <a:t>are </a:t>
            </a:r>
            <a:r>
              <a:rPr sz="1800" dirty="0">
                <a:latin typeface="Verdana"/>
                <a:cs typeface="Verdana"/>
              </a:rPr>
              <a:t>available with </a:t>
            </a:r>
            <a:r>
              <a:rPr sz="1800" spc="-10" dirty="0">
                <a:latin typeface="Verdana"/>
                <a:cs typeface="Verdana"/>
              </a:rPr>
              <a:t>JAVA-SE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part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Java  </a:t>
            </a:r>
            <a:r>
              <a:rPr sz="1800" dirty="0">
                <a:latin typeface="Verdana"/>
                <a:cs typeface="Verdana"/>
              </a:rPr>
              <a:t>Foundation </a:t>
            </a:r>
            <a:r>
              <a:rPr sz="1800" spc="-5" dirty="0">
                <a:latin typeface="Verdana"/>
                <a:cs typeface="Verdana"/>
              </a:rPr>
              <a:t>Classes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(JFC).</a:t>
            </a:r>
            <a:endParaRPr sz="18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GUI </a:t>
            </a:r>
            <a:r>
              <a:rPr sz="1800" dirty="0">
                <a:latin typeface="Verdana"/>
                <a:cs typeface="Verdana"/>
              </a:rPr>
              <a:t>application in </a:t>
            </a:r>
            <a:r>
              <a:rPr sz="1800" spc="-10" dirty="0">
                <a:latin typeface="Verdana"/>
                <a:cs typeface="Verdana"/>
              </a:rPr>
              <a:t>JAVA </a:t>
            </a:r>
            <a:r>
              <a:rPr sz="1800" spc="-5" dirty="0">
                <a:latin typeface="Verdana"/>
                <a:cs typeface="Verdana"/>
              </a:rPr>
              <a:t>contains </a:t>
            </a:r>
            <a:r>
              <a:rPr sz="1800" spc="-5" dirty="0">
                <a:solidFill>
                  <a:srgbClr val="FF3300"/>
                </a:solidFill>
                <a:latin typeface="Verdana"/>
                <a:cs typeface="Verdana"/>
              </a:rPr>
              <a:t>three </a:t>
            </a:r>
            <a:r>
              <a:rPr sz="1800" dirty="0">
                <a:latin typeface="Verdana"/>
                <a:cs typeface="Verdana"/>
              </a:rPr>
              <a:t>basic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elements.-</a:t>
            </a:r>
            <a:endParaRPr sz="1800">
              <a:latin typeface="Verdana"/>
              <a:cs typeface="Verdana"/>
            </a:endParaRPr>
          </a:p>
          <a:p>
            <a:pPr marL="676910" lvl="1" indent="-320675">
              <a:lnSpc>
                <a:spcPct val="100000"/>
              </a:lnSpc>
              <a:buAutoNum type="arabicPeriod"/>
              <a:tabLst>
                <a:tab pos="677545" algn="l"/>
              </a:tabLst>
            </a:pPr>
            <a:r>
              <a:rPr sz="1800" b="1" spc="-10" dirty="0">
                <a:solidFill>
                  <a:srgbClr val="FF3300"/>
                </a:solidFill>
                <a:latin typeface="Verdana"/>
                <a:cs typeface="Verdana"/>
              </a:rPr>
              <a:t>Graphical Component </a:t>
            </a:r>
            <a:r>
              <a:rPr sz="1800" b="1" spc="-5" dirty="0">
                <a:solidFill>
                  <a:srgbClr val="FF3300"/>
                </a:solidFill>
                <a:latin typeface="Verdana"/>
                <a:cs typeface="Verdana"/>
              </a:rPr>
              <a:t>(Event</a:t>
            </a:r>
            <a:r>
              <a:rPr sz="1800" b="1" spc="1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Verdana"/>
                <a:cs typeface="Verdana"/>
              </a:rPr>
              <a:t>Source):</a:t>
            </a:r>
            <a:endParaRPr sz="1800">
              <a:latin typeface="Verdana"/>
              <a:cs typeface="Verdana"/>
            </a:endParaRPr>
          </a:p>
          <a:p>
            <a:pPr marL="356870" marR="508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an </a:t>
            </a:r>
            <a:r>
              <a:rPr sz="1800" dirty="0">
                <a:latin typeface="Verdana"/>
                <a:cs typeface="Verdana"/>
              </a:rPr>
              <a:t>object </a:t>
            </a:r>
            <a:r>
              <a:rPr sz="1800" spc="-5" dirty="0">
                <a:latin typeface="Verdana"/>
                <a:cs typeface="Verdana"/>
              </a:rPr>
              <a:t>that defines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screen </a:t>
            </a:r>
            <a:r>
              <a:rPr sz="1800" dirty="0">
                <a:latin typeface="Verdana"/>
                <a:cs typeface="Verdana"/>
              </a:rPr>
              <a:t>element </a:t>
            </a:r>
            <a:r>
              <a:rPr sz="1800" spc="-10" dirty="0">
                <a:latin typeface="Verdana"/>
                <a:cs typeface="Verdana"/>
              </a:rPr>
              <a:t>such </a:t>
            </a:r>
            <a:r>
              <a:rPr sz="1800" spc="-5" dirty="0">
                <a:latin typeface="Verdana"/>
                <a:cs typeface="Verdana"/>
              </a:rPr>
              <a:t>as Button, Text </a:t>
            </a:r>
            <a:r>
              <a:rPr sz="1800" dirty="0">
                <a:latin typeface="Verdana"/>
                <a:cs typeface="Verdana"/>
              </a:rPr>
              <a:t>field,  </a:t>
            </a:r>
            <a:r>
              <a:rPr sz="1800" spc="-10" dirty="0">
                <a:latin typeface="Verdana"/>
                <a:cs typeface="Verdana"/>
              </a:rPr>
              <a:t>Menus </a:t>
            </a:r>
            <a:r>
              <a:rPr sz="1800" dirty="0">
                <a:latin typeface="Verdana"/>
                <a:cs typeface="Verdana"/>
              </a:rPr>
              <a:t>etc. </a:t>
            </a:r>
            <a:r>
              <a:rPr sz="1800" spc="-5" dirty="0">
                <a:latin typeface="Verdana"/>
                <a:cs typeface="Verdana"/>
              </a:rPr>
              <a:t>They are source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Events. </a:t>
            </a:r>
            <a:r>
              <a:rPr sz="1800" spc="-1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GUI </a:t>
            </a:r>
            <a:r>
              <a:rPr sz="1800" dirty="0">
                <a:latin typeface="Verdana"/>
                <a:cs typeface="Verdana"/>
              </a:rPr>
              <a:t>terminology, they  </a:t>
            </a:r>
            <a:r>
              <a:rPr sz="1800" spc="-5" dirty="0">
                <a:latin typeface="Verdana"/>
                <a:cs typeface="Verdana"/>
              </a:rPr>
              <a:t>are also </a:t>
            </a:r>
            <a:r>
              <a:rPr sz="1800" spc="-10" dirty="0">
                <a:latin typeface="Verdana"/>
                <a:cs typeface="Verdana"/>
              </a:rPr>
              <a:t>known </a:t>
            </a:r>
            <a:r>
              <a:rPr sz="1800" spc="-5" dirty="0">
                <a:latin typeface="Verdana"/>
                <a:cs typeface="Verdana"/>
              </a:rPr>
              <a:t>as </a:t>
            </a:r>
            <a:r>
              <a:rPr sz="1800" b="1" spc="-5" dirty="0">
                <a:solidFill>
                  <a:srgbClr val="003366"/>
                </a:solidFill>
                <a:latin typeface="Verdana"/>
                <a:cs typeface="Verdana"/>
              </a:rPr>
              <a:t>Widget </a:t>
            </a:r>
            <a:r>
              <a:rPr sz="1800" spc="-5" dirty="0">
                <a:latin typeface="Verdana"/>
                <a:cs typeface="Verdana"/>
              </a:rPr>
              <a:t>(Window </a:t>
            </a:r>
            <a:r>
              <a:rPr sz="1800" dirty="0">
                <a:latin typeface="Verdana"/>
                <a:cs typeface="Verdana"/>
              </a:rPr>
              <a:t>Gadget). </a:t>
            </a: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spc="-5" dirty="0">
                <a:latin typeface="Verdana"/>
                <a:cs typeface="Verdana"/>
              </a:rPr>
              <a:t>can </a:t>
            </a:r>
            <a:r>
              <a:rPr sz="1800" dirty="0">
                <a:latin typeface="Verdana"/>
                <a:cs typeface="Verdana"/>
              </a:rPr>
              <a:t>be </a:t>
            </a:r>
            <a:r>
              <a:rPr sz="1800" b="1" spc="-10" dirty="0">
                <a:latin typeface="Verdana"/>
                <a:cs typeface="Verdana"/>
              </a:rPr>
              <a:t>container  </a:t>
            </a:r>
            <a:r>
              <a:rPr sz="1800" dirty="0">
                <a:latin typeface="Verdana"/>
                <a:cs typeface="Verdana"/>
              </a:rPr>
              <a:t>control </a:t>
            </a:r>
            <a:r>
              <a:rPr sz="1800" spc="5" dirty="0">
                <a:latin typeface="Verdana"/>
                <a:cs typeface="Verdana"/>
              </a:rPr>
              <a:t>or </a:t>
            </a:r>
            <a:r>
              <a:rPr sz="1800" b="1" spc="-5" dirty="0">
                <a:latin typeface="Verdana"/>
                <a:cs typeface="Verdana"/>
              </a:rPr>
              <a:t>child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control.</a:t>
            </a:r>
            <a:endParaRPr sz="1800">
              <a:latin typeface="Verdana"/>
              <a:cs typeface="Verdana"/>
            </a:endParaRPr>
          </a:p>
          <a:p>
            <a:pPr marL="676910" lvl="1" indent="-320675">
              <a:lnSpc>
                <a:spcPct val="100000"/>
              </a:lnSpc>
              <a:buAutoNum type="arabicPeriod" startAt="2"/>
              <a:tabLst>
                <a:tab pos="677545" algn="l"/>
              </a:tabLst>
            </a:pPr>
            <a:r>
              <a:rPr sz="1800" b="1" spc="-5" dirty="0">
                <a:solidFill>
                  <a:srgbClr val="FF3300"/>
                </a:solidFill>
                <a:latin typeface="Verdana"/>
                <a:cs typeface="Verdana"/>
              </a:rPr>
              <a:t>Event:</a:t>
            </a:r>
            <a:endParaRPr sz="1800">
              <a:latin typeface="Verdana"/>
              <a:cs typeface="Verdana"/>
            </a:endParaRPr>
          </a:p>
          <a:p>
            <a:pPr marL="356870" marR="1460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An </a:t>
            </a:r>
            <a:r>
              <a:rPr sz="1800" spc="-10" dirty="0">
                <a:latin typeface="Verdana"/>
                <a:cs typeface="Verdana"/>
              </a:rPr>
              <a:t>Event </a:t>
            </a:r>
            <a:r>
              <a:rPr sz="1800" spc="-5" dirty="0">
                <a:latin typeface="Verdana"/>
                <a:cs typeface="Verdana"/>
              </a:rPr>
              <a:t>(occurrence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an </a:t>
            </a:r>
            <a:r>
              <a:rPr sz="1800" dirty="0">
                <a:latin typeface="Verdana"/>
                <a:cs typeface="Verdana"/>
              </a:rPr>
              <a:t>activity) is generated </a:t>
            </a:r>
            <a:r>
              <a:rPr sz="1800" spc="-10" dirty="0">
                <a:latin typeface="Verdana"/>
                <a:cs typeface="Verdana"/>
              </a:rPr>
              <a:t>when </a:t>
            </a:r>
            <a:r>
              <a:rPr sz="1800" spc="-5" dirty="0">
                <a:latin typeface="Verdana"/>
                <a:cs typeface="Verdana"/>
              </a:rPr>
              <a:t>user </a:t>
            </a:r>
            <a:r>
              <a:rPr sz="1800" spc="5" dirty="0">
                <a:latin typeface="Verdana"/>
                <a:cs typeface="Verdana"/>
              </a:rPr>
              <a:t>does  </a:t>
            </a:r>
            <a:r>
              <a:rPr sz="1800" spc="-5" dirty="0">
                <a:latin typeface="Verdana"/>
                <a:cs typeface="Verdana"/>
              </a:rPr>
              <a:t>something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mouse click, </a:t>
            </a:r>
            <a:r>
              <a:rPr sz="1800" dirty="0">
                <a:latin typeface="Verdana"/>
                <a:cs typeface="Verdana"/>
              </a:rPr>
              <a:t>dragging, </a:t>
            </a:r>
            <a:r>
              <a:rPr sz="1800" spc="-5" dirty="0">
                <a:latin typeface="Verdana"/>
                <a:cs typeface="Verdana"/>
              </a:rPr>
              <a:t>pressing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key </a:t>
            </a:r>
            <a:r>
              <a:rPr sz="1800" spc="5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keyboard  </a:t>
            </a:r>
            <a:r>
              <a:rPr sz="1800" dirty="0">
                <a:latin typeface="Verdana"/>
                <a:cs typeface="Verdana"/>
              </a:rPr>
              <a:t>etc.</a:t>
            </a:r>
            <a:endParaRPr sz="1800">
              <a:latin typeface="Verdana"/>
              <a:cs typeface="Verdana"/>
            </a:endParaRPr>
          </a:p>
          <a:p>
            <a:pPr marL="676910" lvl="1" indent="-320675">
              <a:lnSpc>
                <a:spcPct val="100000"/>
              </a:lnSpc>
              <a:buAutoNum type="arabicPeriod" startAt="3"/>
              <a:tabLst>
                <a:tab pos="677545" algn="l"/>
              </a:tabLst>
            </a:pPr>
            <a:r>
              <a:rPr sz="1800" b="1" spc="-5" dirty="0">
                <a:solidFill>
                  <a:srgbClr val="FF3300"/>
                </a:solidFill>
                <a:latin typeface="Verdana"/>
                <a:cs typeface="Verdana"/>
              </a:rPr>
              <a:t>Event Handler</a:t>
            </a:r>
            <a:r>
              <a:rPr sz="1800" b="1" spc="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Verdana"/>
                <a:cs typeface="Verdana"/>
              </a:rPr>
              <a:t>Method:</a:t>
            </a:r>
            <a:endParaRPr sz="1800">
              <a:latin typeface="Verdana"/>
              <a:cs typeface="Verdana"/>
            </a:endParaRPr>
          </a:p>
          <a:p>
            <a:pPr marL="356870" marR="6223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spc="-5" dirty="0">
                <a:latin typeface="Verdana"/>
                <a:cs typeface="Verdana"/>
              </a:rPr>
              <a:t>contains method/functions which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attached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component </a:t>
            </a:r>
            <a:r>
              <a:rPr sz="1800" spc="-10" dirty="0">
                <a:latin typeface="Verdana"/>
                <a:cs typeface="Verdana"/>
              </a:rPr>
              <a:t>and  </a:t>
            </a:r>
            <a:r>
              <a:rPr sz="1800" spc="-5" dirty="0">
                <a:latin typeface="Verdana"/>
                <a:cs typeface="Verdana"/>
              </a:rPr>
              <a:t>executed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response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an event. </a:t>
            </a:r>
            <a:r>
              <a:rPr sz="1800" spc="-1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Java, </a:t>
            </a:r>
            <a:r>
              <a:rPr sz="1800" dirty="0">
                <a:latin typeface="Verdana"/>
                <a:cs typeface="Verdana"/>
              </a:rPr>
              <a:t>Listener </a:t>
            </a:r>
            <a:r>
              <a:rPr sz="1800" spc="-5" dirty="0">
                <a:latin typeface="Verdana"/>
                <a:cs typeface="Verdana"/>
              </a:rPr>
              <a:t>Interface </a:t>
            </a:r>
            <a:r>
              <a:rPr sz="1800" dirty="0">
                <a:latin typeface="Verdana"/>
                <a:cs typeface="Verdana"/>
              </a:rPr>
              <a:t>stores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all</a:t>
            </a:r>
            <a:endParaRPr sz="1800">
              <a:latin typeface="Verdana"/>
              <a:cs typeface="Verdana"/>
            </a:endParaRPr>
          </a:p>
          <a:p>
            <a:pPr marL="175260">
              <a:lnSpc>
                <a:spcPct val="100000"/>
              </a:lnSpc>
              <a:tabLst>
                <a:tab pos="8526780" algn="l"/>
              </a:tabLst>
            </a:pPr>
            <a:r>
              <a:rPr sz="18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6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Event-response-methods </a:t>
            </a:r>
            <a:r>
              <a:rPr sz="1800" u="sng" spc="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or </a:t>
            </a:r>
            <a:r>
              <a:rPr sz="1800" u="sng" spc="-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Event-Handler</a:t>
            </a:r>
            <a:r>
              <a:rPr sz="1800" u="sng" spc="-5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methods.	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27" y="434784"/>
            <a:ext cx="664845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Explicit </a:t>
            </a:r>
            <a:r>
              <a:rPr sz="3400" dirty="0"/>
              <a:t>Conversion </a:t>
            </a:r>
            <a:r>
              <a:rPr sz="3400" spc="5" dirty="0"/>
              <a:t>in</a:t>
            </a:r>
            <a:r>
              <a:rPr sz="3400" spc="-195" dirty="0"/>
              <a:t> </a:t>
            </a:r>
            <a:r>
              <a:rPr sz="3400" dirty="0"/>
              <a:t>JAVA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435927" y="1172972"/>
            <a:ext cx="8397240" cy="5467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0" indent="-344805"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100" spc="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latin typeface="Verdana"/>
                <a:cs typeface="Verdana"/>
              </a:rPr>
              <a:t>An </a:t>
            </a:r>
            <a:r>
              <a:rPr sz="2100" dirty="0">
                <a:latin typeface="Verdana"/>
                <a:cs typeface="Verdana"/>
              </a:rPr>
              <a:t>explicit conversion is user defined </a:t>
            </a:r>
            <a:r>
              <a:rPr sz="2100" spc="5" dirty="0">
                <a:latin typeface="Verdana"/>
                <a:cs typeface="Verdana"/>
              </a:rPr>
              <a:t>that </a:t>
            </a:r>
            <a:r>
              <a:rPr sz="2100" dirty="0">
                <a:latin typeface="Verdana"/>
                <a:cs typeface="Verdana"/>
              </a:rPr>
              <a:t>forces </a:t>
            </a:r>
            <a:r>
              <a:rPr sz="2100" spc="5" dirty="0">
                <a:latin typeface="Verdana"/>
                <a:cs typeface="Verdana"/>
              </a:rPr>
              <a:t>to </a:t>
            </a:r>
            <a:r>
              <a:rPr sz="2100" dirty="0">
                <a:latin typeface="Verdana"/>
                <a:cs typeface="Verdana"/>
              </a:rPr>
              <a:t>convert  </a:t>
            </a:r>
            <a:r>
              <a:rPr sz="2100" spc="5" dirty="0">
                <a:latin typeface="Verdana"/>
                <a:cs typeface="Verdana"/>
              </a:rPr>
              <a:t>an operand to a </a:t>
            </a:r>
            <a:r>
              <a:rPr sz="2100" dirty="0">
                <a:latin typeface="Verdana"/>
                <a:cs typeface="Verdana"/>
              </a:rPr>
              <a:t>specific </a:t>
            </a:r>
            <a:r>
              <a:rPr sz="2100" spc="5" dirty="0">
                <a:latin typeface="Verdana"/>
                <a:cs typeface="Verdana"/>
              </a:rPr>
              <a:t>data type by </a:t>
            </a:r>
            <a:r>
              <a:rPr sz="2100" dirty="0">
                <a:latin typeface="Verdana"/>
                <a:cs typeface="Verdana"/>
              </a:rPr>
              <a:t>(type)</a:t>
            </a:r>
            <a:r>
              <a:rPr sz="2100" spc="-37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cast.</a:t>
            </a:r>
            <a:endParaRPr sz="2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505"/>
              </a:spcBef>
              <a:tabLst>
                <a:tab pos="2773680" algn="l"/>
              </a:tabLst>
            </a:pPr>
            <a:r>
              <a:rPr sz="2100" dirty="0">
                <a:latin typeface="Verdana"/>
                <a:cs typeface="Verdana"/>
              </a:rPr>
              <a:t>e.g.</a:t>
            </a:r>
            <a:r>
              <a:rPr sz="2100" spc="-4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(float)</a:t>
            </a:r>
            <a:r>
              <a:rPr sz="2100" spc="-3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(x/2)	suppose x </a:t>
            </a:r>
            <a:r>
              <a:rPr sz="2100" dirty="0">
                <a:latin typeface="Verdana"/>
                <a:cs typeface="Verdana"/>
              </a:rPr>
              <a:t>is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integer.</a:t>
            </a:r>
            <a:endParaRPr sz="2100">
              <a:latin typeface="Verdana"/>
              <a:cs typeface="Verdana"/>
            </a:endParaRPr>
          </a:p>
          <a:p>
            <a:pPr marL="356870" marR="203835">
              <a:lnSpc>
                <a:spcPct val="100000"/>
              </a:lnSpc>
              <a:spcBef>
                <a:spcPts val="505"/>
              </a:spcBef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result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x/2 </a:t>
            </a:r>
            <a:r>
              <a:rPr sz="2100" dirty="0">
                <a:latin typeface="Verdana"/>
                <a:cs typeface="Verdana"/>
              </a:rPr>
              <a:t>is converted in float otherwise it will</a:t>
            </a:r>
            <a:r>
              <a:rPr sz="2100" spc="-32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give  integer</a:t>
            </a:r>
            <a:r>
              <a:rPr sz="2100" spc="-6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result.</a:t>
            </a:r>
            <a:endParaRPr sz="2100">
              <a:latin typeface="Verdana"/>
              <a:cs typeface="Verdana"/>
            </a:endParaRPr>
          </a:p>
          <a:p>
            <a:pPr marL="356870" marR="440055" indent="-344805">
              <a:lnSpc>
                <a:spcPct val="100000"/>
              </a:lnSpc>
              <a:spcBef>
                <a:spcPts val="500"/>
              </a:spcBef>
            </a:pPr>
            <a:r>
              <a:rPr sz="21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100" spc="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10" dirty="0">
                <a:latin typeface="Verdana"/>
                <a:cs typeface="Verdana"/>
              </a:rPr>
              <a:t>pure </a:t>
            </a:r>
            <a:r>
              <a:rPr sz="2100" dirty="0">
                <a:latin typeface="Verdana"/>
                <a:cs typeface="Verdana"/>
              </a:rPr>
              <a:t>expression </a:t>
            </a:r>
            <a:r>
              <a:rPr sz="2100" spc="5" dirty="0">
                <a:latin typeface="Verdana"/>
                <a:cs typeface="Verdana"/>
              </a:rPr>
              <a:t>the resultant </a:t>
            </a:r>
            <a:r>
              <a:rPr sz="2100" dirty="0">
                <a:latin typeface="Verdana"/>
                <a:cs typeface="Verdana"/>
              </a:rPr>
              <a:t>is given </a:t>
            </a:r>
            <a:r>
              <a:rPr sz="2100" spc="5" dirty="0">
                <a:latin typeface="Verdana"/>
                <a:cs typeface="Verdana"/>
              </a:rPr>
              <a:t>as </a:t>
            </a:r>
            <a:r>
              <a:rPr sz="2100" dirty="0">
                <a:latin typeface="Verdana"/>
                <a:cs typeface="Verdana"/>
              </a:rPr>
              <a:t>expression’s  </a:t>
            </a:r>
            <a:r>
              <a:rPr sz="2100" spc="5" dirty="0">
                <a:latin typeface="Verdana"/>
                <a:cs typeface="Verdana"/>
              </a:rPr>
              <a:t>data</a:t>
            </a:r>
            <a:r>
              <a:rPr sz="2100" spc="-7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type.</a:t>
            </a:r>
            <a:endParaRPr sz="2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Verdana"/>
                <a:cs typeface="Verdana"/>
              </a:rPr>
              <a:t>e.g. </a:t>
            </a:r>
            <a:r>
              <a:rPr sz="2100" spc="5" dirty="0">
                <a:latin typeface="Verdana"/>
                <a:cs typeface="Verdana"/>
              </a:rPr>
              <a:t>100/11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will give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9 </a:t>
            </a:r>
            <a:r>
              <a:rPr sz="2100" dirty="0">
                <a:solidFill>
                  <a:srgbClr val="FF3300"/>
                </a:solidFill>
                <a:latin typeface="Verdana"/>
                <a:cs typeface="Verdana"/>
              </a:rPr>
              <a:t>not </a:t>
            </a:r>
            <a:r>
              <a:rPr sz="2100" spc="5" dirty="0">
                <a:solidFill>
                  <a:srgbClr val="FF3300"/>
                </a:solidFill>
                <a:latin typeface="Verdana"/>
                <a:cs typeface="Verdana"/>
              </a:rPr>
              <a:t>9.999 </a:t>
            </a:r>
            <a:r>
              <a:rPr sz="2100" spc="5" dirty="0">
                <a:latin typeface="Verdana"/>
                <a:cs typeface="Verdana"/>
              </a:rPr>
              <a:t>(since </a:t>
            </a:r>
            <a:r>
              <a:rPr sz="2100" dirty="0">
                <a:latin typeface="Verdana"/>
                <a:cs typeface="Verdana"/>
              </a:rPr>
              <a:t>both </a:t>
            </a:r>
            <a:r>
              <a:rPr sz="2100" spc="5" dirty="0">
                <a:latin typeface="Verdana"/>
                <a:cs typeface="Verdana"/>
              </a:rPr>
              <a:t>are</a:t>
            </a:r>
            <a:r>
              <a:rPr sz="2100" spc="-32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integer)</a:t>
            </a:r>
            <a:endParaRPr sz="2100">
              <a:latin typeface="Verdana"/>
              <a:cs typeface="Verdana"/>
            </a:endParaRPr>
          </a:p>
          <a:p>
            <a:pPr marL="356870" marR="827405" indent="-344805">
              <a:lnSpc>
                <a:spcPct val="100000"/>
              </a:lnSpc>
              <a:spcBef>
                <a:spcPts val="505"/>
              </a:spcBef>
            </a:pPr>
            <a:r>
              <a:rPr sz="21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100" spc="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Verdana"/>
                <a:cs typeface="Verdana"/>
              </a:rPr>
              <a:t>In mixed expression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implicit conversion is applied  (largest </a:t>
            </a:r>
            <a:r>
              <a:rPr sz="2100" spc="5" dirty="0">
                <a:latin typeface="Verdana"/>
                <a:cs typeface="Verdana"/>
              </a:rPr>
              <a:t>type</a:t>
            </a:r>
            <a:r>
              <a:rPr sz="2100" spc="-12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promotion)</a:t>
            </a:r>
            <a:endParaRPr sz="2100">
              <a:latin typeface="Verdana"/>
              <a:cs typeface="Verdana"/>
            </a:endParaRPr>
          </a:p>
          <a:p>
            <a:pPr marL="570230" marR="3143885" indent="-213360">
              <a:lnSpc>
                <a:spcPct val="100000"/>
              </a:lnSpc>
            </a:pPr>
            <a:r>
              <a:rPr sz="2100" dirty="0">
                <a:latin typeface="Verdana"/>
                <a:cs typeface="Verdana"/>
              </a:rPr>
              <a:t>e.g. int </a:t>
            </a:r>
            <a:r>
              <a:rPr sz="2100" spc="5" dirty="0">
                <a:latin typeface="Verdana"/>
                <a:cs typeface="Verdana"/>
              </a:rPr>
              <a:t>a, mb=2, k=4 then</a:t>
            </a:r>
            <a:r>
              <a:rPr sz="2100" spc="-29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evaluate  </a:t>
            </a:r>
            <a:r>
              <a:rPr sz="2100" dirty="0">
                <a:latin typeface="Verdana"/>
                <a:cs typeface="Verdana"/>
              </a:rPr>
              <a:t>a=mb*3/4+k/4+8-mb+5/8</a:t>
            </a:r>
            <a:endParaRPr sz="2100">
              <a:latin typeface="Verdana"/>
              <a:cs typeface="Verdana"/>
            </a:endParaRPr>
          </a:p>
          <a:p>
            <a:pPr marL="728345">
              <a:lnSpc>
                <a:spcPct val="100000"/>
              </a:lnSpc>
            </a:pPr>
            <a:r>
              <a:rPr sz="2100" spc="5" dirty="0">
                <a:latin typeface="Verdana"/>
                <a:cs typeface="Verdana"/>
              </a:rPr>
              <a:t>= 2 * 3 / 4 + 4 / 4 + 8 – 2 + 5 /</a:t>
            </a:r>
            <a:r>
              <a:rPr sz="2100" spc="-29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8</a:t>
            </a:r>
            <a:endParaRPr sz="2100">
              <a:latin typeface="Verdana"/>
              <a:cs typeface="Verdana"/>
            </a:endParaRPr>
          </a:p>
          <a:p>
            <a:pPr marL="664845">
              <a:lnSpc>
                <a:spcPct val="100000"/>
              </a:lnSpc>
            </a:pPr>
            <a:r>
              <a:rPr sz="2100" spc="5" dirty="0">
                <a:latin typeface="Verdana"/>
                <a:cs typeface="Verdana"/>
              </a:rPr>
              <a:t>= 6 / 4 + 1 + 8 – 2 + 5 /</a:t>
            </a:r>
            <a:r>
              <a:rPr sz="2100" spc="-23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8</a:t>
            </a:r>
            <a:endParaRPr sz="2100">
              <a:latin typeface="Verdana"/>
              <a:cs typeface="Verdana"/>
            </a:endParaRPr>
          </a:p>
          <a:p>
            <a:pPr marL="664845">
              <a:lnSpc>
                <a:spcPct val="100000"/>
              </a:lnSpc>
              <a:tabLst>
                <a:tab pos="4333875" algn="l"/>
              </a:tabLst>
            </a:pPr>
            <a:r>
              <a:rPr sz="2100" spc="5" dirty="0">
                <a:latin typeface="Verdana"/>
                <a:cs typeface="Verdana"/>
              </a:rPr>
              <a:t>= 1 + 1 + 8 – 2</a:t>
            </a:r>
            <a:r>
              <a:rPr sz="2100" spc="-10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+</a:t>
            </a:r>
            <a:r>
              <a:rPr sz="2100" spc="-1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0	(6/4 </a:t>
            </a:r>
            <a:r>
              <a:rPr sz="2100" dirty="0">
                <a:latin typeface="Verdana"/>
                <a:cs typeface="Verdana"/>
              </a:rPr>
              <a:t>will give </a:t>
            </a:r>
            <a:r>
              <a:rPr sz="2100" spc="5" dirty="0">
                <a:latin typeface="Verdana"/>
                <a:cs typeface="Verdana"/>
              </a:rPr>
              <a:t>1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)</a:t>
            </a:r>
            <a:endParaRPr sz="2100">
              <a:latin typeface="Verdana"/>
              <a:cs typeface="Verdana"/>
            </a:endParaRPr>
          </a:p>
          <a:p>
            <a:pPr marL="31750">
              <a:lnSpc>
                <a:spcPct val="100000"/>
              </a:lnSpc>
              <a:tabLst>
                <a:tab pos="664845" algn="l"/>
                <a:tab pos="8383905" algn="l"/>
              </a:tabLst>
            </a:pPr>
            <a:r>
              <a:rPr sz="2100" u="sng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	</a:t>
            </a:r>
            <a:r>
              <a:rPr sz="2100" u="sng" spc="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=</a:t>
            </a:r>
            <a:r>
              <a:rPr sz="2100" u="sng" spc="-114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2100" u="sng" spc="5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8	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34784"/>
            <a:ext cx="419544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JAVA</a:t>
            </a:r>
            <a:r>
              <a:rPr sz="3400" spc="-110" dirty="0"/>
              <a:t> </a:t>
            </a:r>
            <a:r>
              <a:rPr sz="3400" dirty="0"/>
              <a:t>Statements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74027" y="1371409"/>
            <a:ext cx="7656195" cy="16916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 statement </a:t>
            </a:r>
            <a:r>
              <a:rPr sz="2100" dirty="0">
                <a:latin typeface="Verdana"/>
                <a:cs typeface="Verdana"/>
              </a:rPr>
              <a:t>in Java is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complete </a:t>
            </a:r>
            <a:r>
              <a:rPr sz="2100" spc="5" dirty="0">
                <a:latin typeface="Verdana"/>
                <a:cs typeface="Verdana"/>
              </a:rPr>
              <a:t>unit </a:t>
            </a:r>
            <a:r>
              <a:rPr sz="2100" dirty="0">
                <a:latin typeface="Verdana"/>
                <a:cs typeface="Verdana"/>
              </a:rPr>
              <a:t>of execution.</a:t>
            </a:r>
            <a:r>
              <a:rPr sz="2100" spc="-3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It 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consists </a:t>
            </a:r>
            <a:r>
              <a:rPr sz="2100" dirty="0">
                <a:latin typeface="Verdana"/>
                <a:cs typeface="Verdana"/>
              </a:rPr>
              <a:t>of Expression, Declaration, Control flow  statements </a:t>
            </a:r>
            <a:r>
              <a:rPr sz="2100" spc="5" dirty="0">
                <a:latin typeface="Verdana"/>
                <a:cs typeface="Verdana"/>
              </a:rPr>
              <a:t>and </a:t>
            </a:r>
            <a:r>
              <a:rPr sz="2100" spc="10" dirty="0">
                <a:latin typeface="Verdana"/>
                <a:cs typeface="Verdana"/>
              </a:rPr>
              <a:t>must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dirty="0">
                <a:latin typeface="Verdana"/>
                <a:cs typeface="Verdana"/>
              </a:rPr>
              <a:t>ended </a:t>
            </a:r>
            <a:r>
              <a:rPr sz="2100" spc="5" dirty="0">
                <a:latin typeface="Verdana"/>
                <a:cs typeface="Verdana"/>
              </a:rPr>
              <a:t>with </a:t>
            </a:r>
            <a:r>
              <a:rPr sz="2100" dirty="0">
                <a:latin typeface="Verdana"/>
                <a:cs typeface="Verdana"/>
              </a:rPr>
              <a:t>semicolon</a:t>
            </a:r>
            <a:r>
              <a:rPr sz="2100" spc="-36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(;)</a:t>
            </a:r>
            <a:endParaRPr sz="2100">
              <a:latin typeface="Verdana"/>
              <a:cs typeface="Verdana"/>
            </a:endParaRPr>
          </a:p>
          <a:p>
            <a:pPr marL="356870" marR="61594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Statements </a:t>
            </a:r>
            <a:r>
              <a:rPr sz="2100" spc="5" dirty="0">
                <a:latin typeface="Verdana"/>
                <a:cs typeface="Verdana"/>
              </a:rPr>
              <a:t>forms a </a:t>
            </a:r>
            <a:r>
              <a:rPr sz="2100" dirty="0">
                <a:latin typeface="Verdana"/>
                <a:cs typeface="Verdana"/>
              </a:rPr>
              <a:t>block enclosed </a:t>
            </a:r>
            <a:r>
              <a:rPr sz="2100" spc="5" dirty="0">
                <a:latin typeface="Verdana"/>
                <a:cs typeface="Verdana"/>
              </a:rPr>
              <a:t>within { }. </a:t>
            </a:r>
            <a:r>
              <a:rPr sz="2100" dirty="0">
                <a:latin typeface="Verdana"/>
                <a:cs typeface="Verdana"/>
              </a:rPr>
              <a:t>Even</a:t>
            </a:r>
            <a:r>
              <a:rPr sz="2100" spc="-37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  </a:t>
            </a:r>
            <a:r>
              <a:rPr sz="2100" dirty="0">
                <a:latin typeface="Verdana"/>
                <a:cs typeface="Verdana"/>
              </a:rPr>
              <a:t>block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have no statement</a:t>
            </a:r>
            <a:r>
              <a:rPr sz="2100" spc="-29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(empty).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451" y="3066098"/>
            <a:ext cx="55943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Verdana"/>
                <a:cs typeface="Verdana"/>
              </a:rPr>
              <a:t>E</a:t>
            </a:r>
            <a:r>
              <a:rPr sz="2100" spc="5" dirty="0">
                <a:latin typeface="Verdana"/>
                <a:cs typeface="Verdana"/>
              </a:rPr>
              <a:t>.g.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2703" y="3034448"/>
            <a:ext cx="1024890" cy="14370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100" dirty="0">
                <a:latin typeface="Verdana"/>
                <a:cs typeface="Verdana"/>
              </a:rPr>
              <a:t>I</a:t>
            </a:r>
            <a:r>
              <a:rPr sz="2100" spc="5" dirty="0">
                <a:latin typeface="Verdana"/>
                <a:cs typeface="Verdana"/>
              </a:rPr>
              <a:t>f(a&gt;b)</a:t>
            </a:r>
            <a:endParaRPr sz="2100">
              <a:latin typeface="Verdana"/>
              <a:cs typeface="Verdana"/>
            </a:endParaRPr>
          </a:p>
          <a:p>
            <a:pPr marR="86995" algn="r">
              <a:lnSpc>
                <a:spcPct val="100000"/>
              </a:lnSpc>
              <a:spcBef>
                <a:spcPts val="265"/>
              </a:spcBef>
            </a:pPr>
            <a:r>
              <a:rPr sz="2100" spc="5" dirty="0">
                <a:latin typeface="Verdana"/>
                <a:cs typeface="Verdana"/>
              </a:rPr>
              <a:t>{…….</a:t>
            </a:r>
            <a:endParaRPr sz="2100">
              <a:latin typeface="Verdana"/>
              <a:cs typeface="Verdana"/>
            </a:endParaRPr>
          </a:p>
          <a:p>
            <a:pPr marR="71755" algn="r">
              <a:lnSpc>
                <a:spcPct val="100000"/>
              </a:lnSpc>
              <a:spcBef>
                <a:spcPts val="240"/>
              </a:spcBef>
            </a:pPr>
            <a:r>
              <a:rPr sz="2100" spc="5" dirty="0">
                <a:latin typeface="Verdana"/>
                <a:cs typeface="Verdana"/>
              </a:rPr>
              <a:t>…….</a:t>
            </a:r>
            <a:endParaRPr sz="2100">
              <a:latin typeface="Verdana"/>
              <a:cs typeface="Verdana"/>
            </a:endParaRPr>
          </a:p>
          <a:p>
            <a:pPr marL="222250">
              <a:lnSpc>
                <a:spcPct val="100000"/>
              </a:lnSpc>
              <a:spcBef>
                <a:spcPts val="260"/>
              </a:spcBef>
            </a:pPr>
            <a:r>
              <a:rPr sz="2100" spc="5" dirty="0">
                <a:latin typeface="Verdana"/>
                <a:cs typeface="Verdana"/>
              </a:rPr>
              <a:t>}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27" y="4454693"/>
            <a:ext cx="6744334" cy="17633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40"/>
              </a:spcBef>
            </a:pPr>
            <a:r>
              <a:rPr sz="21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100" spc="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100" b="1" spc="5" dirty="0">
                <a:solidFill>
                  <a:srgbClr val="8B0000"/>
                </a:solidFill>
                <a:latin typeface="Verdana"/>
                <a:cs typeface="Verdana"/>
              </a:rPr>
              <a:t>Just Think….. </a:t>
            </a:r>
            <a:r>
              <a:rPr sz="2100" b="1" dirty="0">
                <a:solidFill>
                  <a:srgbClr val="8B0000"/>
                </a:solidFill>
                <a:latin typeface="Verdana"/>
                <a:cs typeface="Verdana"/>
              </a:rPr>
              <a:t>Why? </a:t>
            </a:r>
            <a:r>
              <a:rPr sz="2100" b="1" dirty="0">
                <a:latin typeface="Verdana"/>
                <a:cs typeface="Verdana"/>
              </a:rPr>
              <a:t> </a:t>
            </a:r>
            <a:r>
              <a:rPr sz="2100" spc="-5" dirty="0">
                <a:latin typeface="Consolas"/>
                <a:cs typeface="Consolas"/>
              </a:rPr>
              <a:t>System.out.print(‘h’+’a’) will give 169  System.out.print(“ ”+‘h’+’a’) will give </a:t>
            </a:r>
            <a:r>
              <a:rPr sz="2100" dirty="0">
                <a:latin typeface="Consolas"/>
                <a:cs typeface="Consolas"/>
              </a:rPr>
              <a:t>ha  </a:t>
            </a:r>
            <a:r>
              <a:rPr sz="2100" spc="-5" dirty="0">
                <a:latin typeface="Consolas"/>
                <a:cs typeface="Consolas"/>
              </a:rPr>
              <a:t>System.out.print(“2+2=”+2+2) will give 2+2=22  System.out.print(“2+2=”+(2+2)) will give</a:t>
            </a:r>
            <a:r>
              <a:rPr sz="2100" spc="-125" dirty="0">
                <a:latin typeface="Consolas"/>
                <a:cs typeface="Consolas"/>
              </a:rPr>
              <a:t> </a:t>
            </a:r>
            <a:r>
              <a:rPr sz="2100" spc="-5" dirty="0">
                <a:latin typeface="Consolas"/>
                <a:cs typeface="Consolas"/>
              </a:rPr>
              <a:t>2+2=4</a:t>
            </a:r>
            <a:endParaRPr sz="21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47789"/>
            <a:ext cx="75901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Programming Constructs </a:t>
            </a:r>
            <a:r>
              <a:rPr spc="-15" dirty="0"/>
              <a:t>in</a:t>
            </a:r>
            <a:r>
              <a:rPr spc="114" dirty="0"/>
              <a:t> </a:t>
            </a:r>
            <a:r>
              <a:rPr spc="-10" dirty="0"/>
              <a:t>JAVA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127" y="1298384"/>
            <a:ext cx="8511540" cy="515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4610" indent="-34480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400" spc="-5" dirty="0">
                <a:latin typeface="Verdana"/>
                <a:cs typeface="Verdana"/>
              </a:rPr>
              <a:t>In general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program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executed from </a:t>
            </a:r>
            <a:r>
              <a:rPr sz="2400" spc="-10" dirty="0">
                <a:latin typeface="Verdana"/>
                <a:cs typeface="Verdana"/>
              </a:rPr>
              <a:t>begin to </a:t>
            </a:r>
            <a:r>
              <a:rPr sz="2400" spc="-5" dirty="0">
                <a:latin typeface="Verdana"/>
                <a:cs typeface="Verdana"/>
              </a:rPr>
              <a:t>end.  </a:t>
            </a:r>
            <a:r>
              <a:rPr sz="2400" dirty="0">
                <a:latin typeface="Verdana"/>
                <a:cs typeface="Verdana"/>
              </a:rPr>
              <a:t>But </a:t>
            </a:r>
            <a:r>
              <a:rPr sz="2400" spc="-5" dirty="0">
                <a:latin typeface="Verdana"/>
                <a:cs typeface="Verdana"/>
              </a:rPr>
              <a:t>sometimes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required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execute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program  selectively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repeatedly as </a:t>
            </a:r>
            <a:r>
              <a:rPr sz="2400" dirty="0">
                <a:latin typeface="Verdana"/>
                <a:cs typeface="Verdana"/>
              </a:rPr>
              <a:t>per </a:t>
            </a:r>
            <a:r>
              <a:rPr sz="2400" spc="-5" dirty="0">
                <a:latin typeface="Verdana"/>
                <a:cs typeface="Verdana"/>
              </a:rPr>
              <a:t>defined </a:t>
            </a:r>
            <a:r>
              <a:rPr sz="2400" spc="-10" dirty="0">
                <a:latin typeface="Verdana"/>
                <a:cs typeface="Verdana"/>
              </a:rPr>
              <a:t>condition.  Such </a:t>
            </a:r>
            <a:r>
              <a:rPr sz="2400" spc="-5" dirty="0">
                <a:latin typeface="Verdana"/>
                <a:cs typeface="Verdana"/>
              </a:rPr>
              <a:t>constructs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Verdana"/>
                <a:cs typeface="Verdana"/>
              </a:rPr>
              <a:t>called control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statements.</a:t>
            </a:r>
            <a:endParaRPr sz="2400">
              <a:latin typeface="Verdana"/>
              <a:cs typeface="Verdana"/>
            </a:endParaRPr>
          </a:p>
          <a:p>
            <a:pPr marL="356870" indent="-344805">
              <a:lnSpc>
                <a:spcPts val="2395"/>
              </a:lnSpc>
              <a:spcBef>
                <a:spcPts val="1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000" spc="-5" dirty="0">
                <a:latin typeface="Verdana"/>
                <a:cs typeface="Verdana"/>
              </a:rPr>
              <a:t>The programming </a:t>
            </a:r>
            <a:r>
              <a:rPr sz="2000" spc="-10" dirty="0">
                <a:latin typeface="Verdana"/>
                <a:cs typeface="Verdana"/>
              </a:rPr>
              <a:t>constructs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Java, </a:t>
            </a:r>
            <a:r>
              <a:rPr sz="2000" spc="-10" dirty="0">
                <a:latin typeface="Verdana"/>
                <a:cs typeface="Verdana"/>
              </a:rPr>
              <a:t>are categorized </a:t>
            </a:r>
            <a:r>
              <a:rPr sz="2000" spc="5" dirty="0">
                <a:latin typeface="Verdana"/>
                <a:cs typeface="Verdana"/>
              </a:rPr>
              <a:t>into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-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ts val="2755"/>
              </a:lnSpc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300" dirty="0">
                <a:solidFill>
                  <a:srgbClr val="CC3300"/>
                </a:solidFill>
                <a:latin typeface="Verdana"/>
                <a:cs typeface="Verdana"/>
              </a:rPr>
              <a:t>Sequence:</a:t>
            </a:r>
            <a:endParaRPr sz="23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300" dirty="0">
                <a:latin typeface="Verdana"/>
                <a:cs typeface="Verdana"/>
              </a:rPr>
              <a:t>Statements are </a:t>
            </a:r>
            <a:r>
              <a:rPr sz="2300" spc="-5" dirty="0">
                <a:latin typeface="Verdana"/>
                <a:cs typeface="Verdana"/>
              </a:rPr>
              <a:t>executed </a:t>
            </a:r>
            <a:r>
              <a:rPr sz="2300" spc="5" dirty="0">
                <a:latin typeface="Verdana"/>
                <a:cs typeface="Verdana"/>
              </a:rPr>
              <a:t>in </a:t>
            </a:r>
            <a:r>
              <a:rPr sz="2300" dirty="0">
                <a:latin typeface="Verdana"/>
                <a:cs typeface="Verdana"/>
              </a:rPr>
              <a:t>top-down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sequence.</a:t>
            </a:r>
            <a:endParaRPr sz="23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300" dirty="0">
                <a:solidFill>
                  <a:srgbClr val="CC3300"/>
                </a:solidFill>
                <a:latin typeface="Verdana"/>
                <a:cs typeface="Verdana"/>
              </a:rPr>
              <a:t>Selection</a:t>
            </a:r>
            <a:r>
              <a:rPr sz="2300" spc="-6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CC3300"/>
                </a:solidFill>
                <a:latin typeface="Verdana"/>
                <a:cs typeface="Verdana"/>
              </a:rPr>
              <a:t>(conditional):</a:t>
            </a:r>
            <a:endParaRPr sz="2300">
              <a:latin typeface="Verdana"/>
              <a:cs typeface="Verdana"/>
            </a:endParaRPr>
          </a:p>
          <a:p>
            <a:pPr marL="756285" marR="414020">
              <a:lnSpc>
                <a:spcPct val="80000"/>
              </a:lnSpc>
              <a:spcBef>
                <a:spcPts val="550"/>
              </a:spcBef>
            </a:pPr>
            <a:r>
              <a:rPr sz="2300" dirty="0">
                <a:latin typeface="Verdana"/>
                <a:cs typeface="Verdana"/>
              </a:rPr>
              <a:t>Execution </a:t>
            </a:r>
            <a:r>
              <a:rPr sz="2300" spc="-5" dirty="0">
                <a:latin typeface="Verdana"/>
                <a:cs typeface="Verdana"/>
              </a:rPr>
              <a:t>of </a:t>
            </a:r>
            <a:r>
              <a:rPr sz="2300" dirty="0">
                <a:latin typeface="Verdana"/>
                <a:cs typeface="Verdana"/>
              </a:rPr>
              <a:t>statement </a:t>
            </a:r>
            <a:r>
              <a:rPr sz="2300" spc="-5" dirty="0">
                <a:latin typeface="Verdana"/>
                <a:cs typeface="Verdana"/>
              </a:rPr>
              <a:t>depends on </a:t>
            </a:r>
            <a:r>
              <a:rPr sz="2300" dirty="0">
                <a:latin typeface="Verdana"/>
                <a:cs typeface="Verdana"/>
              </a:rPr>
              <a:t>the condition,  whether </a:t>
            </a:r>
            <a:r>
              <a:rPr sz="2300" spc="5" dirty="0">
                <a:latin typeface="Verdana"/>
                <a:cs typeface="Verdana"/>
              </a:rPr>
              <a:t>it is </a:t>
            </a:r>
            <a:r>
              <a:rPr sz="2300" dirty="0">
                <a:latin typeface="Verdana"/>
                <a:cs typeface="Verdana"/>
              </a:rPr>
              <a:t>True </a:t>
            </a:r>
            <a:r>
              <a:rPr sz="2300" spc="-5" dirty="0">
                <a:latin typeface="Verdana"/>
                <a:cs typeface="Verdana"/>
              </a:rPr>
              <a:t>or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False.</a:t>
            </a:r>
            <a:endParaRPr sz="23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300" dirty="0">
                <a:latin typeface="Verdana"/>
                <a:cs typeface="Verdana"/>
              </a:rPr>
              <a:t>(Ex. </a:t>
            </a:r>
            <a:r>
              <a:rPr sz="2300" spc="5" dirty="0">
                <a:latin typeface="Verdana"/>
                <a:cs typeface="Verdana"/>
              </a:rPr>
              <a:t>if.., if…else, switch</a:t>
            </a:r>
            <a:r>
              <a:rPr sz="2300" spc="-17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constructs)</a:t>
            </a:r>
            <a:endParaRPr sz="23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300" dirty="0">
                <a:solidFill>
                  <a:srgbClr val="CC3300"/>
                </a:solidFill>
                <a:latin typeface="Verdana"/>
                <a:cs typeface="Verdana"/>
              </a:rPr>
              <a:t>Iteration</a:t>
            </a:r>
            <a:r>
              <a:rPr sz="2300" spc="-6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CC3300"/>
                </a:solidFill>
                <a:latin typeface="Verdana"/>
                <a:cs typeface="Verdana"/>
              </a:rPr>
              <a:t>(Looping):</a:t>
            </a:r>
            <a:endParaRPr sz="2300">
              <a:latin typeface="Verdana"/>
              <a:cs typeface="Verdana"/>
            </a:endParaRPr>
          </a:p>
          <a:p>
            <a:pPr marL="756285" marR="5080">
              <a:lnSpc>
                <a:spcPct val="80000"/>
              </a:lnSpc>
              <a:spcBef>
                <a:spcPts val="555"/>
              </a:spcBef>
            </a:pPr>
            <a:r>
              <a:rPr sz="2300" dirty="0">
                <a:latin typeface="Verdana"/>
                <a:cs typeface="Verdana"/>
              </a:rPr>
              <a:t>Statement </a:t>
            </a:r>
            <a:r>
              <a:rPr sz="2300" spc="5" dirty="0">
                <a:latin typeface="Verdana"/>
                <a:cs typeface="Verdana"/>
              </a:rPr>
              <a:t>is </a:t>
            </a:r>
            <a:r>
              <a:rPr sz="2300" spc="-5" dirty="0">
                <a:latin typeface="Verdana"/>
                <a:cs typeface="Verdana"/>
              </a:rPr>
              <a:t>executed </a:t>
            </a:r>
            <a:r>
              <a:rPr sz="2300" spc="5" dirty="0">
                <a:latin typeface="Verdana"/>
                <a:cs typeface="Verdana"/>
              </a:rPr>
              <a:t>multiple </a:t>
            </a:r>
            <a:r>
              <a:rPr sz="2300" dirty="0">
                <a:latin typeface="Verdana"/>
                <a:cs typeface="Verdana"/>
              </a:rPr>
              <a:t>times (repetition)</a:t>
            </a:r>
            <a:r>
              <a:rPr sz="2300" spc="-165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till  </a:t>
            </a:r>
            <a:r>
              <a:rPr sz="2300" dirty="0">
                <a:latin typeface="Verdana"/>
                <a:cs typeface="Verdana"/>
              </a:rPr>
              <a:t>the defined condition True </a:t>
            </a:r>
            <a:r>
              <a:rPr sz="2300" spc="-5" dirty="0">
                <a:latin typeface="Verdana"/>
                <a:cs typeface="Verdana"/>
              </a:rPr>
              <a:t>or</a:t>
            </a:r>
            <a:r>
              <a:rPr sz="2300" spc="-12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False.</a:t>
            </a:r>
            <a:endParaRPr sz="23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300" dirty="0">
                <a:latin typeface="Verdana"/>
                <a:cs typeface="Verdana"/>
              </a:rPr>
              <a:t>(Ex. for.. , </a:t>
            </a:r>
            <a:r>
              <a:rPr sz="2300" spc="5" dirty="0">
                <a:latin typeface="Verdana"/>
                <a:cs typeface="Verdana"/>
              </a:rPr>
              <a:t>while… </a:t>
            </a:r>
            <a:r>
              <a:rPr sz="2300" dirty="0">
                <a:latin typeface="Verdana"/>
                <a:cs typeface="Verdana"/>
              </a:rPr>
              <a:t>, </a:t>
            </a:r>
            <a:r>
              <a:rPr sz="2300" spc="5" dirty="0">
                <a:latin typeface="Verdana"/>
                <a:cs typeface="Verdana"/>
              </a:rPr>
              <a:t>do..while </a:t>
            </a:r>
            <a:r>
              <a:rPr sz="2300" dirty="0">
                <a:latin typeface="Verdana"/>
                <a:cs typeface="Verdana"/>
              </a:rPr>
              <a:t>loop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constructs)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17309"/>
            <a:ext cx="729107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Diagrammatic</a:t>
            </a:r>
            <a:r>
              <a:rPr sz="3400" spc="-170" dirty="0"/>
              <a:t> </a:t>
            </a:r>
            <a:r>
              <a:rPr sz="3400" dirty="0"/>
              <a:t>Representation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323850" y="1268412"/>
            <a:ext cx="2057400" cy="2298700"/>
          </a:xfrm>
          <a:custGeom>
            <a:avLst/>
            <a:gdLst/>
            <a:ahLst/>
            <a:cxnLst/>
            <a:rect l="l" t="t" r="r" b="b"/>
            <a:pathLst>
              <a:path w="2057400" h="2298700">
                <a:moveTo>
                  <a:pt x="0" y="0"/>
                </a:moveTo>
                <a:lnTo>
                  <a:pt x="2057400" y="0"/>
                </a:lnTo>
                <a:lnTo>
                  <a:pt x="2057400" y="2298700"/>
                </a:lnTo>
                <a:lnTo>
                  <a:pt x="0" y="229870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1548498"/>
            <a:ext cx="1676400" cy="375920"/>
          </a:xfrm>
          <a:custGeom>
            <a:avLst/>
            <a:gdLst/>
            <a:ahLst/>
            <a:cxnLst/>
            <a:rect l="l" t="t" r="r" b="b"/>
            <a:pathLst>
              <a:path w="1676400" h="375919">
                <a:moveTo>
                  <a:pt x="0" y="0"/>
                </a:moveTo>
                <a:lnTo>
                  <a:pt x="1676400" y="0"/>
                </a:lnTo>
                <a:lnTo>
                  <a:pt x="1676400" y="375856"/>
                </a:lnTo>
                <a:lnTo>
                  <a:pt x="0" y="375856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250" y="1548498"/>
            <a:ext cx="1676400" cy="375920"/>
          </a:xfrm>
          <a:custGeom>
            <a:avLst/>
            <a:gdLst/>
            <a:ahLst/>
            <a:cxnLst/>
            <a:rect l="l" t="t" r="r" b="b"/>
            <a:pathLst>
              <a:path w="1676400" h="375919">
                <a:moveTo>
                  <a:pt x="0" y="0"/>
                </a:moveTo>
                <a:lnTo>
                  <a:pt x="1676400" y="0"/>
                </a:lnTo>
                <a:lnTo>
                  <a:pt x="1676400" y="375856"/>
                </a:lnTo>
                <a:lnTo>
                  <a:pt x="0" y="3758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50" y="2173960"/>
            <a:ext cx="1676400" cy="375920"/>
          </a:xfrm>
          <a:custGeom>
            <a:avLst/>
            <a:gdLst/>
            <a:ahLst/>
            <a:cxnLst/>
            <a:rect l="l" t="t" r="r" b="b"/>
            <a:pathLst>
              <a:path w="1676400" h="375919">
                <a:moveTo>
                  <a:pt x="0" y="0"/>
                </a:moveTo>
                <a:lnTo>
                  <a:pt x="1676400" y="0"/>
                </a:lnTo>
                <a:lnTo>
                  <a:pt x="1676400" y="375856"/>
                </a:lnTo>
                <a:lnTo>
                  <a:pt x="0" y="375856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250" y="2173960"/>
            <a:ext cx="1676400" cy="375920"/>
          </a:xfrm>
          <a:custGeom>
            <a:avLst/>
            <a:gdLst/>
            <a:ahLst/>
            <a:cxnLst/>
            <a:rect l="l" t="t" r="r" b="b"/>
            <a:pathLst>
              <a:path w="1676400" h="375919">
                <a:moveTo>
                  <a:pt x="0" y="0"/>
                </a:moveTo>
                <a:lnTo>
                  <a:pt x="1676400" y="0"/>
                </a:lnTo>
                <a:lnTo>
                  <a:pt x="1676400" y="375856"/>
                </a:lnTo>
                <a:lnTo>
                  <a:pt x="0" y="3758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3850" y="1268412"/>
            <a:ext cx="2057400" cy="2298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250" y="2800883"/>
            <a:ext cx="1676400" cy="375920"/>
          </a:xfrm>
          <a:prstGeom prst="rect">
            <a:avLst/>
          </a:prstGeom>
          <a:solidFill>
            <a:srgbClr val="A3B2C1"/>
          </a:solidFill>
          <a:ln w="1270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38250" y="1895330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51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150" y="209776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250" y="2522249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51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150" y="272467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5375" y="1196975"/>
            <a:ext cx="4648200" cy="2378075"/>
          </a:xfrm>
          <a:custGeom>
            <a:avLst/>
            <a:gdLst/>
            <a:ahLst/>
            <a:cxnLst/>
            <a:rect l="l" t="t" r="r" b="b"/>
            <a:pathLst>
              <a:path w="4648200" h="2378075">
                <a:moveTo>
                  <a:pt x="0" y="0"/>
                </a:moveTo>
                <a:lnTo>
                  <a:pt x="4648200" y="0"/>
                </a:lnTo>
                <a:lnTo>
                  <a:pt x="4648200" y="2378075"/>
                </a:lnTo>
                <a:lnTo>
                  <a:pt x="0" y="2378075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5375" y="1196975"/>
            <a:ext cx="4648200" cy="2378075"/>
          </a:xfrm>
          <a:custGeom>
            <a:avLst/>
            <a:gdLst/>
            <a:ahLst/>
            <a:cxnLst/>
            <a:rect l="l" t="t" r="r" b="b"/>
            <a:pathLst>
              <a:path w="4648200" h="2378075">
                <a:moveTo>
                  <a:pt x="0" y="0"/>
                </a:moveTo>
                <a:lnTo>
                  <a:pt x="4648200" y="0"/>
                </a:lnTo>
                <a:lnTo>
                  <a:pt x="4648200" y="2378075"/>
                </a:lnTo>
                <a:lnTo>
                  <a:pt x="0" y="23780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6375" y="1808479"/>
            <a:ext cx="1752600" cy="611505"/>
          </a:xfrm>
          <a:custGeom>
            <a:avLst/>
            <a:gdLst/>
            <a:ahLst/>
            <a:cxnLst/>
            <a:rect l="l" t="t" r="r" b="b"/>
            <a:pathLst>
              <a:path w="1752600" h="611505">
                <a:moveTo>
                  <a:pt x="876300" y="0"/>
                </a:moveTo>
                <a:lnTo>
                  <a:pt x="0" y="305752"/>
                </a:lnTo>
                <a:lnTo>
                  <a:pt x="876300" y="611504"/>
                </a:lnTo>
                <a:lnTo>
                  <a:pt x="1752600" y="305752"/>
                </a:lnTo>
                <a:lnTo>
                  <a:pt x="8763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6375" y="1808479"/>
            <a:ext cx="1752600" cy="611505"/>
          </a:xfrm>
          <a:custGeom>
            <a:avLst/>
            <a:gdLst/>
            <a:ahLst/>
            <a:cxnLst/>
            <a:rect l="l" t="t" r="r" b="b"/>
            <a:pathLst>
              <a:path w="1752600" h="611505">
                <a:moveTo>
                  <a:pt x="0" y="305752"/>
                </a:moveTo>
                <a:lnTo>
                  <a:pt x="876300" y="0"/>
                </a:lnTo>
                <a:lnTo>
                  <a:pt x="1752600" y="305752"/>
                </a:lnTo>
                <a:lnTo>
                  <a:pt x="876300" y="611504"/>
                </a:lnTo>
                <a:lnTo>
                  <a:pt x="0" y="30575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6375" y="2691764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5">
                <a:moveTo>
                  <a:pt x="0" y="0"/>
                </a:moveTo>
                <a:lnTo>
                  <a:pt x="1828800" y="0"/>
                </a:lnTo>
                <a:lnTo>
                  <a:pt x="1828800" y="376529"/>
                </a:lnTo>
                <a:lnTo>
                  <a:pt x="0" y="376529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6375" y="2691764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5">
                <a:moveTo>
                  <a:pt x="0" y="0"/>
                </a:moveTo>
                <a:lnTo>
                  <a:pt x="1828800" y="0"/>
                </a:lnTo>
                <a:lnTo>
                  <a:pt x="1828800" y="376529"/>
                </a:lnTo>
                <a:lnTo>
                  <a:pt x="0" y="3765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07815" y="2721736"/>
            <a:ext cx="161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(s)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02375" y="1944370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5">
                <a:moveTo>
                  <a:pt x="0" y="0"/>
                </a:moveTo>
                <a:lnTo>
                  <a:pt x="1828800" y="0"/>
                </a:lnTo>
                <a:lnTo>
                  <a:pt x="1828800" y="376529"/>
                </a:lnTo>
                <a:lnTo>
                  <a:pt x="0" y="376529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2375" y="1944370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5">
                <a:moveTo>
                  <a:pt x="0" y="0"/>
                </a:moveTo>
                <a:lnTo>
                  <a:pt x="1828800" y="0"/>
                </a:lnTo>
                <a:lnTo>
                  <a:pt x="1828800" y="376529"/>
                </a:lnTo>
                <a:lnTo>
                  <a:pt x="0" y="3765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3815" y="1974341"/>
            <a:ext cx="161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(s)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54575" y="2419985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6475" y="26155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4575" y="3031489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211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6475" y="34309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8975" y="2148204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9977" y="211010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54575" y="146875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6475" y="173227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0575" y="2284095"/>
            <a:ext cx="0" cy="951230"/>
          </a:xfrm>
          <a:custGeom>
            <a:avLst/>
            <a:gdLst/>
            <a:ahLst/>
            <a:cxnLst/>
            <a:rect l="l" t="t" r="r" b="b"/>
            <a:pathLst>
              <a:path h="951230">
                <a:moveTo>
                  <a:pt x="0" y="0"/>
                </a:moveTo>
                <a:lnTo>
                  <a:pt x="0" y="95123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8075" y="3235325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>
                <a:moveTo>
                  <a:pt x="22225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54577" y="319722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8015" y="1773555"/>
            <a:ext cx="4648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Verdana"/>
                <a:cs typeface="Verdana"/>
              </a:rPr>
              <a:t>T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spc="-20" dirty="0">
                <a:latin typeface="Verdana"/>
                <a:cs typeface="Verdana"/>
              </a:rPr>
              <a:t>ue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5378" y="1974342"/>
            <a:ext cx="143764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latin typeface="Verdana"/>
                <a:cs typeface="Verdana"/>
              </a:rPr>
              <a:t>C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spc="10" dirty="0">
                <a:latin typeface="Verdana"/>
                <a:cs typeface="Verdana"/>
              </a:rPr>
              <a:t>d</a:t>
            </a:r>
            <a:r>
              <a:rPr sz="1600" spc="-10" dirty="0">
                <a:latin typeface="Verdana"/>
                <a:cs typeface="Verdana"/>
              </a:rPr>
              <a:t>iti</a:t>
            </a:r>
            <a:r>
              <a:rPr sz="1600" spc="5" dirty="0">
                <a:latin typeface="Verdana"/>
                <a:cs typeface="Verdana"/>
              </a:rPr>
              <a:t>on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r>
              <a:rPr sz="1400" b="1" spc="-10" dirty="0">
                <a:latin typeface="Verdana"/>
                <a:cs typeface="Verdana"/>
              </a:rPr>
              <a:t>False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76800" y="3657600"/>
            <a:ext cx="2514600" cy="37655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Selection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construct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400" y="3733800"/>
            <a:ext cx="2514600" cy="37655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Verdana"/>
                <a:cs typeface="Verdana"/>
              </a:rPr>
              <a:t>Sequence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construct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32137" y="4292600"/>
            <a:ext cx="5105400" cy="2232025"/>
          </a:xfrm>
          <a:custGeom>
            <a:avLst/>
            <a:gdLst/>
            <a:ahLst/>
            <a:cxnLst/>
            <a:rect l="l" t="t" r="r" b="b"/>
            <a:pathLst>
              <a:path w="5105400" h="2232025">
                <a:moveTo>
                  <a:pt x="0" y="0"/>
                </a:moveTo>
                <a:lnTo>
                  <a:pt x="5105400" y="0"/>
                </a:lnTo>
                <a:lnTo>
                  <a:pt x="5105400" y="2232025"/>
                </a:lnTo>
                <a:lnTo>
                  <a:pt x="0" y="2232025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137" y="4292600"/>
            <a:ext cx="5105400" cy="2232025"/>
          </a:xfrm>
          <a:custGeom>
            <a:avLst/>
            <a:gdLst/>
            <a:ahLst/>
            <a:cxnLst/>
            <a:rect l="l" t="t" r="r" b="b"/>
            <a:pathLst>
              <a:path w="5105400" h="2232025">
                <a:moveTo>
                  <a:pt x="0" y="0"/>
                </a:moveTo>
                <a:lnTo>
                  <a:pt x="5105400" y="0"/>
                </a:lnTo>
                <a:lnTo>
                  <a:pt x="5105400" y="2232025"/>
                </a:lnTo>
                <a:lnTo>
                  <a:pt x="0" y="22320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84737" y="4796607"/>
            <a:ext cx="1752600" cy="648335"/>
          </a:xfrm>
          <a:custGeom>
            <a:avLst/>
            <a:gdLst/>
            <a:ahLst/>
            <a:cxnLst/>
            <a:rect l="l" t="t" r="r" b="b"/>
            <a:pathLst>
              <a:path w="1752600" h="648335">
                <a:moveTo>
                  <a:pt x="876300" y="0"/>
                </a:moveTo>
                <a:lnTo>
                  <a:pt x="0" y="324002"/>
                </a:lnTo>
                <a:lnTo>
                  <a:pt x="876300" y="648004"/>
                </a:lnTo>
                <a:lnTo>
                  <a:pt x="1752600" y="324002"/>
                </a:lnTo>
                <a:lnTo>
                  <a:pt x="8763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84737" y="4796607"/>
            <a:ext cx="1752600" cy="648335"/>
          </a:xfrm>
          <a:custGeom>
            <a:avLst/>
            <a:gdLst/>
            <a:ahLst/>
            <a:cxnLst/>
            <a:rect l="l" t="t" r="r" b="b"/>
            <a:pathLst>
              <a:path w="1752600" h="648335">
                <a:moveTo>
                  <a:pt x="0" y="324002"/>
                </a:moveTo>
                <a:lnTo>
                  <a:pt x="876300" y="0"/>
                </a:lnTo>
                <a:lnTo>
                  <a:pt x="1752600" y="324002"/>
                </a:lnTo>
                <a:lnTo>
                  <a:pt x="876300" y="648004"/>
                </a:lnTo>
                <a:lnTo>
                  <a:pt x="0" y="3240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84737" y="5732614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4">
                <a:moveTo>
                  <a:pt x="0" y="0"/>
                </a:moveTo>
                <a:lnTo>
                  <a:pt x="1828800" y="0"/>
                </a:lnTo>
                <a:lnTo>
                  <a:pt x="1828800" y="376504"/>
                </a:lnTo>
                <a:lnTo>
                  <a:pt x="0" y="376504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4737" y="5732614"/>
            <a:ext cx="1828800" cy="376555"/>
          </a:xfrm>
          <a:custGeom>
            <a:avLst/>
            <a:gdLst/>
            <a:ahLst/>
            <a:cxnLst/>
            <a:rect l="l" t="t" r="r" b="b"/>
            <a:pathLst>
              <a:path w="1828800" h="376554">
                <a:moveTo>
                  <a:pt x="0" y="0"/>
                </a:moveTo>
                <a:lnTo>
                  <a:pt x="1828800" y="0"/>
                </a:lnTo>
                <a:lnTo>
                  <a:pt x="1828800" y="376504"/>
                </a:lnTo>
                <a:lnTo>
                  <a:pt x="0" y="3765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76177" y="5762589"/>
            <a:ext cx="161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(s)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22938" y="5444613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49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84838" y="56564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22938" y="609262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0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0839" y="515661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37339" y="511850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80977" y="4970579"/>
            <a:ext cx="9804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latin typeface="Verdana"/>
                <a:cs typeface="Verdana"/>
              </a:rPr>
              <a:t>C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spc="10" dirty="0">
                <a:latin typeface="Verdana"/>
                <a:cs typeface="Verdana"/>
              </a:rPr>
              <a:t>d</a:t>
            </a:r>
            <a:r>
              <a:rPr sz="1600" spc="-10" dirty="0">
                <a:latin typeface="Verdana"/>
                <a:cs typeface="Verdana"/>
              </a:rPr>
              <a:t>iti</a:t>
            </a:r>
            <a:r>
              <a:rPr sz="1600" spc="5" dirty="0">
                <a:latin typeface="Verdana"/>
                <a:cs typeface="Verdana"/>
              </a:rPr>
              <a:t>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22938" y="4436601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0"/>
                </a:moveTo>
                <a:lnTo>
                  <a:pt x="0" y="29650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84838" y="47204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08939" y="5156610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01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22938" y="6308623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22860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881177" y="4829625"/>
            <a:ext cx="4648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Verdana"/>
                <a:cs typeface="Verdana"/>
              </a:rPr>
              <a:t>T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spc="-20" dirty="0">
                <a:latin typeface="Verdana"/>
                <a:cs typeface="Verdana"/>
              </a:rPr>
              <a:t>ue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18989" y="4757674"/>
            <a:ext cx="528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Verdana"/>
                <a:cs typeface="Verdana"/>
              </a:rPr>
              <a:t>Fal</a:t>
            </a:r>
            <a:r>
              <a:rPr sz="1400" b="1" spc="-20" dirty="0"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70337" y="5012613"/>
            <a:ext cx="707390" cy="288290"/>
          </a:xfrm>
          <a:custGeom>
            <a:avLst/>
            <a:gdLst/>
            <a:ahLst/>
            <a:cxnLst/>
            <a:rect l="l" t="t" r="r" b="b"/>
            <a:pathLst>
              <a:path w="707389" h="288289">
                <a:moveTo>
                  <a:pt x="209550" y="0"/>
                </a:moveTo>
                <a:lnTo>
                  <a:pt x="0" y="143992"/>
                </a:lnTo>
                <a:lnTo>
                  <a:pt x="209550" y="287997"/>
                </a:lnTo>
                <a:lnTo>
                  <a:pt x="209550" y="216001"/>
                </a:lnTo>
                <a:lnTo>
                  <a:pt x="707237" y="216001"/>
                </a:lnTo>
                <a:lnTo>
                  <a:pt x="707237" y="71996"/>
                </a:lnTo>
                <a:lnTo>
                  <a:pt x="209550" y="71996"/>
                </a:lnTo>
                <a:lnTo>
                  <a:pt x="20955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9956" y="5084610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4005"/>
                </a:lnTo>
              </a:path>
            </a:pathLst>
          </a:custGeom>
          <a:ln w="52387">
            <a:solidFill>
              <a:srgbClr val="A3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95437" y="5084610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4005"/>
                </a:lnTo>
              </a:path>
            </a:pathLst>
          </a:custGeom>
          <a:ln w="26200">
            <a:solidFill>
              <a:srgbClr val="A3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0337" y="5012613"/>
            <a:ext cx="707390" cy="288290"/>
          </a:xfrm>
          <a:custGeom>
            <a:avLst/>
            <a:gdLst/>
            <a:ahLst/>
            <a:cxnLst/>
            <a:rect l="l" t="t" r="r" b="b"/>
            <a:pathLst>
              <a:path w="707389" h="288289">
                <a:moveTo>
                  <a:pt x="209550" y="287997"/>
                </a:moveTo>
                <a:lnTo>
                  <a:pt x="209550" y="216001"/>
                </a:lnTo>
                <a:lnTo>
                  <a:pt x="707237" y="216001"/>
                </a:lnTo>
                <a:lnTo>
                  <a:pt x="707237" y="71996"/>
                </a:lnTo>
                <a:lnTo>
                  <a:pt x="209550" y="71996"/>
                </a:lnTo>
                <a:lnTo>
                  <a:pt x="209550" y="0"/>
                </a:lnTo>
                <a:lnTo>
                  <a:pt x="0" y="143992"/>
                </a:lnTo>
                <a:lnTo>
                  <a:pt x="209550" y="2879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03762" y="5084610"/>
            <a:ext cx="52705" cy="144145"/>
          </a:xfrm>
          <a:custGeom>
            <a:avLst/>
            <a:gdLst/>
            <a:ahLst/>
            <a:cxnLst/>
            <a:rect l="l" t="t" r="r" b="b"/>
            <a:pathLst>
              <a:path w="52704" h="144145">
                <a:moveTo>
                  <a:pt x="52387" y="0"/>
                </a:moveTo>
                <a:lnTo>
                  <a:pt x="0" y="0"/>
                </a:lnTo>
                <a:lnTo>
                  <a:pt x="0" y="144005"/>
                </a:lnTo>
                <a:lnTo>
                  <a:pt x="52387" y="144005"/>
                </a:lnTo>
                <a:lnTo>
                  <a:pt x="5238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82337" y="5084610"/>
            <a:ext cx="26670" cy="144145"/>
          </a:xfrm>
          <a:custGeom>
            <a:avLst/>
            <a:gdLst/>
            <a:ahLst/>
            <a:cxnLst/>
            <a:rect l="l" t="t" r="r" b="b"/>
            <a:pathLst>
              <a:path w="26670" h="144145">
                <a:moveTo>
                  <a:pt x="26200" y="0"/>
                </a:moveTo>
                <a:lnTo>
                  <a:pt x="0" y="0"/>
                </a:lnTo>
                <a:lnTo>
                  <a:pt x="0" y="144005"/>
                </a:lnTo>
                <a:lnTo>
                  <a:pt x="26200" y="144005"/>
                </a:lnTo>
                <a:lnTo>
                  <a:pt x="2620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84537" y="5135598"/>
            <a:ext cx="1219200" cy="1245235"/>
          </a:xfrm>
          <a:custGeom>
            <a:avLst/>
            <a:gdLst/>
            <a:ahLst/>
            <a:cxnLst/>
            <a:rect l="l" t="t" r="r" b="b"/>
            <a:pathLst>
              <a:path w="1219200" h="1245235">
                <a:moveTo>
                  <a:pt x="1123200" y="669023"/>
                </a:moveTo>
                <a:lnTo>
                  <a:pt x="95999" y="669023"/>
                </a:lnTo>
                <a:lnTo>
                  <a:pt x="58630" y="676566"/>
                </a:lnTo>
                <a:lnTo>
                  <a:pt x="28116" y="697139"/>
                </a:lnTo>
                <a:lnTo>
                  <a:pt x="7543" y="727653"/>
                </a:lnTo>
                <a:lnTo>
                  <a:pt x="0" y="765022"/>
                </a:lnTo>
                <a:lnTo>
                  <a:pt x="0" y="1149019"/>
                </a:lnTo>
                <a:lnTo>
                  <a:pt x="7543" y="1186390"/>
                </a:lnTo>
                <a:lnTo>
                  <a:pt x="28116" y="1216909"/>
                </a:lnTo>
                <a:lnTo>
                  <a:pt x="58630" y="1237486"/>
                </a:lnTo>
                <a:lnTo>
                  <a:pt x="95999" y="1245031"/>
                </a:lnTo>
                <a:lnTo>
                  <a:pt x="1123200" y="1245031"/>
                </a:lnTo>
                <a:lnTo>
                  <a:pt x="1160569" y="1237486"/>
                </a:lnTo>
                <a:lnTo>
                  <a:pt x="1191083" y="1216909"/>
                </a:lnTo>
                <a:lnTo>
                  <a:pt x="1211656" y="1186390"/>
                </a:lnTo>
                <a:lnTo>
                  <a:pt x="1219200" y="1149019"/>
                </a:lnTo>
                <a:lnTo>
                  <a:pt x="1219200" y="765022"/>
                </a:lnTo>
                <a:lnTo>
                  <a:pt x="1211656" y="727653"/>
                </a:lnTo>
                <a:lnTo>
                  <a:pt x="1191083" y="697139"/>
                </a:lnTo>
                <a:lnTo>
                  <a:pt x="1160569" y="676566"/>
                </a:lnTo>
                <a:lnTo>
                  <a:pt x="1123200" y="669023"/>
                </a:lnTo>
                <a:close/>
              </a:path>
              <a:path w="1219200" h="1245235">
                <a:moveTo>
                  <a:pt x="568337" y="0"/>
                </a:moveTo>
                <a:lnTo>
                  <a:pt x="203200" y="669023"/>
                </a:lnTo>
                <a:lnTo>
                  <a:pt x="508000" y="669023"/>
                </a:lnTo>
                <a:lnTo>
                  <a:pt x="568337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4537" y="5135598"/>
            <a:ext cx="1219200" cy="1245235"/>
          </a:xfrm>
          <a:custGeom>
            <a:avLst/>
            <a:gdLst/>
            <a:ahLst/>
            <a:cxnLst/>
            <a:rect l="l" t="t" r="r" b="b"/>
            <a:pathLst>
              <a:path w="1219200" h="1245235">
                <a:moveTo>
                  <a:pt x="0" y="765022"/>
                </a:moveTo>
                <a:lnTo>
                  <a:pt x="7543" y="727653"/>
                </a:lnTo>
                <a:lnTo>
                  <a:pt x="28116" y="697139"/>
                </a:lnTo>
                <a:lnTo>
                  <a:pt x="58630" y="676566"/>
                </a:lnTo>
                <a:lnTo>
                  <a:pt x="95999" y="669023"/>
                </a:lnTo>
                <a:lnTo>
                  <a:pt x="203200" y="669023"/>
                </a:lnTo>
                <a:lnTo>
                  <a:pt x="568337" y="0"/>
                </a:lnTo>
                <a:lnTo>
                  <a:pt x="508000" y="669023"/>
                </a:lnTo>
                <a:lnTo>
                  <a:pt x="1123200" y="669023"/>
                </a:lnTo>
                <a:lnTo>
                  <a:pt x="1160569" y="676566"/>
                </a:lnTo>
                <a:lnTo>
                  <a:pt x="1191083" y="697139"/>
                </a:lnTo>
                <a:lnTo>
                  <a:pt x="1211656" y="727653"/>
                </a:lnTo>
                <a:lnTo>
                  <a:pt x="1219200" y="765022"/>
                </a:lnTo>
                <a:lnTo>
                  <a:pt x="1219200" y="909027"/>
                </a:lnTo>
                <a:lnTo>
                  <a:pt x="1219200" y="1149019"/>
                </a:lnTo>
                <a:lnTo>
                  <a:pt x="1211656" y="1186390"/>
                </a:lnTo>
                <a:lnTo>
                  <a:pt x="1191083" y="1216909"/>
                </a:lnTo>
                <a:lnTo>
                  <a:pt x="1160569" y="1237486"/>
                </a:lnTo>
                <a:lnTo>
                  <a:pt x="1123200" y="1245031"/>
                </a:lnTo>
                <a:lnTo>
                  <a:pt x="508000" y="1245031"/>
                </a:lnTo>
                <a:lnTo>
                  <a:pt x="203200" y="1245031"/>
                </a:lnTo>
                <a:lnTo>
                  <a:pt x="95999" y="1245031"/>
                </a:lnTo>
                <a:lnTo>
                  <a:pt x="58630" y="1237486"/>
                </a:lnTo>
                <a:lnTo>
                  <a:pt x="28116" y="1216909"/>
                </a:lnTo>
                <a:lnTo>
                  <a:pt x="7543" y="1186390"/>
                </a:lnTo>
                <a:lnTo>
                  <a:pt x="0" y="1149019"/>
                </a:lnTo>
                <a:lnTo>
                  <a:pt x="0" y="909027"/>
                </a:lnTo>
                <a:lnTo>
                  <a:pt x="0" y="76502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486562" y="5865753"/>
            <a:ext cx="8248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250" marR="5080" indent="-222885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Exit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from  </a:t>
            </a:r>
            <a:r>
              <a:rPr sz="1400" spc="-15" dirty="0">
                <a:latin typeface="Verdana"/>
                <a:cs typeface="Verdana"/>
              </a:rPr>
              <a:t>loop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7470" y="4876829"/>
            <a:ext cx="2374900" cy="914400"/>
          </a:xfrm>
          <a:custGeom>
            <a:avLst/>
            <a:gdLst/>
            <a:ahLst/>
            <a:cxnLst/>
            <a:rect l="l" t="t" r="r" b="b"/>
            <a:pathLst>
              <a:path w="2374900" h="914400">
                <a:moveTo>
                  <a:pt x="936356" y="0"/>
                </a:moveTo>
                <a:lnTo>
                  <a:pt x="884087" y="1126"/>
                </a:lnTo>
                <a:lnTo>
                  <a:pt x="832083" y="3619"/>
                </a:lnTo>
                <a:lnTo>
                  <a:pt x="780467" y="7466"/>
                </a:lnTo>
                <a:lnTo>
                  <a:pt x="729366" y="12658"/>
                </a:lnTo>
                <a:lnTo>
                  <a:pt x="678902" y="19182"/>
                </a:lnTo>
                <a:lnTo>
                  <a:pt x="629199" y="27029"/>
                </a:lnTo>
                <a:lnTo>
                  <a:pt x="580383" y="36187"/>
                </a:lnTo>
                <a:lnTo>
                  <a:pt x="532578" y="46645"/>
                </a:lnTo>
                <a:lnTo>
                  <a:pt x="485907" y="58393"/>
                </a:lnTo>
                <a:lnTo>
                  <a:pt x="440495" y="71419"/>
                </a:lnTo>
                <a:lnTo>
                  <a:pt x="396466" y="85713"/>
                </a:lnTo>
                <a:lnTo>
                  <a:pt x="353945" y="101264"/>
                </a:lnTo>
                <a:lnTo>
                  <a:pt x="313056" y="118060"/>
                </a:lnTo>
                <a:lnTo>
                  <a:pt x="273923" y="136090"/>
                </a:lnTo>
                <a:lnTo>
                  <a:pt x="236670" y="155345"/>
                </a:lnTo>
                <a:lnTo>
                  <a:pt x="201421" y="175812"/>
                </a:lnTo>
                <a:lnTo>
                  <a:pt x="168302" y="197482"/>
                </a:lnTo>
                <a:lnTo>
                  <a:pt x="130074" y="226276"/>
                </a:lnTo>
                <a:lnTo>
                  <a:pt x="96852" y="255901"/>
                </a:lnTo>
                <a:lnTo>
                  <a:pt x="68588" y="286233"/>
                </a:lnTo>
                <a:lnTo>
                  <a:pt x="45235" y="317150"/>
                </a:lnTo>
                <a:lnTo>
                  <a:pt x="13076" y="380246"/>
                </a:lnTo>
                <a:lnTo>
                  <a:pt x="0" y="444206"/>
                </a:lnTo>
                <a:lnTo>
                  <a:pt x="500" y="476202"/>
                </a:lnTo>
                <a:lnTo>
                  <a:pt x="15342" y="539612"/>
                </a:lnTo>
                <a:lnTo>
                  <a:pt x="48327" y="601426"/>
                </a:lnTo>
                <a:lnTo>
                  <a:pt x="99079" y="660660"/>
                </a:lnTo>
                <a:lnTo>
                  <a:pt x="131000" y="689002"/>
                </a:lnTo>
                <a:lnTo>
                  <a:pt x="167222" y="716330"/>
                </a:lnTo>
                <a:lnTo>
                  <a:pt x="207698" y="742522"/>
                </a:lnTo>
                <a:lnTo>
                  <a:pt x="252381" y="767453"/>
                </a:lnTo>
                <a:lnTo>
                  <a:pt x="301224" y="791002"/>
                </a:lnTo>
                <a:lnTo>
                  <a:pt x="354275" y="813079"/>
                </a:lnTo>
                <a:lnTo>
                  <a:pt x="411202" y="833460"/>
                </a:lnTo>
                <a:lnTo>
                  <a:pt x="458183" y="848080"/>
                </a:lnTo>
                <a:lnTo>
                  <a:pt x="506265" y="861213"/>
                </a:lnTo>
                <a:lnTo>
                  <a:pt x="555326" y="872872"/>
                </a:lnTo>
                <a:lnTo>
                  <a:pt x="605240" y="883066"/>
                </a:lnTo>
                <a:lnTo>
                  <a:pt x="655883" y="891807"/>
                </a:lnTo>
                <a:lnTo>
                  <a:pt x="707131" y="899105"/>
                </a:lnTo>
                <a:lnTo>
                  <a:pt x="758860" y="904972"/>
                </a:lnTo>
                <a:lnTo>
                  <a:pt x="810945" y="909418"/>
                </a:lnTo>
                <a:lnTo>
                  <a:pt x="863263" y="912455"/>
                </a:lnTo>
                <a:lnTo>
                  <a:pt x="915688" y="914093"/>
                </a:lnTo>
                <a:lnTo>
                  <a:pt x="968098" y="914343"/>
                </a:lnTo>
                <a:lnTo>
                  <a:pt x="1020366" y="913217"/>
                </a:lnTo>
                <a:lnTo>
                  <a:pt x="1072370" y="910724"/>
                </a:lnTo>
                <a:lnTo>
                  <a:pt x="1123985" y="906877"/>
                </a:lnTo>
                <a:lnTo>
                  <a:pt x="1175087" y="901685"/>
                </a:lnTo>
                <a:lnTo>
                  <a:pt x="1225550" y="895161"/>
                </a:lnTo>
                <a:lnTo>
                  <a:pt x="1275252" y="887314"/>
                </a:lnTo>
                <a:lnTo>
                  <a:pt x="1324068" y="878156"/>
                </a:lnTo>
                <a:lnTo>
                  <a:pt x="1371874" y="867697"/>
                </a:lnTo>
                <a:lnTo>
                  <a:pt x="1418545" y="855950"/>
                </a:lnTo>
                <a:lnTo>
                  <a:pt x="1463957" y="842923"/>
                </a:lnTo>
                <a:lnTo>
                  <a:pt x="1507986" y="828630"/>
                </a:lnTo>
                <a:lnTo>
                  <a:pt x="1550590" y="813045"/>
                </a:lnTo>
                <a:lnTo>
                  <a:pt x="1591397" y="796283"/>
                </a:lnTo>
                <a:lnTo>
                  <a:pt x="1630531" y="778252"/>
                </a:lnTo>
                <a:lnTo>
                  <a:pt x="1667785" y="758998"/>
                </a:lnTo>
                <a:lnTo>
                  <a:pt x="1703035" y="738530"/>
                </a:lnTo>
                <a:lnTo>
                  <a:pt x="1736155" y="716861"/>
                </a:lnTo>
                <a:lnTo>
                  <a:pt x="2278453" y="716861"/>
                </a:lnTo>
                <a:lnTo>
                  <a:pt x="1881748" y="556993"/>
                </a:lnTo>
                <a:lnTo>
                  <a:pt x="1895544" y="520558"/>
                </a:lnTo>
                <a:lnTo>
                  <a:pt x="1903110" y="484108"/>
                </a:lnTo>
                <a:lnTo>
                  <a:pt x="1900067" y="411795"/>
                </a:lnTo>
                <a:lnTo>
                  <a:pt x="1873653" y="341322"/>
                </a:lnTo>
                <a:lnTo>
                  <a:pt x="1852004" y="307170"/>
                </a:lnTo>
                <a:lnTo>
                  <a:pt x="1824899" y="273953"/>
                </a:lnTo>
                <a:lnTo>
                  <a:pt x="1792468" y="241828"/>
                </a:lnTo>
                <a:lnTo>
                  <a:pt x="1754839" y="210954"/>
                </a:lnTo>
                <a:lnTo>
                  <a:pt x="1712142" y="181489"/>
                </a:lnTo>
                <a:lnTo>
                  <a:pt x="1664506" y="153591"/>
                </a:lnTo>
                <a:lnTo>
                  <a:pt x="1612060" y="127419"/>
                </a:lnTo>
                <a:lnTo>
                  <a:pt x="1554934" y="103130"/>
                </a:lnTo>
                <a:lnTo>
                  <a:pt x="1493255" y="80883"/>
                </a:lnTo>
                <a:lnTo>
                  <a:pt x="1446274" y="66263"/>
                </a:lnTo>
                <a:lnTo>
                  <a:pt x="1398192" y="53130"/>
                </a:lnTo>
                <a:lnTo>
                  <a:pt x="1349131" y="41471"/>
                </a:lnTo>
                <a:lnTo>
                  <a:pt x="1299217" y="31277"/>
                </a:lnTo>
                <a:lnTo>
                  <a:pt x="1248573" y="22536"/>
                </a:lnTo>
                <a:lnTo>
                  <a:pt x="1197325" y="15238"/>
                </a:lnTo>
                <a:lnTo>
                  <a:pt x="1145596" y="9371"/>
                </a:lnTo>
                <a:lnTo>
                  <a:pt x="1093510" y="4924"/>
                </a:lnTo>
                <a:lnTo>
                  <a:pt x="1041192" y="1888"/>
                </a:lnTo>
                <a:lnTo>
                  <a:pt x="988766" y="250"/>
                </a:lnTo>
                <a:lnTo>
                  <a:pt x="936356" y="0"/>
                </a:lnTo>
                <a:close/>
              </a:path>
              <a:path w="2374900" h="914400">
                <a:moveTo>
                  <a:pt x="2278453" y="716861"/>
                </a:moveTo>
                <a:lnTo>
                  <a:pt x="1736155" y="716861"/>
                </a:lnTo>
                <a:lnTo>
                  <a:pt x="2374635" y="755621"/>
                </a:lnTo>
                <a:lnTo>
                  <a:pt x="2278453" y="716861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7470" y="4876829"/>
            <a:ext cx="2374900" cy="914400"/>
          </a:xfrm>
          <a:custGeom>
            <a:avLst/>
            <a:gdLst/>
            <a:ahLst/>
            <a:cxnLst/>
            <a:rect l="l" t="t" r="r" b="b"/>
            <a:pathLst>
              <a:path w="2374900" h="914400">
                <a:moveTo>
                  <a:pt x="2374635" y="755621"/>
                </a:moveTo>
                <a:lnTo>
                  <a:pt x="1736155" y="716861"/>
                </a:lnTo>
                <a:lnTo>
                  <a:pt x="1703035" y="738530"/>
                </a:lnTo>
                <a:lnTo>
                  <a:pt x="1667785" y="758998"/>
                </a:lnTo>
                <a:lnTo>
                  <a:pt x="1630531" y="778252"/>
                </a:lnTo>
                <a:lnTo>
                  <a:pt x="1591397" y="796283"/>
                </a:lnTo>
                <a:lnTo>
                  <a:pt x="1550508" y="813079"/>
                </a:lnTo>
                <a:lnTo>
                  <a:pt x="1507986" y="828630"/>
                </a:lnTo>
                <a:lnTo>
                  <a:pt x="1463957" y="842923"/>
                </a:lnTo>
                <a:lnTo>
                  <a:pt x="1418545" y="855950"/>
                </a:lnTo>
                <a:lnTo>
                  <a:pt x="1371874" y="867697"/>
                </a:lnTo>
                <a:lnTo>
                  <a:pt x="1324068" y="878156"/>
                </a:lnTo>
                <a:lnTo>
                  <a:pt x="1275252" y="887314"/>
                </a:lnTo>
                <a:lnTo>
                  <a:pt x="1225550" y="895161"/>
                </a:lnTo>
                <a:lnTo>
                  <a:pt x="1175087" y="901685"/>
                </a:lnTo>
                <a:lnTo>
                  <a:pt x="1123985" y="906877"/>
                </a:lnTo>
                <a:lnTo>
                  <a:pt x="1072370" y="910724"/>
                </a:lnTo>
                <a:lnTo>
                  <a:pt x="1020366" y="913217"/>
                </a:lnTo>
                <a:lnTo>
                  <a:pt x="968098" y="914343"/>
                </a:lnTo>
                <a:lnTo>
                  <a:pt x="915688" y="914093"/>
                </a:lnTo>
                <a:lnTo>
                  <a:pt x="863263" y="912455"/>
                </a:lnTo>
                <a:lnTo>
                  <a:pt x="810945" y="909418"/>
                </a:lnTo>
                <a:lnTo>
                  <a:pt x="758860" y="904972"/>
                </a:lnTo>
                <a:lnTo>
                  <a:pt x="707131" y="899105"/>
                </a:lnTo>
                <a:lnTo>
                  <a:pt x="655883" y="891807"/>
                </a:lnTo>
                <a:lnTo>
                  <a:pt x="605240" y="883066"/>
                </a:lnTo>
                <a:lnTo>
                  <a:pt x="555326" y="872872"/>
                </a:lnTo>
                <a:lnTo>
                  <a:pt x="506265" y="861213"/>
                </a:lnTo>
                <a:lnTo>
                  <a:pt x="458183" y="848080"/>
                </a:lnTo>
                <a:lnTo>
                  <a:pt x="411202" y="833460"/>
                </a:lnTo>
                <a:lnTo>
                  <a:pt x="354180" y="813045"/>
                </a:lnTo>
                <a:lnTo>
                  <a:pt x="301224" y="791002"/>
                </a:lnTo>
                <a:lnTo>
                  <a:pt x="252381" y="767453"/>
                </a:lnTo>
                <a:lnTo>
                  <a:pt x="207698" y="742522"/>
                </a:lnTo>
                <a:lnTo>
                  <a:pt x="167222" y="716330"/>
                </a:lnTo>
                <a:lnTo>
                  <a:pt x="131000" y="689002"/>
                </a:lnTo>
                <a:lnTo>
                  <a:pt x="99079" y="660660"/>
                </a:lnTo>
                <a:lnTo>
                  <a:pt x="71505" y="631427"/>
                </a:lnTo>
                <a:lnTo>
                  <a:pt x="29590" y="570780"/>
                </a:lnTo>
                <a:lnTo>
                  <a:pt x="5629" y="508045"/>
                </a:lnTo>
                <a:lnTo>
                  <a:pt x="0" y="444206"/>
                </a:lnTo>
                <a:lnTo>
                  <a:pt x="4176" y="412180"/>
                </a:lnTo>
                <a:lnTo>
                  <a:pt x="26747" y="348529"/>
                </a:lnTo>
                <a:lnTo>
                  <a:pt x="68588" y="286233"/>
                </a:lnTo>
                <a:lnTo>
                  <a:pt x="96852" y="255901"/>
                </a:lnTo>
                <a:lnTo>
                  <a:pt x="130074" y="226276"/>
                </a:lnTo>
                <a:lnTo>
                  <a:pt x="168302" y="197482"/>
                </a:lnTo>
                <a:lnTo>
                  <a:pt x="201421" y="175812"/>
                </a:lnTo>
                <a:lnTo>
                  <a:pt x="236670" y="155345"/>
                </a:lnTo>
                <a:lnTo>
                  <a:pt x="273923" y="136090"/>
                </a:lnTo>
                <a:lnTo>
                  <a:pt x="313056" y="118060"/>
                </a:lnTo>
                <a:lnTo>
                  <a:pt x="353945" y="101264"/>
                </a:lnTo>
                <a:lnTo>
                  <a:pt x="396466" y="85713"/>
                </a:lnTo>
                <a:lnTo>
                  <a:pt x="440495" y="71419"/>
                </a:lnTo>
                <a:lnTo>
                  <a:pt x="485907" y="58393"/>
                </a:lnTo>
                <a:lnTo>
                  <a:pt x="532578" y="46645"/>
                </a:lnTo>
                <a:lnTo>
                  <a:pt x="580383" y="36187"/>
                </a:lnTo>
                <a:lnTo>
                  <a:pt x="629199" y="27029"/>
                </a:lnTo>
                <a:lnTo>
                  <a:pt x="678902" y="19182"/>
                </a:lnTo>
                <a:lnTo>
                  <a:pt x="729366" y="12658"/>
                </a:lnTo>
                <a:lnTo>
                  <a:pt x="780467" y="7466"/>
                </a:lnTo>
                <a:lnTo>
                  <a:pt x="832083" y="3619"/>
                </a:lnTo>
                <a:lnTo>
                  <a:pt x="884087" y="1126"/>
                </a:lnTo>
                <a:lnTo>
                  <a:pt x="936356" y="0"/>
                </a:lnTo>
                <a:lnTo>
                  <a:pt x="988766" y="250"/>
                </a:lnTo>
                <a:lnTo>
                  <a:pt x="1041192" y="1888"/>
                </a:lnTo>
                <a:lnTo>
                  <a:pt x="1093510" y="4924"/>
                </a:lnTo>
                <a:lnTo>
                  <a:pt x="1145596" y="9371"/>
                </a:lnTo>
                <a:lnTo>
                  <a:pt x="1197325" y="15238"/>
                </a:lnTo>
                <a:lnTo>
                  <a:pt x="1248573" y="22536"/>
                </a:lnTo>
                <a:lnTo>
                  <a:pt x="1299217" y="31277"/>
                </a:lnTo>
                <a:lnTo>
                  <a:pt x="1349131" y="41471"/>
                </a:lnTo>
                <a:lnTo>
                  <a:pt x="1398192" y="53130"/>
                </a:lnTo>
                <a:lnTo>
                  <a:pt x="1446274" y="66263"/>
                </a:lnTo>
                <a:lnTo>
                  <a:pt x="1493255" y="80883"/>
                </a:lnTo>
                <a:lnTo>
                  <a:pt x="1554934" y="103130"/>
                </a:lnTo>
                <a:lnTo>
                  <a:pt x="1612060" y="127419"/>
                </a:lnTo>
                <a:lnTo>
                  <a:pt x="1664506" y="153591"/>
                </a:lnTo>
                <a:lnTo>
                  <a:pt x="1712142" y="181489"/>
                </a:lnTo>
                <a:lnTo>
                  <a:pt x="1754839" y="210954"/>
                </a:lnTo>
                <a:lnTo>
                  <a:pt x="1792468" y="241828"/>
                </a:lnTo>
                <a:lnTo>
                  <a:pt x="1824899" y="273953"/>
                </a:lnTo>
                <a:lnTo>
                  <a:pt x="1852004" y="307170"/>
                </a:lnTo>
                <a:lnTo>
                  <a:pt x="1873653" y="341322"/>
                </a:lnTo>
                <a:lnTo>
                  <a:pt x="1889717" y="376249"/>
                </a:lnTo>
                <a:lnTo>
                  <a:pt x="1904575" y="447801"/>
                </a:lnTo>
                <a:lnTo>
                  <a:pt x="1903110" y="484108"/>
                </a:lnTo>
                <a:lnTo>
                  <a:pt x="1895544" y="520558"/>
                </a:lnTo>
                <a:lnTo>
                  <a:pt x="1881748" y="556993"/>
                </a:lnTo>
                <a:lnTo>
                  <a:pt x="2374635" y="75562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45534" y="5040683"/>
            <a:ext cx="1127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Iteration  </a:t>
            </a:r>
            <a:r>
              <a:rPr sz="1800" spc="-15" dirty="0">
                <a:latin typeface="Verdana"/>
                <a:cs typeface="Verdana"/>
              </a:rPr>
              <a:t>C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5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u</a:t>
            </a:r>
            <a:r>
              <a:rPr sz="1800" spc="-5" dirty="0">
                <a:latin typeface="Verdana"/>
                <a:cs typeface="Verdana"/>
              </a:rPr>
              <a:t>ct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10324"/>
            <a:ext cx="684974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Selection </a:t>
            </a:r>
            <a:r>
              <a:rPr sz="3800" spc="-5" dirty="0"/>
              <a:t>statement</a:t>
            </a:r>
            <a:r>
              <a:rPr sz="3800" spc="5" dirty="0"/>
              <a:t> </a:t>
            </a:r>
            <a:r>
              <a:rPr sz="3800" spc="-5" dirty="0"/>
              <a:t>(if..)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474027" y="1226947"/>
            <a:ext cx="8364220" cy="20758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487680" indent="-344805" algn="just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if… </a:t>
            </a:r>
            <a:r>
              <a:rPr sz="2100" spc="5" dirty="0">
                <a:latin typeface="Verdana"/>
                <a:cs typeface="Verdana"/>
              </a:rPr>
              <a:t>statement </a:t>
            </a:r>
            <a:r>
              <a:rPr sz="2100" dirty="0">
                <a:latin typeface="Verdana"/>
                <a:cs typeface="Verdana"/>
              </a:rPr>
              <a:t>is used </a:t>
            </a:r>
            <a:r>
              <a:rPr sz="2100" spc="5" dirty="0">
                <a:latin typeface="Verdana"/>
                <a:cs typeface="Verdana"/>
              </a:rPr>
              <a:t>to </a:t>
            </a:r>
            <a:r>
              <a:rPr sz="2100" dirty="0">
                <a:latin typeface="Verdana"/>
                <a:cs typeface="Verdana"/>
              </a:rPr>
              <a:t>test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condition. If defined  condition is 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spc="5" dirty="0">
                <a:latin typeface="Verdana"/>
                <a:cs typeface="Verdana"/>
              </a:rPr>
              <a:t>the statements are </a:t>
            </a:r>
            <a:r>
              <a:rPr sz="2100" dirty="0">
                <a:latin typeface="Verdana"/>
                <a:cs typeface="Verdana"/>
              </a:rPr>
              <a:t>executed</a:t>
            </a:r>
            <a:r>
              <a:rPr sz="2100" spc="-409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otherwise  they are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ignored.</a:t>
            </a:r>
            <a:endParaRPr sz="210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condition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simple </a:t>
            </a:r>
            <a:r>
              <a:rPr sz="2100" dirty="0">
                <a:latin typeface="Verdana"/>
                <a:cs typeface="Verdana"/>
              </a:rPr>
              <a:t>or complex </a:t>
            </a:r>
            <a:r>
              <a:rPr sz="2100" spc="5" dirty="0">
                <a:latin typeface="Verdana"/>
                <a:cs typeface="Verdana"/>
              </a:rPr>
              <a:t>(using &amp;&amp;, ||</a:t>
            </a:r>
            <a:r>
              <a:rPr sz="2100" spc="-41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etc.)  </a:t>
            </a:r>
            <a:r>
              <a:rPr sz="2100" spc="5" dirty="0">
                <a:latin typeface="Verdana"/>
                <a:cs typeface="Verdana"/>
              </a:rPr>
              <a:t>and </a:t>
            </a:r>
            <a:r>
              <a:rPr sz="21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must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be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enclosed in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(</a:t>
            </a:r>
            <a:r>
              <a:rPr sz="2100" spc="-2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).</a:t>
            </a:r>
            <a:endParaRPr sz="210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Expression defined </a:t>
            </a:r>
            <a:r>
              <a:rPr sz="2100" spc="5" dirty="0">
                <a:latin typeface="Verdana"/>
                <a:cs typeface="Verdana"/>
              </a:rPr>
              <a:t>as </a:t>
            </a:r>
            <a:r>
              <a:rPr sz="2100" dirty="0">
                <a:latin typeface="Verdana"/>
                <a:cs typeface="Verdana"/>
              </a:rPr>
              <a:t>condition </a:t>
            </a:r>
            <a:r>
              <a:rPr sz="2100" spc="10" dirty="0">
                <a:latin typeface="Verdana"/>
                <a:cs typeface="Verdana"/>
              </a:rPr>
              <a:t>must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dirty="0">
                <a:latin typeface="Verdana"/>
                <a:cs typeface="Verdana"/>
              </a:rPr>
              <a:t>evaluated </a:t>
            </a:r>
            <a:r>
              <a:rPr sz="2100" spc="5" dirty="0">
                <a:latin typeface="Verdana"/>
                <a:cs typeface="Verdana"/>
              </a:rPr>
              <a:t>as</a:t>
            </a:r>
            <a:r>
              <a:rPr sz="2100" spc="-33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True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937" y="3929062"/>
            <a:ext cx="2133600" cy="222567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000" spc="10" dirty="0">
                <a:latin typeface="Verdana"/>
                <a:cs typeface="Verdana"/>
              </a:rPr>
              <a:t>if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(condition)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statement 1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;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……………..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6202171"/>
            <a:ext cx="679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case </a:t>
            </a:r>
            <a:r>
              <a:rPr sz="1800" spc="5" dirty="0">
                <a:solidFill>
                  <a:srgbClr val="800000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single statement in </a:t>
            </a:r>
            <a:r>
              <a:rPr sz="1800" spc="-35" dirty="0">
                <a:solidFill>
                  <a:srgbClr val="800000"/>
                </a:solidFill>
                <a:latin typeface="Verdana"/>
                <a:cs typeface="Verdana"/>
              </a:rPr>
              <a:t>if…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the </a:t>
            </a: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use </a:t>
            </a:r>
            <a:r>
              <a:rPr sz="1800" spc="5" dirty="0">
                <a:solidFill>
                  <a:srgbClr val="800000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{} is</a:t>
            </a:r>
            <a:r>
              <a:rPr sz="1800" spc="1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optional.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0" y="3429000"/>
            <a:ext cx="5334000" cy="131127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2000" spc="10" dirty="0">
                <a:latin typeface="Verdana"/>
                <a:cs typeface="Verdana"/>
              </a:rPr>
              <a:t>if </a:t>
            </a:r>
            <a:r>
              <a:rPr sz="2000" spc="-5" dirty="0">
                <a:latin typeface="Verdana"/>
                <a:cs typeface="Verdana"/>
              </a:rPr>
              <a:t>( num&gt;0)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5" dirty="0">
                <a:latin typeface="Verdana"/>
                <a:cs typeface="Verdana"/>
              </a:rPr>
              <a:t>jLable1.setText(“Number </a:t>
            </a:r>
            <a:r>
              <a:rPr sz="2000" spc="10" dirty="0">
                <a:latin typeface="Verdana"/>
                <a:cs typeface="Verdana"/>
              </a:rPr>
              <a:t>is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positive”);</a:t>
            </a:r>
            <a:endParaRPr sz="2000">
              <a:latin typeface="Verdana"/>
              <a:cs typeface="Verdana"/>
            </a:endParaRPr>
          </a:p>
          <a:p>
            <a:pPr marL="17653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1400" y="4800600"/>
            <a:ext cx="5334000" cy="131127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2000" spc="10" dirty="0">
                <a:latin typeface="Verdana"/>
                <a:cs typeface="Verdana"/>
              </a:rPr>
              <a:t>if </a:t>
            </a:r>
            <a:r>
              <a:rPr sz="2000" spc="-5" dirty="0">
                <a:latin typeface="Verdana"/>
                <a:cs typeface="Verdana"/>
              </a:rPr>
              <a:t>( </a:t>
            </a:r>
            <a:r>
              <a:rPr sz="2000" spc="-10" dirty="0">
                <a:latin typeface="Verdana"/>
                <a:cs typeface="Verdana"/>
              </a:rPr>
              <a:t>ch&gt;=‘0’ </a:t>
            </a:r>
            <a:r>
              <a:rPr sz="2000" spc="-15" dirty="0">
                <a:latin typeface="Verdana"/>
                <a:cs typeface="Verdana"/>
              </a:rPr>
              <a:t>&amp;&amp; </a:t>
            </a:r>
            <a:r>
              <a:rPr sz="2000" spc="-10" dirty="0">
                <a:latin typeface="Verdana"/>
                <a:cs typeface="Verdana"/>
              </a:rPr>
              <a:t>ch&lt;=‘9’ </a:t>
            </a:r>
            <a:r>
              <a:rPr sz="2000" spc="-5" dirty="0">
                <a:latin typeface="Verdana"/>
                <a:cs typeface="Verdana"/>
              </a:rPr>
              <a:t>)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latin typeface="Verdana"/>
                <a:cs typeface="Verdana"/>
              </a:rPr>
              <a:t>jLable1.setText(“It </a:t>
            </a:r>
            <a:r>
              <a:rPr sz="2000" spc="10" dirty="0">
                <a:latin typeface="Verdana"/>
                <a:cs typeface="Verdana"/>
              </a:rPr>
              <a:t>is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digit”);</a:t>
            </a:r>
            <a:endParaRPr sz="2000">
              <a:latin typeface="Verdana"/>
              <a:cs typeface="Verdana"/>
            </a:endParaRPr>
          </a:p>
          <a:p>
            <a:pPr marL="17653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15" y="3275154"/>
            <a:ext cx="1201420" cy="626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10"/>
              </a:spcBef>
            </a:pPr>
            <a:r>
              <a:rPr sz="2100" spc="-5" dirty="0">
                <a:latin typeface="Verdana"/>
                <a:cs typeface="Verdana"/>
              </a:rPr>
              <a:t>or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False.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latin typeface="Verdana"/>
                <a:cs typeface="Verdana"/>
              </a:rPr>
              <a:t>Syntax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40805"/>
            <a:ext cx="784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Selection statement</a:t>
            </a:r>
            <a:r>
              <a:rPr sz="3600" spc="-110" dirty="0"/>
              <a:t> </a:t>
            </a:r>
            <a:r>
              <a:rPr sz="3600" spc="-5" dirty="0"/>
              <a:t>(if..else..)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47052" y="1298384"/>
            <a:ext cx="8091805" cy="987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tabLst>
                <a:tab pos="2234565" algn="l"/>
              </a:tabLst>
            </a:pPr>
            <a:r>
              <a:rPr sz="210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100" spc="30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latin typeface="Verdana"/>
                <a:cs typeface="Verdana"/>
              </a:rPr>
              <a:t>The</a:t>
            </a:r>
            <a:r>
              <a:rPr sz="2100" spc="-5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if…else..	also tests condition. If defined condition is  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spc="5" dirty="0">
                <a:latin typeface="Verdana"/>
                <a:cs typeface="Verdana"/>
              </a:rPr>
              <a:t>the statements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solidFill>
                  <a:srgbClr val="800000"/>
                </a:solidFill>
                <a:latin typeface="Verdana"/>
                <a:cs typeface="Verdana"/>
              </a:rPr>
              <a:t>True </a:t>
            </a:r>
            <a:r>
              <a:rPr sz="2100" dirty="0">
                <a:solidFill>
                  <a:srgbClr val="800000"/>
                </a:solidFill>
                <a:latin typeface="Verdana"/>
                <a:cs typeface="Verdana"/>
              </a:rPr>
              <a:t>block </a:t>
            </a:r>
            <a:r>
              <a:rPr sz="2100" spc="5" dirty="0">
                <a:latin typeface="Verdana"/>
                <a:cs typeface="Verdana"/>
              </a:rPr>
              <a:t>are </a:t>
            </a:r>
            <a:r>
              <a:rPr sz="2100" dirty="0">
                <a:latin typeface="Verdana"/>
                <a:cs typeface="Verdana"/>
              </a:rPr>
              <a:t>executed</a:t>
            </a:r>
            <a:r>
              <a:rPr sz="2100" spc="-38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otherwise </a:t>
            </a:r>
            <a:r>
              <a:rPr sz="2100" dirty="0">
                <a:solidFill>
                  <a:srgbClr val="800000"/>
                </a:solidFill>
                <a:latin typeface="Verdana"/>
                <a:cs typeface="Verdana"/>
              </a:rPr>
              <a:t> else block </a:t>
            </a:r>
            <a:r>
              <a:rPr sz="2100" dirty="0">
                <a:latin typeface="Verdana"/>
                <a:cs typeface="Verdana"/>
              </a:rPr>
              <a:t>is</a:t>
            </a:r>
            <a:r>
              <a:rPr sz="2100" spc="-7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executed.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2362200"/>
            <a:ext cx="2362200" cy="336550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70"/>
              </a:lnSpc>
            </a:pPr>
            <a:r>
              <a:rPr sz="2000" spc="10" dirty="0">
                <a:latin typeface="Verdana"/>
                <a:cs typeface="Verdana"/>
              </a:rPr>
              <a:t>if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(condition)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latin typeface="Verdana"/>
                <a:cs typeface="Verdana"/>
              </a:rPr>
              <a:t>statement 1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;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……………..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  <a:p>
            <a:pPr marR="1666875" algn="ctr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Verdana"/>
                <a:cs typeface="Verdana"/>
              </a:rPr>
              <a:t>else</a:t>
            </a:r>
            <a:endParaRPr sz="2000">
              <a:latin typeface="Verdana"/>
              <a:cs typeface="Verdana"/>
            </a:endParaRPr>
          </a:p>
          <a:p>
            <a:pPr marR="1663064" algn="ctr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  <a:p>
            <a:pPr marL="4445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statement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2;</a:t>
            </a:r>
            <a:endParaRPr sz="2000">
              <a:latin typeface="Verdana"/>
              <a:cs typeface="Verdana"/>
            </a:endParaRPr>
          </a:p>
          <a:p>
            <a:pPr marL="4445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…………….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27" y="6195821"/>
            <a:ext cx="4958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3270" algn="l"/>
              </a:tabLst>
            </a:pP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case </a:t>
            </a:r>
            <a:r>
              <a:rPr sz="1800" spc="5" dirty="0">
                <a:solidFill>
                  <a:srgbClr val="800000"/>
                </a:solidFill>
                <a:latin typeface="Verdana"/>
                <a:cs typeface="Verdana"/>
              </a:rPr>
              <a:t>of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single</a:t>
            </a:r>
            <a:r>
              <a:rPr sz="1800" spc="2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statement	{} is</a:t>
            </a:r>
            <a:r>
              <a:rPr sz="1800" spc="-5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optional.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6600" y="2362200"/>
            <a:ext cx="5715000" cy="217678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15240" rIns="0" bIns="0" rtlCol="0">
            <a:spAutoFit/>
          </a:bodyPr>
          <a:lstStyle/>
          <a:p>
            <a:pPr marL="249554" marR="1049655" indent="-158750">
              <a:lnSpc>
                <a:spcPct val="110000"/>
              </a:lnSpc>
              <a:spcBef>
                <a:spcPts val="120"/>
              </a:spcBef>
              <a:tabLst>
                <a:tab pos="1605915" algn="l"/>
              </a:tabLst>
            </a:pPr>
            <a:r>
              <a:rPr sz="1800" dirty="0">
                <a:latin typeface="Verdana"/>
                <a:cs typeface="Verdana"/>
              </a:rPr>
              <a:t>if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num&gt;0)	</a:t>
            </a:r>
            <a:r>
              <a:rPr sz="1800" dirty="0">
                <a:latin typeface="Verdana"/>
                <a:cs typeface="Verdana"/>
              </a:rPr>
              <a:t>{  </a:t>
            </a:r>
            <a:r>
              <a:rPr sz="1800" spc="-10" dirty="0">
                <a:latin typeface="Verdana"/>
                <a:cs typeface="Verdana"/>
              </a:rPr>
              <a:t>jLable1.setText(“Number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positive”);</a:t>
            </a:r>
            <a:endParaRPr sz="1800">
              <a:latin typeface="Verdana"/>
              <a:cs typeface="Verdana"/>
            </a:endParaRPr>
          </a:p>
          <a:p>
            <a:pPr marL="17018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{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Verdana"/>
                <a:cs typeface="Verdana"/>
              </a:rPr>
              <a:t>jLable1.setText(“Number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zero </a:t>
            </a:r>
            <a:r>
              <a:rPr sz="1800" spc="5" dirty="0">
                <a:latin typeface="Verdana"/>
                <a:cs typeface="Verdana"/>
              </a:rPr>
              <a:t>or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negative”);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600" y="4724400"/>
            <a:ext cx="5562600" cy="13589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29209" rIns="0" bIns="0" rtlCol="0">
            <a:spAutoFit/>
          </a:bodyPr>
          <a:lstStyle/>
          <a:p>
            <a:pPr marL="264795" marR="875665" indent="-173990">
              <a:lnSpc>
                <a:spcPct val="105000"/>
              </a:lnSpc>
              <a:spcBef>
                <a:spcPts val="229"/>
              </a:spcBef>
            </a:pPr>
            <a:r>
              <a:rPr sz="2000" spc="10" dirty="0">
                <a:latin typeface="Verdana"/>
                <a:cs typeface="Verdana"/>
              </a:rPr>
              <a:t>if </a:t>
            </a:r>
            <a:r>
              <a:rPr sz="2000" spc="-5" dirty="0">
                <a:latin typeface="Verdana"/>
                <a:cs typeface="Verdana"/>
              </a:rPr>
              <a:t>( </a:t>
            </a:r>
            <a:r>
              <a:rPr sz="2000" spc="-10" dirty="0">
                <a:latin typeface="Verdana"/>
                <a:cs typeface="Verdana"/>
              </a:rPr>
              <a:t>age&gt;=18)  jLable1.setText(“Eligible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Vote”);</a:t>
            </a:r>
            <a:endParaRPr sz="20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Verdana"/>
                <a:cs typeface="Verdana"/>
              </a:rPr>
              <a:t>else</a:t>
            </a:r>
            <a:endParaRPr sz="2000">
              <a:latin typeface="Verdana"/>
              <a:cs typeface="Verdana"/>
            </a:endParaRPr>
          </a:p>
          <a:p>
            <a:pPr marL="17653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Verdana"/>
                <a:cs typeface="Verdana"/>
              </a:rPr>
              <a:t>jLable1.setText(“Not </a:t>
            </a:r>
            <a:r>
              <a:rPr sz="2000" spc="10" dirty="0">
                <a:latin typeface="Verdana"/>
                <a:cs typeface="Verdana"/>
              </a:rPr>
              <a:t>eligible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Vote”);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0823" y="58065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4668" y="275964"/>
                </a:moveTo>
                <a:lnTo>
                  <a:pt x="116278" y="275964"/>
                </a:lnTo>
                <a:lnTo>
                  <a:pt x="121414" y="284705"/>
                </a:lnTo>
                <a:lnTo>
                  <a:pt x="127524" y="292066"/>
                </a:lnTo>
                <a:lnTo>
                  <a:pt x="134462" y="297901"/>
                </a:lnTo>
                <a:lnTo>
                  <a:pt x="142084" y="302063"/>
                </a:lnTo>
                <a:lnTo>
                  <a:pt x="160911" y="304505"/>
                </a:lnTo>
                <a:lnTo>
                  <a:pt x="178360" y="297157"/>
                </a:lnTo>
                <a:lnTo>
                  <a:pt x="192521" y="281414"/>
                </a:lnTo>
                <a:lnTo>
                  <a:pt x="194668" y="275964"/>
                </a:lnTo>
                <a:close/>
              </a:path>
              <a:path w="304800" h="304800">
                <a:moveTo>
                  <a:pt x="76241" y="26777"/>
                </a:moveTo>
                <a:lnTo>
                  <a:pt x="36808" y="52333"/>
                </a:lnTo>
                <a:lnTo>
                  <a:pt x="27518" y="100323"/>
                </a:lnTo>
                <a:lnTo>
                  <a:pt x="27264" y="101276"/>
                </a:lnTo>
                <a:lnTo>
                  <a:pt x="0" y="137553"/>
                </a:lnTo>
                <a:lnTo>
                  <a:pt x="746" y="153600"/>
                </a:lnTo>
                <a:lnTo>
                  <a:pt x="5836" y="168094"/>
                </a:lnTo>
                <a:lnTo>
                  <a:pt x="14919" y="179190"/>
                </a:lnTo>
                <a:lnTo>
                  <a:pt x="10890" y="186481"/>
                </a:lnTo>
                <a:lnTo>
                  <a:pt x="8149" y="194681"/>
                </a:lnTo>
                <a:lnTo>
                  <a:pt x="6766" y="203486"/>
                </a:lnTo>
                <a:lnTo>
                  <a:pt x="6817" y="212591"/>
                </a:lnTo>
                <a:lnTo>
                  <a:pt x="10615" y="228349"/>
                </a:lnTo>
                <a:lnTo>
                  <a:pt x="18304" y="240488"/>
                </a:lnTo>
                <a:lnTo>
                  <a:pt x="28784" y="247829"/>
                </a:lnTo>
                <a:lnTo>
                  <a:pt x="40954" y="249193"/>
                </a:lnTo>
                <a:lnTo>
                  <a:pt x="41538" y="250539"/>
                </a:lnTo>
                <a:lnTo>
                  <a:pt x="56128" y="272340"/>
                </a:lnTo>
                <a:lnTo>
                  <a:pt x="75051" y="284392"/>
                </a:lnTo>
                <a:lnTo>
                  <a:pt x="95902" y="285874"/>
                </a:lnTo>
                <a:lnTo>
                  <a:pt x="116278" y="275964"/>
                </a:lnTo>
                <a:lnTo>
                  <a:pt x="194668" y="275964"/>
                </a:lnTo>
                <a:lnTo>
                  <a:pt x="201482" y="258667"/>
                </a:lnTo>
                <a:lnTo>
                  <a:pt x="243386" y="258667"/>
                </a:lnTo>
                <a:lnTo>
                  <a:pt x="251723" y="251153"/>
                </a:lnTo>
                <a:lnTo>
                  <a:pt x="260576" y="233604"/>
                </a:lnTo>
                <a:lnTo>
                  <a:pt x="263915" y="212032"/>
                </a:lnTo>
                <a:lnTo>
                  <a:pt x="269919" y="210320"/>
                </a:lnTo>
                <a:lnTo>
                  <a:pt x="298726" y="179753"/>
                </a:lnTo>
                <a:lnTo>
                  <a:pt x="304538" y="156100"/>
                </a:lnTo>
                <a:lnTo>
                  <a:pt x="303409" y="131206"/>
                </a:lnTo>
                <a:lnTo>
                  <a:pt x="295056" y="108007"/>
                </a:lnTo>
                <a:lnTo>
                  <a:pt x="295742" y="105822"/>
                </a:lnTo>
                <a:lnTo>
                  <a:pt x="296340" y="103439"/>
                </a:lnTo>
                <a:lnTo>
                  <a:pt x="296770" y="101276"/>
                </a:lnTo>
                <a:lnTo>
                  <a:pt x="297767" y="80939"/>
                </a:lnTo>
                <a:lnTo>
                  <a:pt x="293130" y="62310"/>
                </a:lnTo>
                <a:lnTo>
                  <a:pt x="283710" y="47414"/>
                </a:lnTo>
                <a:lnTo>
                  <a:pt x="270354" y="38271"/>
                </a:lnTo>
                <a:lnTo>
                  <a:pt x="269830" y="35642"/>
                </a:lnTo>
                <a:lnTo>
                  <a:pt x="98815" y="35642"/>
                </a:lnTo>
                <a:lnTo>
                  <a:pt x="91656" y="30972"/>
                </a:lnTo>
                <a:lnTo>
                  <a:pt x="84077" y="28003"/>
                </a:lnTo>
                <a:lnTo>
                  <a:pt x="76241" y="26777"/>
                </a:lnTo>
                <a:close/>
              </a:path>
              <a:path w="304800" h="304800">
                <a:moveTo>
                  <a:pt x="243386" y="258667"/>
                </a:moveTo>
                <a:lnTo>
                  <a:pt x="201482" y="258667"/>
                </a:lnTo>
                <a:lnTo>
                  <a:pt x="207870" y="264102"/>
                </a:lnTo>
                <a:lnTo>
                  <a:pt x="215236" y="267011"/>
                </a:lnTo>
                <a:lnTo>
                  <a:pt x="222767" y="267100"/>
                </a:lnTo>
                <a:lnTo>
                  <a:pt x="238680" y="262908"/>
                </a:lnTo>
                <a:lnTo>
                  <a:pt x="243386" y="258667"/>
                </a:lnTo>
                <a:close/>
              </a:path>
              <a:path w="304800" h="304800">
                <a:moveTo>
                  <a:pt x="135372" y="8605"/>
                </a:moveTo>
                <a:lnTo>
                  <a:pt x="121029" y="10666"/>
                </a:lnTo>
                <a:lnTo>
                  <a:pt x="108299" y="19907"/>
                </a:lnTo>
                <a:lnTo>
                  <a:pt x="98815" y="35642"/>
                </a:lnTo>
                <a:lnTo>
                  <a:pt x="269830" y="35642"/>
                </a:lnTo>
                <a:lnTo>
                  <a:pt x="268806" y="30512"/>
                </a:lnTo>
                <a:lnTo>
                  <a:pt x="266317" y="23283"/>
                </a:lnTo>
                <a:lnTo>
                  <a:pt x="266246" y="23145"/>
                </a:lnTo>
                <a:lnTo>
                  <a:pt x="158442" y="23145"/>
                </a:lnTo>
                <a:lnTo>
                  <a:pt x="155851" y="19678"/>
                </a:lnTo>
                <a:lnTo>
                  <a:pt x="152905" y="16732"/>
                </a:lnTo>
                <a:lnTo>
                  <a:pt x="149692" y="14408"/>
                </a:lnTo>
                <a:lnTo>
                  <a:pt x="135372" y="8605"/>
                </a:lnTo>
                <a:close/>
              </a:path>
              <a:path w="304800" h="304800">
                <a:moveTo>
                  <a:pt x="187938" y="0"/>
                </a:moveTo>
                <a:lnTo>
                  <a:pt x="176235" y="2092"/>
                </a:lnTo>
                <a:lnTo>
                  <a:pt x="165960" y="10009"/>
                </a:lnTo>
                <a:lnTo>
                  <a:pt x="158442" y="23145"/>
                </a:lnTo>
                <a:lnTo>
                  <a:pt x="266246" y="23145"/>
                </a:lnTo>
                <a:lnTo>
                  <a:pt x="262951" y="16732"/>
                </a:lnTo>
                <a:lnTo>
                  <a:pt x="262737" y="16440"/>
                </a:lnTo>
                <a:lnTo>
                  <a:pt x="210487" y="16440"/>
                </a:lnTo>
                <a:lnTo>
                  <a:pt x="207629" y="11334"/>
                </a:lnTo>
                <a:lnTo>
                  <a:pt x="203959" y="7207"/>
                </a:lnTo>
                <a:lnTo>
                  <a:pt x="199742" y="4337"/>
                </a:lnTo>
                <a:lnTo>
                  <a:pt x="187938" y="0"/>
                </a:lnTo>
                <a:close/>
              </a:path>
              <a:path w="304800" h="304800">
                <a:moveTo>
                  <a:pt x="233812" y="152"/>
                </a:moveTo>
                <a:lnTo>
                  <a:pt x="221167" y="4986"/>
                </a:lnTo>
                <a:lnTo>
                  <a:pt x="210487" y="16440"/>
                </a:lnTo>
                <a:lnTo>
                  <a:pt x="262737" y="16440"/>
                </a:lnTo>
                <a:lnTo>
                  <a:pt x="258785" y="11029"/>
                </a:lnTo>
                <a:lnTo>
                  <a:pt x="246868" y="2109"/>
                </a:lnTo>
                <a:lnTo>
                  <a:pt x="233812" y="152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937" y="6090267"/>
            <a:ext cx="115653" cy="13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823" y="58065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518" y="100323"/>
                </a:moveTo>
                <a:lnTo>
                  <a:pt x="36808" y="52333"/>
                </a:lnTo>
                <a:lnTo>
                  <a:pt x="68310" y="27336"/>
                </a:lnTo>
                <a:lnTo>
                  <a:pt x="76241" y="26777"/>
                </a:lnTo>
                <a:lnTo>
                  <a:pt x="84077" y="28003"/>
                </a:lnTo>
                <a:lnTo>
                  <a:pt x="91656" y="30972"/>
                </a:lnTo>
                <a:lnTo>
                  <a:pt x="98815" y="35642"/>
                </a:lnTo>
                <a:lnTo>
                  <a:pt x="108299" y="19907"/>
                </a:lnTo>
                <a:lnTo>
                  <a:pt x="121029" y="10666"/>
                </a:lnTo>
                <a:lnTo>
                  <a:pt x="135372" y="8605"/>
                </a:lnTo>
                <a:lnTo>
                  <a:pt x="149692" y="14408"/>
                </a:lnTo>
                <a:lnTo>
                  <a:pt x="152905" y="16732"/>
                </a:lnTo>
                <a:lnTo>
                  <a:pt x="155851" y="19678"/>
                </a:lnTo>
                <a:lnTo>
                  <a:pt x="158442" y="23145"/>
                </a:lnTo>
                <a:lnTo>
                  <a:pt x="165960" y="10009"/>
                </a:lnTo>
                <a:lnTo>
                  <a:pt x="176235" y="2092"/>
                </a:lnTo>
                <a:lnTo>
                  <a:pt x="187938" y="0"/>
                </a:lnTo>
                <a:lnTo>
                  <a:pt x="199742" y="4337"/>
                </a:lnTo>
                <a:lnTo>
                  <a:pt x="203959" y="7207"/>
                </a:lnTo>
                <a:lnTo>
                  <a:pt x="207629" y="11334"/>
                </a:lnTo>
                <a:lnTo>
                  <a:pt x="210487" y="16440"/>
                </a:lnTo>
                <a:lnTo>
                  <a:pt x="221167" y="4986"/>
                </a:lnTo>
                <a:lnTo>
                  <a:pt x="233812" y="152"/>
                </a:lnTo>
                <a:lnTo>
                  <a:pt x="246868" y="2109"/>
                </a:lnTo>
                <a:lnTo>
                  <a:pt x="258785" y="11029"/>
                </a:lnTo>
                <a:lnTo>
                  <a:pt x="262955" y="16738"/>
                </a:lnTo>
                <a:lnTo>
                  <a:pt x="266317" y="23283"/>
                </a:lnTo>
                <a:lnTo>
                  <a:pt x="268806" y="30512"/>
                </a:lnTo>
                <a:lnTo>
                  <a:pt x="270354" y="38271"/>
                </a:lnTo>
                <a:lnTo>
                  <a:pt x="283710" y="47414"/>
                </a:lnTo>
                <a:lnTo>
                  <a:pt x="293130" y="62310"/>
                </a:lnTo>
                <a:lnTo>
                  <a:pt x="297767" y="80939"/>
                </a:lnTo>
                <a:lnTo>
                  <a:pt x="296770" y="101276"/>
                </a:lnTo>
                <a:lnTo>
                  <a:pt x="296313" y="103574"/>
                </a:lnTo>
                <a:lnTo>
                  <a:pt x="295742" y="105822"/>
                </a:lnTo>
                <a:lnTo>
                  <a:pt x="295056" y="108007"/>
                </a:lnTo>
                <a:lnTo>
                  <a:pt x="303409" y="131206"/>
                </a:lnTo>
                <a:lnTo>
                  <a:pt x="304538" y="156100"/>
                </a:lnTo>
                <a:lnTo>
                  <a:pt x="298726" y="179753"/>
                </a:lnTo>
                <a:lnTo>
                  <a:pt x="269919" y="210320"/>
                </a:lnTo>
                <a:lnTo>
                  <a:pt x="263915" y="212032"/>
                </a:lnTo>
                <a:lnTo>
                  <a:pt x="260576" y="233604"/>
                </a:lnTo>
                <a:lnTo>
                  <a:pt x="251723" y="251153"/>
                </a:lnTo>
                <a:lnTo>
                  <a:pt x="238680" y="262908"/>
                </a:lnTo>
                <a:lnTo>
                  <a:pt x="222767" y="267100"/>
                </a:lnTo>
                <a:lnTo>
                  <a:pt x="215236" y="267011"/>
                </a:lnTo>
                <a:lnTo>
                  <a:pt x="207870" y="264102"/>
                </a:lnTo>
                <a:lnTo>
                  <a:pt x="201482" y="258667"/>
                </a:lnTo>
                <a:lnTo>
                  <a:pt x="192521" y="281414"/>
                </a:lnTo>
                <a:lnTo>
                  <a:pt x="178360" y="297157"/>
                </a:lnTo>
                <a:lnTo>
                  <a:pt x="160911" y="304505"/>
                </a:lnTo>
                <a:lnTo>
                  <a:pt x="142084" y="302063"/>
                </a:lnTo>
                <a:lnTo>
                  <a:pt x="134462" y="297901"/>
                </a:lnTo>
                <a:lnTo>
                  <a:pt x="127524" y="292066"/>
                </a:lnTo>
                <a:lnTo>
                  <a:pt x="121414" y="284705"/>
                </a:lnTo>
                <a:lnTo>
                  <a:pt x="116278" y="275964"/>
                </a:lnTo>
                <a:lnTo>
                  <a:pt x="95902" y="285874"/>
                </a:lnTo>
                <a:lnTo>
                  <a:pt x="56128" y="272340"/>
                </a:lnTo>
                <a:lnTo>
                  <a:pt x="40954" y="249193"/>
                </a:lnTo>
                <a:lnTo>
                  <a:pt x="28784" y="247829"/>
                </a:lnTo>
                <a:lnTo>
                  <a:pt x="18304" y="240488"/>
                </a:lnTo>
                <a:lnTo>
                  <a:pt x="10615" y="228349"/>
                </a:lnTo>
                <a:lnTo>
                  <a:pt x="6817" y="212591"/>
                </a:lnTo>
                <a:lnTo>
                  <a:pt x="6766" y="203486"/>
                </a:lnTo>
                <a:lnTo>
                  <a:pt x="8149" y="194681"/>
                </a:lnTo>
                <a:lnTo>
                  <a:pt x="10890" y="186481"/>
                </a:lnTo>
                <a:lnTo>
                  <a:pt x="14919" y="179190"/>
                </a:lnTo>
                <a:lnTo>
                  <a:pt x="5836" y="168094"/>
                </a:lnTo>
                <a:lnTo>
                  <a:pt x="746" y="153600"/>
                </a:lnTo>
                <a:lnTo>
                  <a:pt x="0" y="137553"/>
                </a:lnTo>
                <a:lnTo>
                  <a:pt x="3946" y="121799"/>
                </a:lnTo>
                <a:lnTo>
                  <a:pt x="8308" y="113920"/>
                </a:lnTo>
                <a:lnTo>
                  <a:pt x="13814" y="107727"/>
                </a:lnTo>
                <a:lnTo>
                  <a:pt x="20216" y="103439"/>
                </a:lnTo>
                <a:lnTo>
                  <a:pt x="27264" y="101276"/>
                </a:lnTo>
                <a:lnTo>
                  <a:pt x="27518" y="1003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587" y="6083917"/>
            <a:ext cx="128353" cy="14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067" y="5984554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17868" y="5626"/>
                </a:moveTo>
                <a:lnTo>
                  <a:pt x="11633" y="6286"/>
                </a:lnTo>
                <a:lnTo>
                  <a:pt x="5397" y="433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886" y="605172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823" y="0"/>
                </a:moveTo>
                <a:lnTo>
                  <a:pt x="5308" y="1358"/>
                </a:lnTo>
                <a:lnTo>
                  <a:pt x="2679" y="2260"/>
                </a:lnTo>
                <a:lnTo>
                  <a:pt x="0" y="267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371" y="6069009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711" y="12280"/>
                </a:moveTo>
                <a:lnTo>
                  <a:pt x="2832" y="8432"/>
                </a:lnTo>
                <a:lnTo>
                  <a:pt x="1244" y="431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338" y="605067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70">
                <a:moveTo>
                  <a:pt x="1879" y="0"/>
                </a:moveTo>
                <a:lnTo>
                  <a:pt x="1600" y="4572"/>
                </a:lnTo>
                <a:lnTo>
                  <a:pt x="965" y="9093"/>
                </a:lnTo>
                <a:lnTo>
                  <a:pt x="0" y="1347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619" y="5967435"/>
            <a:ext cx="23495" cy="50800"/>
          </a:xfrm>
          <a:custGeom>
            <a:avLst/>
            <a:gdLst/>
            <a:ahLst/>
            <a:cxnLst/>
            <a:rect l="l" t="t" r="r" b="b"/>
            <a:pathLst>
              <a:path w="23495" h="50800">
                <a:moveTo>
                  <a:pt x="0" y="0"/>
                </a:moveTo>
                <a:lnTo>
                  <a:pt x="9572" y="8812"/>
                </a:lnTo>
                <a:lnTo>
                  <a:pt x="16827" y="20667"/>
                </a:lnTo>
                <a:lnTo>
                  <a:pt x="21406" y="34777"/>
                </a:lnTo>
                <a:lnTo>
                  <a:pt x="22948" y="503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523" y="5913815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10210" y="0"/>
                </a:moveTo>
                <a:lnTo>
                  <a:pt x="7924" y="7289"/>
                </a:lnTo>
                <a:lnTo>
                  <a:pt x="4419" y="13754"/>
                </a:lnTo>
                <a:lnTo>
                  <a:pt x="0" y="1888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223" y="5843775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0"/>
                </a:moveTo>
                <a:lnTo>
                  <a:pt x="393" y="2933"/>
                </a:lnTo>
                <a:lnTo>
                  <a:pt x="571" y="5918"/>
                </a:lnTo>
                <a:lnTo>
                  <a:pt x="533" y="89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983" y="5821995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11379"/>
                </a:moveTo>
                <a:lnTo>
                  <a:pt x="1333" y="7264"/>
                </a:lnTo>
                <a:lnTo>
                  <a:pt x="3098" y="3428"/>
                </a:lnTo>
                <a:lnTo>
                  <a:pt x="523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037" y="582897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9804"/>
                </a:moveTo>
                <a:lnTo>
                  <a:pt x="546" y="6413"/>
                </a:lnTo>
                <a:lnTo>
                  <a:pt x="1397" y="3111"/>
                </a:lnTo>
                <a:lnTo>
                  <a:pt x="25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608" y="584212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3327" y="2654"/>
                </a:lnTo>
                <a:lnTo>
                  <a:pt x="6400" y="5842"/>
                </a:lnTo>
                <a:lnTo>
                  <a:pt x="9169" y="9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348" y="5906881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60">
                <a:moveTo>
                  <a:pt x="1600" y="10007"/>
                </a:moveTo>
                <a:lnTo>
                  <a:pt x="863" y="6731"/>
                </a:lnTo>
                <a:lnTo>
                  <a:pt x="330" y="339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187" y="2286000"/>
            <a:ext cx="2743200" cy="4216400"/>
          </a:xfrm>
          <a:custGeom>
            <a:avLst/>
            <a:gdLst/>
            <a:ahLst/>
            <a:cxnLst/>
            <a:rect l="l" t="t" r="r" b="b"/>
            <a:pathLst>
              <a:path w="2743200" h="4216400">
                <a:moveTo>
                  <a:pt x="0" y="0"/>
                </a:moveTo>
                <a:lnTo>
                  <a:pt x="2743200" y="0"/>
                </a:lnTo>
                <a:lnTo>
                  <a:pt x="2743200" y="4216400"/>
                </a:lnTo>
                <a:lnTo>
                  <a:pt x="0" y="421640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927" y="2258060"/>
            <a:ext cx="19888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10" dirty="0">
                <a:latin typeface="Verdana"/>
                <a:cs typeface="Verdana"/>
              </a:rPr>
              <a:t>if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(condition1){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727" y="2593263"/>
            <a:ext cx="18262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Verdana"/>
                <a:cs typeface="Verdana"/>
              </a:rPr>
              <a:t>if(condition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2)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27" y="2896844"/>
            <a:ext cx="14173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09" indent="90805">
              <a:lnSpc>
                <a:spcPct val="110000"/>
              </a:lnSpc>
              <a:spcBef>
                <a:spcPts val="100"/>
              </a:spcBef>
              <a:tabLst>
                <a:tab pos="1219200" algn="l"/>
              </a:tabLst>
            </a:pPr>
            <a:r>
              <a:rPr sz="2000" spc="-10" dirty="0">
                <a:latin typeface="Verdana"/>
                <a:cs typeface="Verdana"/>
              </a:rPr>
              <a:t>{ …….</a:t>
            </a:r>
            <a:r>
              <a:rPr sz="2000" spc="-5" dirty="0">
                <a:latin typeface="Verdana"/>
                <a:cs typeface="Verdana"/>
              </a:rPr>
              <a:t>.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" dirty="0">
                <a:latin typeface="Verdana"/>
                <a:cs typeface="Verdana"/>
              </a:rPr>
              <a:t>}  else</a:t>
            </a:r>
            <a:endParaRPr sz="2000">
              <a:latin typeface="Verdana"/>
              <a:cs typeface="Verdana"/>
            </a:endParaRPr>
          </a:p>
          <a:p>
            <a:pPr marL="103505">
              <a:lnSpc>
                <a:spcPct val="100000"/>
              </a:lnSpc>
              <a:spcBef>
                <a:spcPts val="240"/>
              </a:spcBef>
              <a:tabLst>
                <a:tab pos="1243330" algn="l"/>
              </a:tabLst>
            </a:pPr>
            <a:r>
              <a:rPr sz="2000" spc="-10" dirty="0">
                <a:latin typeface="Verdana"/>
                <a:cs typeface="Verdana"/>
              </a:rPr>
              <a:t>{ ………	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27" y="3902455"/>
            <a:ext cx="688975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25" dirty="0">
                <a:latin typeface="Verdana"/>
                <a:cs typeface="Verdana"/>
              </a:rPr>
              <a:t>l</a:t>
            </a:r>
            <a:r>
              <a:rPr sz="2000" spc="-15" dirty="0">
                <a:latin typeface="Verdana"/>
                <a:cs typeface="Verdana"/>
              </a:rPr>
              <a:t>s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{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" y="4643437"/>
            <a:ext cx="1981200" cy="142875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7310" algn="ctr">
              <a:lnSpc>
                <a:spcPts val="2150"/>
              </a:lnSpc>
            </a:pPr>
            <a:r>
              <a:rPr sz="1800" dirty="0">
                <a:latin typeface="Verdana"/>
                <a:cs typeface="Verdana"/>
              </a:rPr>
              <a:t>if(condition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3)</a:t>
            </a:r>
            <a:endParaRPr sz="1800">
              <a:latin typeface="Verdana"/>
              <a:cs typeface="Verdana"/>
            </a:endParaRPr>
          </a:p>
          <a:p>
            <a:pPr marR="65405" algn="ctr">
              <a:lnSpc>
                <a:spcPts val="2390"/>
              </a:lnSpc>
              <a:spcBef>
                <a:spcPts val="40"/>
              </a:spcBef>
              <a:tabLst>
                <a:tab pos="1029969" algn="l"/>
              </a:tabLst>
            </a:pPr>
            <a:r>
              <a:rPr sz="2000" spc="-10" dirty="0">
                <a:latin typeface="Verdana"/>
                <a:cs typeface="Verdana"/>
              </a:rPr>
              <a:t>{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……..	}</a:t>
            </a:r>
            <a:endParaRPr sz="2000">
              <a:latin typeface="Verdana"/>
              <a:cs typeface="Verdana"/>
            </a:endParaRPr>
          </a:p>
          <a:p>
            <a:pPr marL="279400">
              <a:lnSpc>
                <a:spcPts val="2150"/>
              </a:lnSpc>
            </a:pP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407034">
              <a:lnSpc>
                <a:spcPct val="100000"/>
              </a:lnSpc>
              <a:spcBef>
                <a:spcPts val="15"/>
              </a:spcBef>
              <a:tabLst>
                <a:tab pos="1458595" algn="l"/>
              </a:tabLst>
            </a:pPr>
            <a:r>
              <a:rPr sz="2000" spc="-10" dirty="0">
                <a:latin typeface="Verdana"/>
                <a:cs typeface="Verdana"/>
              </a:rPr>
              <a:t>{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………	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9443" y="6098631"/>
            <a:ext cx="186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Verdana"/>
                <a:cs typeface="Verdana"/>
              </a:rPr>
              <a:t>}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500" y="2571750"/>
            <a:ext cx="1981200" cy="1428750"/>
          </a:xfrm>
          <a:custGeom>
            <a:avLst/>
            <a:gdLst/>
            <a:ahLst/>
            <a:cxnLst/>
            <a:rect l="l" t="t" r="r" b="b"/>
            <a:pathLst>
              <a:path w="1981200" h="1428750">
                <a:moveTo>
                  <a:pt x="0" y="0"/>
                </a:moveTo>
                <a:lnTo>
                  <a:pt x="1981200" y="0"/>
                </a:lnTo>
                <a:lnTo>
                  <a:pt x="19812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7052" y="310324"/>
            <a:ext cx="269240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b="0" spc="-15" dirty="0">
                <a:latin typeface="Verdana"/>
                <a:cs typeface="Verdana"/>
              </a:rPr>
              <a:t>Nested</a:t>
            </a:r>
            <a:r>
              <a:rPr sz="3800" b="0" spc="-35" dirty="0">
                <a:latin typeface="Verdana"/>
                <a:cs typeface="Verdana"/>
              </a:rPr>
              <a:t> </a:t>
            </a:r>
            <a:r>
              <a:rPr sz="3800" b="0" spc="-15" dirty="0">
                <a:latin typeface="Verdana"/>
                <a:cs typeface="Verdana"/>
              </a:rPr>
              <a:t>if...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027" y="1229994"/>
            <a:ext cx="8249284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0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if… </a:t>
            </a:r>
            <a:r>
              <a:rPr sz="2000" spc="-10" dirty="0">
                <a:latin typeface="Verdana"/>
                <a:cs typeface="Verdana"/>
              </a:rPr>
              <a:t>or </a:t>
            </a:r>
            <a:r>
              <a:rPr sz="2000" spc="-5" dirty="0">
                <a:latin typeface="Verdana"/>
                <a:cs typeface="Verdana"/>
              </a:rPr>
              <a:t>if..else.. may have another </a:t>
            </a:r>
            <a:r>
              <a:rPr sz="2000" dirty="0">
                <a:latin typeface="Verdana"/>
                <a:cs typeface="Verdana"/>
              </a:rPr>
              <a:t>if.. </a:t>
            </a:r>
            <a:r>
              <a:rPr sz="2000" spc="-5" dirty="0">
                <a:latin typeface="Verdana"/>
                <a:cs typeface="Verdana"/>
              </a:rPr>
              <a:t>Statement </a:t>
            </a:r>
            <a:r>
              <a:rPr sz="2000" spc="10" dirty="0">
                <a:latin typeface="Verdana"/>
                <a:cs typeface="Verdana"/>
              </a:rPr>
              <a:t>in </a:t>
            </a:r>
            <a:r>
              <a:rPr sz="2000" spc="5" dirty="0">
                <a:latin typeface="Verdana"/>
                <a:cs typeface="Verdana"/>
              </a:rPr>
              <a:t>its </a:t>
            </a:r>
            <a:r>
              <a:rPr sz="2000" spc="-5" dirty="0">
                <a:latin typeface="Verdana"/>
                <a:cs typeface="Verdana"/>
              </a:rPr>
              <a:t>true  block </a:t>
            </a:r>
            <a:r>
              <a:rPr sz="2000" spc="-10" dirty="0">
                <a:latin typeface="Verdana"/>
                <a:cs typeface="Verdana"/>
              </a:rPr>
              <a:t>or </a:t>
            </a:r>
            <a:r>
              <a:rPr sz="2000" spc="5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false block. </a:t>
            </a: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5" dirty="0">
                <a:latin typeface="Verdana"/>
                <a:cs typeface="Verdana"/>
              </a:rPr>
              <a:t>is </a:t>
            </a:r>
            <a:r>
              <a:rPr sz="2000" spc="-10" dirty="0">
                <a:latin typeface="Verdana"/>
                <a:cs typeface="Verdana"/>
              </a:rPr>
              <a:t>known </a:t>
            </a:r>
            <a:r>
              <a:rPr sz="2000" spc="-5" dirty="0">
                <a:latin typeface="Verdana"/>
                <a:cs typeface="Verdana"/>
              </a:rPr>
              <a:t>as Nesting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spc="5" dirty="0">
                <a:latin typeface="Verdana"/>
                <a:cs typeface="Verdana"/>
              </a:rPr>
              <a:t>if </a:t>
            </a:r>
            <a:r>
              <a:rPr sz="2000" dirty="0">
                <a:latin typeface="Verdana"/>
                <a:cs typeface="Verdana"/>
              </a:rPr>
              <a:t>(placing </a:t>
            </a:r>
            <a:r>
              <a:rPr sz="2000" spc="-5" dirty="0">
                <a:latin typeface="Verdana"/>
                <a:cs typeface="Verdana"/>
              </a:rPr>
              <a:t>an  </a:t>
            </a:r>
            <a:r>
              <a:rPr sz="2000" spc="5" dirty="0">
                <a:latin typeface="Verdana"/>
                <a:cs typeface="Verdana"/>
              </a:rPr>
              <a:t>if inside </a:t>
            </a:r>
            <a:r>
              <a:rPr sz="2000" spc="-5" dirty="0">
                <a:latin typeface="Verdana"/>
                <a:cs typeface="Verdana"/>
              </a:rPr>
              <a:t>another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if).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6600" y="2362200"/>
            <a:ext cx="5367655" cy="311150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(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num&gt;0)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{</a:t>
            </a:r>
            <a:endParaRPr sz="1800">
              <a:latin typeface="Verdana"/>
              <a:cs typeface="Verdana"/>
            </a:endParaRPr>
          </a:p>
          <a:p>
            <a:pPr marL="249554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Verdana"/>
                <a:cs typeface="Verdana"/>
              </a:rPr>
              <a:t>jLable1.setText(“Number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positive”);</a:t>
            </a:r>
            <a:endParaRPr sz="1800">
              <a:latin typeface="Verdana"/>
              <a:cs typeface="Verdana"/>
            </a:endParaRPr>
          </a:p>
          <a:p>
            <a:pPr marL="170180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{ if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(num&lt;0)</a:t>
            </a:r>
            <a:endParaRPr sz="1800">
              <a:latin typeface="Verdana"/>
              <a:cs typeface="Verdana"/>
            </a:endParaRPr>
          </a:p>
          <a:p>
            <a:pPr marL="332105" marR="284480" indent="240665">
              <a:lnSpc>
                <a:spcPct val="110000"/>
              </a:lnSpc>
            </a:pPr>
            <a:r>
              <a:rPr sz="1800" spc="-10" dirty="0">
                <a:latin typeface="Verdana"/>
                <a:cs typeface="Verdana"/>
              </a:rPr>
              <a:t>jLable1.setText(“Number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negative”);  </a:t>
            </a: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57277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Verdana"/>
                <a:cs typeface="Verdana"/>
              </a:rPr>
              <a:t>jLable1.setText(“Number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zero”);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00359" y="5602298"/>
            <a:ext cx="3732529" cy="808355"/>
          </a:xfrm>
          <a:custGeom>
            <a:avLst/>
            <a:gdLst/>
            <a:ahLst/>
            <a:cxnLst/>
            <a:rect l="l" t="t" r="r" b="b"/>
            <a:pathLst>
              <a:path w="3732529" h="808354">
                <a:moveTo>
                  <a:pt x="0" y="0"/>
                </a:moveTo>
                <a:lnTo>
                  <a:pt x="1014755" y="350393"/>
                </a:lnTo>
                <a:lnTo>
                  <a:pt x="939925" y="363400"/>
                </a:lnTo>
                <a:lnTo>
                  <a:pt x="871150" y="377085"/>
                </a:lnTo>
                <a:lnTo>
                  <a:pt x="808500" y="391392"/>
                </a:lnTo>
                <a:lnTo>
                  <a:pt x="752044" y="406266"/>
                </a:lnTo>
                <a:lnTo>
                  <a:pt x="701853" y="421649"/>
                </a:lnTo>
                <a:lnTo>
                  <a:pt x="657997" y="437485"/>
                </a:lnTo>
                <a:lnTo>
                  <a:pt x="620545" y="453719"/>
                </a:lnTo>
                <a:lnTo>
                  <a:pt x="565134" y="487154"/>
                </a:lnTo>
                <a:lnTo>
                  <a:pt x="536179" y="521504"/>
                </a:lnTo>
                <a:lnTo>
                  <a:pt x="531797" y="538881"/>
                </a:lnTo>
                <a:lnTo>
                  <a:pt x="534240" y="556319"/>
                </a:lnTo>
                <a:lnTo>
                  <a:pt x="559876" y="591150"/>
                </a:lnTo>
                <a:lnTo>
                  <a:pt x="613645" y="625546"/>
                </a:lnTo>
                <a:lnTo>
                  <a:pt x="651256" y="642442"/>
                </a:lnTo>
                <a:lnTo>
                  <a:pt x="703126" y="661424"/>
                </a:lnTo>
                <a:lnTo>
                  <a:pt x="762689" y="679406"/>
                </a:lnTo>
                <a:lnTo>
                  <a:pt x="829480" y="696357"/>
                </a:lnTo>
                <a:lnTo>
                  <a:pt x="903036" y="712243"/>
                </a:lnTo>
                <a:lnTo>
                  <a:pt x="942205" y="719777"/>
                </a:lnTo>
                <a:lnTo>
                  <a:pt x="982891" y="727033"/>
                </a:lnTo>
                <a:lnTo>
                  <a:pt x="1025036" y="734007"/>
                </a:lnTo>
                <a:lnTo>
                  <a:pt x="1068583" y="740694"/>
                </a:lnTo>
                <a:lnTo>
                  <a:pt x="1113472" y="747091"/>
                </a:lnTo>
                <a:lnTo>
                  <a:pt x="1207047" y="758997"/>
                </a:lnTo>
                <a:lnTo>
                  <a:pt x="1305298" y="769694"/>
                </a:lnTo>
                <a:lnTo>
                  <a:pt x="1407761" y="779148"/>
                </a:lnTo>
                <a:lnTo>
                  <a:pt x="1513971" y="787328"/>
                </a:lnTo>
                <a:lnTo>
                  <a:pt x="1623465" y="794201"/>
                </a:lnTo>
                <a:lnTo>
                  <a:pt x="1792848" y="801988"/>
                </a:lnTo>
                <a:lnTo>
                  <a:pt x="1967008" y="806652"/>
                </a:lnTo>
                <a:lnTo>
                  <a:pt x="2144380" y="808084"/>
                </a:lnTo>
                <a:lnTo>
                  <a:pt x="2323397" y="806175"/>
                </a:lnTo>
                <a:lnTo>
                  <a:pt x="2502493" y="800815"/>
                </a:lnTo>
                <a:lnTo>
                  <a:pt x="2621161" y="795270"/>
                </a:lnTo>
                <a:lnTo>
                  <a:pt x="2738704" y="788111"/>
                </a:lnTo>
                <a:lnTo>
                  <a:pt x="2814112" y="782586"/>
                </a:lnTo>
                <a:lnTo>
                  <a:pt x="2886966" y="776499"/>
                </a:lnTo>
                <a:lnTo>
                  <a:pt x="2957212" y="769869"/>
                </a:lnTo>
                <a:lnTo>
                  <a:pt x="3024794" y="762719"/>
                </a:lnTo>
                <a:lnTo>
                  <a:pt x="3089657" y="755072"/>
                </a:lnTo>
                <a:lnTo>
                  <a:pt x="3151747" y="746948"/>
                </a:lnTo>
                <a:lnTo>
                  <a:pt x="3211008" y="738370"/>
                </a:lnTo>
                <a:lnTo>
                  <a:pt x="3267387" y="729359"/>
                </a:lnTo>
                <a:lnTo>
                  <a:pt x="3320827" y="719938"/>
                </a:lnTo>
                <a:lnTo>
                  <a:pt x="3371273" y="710128"/>
                </a:lnTo>
                <a:lnTo>
                  <a:pt x="3418672" y="699951"/>
                </a:lnTo>
                <a:lnTo>
                  <a:pt x="3462968" y="689429"/>
                </a:lnTo>
                <a:lnTo>
                  <a:pt x="3504106" y="678584"/>
                </a:lnTo>
                <a:lnTo>
                  <a:pt x="3542031" y="667438"/>
                </a:lnTo>
                <a:lnTo>
                  <a:pt x="3608023" y="644329"/>
                </a:lnTo>
                <a:lnTo>
                  <a:pt x="3660506" y="620277"/>
                </a:lnTo>
                <a:lnTo>
                  <a:pt x="3699038" y="595458"/>
                </a:lnTo>
                <a:lnTo>
                  <a:pt x="3729721" y="557171"/>
                </a:lnTo>
                <a:lnTo>
                  <a:pt x="3732498" y="544214"/>
                </a:lnTo>
                <a:lnTo>
                  <a:pt x="3731458" y="531197"/>
                </a:lnTo>
                <a:lnTo>
                  <a:pt x="3704887" y="491997"/>
                </a:lnTo>
                <a:lnTo>
                  <a:pt x="3667082" y="465961"/>
                </a:lnTo>
                <a:lnTo>
                  <a:pt x="3612692" y="440207"/>
                </a:lnTo>
                <a:lnTo>
                  <a:pt x="3560823" y="421225"/>
                </a:lnTo>
                <a:lnTo>
                  <a:pt x="3501262" y="403242"/>
                </a:lnTo>
                <a:lnTo>
                  <a:pt x="3434472" y="386292"/>
                </a:lnTo>
                <a:lnTo>
                  <a:pt x="3360918" y="370405"/>
                </a:lnTo>
                <a:lnTo>
                  <a:pt x="3321749" y="362871"/>
                </a:lnTo>
                <a:lnTo>
                  <a:pt x="3281064" y="355616"/>
                </a:lnTo>
                <a:lnTo>
                  <a:pt x="3238919" y="348642"/>
                </a:lnTo>
                <a:lnTo>
                  <a:pt x="3195373" y="341955"/>
                </a:lnTo>
                <a:lnTo>
                  <a:pt x="3150485" y="335558"/>
                </a:lnTo>
                <a:lnTo>
                  <a:pt x="3056910" y="323651"/>
                </a:lnTo>
                <a:lnTo>
                  <a:pt x="2958660" y="312955"/>
                </a:lnTo>
                <a:lnTo>
                  <a:pt x="2856198" y="303500"/>
                </a:lnTo>
                <a:lnTo>
                  <a:pt x="2749988" y="295321"/>
                </a:lnTo>
                <a:lnTo>
                  <a:pt x="2738174" y="294538"/>
                </a:lnTo>
                <a:lnTo>
                  <a:pt x="1525257" y="294538"/>
                </a:lnTo>
                <a:lnTo>
                  <a:pt x="0" y="0"/>
                </a:lnTo>
                <a:close/>
              </a:path>
              <a:path w="3732529" h="808354">
                <a:moveTo>
                  <a:pt x="2119580" y="274564"/>
                </a:moveTo>
                <a:lnTo>
                  <a:pt x="1940563" y="276474"/>
                </a:lnTo>
                <a:lnTo>
                  <a:pt x="1761467" y="281834"/>
                </a:lnTo>
                <a:lnTo>
                  <a:pt x="1642800" y="287379"/>
                </a:lnTo>
                <a:lnTo>
                  <a:pt x="1525257" y="294538"/>
                </a:lnTo>
                <a:lnTo>
                  <a:pt x="2738174" y="294538"/>
                </a:lnTo>
                <a:lnTo>
                  <a:pt x="2584661" y="285512"/>
                </a:lnTo>
                <a:lnTo>
                  <a:pt x="2413512" y="278753"/>
                </a:lnTo>
                <a:lnTo>
                  <a:pt x="2238107" y="275154"/>
                </a:lnTo>
                <a:lnTo>
                  <a:pt x="2119580" y="274564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0359" y="5602298"/>
            <a:ext cx="3732529" cy="808355"/>
          </a:xfrm>
          <a:custGeom>
            <a:avLst/>
            <a:gdLst/>
            <a:ahLst/>
            <a:cxnLst/>
            <a:rect l="l" t="t" r="r" b="b"/>
            <a:pathLst>
              <a:path w="3732529" h="808354">
                <a:moveTo>
                  <a:pt x="0" y="0"/>
                </a:moveTo>
                <a:lnTo>
                  <a:pt x="1525257" y="294538"/>
                </a:lnTo>
                <a:lnTo>
                  <a:pt x="1583859" y="290754"/>
                </a:lnTo>
                <a:lnTo>
                  <a:pt x="1642800" y="287379"/>
                </a:lnTo>
                <a:lnTo>
                  <a:pt x="1702022" y="284406"/>
                </a:lnTo>
                <a:lnTo>
                  <a:pt x="1761467" y="281834"/>
                </a:lnTo>
                <a:lnTo>
                  <a:pt x="1821078" y="279657"/>
                </a:lnTo>
                <a:lnTo>
                  <a:pt x="1880796" y="277872"/>
                </a:lnTo>
                <a:lnTo>
                  <a:pt x="1940563" y="276474"/>
                </a:lnTo>
                <a:lnTo>
                  <a:pt x="2000322" y="275459"/>
                </a:lnTo>
                <a:lnTo>
                  <a:pt x="2060013" y="274824"/>
                </a:lnTo>
                <a:lnTo>
                  <a:pt x="2119580" y="274564"/>
                </a:lnTo>
                <a:lnTo>
                  <a:pt x="2178964" y="274676"/>
                </a:lnTo>
                <a:lnTo>
                  <a:pt x="2238107" y="275154"/>
                </a:lnTo>
                <a:lnTo>
                  <a:pt x="2296952" y="275996"/>
                </a:lnTo>
                <a:lnTo>
                  <a:pt x="2355439" y="277197"/>
                </a:lnTo>
                <a:lnTo>
                  <a:pt x="2413512" y="278753"/>
                </a:lnTo>
                <a:lnTo>
                  <a:pt x="2471112" y="280661"/>
                </a:lnTo>
                <a:lnTo>
                  <a:pt x="2528181" y="282915"/>
                </a:lnTo>
                <a:lnTo>
                  <a:pt x="2584661" y="285512"/>
                </a:lnTo>
                <a:lnTo>
                  <a:pt x="2640494" y="288448"/>
                </a:lnTo>
                <a:lnTo>
                  <a:pt x="2695622" y="291719"/>
                </a:lnTo>
                <a:lnTo>
                  <a:pt x="2749988" y="295321"/>
                </a:lnTo>
                <a:lnTo>
                  <a:pt x="2803532" y="299249"/>
                </a:lnTo>
                <a:lnTo>
                  <a:pt x="2856198" y="303500"/>
                </a:lnTo>
                <a:lnTo>
                  <a:pt x="2907926" y="308070"/>
                </a:lnTo>
                <a:lnTo>
                  <a:pt x="2958660" y="312955"/>
                </a:lnTo>
                <a:lnTo>
                  <a:pt x="3008340" y="318150"/>
                </a:lnTo>
                <a:lnTo>
                  <a:pt x="3056910" y="323651"/>
                </a:lnTo>
                <a:lnTo>
                  <a:pt x="3104311" y="329455"/>
                </a:lnTo>
                <a:lnTo>
                  <a:pt x="3150485" y="335558"/>
                </a:lnTo>
                <a:lnTo>
                  <a:pt x="3195373" y="341955"/>
                </a:lnTo>
                <a:lnTo>
                  <a:pt x="3238919" y="348642"/>
                </a:lnTo>
                <a:lnTo>
                  <a:pt x="3281064" y="355616"/>
                </a:lnTo>
                <a:lnTo>
                  <a:pt x="3321749" y="362871"/>
                </a:lnTo>
                <a:lnTo>
                  <a:pt x="3360918" y="370405"/>
                </a:lnTo>
                <a:lnTo>
                  <a:pt x="3398512" y="378214"/>
                </a:lnTo>
                <a:lnTo>
                  <a:pt x="3468741" y="394636"/>
                </a:lnTo>
                <a:lnTo>
                  <a:pt x="3531975" y="412107"/>
                </a:lnTo>
                <a:lnTo>
                  <a:pt x="3587748" y="430593"/>
                </a:lnTo>
                <a:lnTo>
                  <a:pt x="3641988" y="453038"/>
                </a:lnTo>
                <a:lnTo>
                  <a:pt x="3688031" y="478955"/>
                </a:lnTo>
                <a:lnTo>
                  <a:pt x="3717707" y="505066"/>
                </a:lnTo>
                <a:lnTo>
                  <a:pt x="3732498" y="544214"/>
                </a:lnTo>
                <a:lnTo>
                  <a:pt x="3729721" y="557171"/>
                </a:lnTo>
                <a:lnTo>
                  <a:pt x="3699038" y="595458"/>
                </a:lnTo>
                <a:lnTo>
                  <a:pt x="3660506" y="620277"/>
                </a:lnTo>
                <a:lnTo>
                  <a:pt x="3608023" y="644329"/>
                </a:lnTo>
                <a:lnTo>
                  <a:pt x="3542031" y="667438"/>
                </a:lnTo>
                <a:lnTo>
                  <a:pt x="3504106" y="678584"/>
                </a:lnTo>
                <a:lnTo>
                  <a:pt x="3462968" y="689429"/>
                </a:lnTo>
                <a:lnTo>
                  <a:pt x="3418672" y="699951"/>
                </a:lnTo>
                <a:lnTo>
                  <a:pt x="3371273" y="710128"/>
                </a:lnTo>
                <a:lnTo>
                  <a:pt x="3320827" y="719938"/>
                </a:lnTo>
                <a:lnTo>
                  <a:pt x="3267387" y="729359"/>
                </a:lnTo>
                <a:lnTo>
                  <a:pt x="3211008" y="738370"/>
                </a:lnTo>
                <a:lnTo>
                  <a:pt x="3151747" y="746948"/>
                </a:lnTo>
                <a:lnTo>
                  <a:pt x="3089657" y="755072"/>
                </a:lnTo>
                <a:lnTo>
                  <a:pt x="3024794" y="762719"/>
                </a:lnTo>
                <a:lnTo>
                  <a:pt x="2957212" y="769869"/>
                </a:lnTo>
                <a:lnTo>
                  <a:pt x="2886966" y="776499"/>
                </a:lnTo>
                <a:lnTo>
                  <a:pt x="2814112" y="782586"/>
                </a:lnTo>
                <a:lnTo>
                  <a:pt x="2738704" y="788111"/>
                </a:lnTo>
                <a:lnTo>
                  <a:pt x="2680102" y="791894"/>
                </a:lnTo>
                <a:lnTo>
                  <a:pt x="2621161" y="795270"/>
                </a:lnTo>
                <a:lnTo>
                  <a:pt x="2561939" y="798242"/>
                </a:lnTo>
                <a:lnTo>
                  <a:pt x="2502493" y="800815"/>
                </a:lnTo>
                <a:lnTo>
                  <a:pt x="2442882" y="802992"/>
                </a:lnTo>
                <a:lnTo>
                  <a:pt x="2383164" y="804777"/>
                </a:lnTo>
                <a:lnTo>
                  <a:pt x="2323397" y="806175"/>
                </a:lnTo>
                <a:lnTo>
                  <a:pt x="2263639" y="807190"/>
                </a:lnTo>
                <a:lnTo>
                  <a:pt x="2203947" y="807825"/>
                </a:lnTo>
                <a:lnTo>
                  <a:pt x="2144380" y="808084"/>
                </a:lnTo>
                <a:lnTo>
                  <a:pt x="2084996" y="807973"/>
                </a:lnTo>
                <a:lnTo>
                  <a:pt x="2025853" y="807494"/>
                </a:lnTo>
                <a:lnTo>
                  <a:pt x="1967008" y="806652"/>
                </a:lnTo>
                <a:lnTo>
                  <a:pt x="1908521" y="805451"/>
                </a:lnTo>
                <a:lnTo>
                  <a:pt x="1850448" y="803895"/>
                </a:lnTo>
                <a:lnTo>
                  <a:pt x="1792848" y="801988"/>
                </a:lnTo>
                <a:lnTo>
                  <a:pt x="1735779" y="799734"/>
                </a:lnTo>
                <a:lnTo>
                  <a:pt x="1679299" y="797137"/>
                </a:lnTo>
                <a:lnTo>
                  <a:pt x="1623465" y="794201"/>
                </a:lnTo>
                <a:lnTo>
                  <a:pt x="1568337" y="790930"/>
                </a:lnTo>
                <a:lnTo>
                  <a:pt x="1513971" y="787328"/>
                </a:lnTo>
                <a:lnTo>
                  <a:pt x="1460427" y="783400"/>
                </a:lnTo>
                <a:lnTo>
                  <a:pt x="1407761" y="779148"/>
                </a:lnTo>
                <a:lnTo>
                  <a:pt x="1356032" y="774578"/>
                </a:lnTo>
                <a:lnTo>
                  <a:pt x="1305298" y="769694"/>
                </a:lnTo>
                <a:lnTo>
                  <a:pt x="1255617" y="764499"/>
                </a:lnTo>
                <a:lnTo>
                  <a:pt x="1207047" y="758997"/>
                </a:lnTo>
                <a:lnTo>
                  <a:pt x="1159646" y="753193"/>
                </a:lnTo>
                <a:lnTo>
                  <a:pt x="1113472" y="747091"/>
                </a:lnTo>
                <a:lnTo>
                  <a:pt x="1068583" y="740694"/>
                </a:lnTo>
                <a:lnTo>
                  <a:pt x="1025036" y="734007"/>
                </a:lnTo>
                <a:lnTo>
                  <a:pt x="982891" y="727033"/>
                </a:lnTo>
                <a:lnTo>
                  <a:pt x="942205" y="719777"/>
                </a:lnTo>
                <a:lnTo>
                  <a:pt x="903036" y="712243"/>
                </a:lnTo>
                <a:lnTo>
                  <a:pt x="865442" y="704435"/>
                </a:lnTo>
                <a:lnTo>
                  <a:pt x="795210" y="688012"/>
                </a:lnTo>
                <a:lnTo>
                  <a:pt x="731975" y="670542"/>
                </a:lnTo>
                <a:lnTo>
                  <a:pt x="676200" y="652056"/>
                </a:lnTo>
                <a:lnTo>
                  <a:pt x="613645" y="625546"/>
                </a:lnTo>
                <a:lnTo>
                  <a:pt x="559876" y="591150"/>
                </a:lnTo>
                <a:lnTo>
                  <a:pt x="534240" y="556319"/>
                </a:lnTo>
                <a:lnTo>
                  <a:pt x="531797" y="538881"/>
                </a:lnTo>
                <a:lnTo>
                  <a:pt x="536179" y="521504"/>
                </a:lnTo>
                <a:lnTo>
                  <a:pt x="565134" y="487154"/>
                </a:lnTo>
                <a:lnTo>
                  <a:pt x="620545" y="453719"/>
                </a:lnTo>
                <a:lnTo>
                  <a:pt x="657997" y="437485"/>
                </a:lnTo>
                <a:lnTo>
                  <a:pt x="701853" y="421649"/>
                </a:lnTo>
                <a:lnTo>
                  <a:pt x="752044" y="406266"/>
                </a:lnTo>
                <a:lnTo>
                  <a:pt x="808500" y="391392"/>
                </a:lnTo>
                <a:lnTo>
                  <a:pt x="871150" y="377085"/>
                </a:lnTo>
                <a:lnTo>
                  <a:pt x="939925" y="363400"/>
                </a:lnTo>
                <a:lnTo>
                  <a:pt x="1014755" y="35039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92632" y="5985012"/>
            <a:ext cx="188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Nested </a:t>
            </a:r>
            <a:r>
              <a:rPr sz="1800" spc="-30" dirty="0">
                <a:latin typeface="Verdana"/>
                <a:cs typeface="Verdana"/>
              </a:rPr>
              <a:t>if..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block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7" y="2060575"/>
            <a:ext cx="3505200" cy="439928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65"/>
              </a:lnSpc>
            </a:pPr>
            <a:r>
              <a:rPr sz="1800" dirty="0">
                <a:latin typeface="Verdana"/>
                <a:cs typeface="Verdana"/>
              </a:rPr>
              <a:t>if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(condition1)</a:t>
            </a:r>
            <a:endParaRPr sz="1800">
              <a:latin typeface="Verdana"/>
              <a:cs typeface="Verdana"/>
            </a:endParaRPr>
          </a:p>
          <a:p>
            <a:pPr marL="249554" marR="1584960" indent="161290">
              <a:lnSpc>
                <a:spcPct val="11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  </a:t>
            </a: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65468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if (condition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2)</a:t>
            </a:r>
            <a:endParaRPr sz="1800">
              <a:latin typeface="Verdana"/>
              <a:cs typeface="Verdana"/>
            </a:endParaRPr>
          </a:p>
          <a:p>
            <a:pPr marL="654685" marR="939165" indent="405130">
              <a:lnSpc>
                <a:spcPct val="11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  </a:t>
            </a: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106045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if (condition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3)</a:t>
            </a:r>
            <a:endParaRPr sz="1800">
              <a:latin typeface="Verdana"/>
              <a:cs typeface="Verdana"/>
            </a:endParaRPr>
          </a:p>
          <a:p>
            <a:pPr marL="1060450" marR="695325" indent="240665">
              <a:lnSpc>
                <a:spcPct val="11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  </a:t>
            </a: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138303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Verdana"/>
                <a:cs typeface="Verdana"/>
              </a:rPr>
              <a:t>if(condition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4)</a:t>
            </a:r>
            <a:endParaRPr sz="1800">
              <a:latin typeface="Verdana"/>
              <a:cs typeface="Verdana"/>
            </a:endParaRPr>
          </a:p>
          <a:p>
            <a:pPr marL="170624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4;</a:t>
            </a:r>
            <a:endParaRPr sz="1800">
              <a:latin typeface="Verdana"/>
              <a:cs typeface="Verdana"/>
            </a:endParaRPr>
          </a:p>
          <a:p>
            <a:pPr marL="146558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………</a:t>
            </a:r>
            <a:endParaRPr sz="1800">
              <a:latin typeface="Verdana"/>
              <a:cs typeface="Verdana"/>
            </a:endParaRPr>
          </a:p>
          <a:p>
            <a:pPr marL="1301115" marR="1473835" indent="16446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………  </a:t>
            </a:r>
            <a:r>
              <a:rPr sz="1800" dirty="0">
                <a:latin typeface="Verdana"/>
                <a:cs typeface="Verdana"/>
              </a:rPr>
              <a:t>else</a:t>
            </a:r>
            <a:endParaRPr sz="1800">
              <a:latin typeface="Verdana"/>
              <a:cs typeface="Verdana"/>
            </a:endParaRPr>
          </a:p>
          <a:p>
            <a:pPr marL="170624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052" y="381762"/>
            <a:ext cx="494411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If…else…If</a:t>
            </a:r>
            <a:r>
              <a:rPr sz="3800" spc="-45" dirty="0"/>
              <a:t> </a:t>
            </a:r>
            <a:r>
              <a:rPr sz="3800" spc="-10" dirty="0"/>
              <a:t>ladder</a:t>
            </a:r>
            <a:endParaRPr sz="3800"/>
          </a:p>
        </p:txBody>
      </p:sp>
      <p:sp>
        <p:nvSpPr>
          <p:cNvPr id="7" name="object 7"/>
          <p:cNvSpPr txBox="1"/>
          <p:nvPr/>
        </p:nvSpPr>
        <p:spPr>
          <a:xfrm>
            <a:off x="402590" y="1172083"/>
            <a:ext cx="8316595" cy="7778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550"/>
              </a:spcBef>
              <a:tabLst>
                <a:tab pos="356870" algn="l"/>
              </a:tabLst>
            </a:pPr>
            <a:r>
              <a:rPr sz="19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9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Verdana"/>
                <a:cs typeface="Verdana"/>
              </a:rPr>
              <a:t>When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0" dirty="0">
                <a:latin typeface="Verdana"/>
                <a:cs typeface="Verdana"/>
              </a:rPr>
              <a:t>else block contains another </a:t>
            </a:r>
            <a:r>
              <a:rPr sz="1900" spc="-5" dirty="0">
                <a:latin typeface="Verdana"/>
                <a:cs typeface="Verdana"/>
              </a:rPr>
              <a:t>if.. </a:t>
            </a:r>
            <a:r>
              <a:rPr sz="1900" spc="-10" dirty="0">
                <a:latin typeface="Verdana"/>
                <a:cs typeface="Verdana"/>
              </a:rPr>
              <a:t>and this nested else </a:t>
            </a:r>
            <a:r>
              <a:rPr sz="1900" spc="-15" dirty="0">
                <a:latin typeface="Verdana"/>
                <a:cs typeface="Verdana"/>
              </a:rPr>
              <a:t>block  </a:t>
            </a:r>
            <a:r>
              <a:rPr sz="1900" spc="-10" dirty="0">
                <a:latin typeface="Verdana"/>
                <a:cs typeface="Verdana"/>
              </a:rPr>
              <a:t>may </a:t>
            </a:r>
            <a:r>
              <a:rPr sz="1900" spc="-5" dirty="0">
                <a:latin typeface="Verdana"/>
                <a:cs typeface="Verdana"/>
              </a:rPr>
              <a:t>have </a:t>
            </a:r>
            <a:r>
              <a:rPr sz="1900" spc="-10" dirty="0">
                <a:latin typeface="Verdana"/>
                <a:cs typeface="Verdana"/>
              </a:rPr>
              <a:t>another </a:t>
            </a:r>
            <a:r>
              <a:rPr sz="1900" spc="-15" dirty="0">
                <a:latin typeface="Verdana"/>
                <a:cs typeface="Verdana"/>
              </a:rPr>
              <a:t>if </a:t>
            </a:r>
            <a:r>
              <a:rPr sz="1900" spc="-10" dirty="0">
                <a:latin typeface="Verdana"/>
                <a:cs typeface="Verdana"/>
              </a:rPr>
              <a:t>and </a:t>
            </a:r>
            <a:r>
              <a:rPr sz="1900" spc="-5" dirty="0">
                <a:latin typeface="Verdana"/>
                <a:cs typeface="Verdana"/>
              </a:rPr>
              <a:t>so on. </a:t>
            </a:r>
            <a:r>
              <a:rPr sz="1900" spc="-10" dirty="0">
                <a:latin typeface="Verdana"/>
                <a:cs typeface="Verdana"/>
              </a:rPr>
              <a:t>This nesting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5" dirty="0">
                <a:latin typeface="Verdana"/>
                <a:cs typeface="Verdana"/>
              </a:rPr>
              <a:t>often known </a:t>
            </a:r>
            <a:r>
              <a:rPr sz="1900" spc="-10" dirty="0">
                <a:latin typeface="Verdana"/>
                <a:cs typeface="Verdana"/>
              </a:rPr>
              <a:t>as  if..else..if </a:t>
            </a:r>
            <a:r>
              <a:rPr sz="1900" spc="-15" dirty="0">
                <a:latin typeface="Verdana"/>
                <a:cs typeface="Verdana"/>
              </a:rPr>
              <a:t>ladder </a:t>
            </a:r>
            <a:r>
              <a:rPr sz="1900" spc="-5" dirty="0">
                <a:latin typeface="Verdana"/>
                <a:cs typeface="Verdana"/>
              </a:rPr>
              <a:t>or</a:t>
            </a:r>
            <a:r>
              <a:rPr sz="1900" spc="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staircase.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275" y="2205037"/>
            <a:ext cx="5105400" cy="427672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19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latin typeface="Verdana"/>
                <a:cs typeface="Verdana"/>
              </a:rPr>
              <a:t>if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(day==1)</a:t>
            </a:r>
            <a:endParaRPr sz="1400">
              <a:latin typeface="Verdana"/>
              <a:cs typeface="Verdana"/>
            </a:endParaRPr>
          </a:p>
          <a:p>
            <a:pPr marL="90805" marR="2149475" indent="237490">
              <a:lnSpc>
                <a:spcPct val="110000"/>
              </a:lnSpc>
            </a:pP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“S</a:t>
            </a:r>
            <a:r>
              <a:rPr sz="1400" b="1" spc="-20" dirty="0">
                <a:latin typeface="Verdana"/>
                <a:cs typeface="Verdana"/>
              </a:rPr>
              <a:t>un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  else</a:t>
            </a:r>
            <a:endParaRPr sz="1400">
              <a:latin typeface="Verdana"/>
              <a:cs typeface="Verdana"/>
            </a:endParaRPr>
          </a:p>
          <a:p>
            <a:pPr marL="389890" marR="2049145" indent="-180340">
              <a:lnSpc>
                <a:spcPct val="110000"/>
              </a:lnSpc>
            </a:pPr>
            <a:r>
              <a:rPr sz="1400" b="1" spc="-5" dirty="0">
                <a:latin typeface="Verdana"/>
                <a:cs typeface="Verdana"/>
              </a:rPr>
              <a:t>if </a:t>
            </a:r>
            <a:r>
              <a:rPr sz="1400" b="1" spc="-10" dirty="0">
                <a:latin typeface="Verdana"/>
                <a:cs typeface="Verdana"/>
              </a:rPr>
              <a:t>(day==2)  </a:t>
            </a: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</a:t>
            </a:r>
            <a:r>
              <a:rPr sz="1400" b="1" spc="-10" dirty="0">
                <a:latin typeface="Verdana"/>
                <a:cs typeface="Verdana"/>
              </a:rPr>
              <a:t>Mo</a:t>
            </a:r>
            <a:r>
              <a:rPr sz="1400" b="1" spc="-20" dirty="0">
                <a:latin typeface="Verdana"/>
                <a:cs typeface="Verdana"/>
              </a:rPr>
              <a:t>n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  <a:p>
            <a:pPr marL="210185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latin typeface="Verdana"/>
                <a:cs typeface="Verdana"/>
              </a:rPr>
              <a:t>else</a:t>
            </a:r>
            <a:endParaRPr sz="1400">
              <a:latin typeface="Verdana"/>
              <a:cs typeface="Verdana"/>
            </a:endParaRPr>
          </a:p>
          <a:p>
            <a:pPr marL="630555" marR="1753235" indent="-241300">
              <a:lnSpc>
                <a:spcPct val="110000"/>
              </a:lnSpc>
            </a:pPr>
            <a:r>
              <a:rPr sz="1400" b="1" spc="-5" dirty="0">
                <a:latin typeface="Verdana"/>
                <a:cs typeface="Verdana"/>
              </a:rPr>
              <a:t>if </a:t>
            </a:r>
            <a:r>
              <a:rPr sz="1400" b="1" spc="-10" dirty="0">
                <a:latin typeface="Verdana"/>
                <a:cs typeface="Verdana"/>
              </a:rPr>
              <a:t>(day==3)  </a:t>
            </a: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</a:t>
            </a:r>
            <a:r>
              <a:rPr sz="1400" b="1" dirty="0">
                <a:latin typeface="Verdana"/>
                <a:cs typeface="Verdana"/>
              </a:rPr>
              <a:t>T</a:t>
            </a:r>
            <a:r>
              <a:rPr sz="1400" b="1" spc="-20" dirty="0">
                <a:latin typeface="Verdana"/>
                <a:cs typeface="Verdana"/>
              </a:rPr>
              <a:t>u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15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  <a:p>
            <a:pPr marL="389890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latin typeface="Verdana"/>
                <a:cs typeface="Verdana"/>
              </a:rPr>
              <a:t>else</a:t>
            </a:r>
            <a:endParaRPr sz="1400">
              <a:latin typeface="Verdana"/>
              <a:cs typeface="Verdana"/>
            </a:endParaRPr>
          </a:p>
          <a:p>
            <a:pPr marL="871219" marR="1131570" indent="-241300">
              <a:lnSpc>
                <a:spcPct val="100000"/>
              </a:lnSpc>
              <a:spcBef>
                <a:spcPts val="165"/>
              </a:spcBef>
            </a:pPr>
            <a:r>
              <a:rPr sz="1400" b="1" spc="-10" dirty="0">
                <a:latin typeface="Verdana"/>
                <a:cs typeface="Verdana"/>
              </a:rPr>
              <a:t>if(day==4)  </a:t>
            </a:r>
            <a:r>
              <a:rPr sz="1400" b="1" spc="-5" dirty="0">
                <a:latin typeface="Verdana"/>
                <a:cs typeface="Verdana"/>
              </a:rPr>
              <a:t>jLable.setText(“Wednesday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”);</a:t>
            </a:r>
            <a:endParaRPr sz="1400">
              <a:latin typeface="Verdana"/>
              <a:cs typeface="Verdana"/>
            </a:endParaRPr>
          </a:p>
          <a:p>
            <a:pPr marL="630555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else</a:t>
            </a:r>
            <a:endParaRPr sz="1400">
              <a:latin typeface="Verdana"/>
              <a:cs typeface="Verdana"/>
            </a:endParaRPr>
          </a:p>
          <a:p>
            <a:pPr marL="993140" marR="1296035" indent="-18034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if(day==5)  </a:t>
            </a: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</a:t>
            </a:r>
            <a:r>
              <a:rPr sz="1400" b="1" dirty="0">
                <a:latin typeface="Verdana"/>
                <a:cs typeface="Verdana"/>
              </a:rPr>
              <a:t>T</a:t>
            </a:r>
            <a:r>
              <a:rPr sz="1400" b="1" spc="-20" dirty="0">
                <a:latin typeface="Verdana"/>
                <a:cs typeface="Verdana"/>
              </a:rPr>
              <a:t>h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spc="-20" dirty="0">
                <a:latin typeface="Verdana"/>
                <a:cs typeface="Verdana"/>
              </a:rPr>
              <a:t>us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  <a:p>
            <a:pPr marL="813435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Verdana"/>
                <a:cs typeface="Verdana"/>
              </a:rPr>
              <a:t>else</a:t>
            </a:r>
            <a:endParaRPr sz="1400">
              <a:latin typeface="Verdana"/>
              <a:cs typeface="Verdana"/>
            </a:endParaRPr>
          </a:p>
          <a:p>
            <a:pPr marL="1111885" marR="1476375" indent="-11938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if(day==6)  </a:t>
            </a: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</a:t>
            </a:r>
            <a:r>
              <a:rPr sz="1400" b="1" spc="-5" dirty="0">
                <a:latin typeface="Verdana"/>
                <a:cs typeface="Verdana"/>
              </a:rPr>
              <a:t>Fri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  <a:p>
            <a:pPr marL="1111885" marR="1204595" indent="-11938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else  </a:t>
            </a:r>
            <a:r>
              <a:rPr sz="1400" b="1" spc="-15" dirty="0">
                <a:latin typeface="Verdana"/>
                <a:cs typeface="Verdana"/>
              </a:rPr>
              <a:t>j</a:t>
            </a:r>
            <a:r>
              <a:rPr sz="1400" b="1" spc="-10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.</a:t>
            </a:r>
            <a:r>
              <a:rPr sz="1400" b="1" spc="-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5" dirty="0">
                <a:latin typeface="Verdana"/>
                <a:cs typeface="Verdana"/>
              </a:rPr>
              <a:t>x</a:t>
            </a:r>
            <a:r>
              <a:rPr sz="1400" b="1" spc="-20" dirty="0">
                <a:latin typeface="Verdana"/>
                <a:cs typeface="Verdana"/>
              </a:rPr>
              <a:t>t</a:t>
            </a:r>
            <a:r>
              <a:rPr sz="1400" b="1" spc="5" dirty="0">
                <a:latin typeface="Verdana"/>
                <a:cs typeface="Verdana"/>
              </a:rPr>
              <a:t>(</a:t>
            </a:r>
            <a:r>
              <a:rPr sz="1400" b="1" spc="-15" dirty="0">
                <a:latin typeface="Verdana"/>
                <a:cs typeface="Verdana"/>
              </a:rPr>
              <a:t>“S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-20" dirty="0">
                <a:latin typeface="Verdana"/>
                <a:cs typeface="Verdana"/>
              </a:rPr>
              <a:t>tu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ay</a:t>
            </a:r>
            <a:r>
              <a:rPr sz="1400" b="1" spc="-15" dirty="0">
                <a:latin typeface="Verdana"/>
                <a:cs typeface="Verdana"/>
              </a:rPr>
              <a:t>”</a:t>
            </a:r>
            <a:r>
              <a:rPr sz="1400" b="1" spc="5" dirty="0">
                <a:latin typeface="Verdana"/>
                <a:cs typeface="Verdana"/>
              </a:rPr>
              <a:t>)</a:t>
            </a:r>
            <a:r>
              <a:rPr sz="1400" b="1" spc="-5" dirty="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052" y="462724"/>
            <a:ext cx="7818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Conditional operator and </a:t>
            </a:r>
            <a:r>
              <a:rPr sz="2800" spc="-5" dirty="0"/>
              <a:t>if..</a:t>
            </a:r>
            <a:r>
              <a:rPr sz="2800" spc="-50" dirty="0"/>
              <a:t> </a:t>
            </a:r>
            <a:r>
              <a:rPr sz="2800" dirty="0"/>
              <a:t>statement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02590" y="1226947"/>
            <a:ext cx="8435975" cy="310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? : </a:t>
            </a:r>
            <a:r>
              <a:rPr sz="2100" dirty="0">
                <a:latin typeface="Verdana"/>
                <a:cs typeface="Verdana"/>
              </a:rPr>
              <a:t>(conditional operator)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dirty="0">
                <a:latin typeface="Verdana"/>
                <a:cs typeface="Verdana"/>
              </a:rPr>
              <a:t>used </a:t>
            </a:r>
            <a:r>
              <a:rPr sz="2100" spc="5" dirty="0">
                <a:latin typeface="Verdana"/>
                <a:cs typeface="Verdana"/>
              </a:rPr>
              <a:t>as alternative</a:t>
            </a:r>
            <a:r>
              <a:rPr sz="2100" spc="-434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to  </a:t>
            </a:r>
            <a:r>
              <a:rPr sz="2100" dirty="0">
                <a:latin typeface="Verdana"/>
                <a:cs typeface="Verdana"/>
              </a:rPr>
              <a:t>if..else.. </a:t>
            </a:r>
            <a:r>
              <a:rPr sz="2100" spc="5" dirty="0">
                <a:latin typeface="Verdana"/>
                <a:cs typeface="Verdana"/>
              </a:rPr>
              <a:t>statement </a:t>
            </a:r>
            <a:r>
              <a:rPr sz="2100" dirty="0">
                <a:latin typeface="Verdana"/>
                <a:cs typeface="Verdana"/>
              </a:rPr>
              <a:t>in</a:t>
            </a:r>
            <a:r>
              <a:rPr sz="2100" spc="-18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Java.</a:t>
            </a:r>
            <a:endParaRPr sz="2100">
              <a:latin typeface="Verdana"/>
              <a:cs typeface="Verdana"/>
            </a:endParaRPr>
          </a:p>
          <a:p>
            <a:pPr marL="356870" marR="26670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contrast to </a:t>
            </a:r>
            <a:r>
              <a:rPr sz="2100" dirty="0">
                <a:latin typeface="Verdana"/>
                <a:cs typeface="Verdana"/>
              </a:rPr>
              <a:t>if…, </a:t>
            </a:r>
            <a:r>
              <a:rPr sz="2100" spc="5" dirty="0">
                <a:latin typeface="Verdana"/>
                <a:cs typeface="Verdana"/>
              </a:rPr>
              <a:t>?: </a:t>
            </a:r>
            <a:r>
              <a:rPr sz="2100" dirty="0">
                <a:latin typeface="Verdana"/>
                <a:cs typeface="Verdana"/>
              </a:rPr>
              <a:t>is </a:t>
            </a:r>
            <a:r>
              <a:rPr sz="2100" spc="5" dirty="0">
                <a:latin typeface="Verdana"/>
                <a:cs typeface="Verdana"/>
              </a:rPr>
              <a:t>more </a:t>
            </a:r>
            <a:r>
              <a:rPr sz="2100" dirty="0">
                <a:latin typeface="Verdana"/>
                <a:cs typeface="Verdana"/>
              </a:rPr>
              <a:t>concise </a:t>
            </a:r>
            <a:r>
              <a:rPr sz="2100" spc="5" dirty="0">
                <a:latin typeface="Verdana"/>
                <a:cs typeface="Verdana"/>
              </a:rPr>
              <a:t>and compact </a:t>
            </a:r>
            <a:r>
              <a:rPr sz="2100" dirty="0">
                <a:latin typeface="Verdana"/>
                <a:cs typeface="Verdana"/>
              </a:rPr>
              <a:t>code it</a:t>
            </a:r>
            <a:r>
              <a:rPr sz="2100" spc="-37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is  less </a:t>
            </a:r>
            <a:r>
              <a:rPr sz="2100" spc="5" dirty="0">
                <a:latin typeface="Verdana"/>
                <a:cs typeface="Verdana"/>
              </a:rPr>
              <a:t>functional than</a:t>
            </a:r>
            <a:r>
              <a:rPr sz="2100" spc="-18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‘if’.</a:t>
            </a:r>
            <a:endParaRPr sz="2100">
              <a:latin typeface="Verdana"/>
              <a:cs typeface="Verdana"/>
            </a:endParaRPr>
          </a:p>
          <a:p>
            <a:pPr marL="356870" marR="12065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?: produces an </a:t>
            </a:r>
            <a:r>
              <a:rPr sz="2100" dirty="0">
                <a:latin typeface="Verdana"/>
                <a:cs typeface="Verdana"/>
              </a:rPr>
              <a:t>expression </a:t>
            </a:r>
            <a:r>
              <a:rPr sz="2100" spc="5" dirty="0">
                <a:latin typeface="Verdana"/>
                <a:cs typeface="Verdana"/>
              </a:rPr>
              <a:t>so that a </a:t>
            </a:r>
            <a:r>
              <a:rPr sz="2100" dirty="0">
                <a:latin typeface="Verdana"/>
                <a:cs typeface="Verdana"/>
              </a:rPr>
              <a:t>single </a:t>
            </a:r>
            <a:r>
              <a:rPr sz="2100" spc="5" dirty="0">
                <a:latin typeface="Verdana"/>
                <a:cs typeface="Verdana"/>
              </a:rPr>
              <a:t>value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 </a:t>
            </a:r>
            <a:r>
              <a:rPr sz="2100" dirty="0">
                <a:latin typeface="Verdana"/>
                <a:cs typeface="Verdana"/>
              </a:rPr>
              <a:t>incorporated whereas if.. is </a:t>
            </a:r>
            <a:r>
              <a:rPr sz="2100" spc="5" dirty="0">
                <a:latin typeface="Verdana"/>
                <a:cs typeface="Verdana"/>
              </a:rPr>
              <a:t>more </a:t>
            </a:r>
            <a:r>
              <a:rPr sz="2100" spc="-5" dirty="0">
                <a:latin typeface="Verdana"/>
                <a:cs typeface="Verdana"/>
              </a:rPr>
              <a:t>flexible, </a:t>
            </a:r>
            <a:r>
              <a:rPr sz="2100" dirty="0">
                <a:latin typeface="Verdana"/>
                <a:cs typeface="Verdana"/>
              </a:rPr>
              <a:t>whereas you</a:t>
            </a:r>
            <a:r>
              <a:rPr sz="2100" spc="-254" dirty="0">
                <a:latin typeface="Verdana"/>
                <a:cs typeface="Verdana"/>
              </a:rPr>
              <a:t> </a:t>
            </a:r>
            <a:r>
              <a:rPr sz="2100" spc="10" dirty="0">
                <a:latin typeface="Verdana"/>
                <a:cs typeface="Verdana"/>
              </a:rPr>
              <a:t>may  </a:t>
            </a:r>
            <a:r>
              <a:rPr sz="2100" spc="5" dirty="0">
                <a:latin typeface="Verdana"/>
                <a:cs typeface="Verdana"/>
              </a:rPr>
              <a:t>use multiple </a:t>
            </a:r>
            <a:r>
              <a:rPr sz="2100" dirty="0">
                <a:latin typeface="Verdana"/>
                <a:cs typeface="Verdana"/>
              </a:rPr>
              <a:t>statements, expressions </a:t>
            </a:r>
            <a:r>
              <a:rPr sz="2100" spc="5" dirty="0">
                <a:latin typeface="Verdana"/>
                <a:cs typeface="Verdana"/>
              </a:rPr>
              <a:t>and</a:t>
            </a:r>
            <a:r>
              <a:rPr sz="2100" spc="-30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assignments.</a:t>
            </a:r>
            <a:endParaRPr sz="2100">
              <a:latin typeface="Verdana"/>
              <a:cs typeface="Verdana"/>
            </a:endParaRPr>
          </a:p>
          <a:p>
            <a:pPr marL="356870" marR="165735" indent="-344805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When </a:t>
            </a:r>
            <a:r>
              <a:rPr sz="2100" spc="5" dirty="0">
                <a:latin typeface="Verdana"/>
                <a:cs typeface="Verdana"/>
              </a:rPr>
              <a:t>?: </a:t>
            </a:r>
            <a:r>
              <a:rPr sz="2100" dirty="0">
                <a:latin typeface="Verdana"/>
                <a:cs typeface="Verdana"/>
              </a:rPr>
              <a:t>is used </a:t>
            </a:r>
            <a:r>
              <a:rPr sz="2100" spc="5" dirty="0">
                <a:latin typeface="Verdana"/>
                <a:cs typeface="Verdana"/>
              </a:rPr>
              <a:t>as </a:t>
            </a:r>
            <a:r>
              <a:rPr sz="2100" dirty="0">
                <a:latin typeface="Verdana"/>
                <a:cs typeface="Verdana"/>
              </a:rPr>
              <a:t>nested </a:t>
            </a:r>
            <a:r>
              <a:rPr sz="2100" spc="5" dirty="0">
                <a:latin typeface="Verdana"/>
                <a:cs typeface="Verdana"/>
              </a:rPr>
              <a:t>form, </a:t>
            </a:r>
            <a:r>
              <a:rPr sz="2100" dirty="0">
                <a:latin typeface="Verdana"/>
                <a:cs typeface="Verdana"/>
              </a:rPr>
              <a:t>it becomes </a:t>
            </a:r>
            <a:r>
              <a:rPr sz="2100" spc="5" dirty="0">
                <a:latin typeface="Verdana"/>
                <a:cs typeface="Verdana"/>
              </a:rPr>
              <a:t>more</a:t>
            </a:r>
            <a:r>
              <a:rPr sz="2100" spc="-31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complex  </a:t>
            </a:r>
            <a:r>
              <a:rPr sz="2100" spc="5" dirty="0">
                <a:latin typeface="Verdana"/>
                <a:cs typeface="Verdana"/>
              </a:rPr>
              <a:t>and </a:t>
            </a:r>
            <a:r>
              <a:rPr sz="2100" dirty="0">
                <a:latin typeface="Verdana"/>
                <a:cs typeface="Verdana"/>
              </a:rPr>
              <a:t>difficult </a:t>
            </a:r>
            <a:r>
              <a:rPr sz="2100" spc="5" dirty="0">
                <a:latin typeface="Verdana"/>
                <a:cs typeface="Verdana"/>
              </a:rPr>
              <a:t>to</a:t>
            </a:r>
            <a:r>
              <a:rPr sz="2100" spc="-14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understand.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0312" y="4857750"/>
            <a:ext cx="5977255" cy="39687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2000" spc="-10" dirty="0">
                <a:latin typeface="Verdana"/>
                <a:cs typeface="Verdana"/>
              </a:rPr>
              <a:t>Expression 1 ? Expression </a:t>
            </a:r>
            <a:r>
              <a:rPr sz="2000" spc="-5" dirty="0">
                <a:latin typeface="Verdana"/>
                <a:cs typeface="Verdana"/>
              </a:rPr>
              <a:t>2: </a:t>
            </a:r>
            <a:r>
              <a:rPr sz="2000" spc="-10" dirty="0">
                <a:latin typeface="Verdana"/>
                <a:cs typeface="Verdana"/>
              </a:rPr>
              <a:t>expression</a:t>
            </a:r>
            <a:r>
              <a:rPr sz="2000" spc="1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3;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650" y="4724400"/>
            <a:ext cx="1524000" cy="176847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000" spc="10" dirty="0">
                <a:latin typeface="Verdana"/>
                <a:cs typeface="Verdana"/>
              </a:rPr>
              <a:t>if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a&gt;b)</a:t>
            </a:r>
            <a:endParaRPr sz="2000">
              <a:latin typeface="Verdana"/>
              <a:cs typeface="Verdana"/>
            </a:endParaRPr>
          </a:p>
          <a:p>
            <a:pPr marL="91440" marR="645160" indent="173355">
              <a:lnSpc>
                <a:spcPct val="150000"/>
              </a:lnSpc>
            </a:pPr>
            <a:r>
              <a:rPr sz="2000" spc="-15" dirty="0">
                <a:latin typeface="Verdana"/>
                <a:cs typeface="Verdana"/>
              </a:rPr>
              <a:t>c</a:t>
            </a:r>
            <a:r>
              <a:rPr sz="2000" spc="-10" dirty="0">
                <a:latin typeface="Verdana"/>
                <a:cs typeface="Verdana"/>
              </a:rPr>
              <a:t>=</a:t>
            </a:r>
            <a:r>
              <a:rPr sz="2000" spc="-5" dirty="0">
                <a:latin typeface="Verdana"/>
                <a:cs typeface="Verdana"/>
              </a:rPr>
              <a:t>a;  else</a:t>
            </a:r>
            <a:endParaRPr sz="2000">
              <a:latin typeface="Verdana"/>
              <a:cs typeface="Verdana"/>
            </a:endParaRPr>
          </a:p>
          <a:p>
            <a:pPr marL="26479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Verdana"/>
                <a:cs typeface="Verdana"/>
              </a:rPr>
              <a:t>c=b;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312" y="5572125"/>
            <a:ext cx="2438400" cy="39687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2000" spc="-10" dirty="0">
                <a:latin typeface="Verdana"/>
                <a:cs typeface="Verdana"/>
              </a:rPr>
              <a:t>C = a&gt;b ? </a:t>
            </a:r>
            <a:r>
              <a:rPr sz="2000" spc="-5" dirty="0">
                <a:latin typeface="Verdana"/>
                <a:cs typeface="Verdana"/>
              </a:rPr>
              <a:t>a : </a:t>
            </a:r>
            <a:r>
              <a:rPr sz="2000" spc="-10" dirty="0">
                <a:latin typeface="Verdana"/>
                <a:cs typeface="Verdana"/>
              </a:rPr>
              <a:t>b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;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2240" y="4530534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B0000"/>
                </a:solidFill>
                <a:latin typeface="Verdana"/>
                <a:cs typeface="Verdana"/>
              </a:rPr>
              <a:t>Syntax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28875" y="5643563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213360" y="0"/>
                </a:moveTo>
                <a:lnTo>
                  <a:pt x="0" y="152400"/>
                </a:lnTo>
                <a:lnTo>
                  <a:pt x="213360" y="304800"/>
                </a:lnTo>
                <a:lnTo>
                  <a:pt x="213360" y="228600"/>
                </a:lnTo>
                <a:lnTo>
                  <a:pt x="960119" y="228600"/>
                </a:lnTo>
                <a:lnTo>
                  <a:pt x="1066800" y="152400"/>
                </a:lnTo>
                <a:lnTo>
                  <a:pt x="960119" y="76200"/>
                </a:lnTo>
                <a:lnTo>
                  <a:pt x="213360" y="76200"/>
                </a:lnTo>
                <a:lnTo>
                  <a:pt x="213360" y="0"/>
                </a:lnTo>
                <a:close/>
              </a:path>
              <a:path w="1066800" h="304800">
                <a:moveTo>
                  <a:pt x="960119" y="228600"/>
                </a:moveTo>
                <a:lnTo>
                  <a:pt x="853440" y="228600"/>
                </a:lnTo>
                <a:lnTo>
                  <a:pt x="853440" y="304800"/>
                </a:lnTo>
                <a:lnTo>
                  <a:pt x="960119" y="228600"/>
                </a:lnTo>
                <a:close/>
              </a:path>
              <a:path w="1066800" h="304800">
                <a:moveTo>
                  <a:pt x="853440" y="0"/>
                </a:moveTo>
                <a:lnTo>
                  <a:pt x="853440" y="76200"/>
                </a:lnTo>
                <a:lnTo>
                  <a:pt x="960119" y="76200"/>
                </a:lnTo>
                <a:lnTo>
                  <a:pt x="85344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8875" y="5643563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152400"/>
                </a:moveTo>
                <a:lnTo>
                  <a:pt x="213360" y="0"/>
                </a:lnTo>
                <a:lnTo>
                  <a:pt x="213360" y="76200"/>
                </a:lnTo>
                <a:lnTo>
                  <a:pt x="853440" y="76200"/>
                </a:lnTo>
                <a:lnTo>
                  <a:pt x="853440" y="0"/>
                </a:lnTo>
                <a:lnTo>
                  <a:pt x="1066800" y="152400"/>
                </a:lnTo>
                <a:lnTo>
                  <a:pt x="853440" y="304800"/>
                </a:lnTo>
                <a:lnTo>
                  <a:pt x="853440" y="228600"/>
                </a:lnTo>
                <a:lnTo>
                  <a:pt x="213360" y="228600"/>
                </a:lnTo>
                <a:lnTo>
                  <a:pt x="213360" y="3048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1050" y="6597650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100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90334"/>
            <a:ext cx="526669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The </a:t>
            </a:r>
            <a:r>
              <a:rPr sz="3400" spc="5" dirty="0"/>
              <a:t>switch</a:t>
            </a:r>
            <a:r>
              <a:rPr sz="3400" spc="-175" dirty="0"/>
              <a:t> </a:t>
            </a:r>
            <a:r>
              <a:rPr sz="3400" dirty="0"/>
              <a:t>statement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293052" y="1175740"/>
            <a:ext cx="8408670" cy="9067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700" spc="-5" dirty="0">
                <a:latin typeface="Verdana"/>
                <a:cs typeface="Verdana"/>
              </a:rPr>
              <a:t>Multi-branching selection </a:t>
            </a:r>
            <a:r>
              <a:rPr sz="1700" dirty="0">
                <a:latin typeface="Verdana"/>
                <a:cs typeface="Verdana"/>
              </a:rPr>
              <a:t>can </a:t>
            </a:r>
            <a:r>
              <a:rPr sz="1700" spc="-5" dirty="0">
                <a:latin typeface="Verdana"/>
                <a:cs typeface="Verdana"/>
              </a:rPr>
              <a:t>be </a:t>
            </a:r>
            <a:r>
              <a:rPr sz="1700" dirty="0">
                <a:latin typeface="Verdana"/>
                <a:cs typeface="Verdana"/>
              </a:rPr>
              <a:t>made </a:t>
            </a:r>
            <a:r>
              <a:rPr sz="1700" spc="-10" dirty="0">
                <a:latin typeface="Verdana"/>
                <a:cs typeface="Verdana"/>
              </a:rPr>
              <a:t>in </a:t>
            </a:r>
            <a:r>
              <a:rPr sz="1700" dirty="0">
                <a:latin typeface="Verdana"/>
                <a:cs typeface="Verdana"/>
              </a:rPr>
              <a:t>Java </a:t>
            </a:r>
            <a:r>
              <a:rPr sz="1700" spc="-5" dirty="0">
                <a:latin typeface="Verdana"/>
                <a:cs typeface="Verdana"/>
              </a:rPr>
              <a:t>by using switch</a:t>
            </a:r>
            <a:r>
              <a:rPr sz="1700" spc="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statement.</a:t>
            </a:r>
            <a:endParaRPr sz="1700">
              <a:latin typeface="Verdana"/>
              <a:cs typeface="Verdana"/>
            </a:endParaRPr>
          </a:p>
          <a:p>
            <a:pPr marL="356870" marR="251460" indent="-34480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700" spc="10" dirty="0">
                <a:latin typeface="Verdana"/>
                <a:cs typeface="Verdana"/>
              </a:rPr>
              <a:t>It </a:t>
            </a:r>
            <a:r>
              <a:rPr sz="1700" spc="-5" dirty="0">
                <a:latin typeface="Verdana"/>
                <a:cs typeface="Verdana"/>
              </a:rPr>
              <a:t>test successively, </a:t>
            </a:r>
            <a:r>
              <a:rPr sz="1700" dirty="0">
                <a:latin typeface="Verdana"/>
                <a:cs typeface="Verdana"/>
              </a:rPr>
              <a:t>the value </a:t>
            </a:r>
            <a:r>
              <a:rPr sz="1700" spc="-5" dirty="0">
                <a:latin typeface="Verdana"/>
                <a:cs typeface="Verdana"/>
              </a:rPr>
              <a:t>of </a:t>
            </a:r>
            <a:r>
              <a:rPr sz="1700" spc="5" dirty="0">
                <a:latin typeface="Verdana"/>
                <a:cs typeface="Verdana"/>
              </a:rPr>
              <a:t>an </a:t>
            </a:r>
            <a:r>
              <a:rPr sz="1700" spc="-5" dirty="0">
                <a:latin typeface="Verdana"/>
                <a:cs typeface="Verdana"/>
              </a:rPr>
              <a:t>expression (short, int, long or </a:t>
            </a:r>
            <a:r>
              <a:rPr sz="1700" dirty="0">
                <a:latin typeface="Verdana"/>
                <a:cs typeface="Verdana"/>
              </a:rPr>
              <a:t>char  </a:t>
            </a:r>
            <a:r>
              <a:rPr sz="1700" spc="-5" dirty="0">
                <a:latin typeface="Verdana"/>
                <a:cs typeface="Verdana"/>
              </a:rPr>
              <a:t>type), when </a:t>
            </a:r>
            <a:r>
              <a:rPr sz="1700" dirty="0">
                <a:latin typeface="Verdana"/>
                <a:cs typeface="Verdana"/>
              </a:rPr>
              <a:t>match </a:t>
            </a:r>
            <a:r>
              <a:rPr sz="1700" spc="-10" dirty="0">
                <a:latin typeface="Verdana"/>
                <a:cs typeface="Verdana"/>
              </a:rPr>
              <a:t>is </a:t>
            </a:r>
            <a:r>
              <a:rPr sz="1700" spc="-5" dirty="0">
                <a:latin typeface="Verdana"/>
                <a:cs typeface="Verdana"/>
              </a:rPr>
              <a:t>found, </a:t>
            </a:r>
            <a:r>
              <a:rPr sz="1700" dirty="0">
                <a:latin typeface="Verdana"/>
                <a:cs typeface="Verdana"/>
              </a:rPr>
              <a:t>the statements associated </a:t>
            </a:r>
            <a:r>
              <a:rPr sz="1700" spc="-5" dirty="0">
                <a:latin typeface="Verdana"/>
                <a:cs typeface="Verdana"/>
              </a:rPr>
              <a:t>with </a:t>
            </a:r>
            <a:r>
              <a:rPr sz="1700" dirty="0">
                <a:latin typeface="Verdana"/>
                <a:cs typeface="Verdana"/>
              </a:rPr>
              <a:t>constant</a:t>
            </a:r>
            <a:r>
              <a:rPr sz="1700" spc="-10" dirty="0">
                <a:latin typeface="Verdana"/>
                <a:cs typeface="Verdana"/>
              </a:rPr>
              <a:t> is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476" y="2083407"/>
            <a:ext cx="10858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Verdana"/>
                <a:cs typeface="Verdana"/>
              </a:rPr>
              <a:t>executed.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850" y="2349500"/>
            <a:ext cx="4191000" cy="3338829"/>
          </a:xfrm>
          <a:custGeom>
            <a:avLst/>
            <a:gdLst/>
            <a:ahLst/>
            <a:cxnLst/>
            <a:rect l="l" t="t" r="r" b="b"/>
            <a:pathLst>
              <a:path w="4191000" h="3338829">
                <a:moveTo>
                  <a:pt x="0" y="0"/>
                </a:moveTo>
                <a:lnTo>
                  <a:pt x="4191000" y="0"/>
                </a:lnTo>
                <a:lnTo>
                  <a:pt x="4191000" y="3338512"/>
                </a:lnTo>
                <a:lnTo>
                  <a:pt x="0" y="33385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590" y="2324607"/>
            <a:ext cx="4011929" cy="33172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switch</a:t>
            </a:r>
            <a:r>
              <a:rPr sz="1800" spc="-2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(&lt;expression&gt;)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{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case &lt;const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1&gt;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: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statement</a:t>
            </a:r>
            <a:r>
              <a:rPr sz="1800" spc="-5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(s);</a:t>
            </a:r>
            <a:endParaRPr sz="1800">
              <a:latin typeface="Verdana"/>
              <a:cs typeface="Verdana"/>
            </a:endParaRPr>
          </a:p>
          <a:p>
            <a:pPr marL="253365" marR="5080" indent="2501900">
              <a:lnSpc>
                <a:spcPct val="120000"/>
              </a:lnSpc>
            </a:pP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break;  case &lt;const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2&gt;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: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statement</a:t>
            </a:r>
            <a:r>
              <a:rPr sz="1800" spc="-6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(s);</a:t>
            </a:r>
            <a:endParaRPr sz="1800">
              <a:latin typeface="Verdana"/>
              <a:cs typeface="Verdana"/>
            </a:endParaRPr>
          </a:p>
          <a:p>
            <a:pPr marL="253365" marR="5080" indent="2501900">
              <a:lnSpc>
                <a:spcPct val="120000"/>
              </a:lnSpc>
            </a:pP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break;  case &lt;const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2&gt; </a:t>
            </a: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: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statement</a:t>
            </a:r>
            <a:r>
              <a:rPr sz="1800" spc="-6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(s);</a:t>
            </a:r>
            <a:endParaRPr sz="1800">
              <a:latin typeface="Verdana"/>
              <a:cs typeface="Verdana"/>
            </a:endParaRPr>
          </a:p>
          <a:p>
            <a:pPr marL="27559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break;</a:t>
            </a:r>
            <a:endParaRPr sz="1800">
              <a:latin typeface="Verdana"/>
              <a:cs typeface="Verdana"/>
            </a:endParaRPr>
          </a:p>
          <a:p>
            <a:pPr marL="253365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………..</a:t>
            </a:r>
            <a:endParaRPr sz="1800">
              <a:latin typeface="Verdana"/>
              <a:cs typeface="Verdana"/>
            </a:endParaRPr>
          </a:p>
          <a:p>
            <a:pPr marL="2533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800000"/>
                </a:solidFill>
                <a:latin typeface="Verdana"/>
                <a:cs typeface="Verdana"/>
              </a:rPr>
              <a:t>[default : </a:t>
            </a: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statement</a:t>
            </a:r>
            <a:r>
              <a:rPr sz="1800" spc="-10" dirty="0">
                <a:solidFill>
                  <a:srgbClr val="800000"/>
                </a:solidFill>
                <a:latin typeface="Verdana"/>
                <a:cs typeface="Verdana"/>
              </a:rPr>
              <a:t> (s);]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800000"/>
                </a:solidFill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7900" y="2133600"/>
            <a:ext cx="4191000" cy="426402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1400" b="1" spc="-10" dirty="0">
                <a:latin typeface="Verdana"/>
                <a:cs typeface="Verdana"/>
              </a:rPr>
              <a:t>switch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(day)</a:t>
            </a:r>
            <a:endParaRPr sz="14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latin typeface="Verdana"/>
                <a:cs typeface="Verdana"/>
              </a:rPr>
              <a:t>{ case 1 </a:t>
            </a:r>
            <a:r>
              <a:rPr sz="1400" b="1" spc="-5" dirty="0">
                <a:latin typeface="Verdana"/>
                <a:cs typeface="Verdana"/>
              </a:rPr>
              <a:t>:</a:t>
            </a:r>
            <a:r>
              <a:rPr sz="1400" b="1" spc="1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Dow=“Sunday”;</a:t>
            </a:r>
            <a:endParaRPr sz="140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335"/>
              </a:spcBef>
            </a:pP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1243330" marR="1442085" indent="-975360">
              <a:lnSpc>
                <a:spcPct val="120000"/>
              </a:lnSpc>
            </a:pPr>
            <a:r>
              <a:rPr sz="1400" b="1" spc="-10" dirty="0">
                <a:latin typeface="Verdana"/>
                <a:cs typeface="Verdana"/>
              </a:rPr>
              <a:t>case 2 </a:t>
            </a:r>
            <a:r>
              <a:rPr sz="1400" b="1" spc="-5" dirty="0">
                <a:latin typeface="Verdana"/>
                <a:cs typeface="Verdana"/>
              </a:rPr>
              <a:t>: </a:t>
            </a:r>
            <a:r>
              <a:rPr sz="1400" b="1" spc="-10" dirty="0">
                <a:latin typeface="Verdana"/>
                <a:cs typeface="Verdana"/>
              </a:rPr>
              <a:t>Dow=“Monday”;  </a:t>
            </a: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1243330" marR="1387475" indent="-975360">
              <a:lnSpc>
                <a:spcPct val="120000"/>
              </a:lnSpc>
            </a:pPr>
            <a:r>
              <a:rPr sz="1400" b="1" spc="-10" dirty="0">
                <a:latin typeface="Verdana"/>
                <a:cs typeface="Verdana"/>
              </a:rPr>
              <a:t>case 3 </a:t>
            </a:r>
            <a:r>
              <a:rPr sz="1400" b="1" spc="-5" dirty="0">
                <a:latin typeface="Verdana"/>
                <a:cs typeface="Verdana"/>
              </a:rPr>
              <a:t>: </a:t>
            </a:r>
            <a:r>
              <a:rPr sz="1400" b="1" spc="-10" dirty="0">
                <a:latin typeface="Verdana"/>
                <a:cs typeface="Verdana"/>
              </a:rPr>
              <a:t>Dow=“Tuesday”;  </a:t>
            </a: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267970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latin typeface="Verdana"/>
                <a:cs typeface="Verdana"/>
              </a:rPr>
              <a:t>case 4 </a:t>
            </a:r>
            <a:r>
              <a:rPr sz="1400" b="1" spc="-5" dirty="0">
                <a:latin typeface="Verdana"/>
                <a:cs typeface="Verdana"/>
              </a:rPr>
              <a:t>: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Dow=“Wednesday”;</a:t>
            </a:r>
            <a:endParaRPr sz="1400">
              <a:latin typeface="Verdana"/>
              <a:cs typeface="Verdana"/>
            </a:endParaRPr>
          </a:p>
          <a:p>
            <a:pPr marL="1173480">
              <a:lnSpc>
                <a:spcPct val="100000"/>
              </a:lnSpc>
              <a:spcBef>
                <a:spcPts val="335"/>
              </a:spcBef>
            </a:pP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26797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case 5 </a:t>
            </a:r>
            <a:r>
              <a:rPr sz="1400" b="1" spc="-5" dirty="0">
                <a:latin typeface="Verdana"/>
                <a:cs typeface="Verdana"/>
              </a:rPr>
              <a:t>: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Dow=“Thursday”;</a:t>
            </a:r>
            <a:endParaRPr sz="1400">
              <a:latin typeface="Verdana"/>
              <a:cs typeface="Verdana"/>
            </a:endParaRPr>
          </a:p>
          <a:p>
            <a:pPr marL="117348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26797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Verdana"/>
                <a:cs typeface="Verdana"/>
              </a:rPr>
              <a:t>case 6 </a:t>
            </a:r>
            <a:r>
              <a:rPr sz="1400" b="1" spc="-5" dirty="0">
                <a:latin typeface="Verdana"/>
                <a:cs typeface="Verdana"/>
              </a:rPr>
              <a:t>: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Dow=“Friday”;</a:t>
            </a:r>
            <a:endParaRPr sz="1400">
              <a:latin typeface="Verdana"/>
              <a:cs typeface="Verdana"/>
            </a:endParaRPr>
          </a:p>
          <a:p>
            <a:pPr marL="117348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26797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case 7 </a:t>
            </a:r>
            <a:r>
              <a:rPr sz="1400" b="1" spc="-5" dirty="0">
                <a:latin typeface="Verdana"/>
                <a:cs typeface="Verdana"/>
              </a:rPr>
              <a:t>: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Dow=“Saturday”;</a:t>
            </a:r>
            <a:endParaRPr sz="1400">
              <a:latin typeface="Verdana"/>
              <a:cs typeface="Verdana"/>
            </a:endParaRPr>
          </a:p>
          <a:p>
            <a:pPr marL="111252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break;</a:t>
            </a:r>
            <a:endParaRPr sz="1400">
              <a:latin typeface="Verdana"/>
              <a:cs typeface="Verdana"/>
            </a:endParaRPr>
          </a:p>
          <a:p>
            <a:pPr marL="210185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default : </a:t>
            </a:r>
            <a:r>
              <a:rPr sz="1400" b="1" spc="-15" dirty="0">
                <a:latin typeface="Verdana"/>
                <a:cs typeface="Verdana"/>
              </a:rPr>
              <a:t>Dow=“Wrong</a:t>
            </a:r>
            <a:r>
              <a:rPr sz="1400" b="1" spc="6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Input”;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}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jLable.setText(“Weak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day”+Dow);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3850" y="5805487"/>
            <a:ext cx="4267200" cy="846455"/>
          </a:xfrm>
          <a:custGeom>
            <a:avLst/>
            <a:gdLst/>
            <a:ahLst/>
            <a:cxnLst/>
            <a:rect l="l" t="t" r="r" b="b"/>
            <a:pathLst>
              <a:path w="4267200" h="846454">
                <a:moveTo>
                  <a:pt x="0" y="0"/>
                </a:moveTo>
                <a:lnTo>
                  <a:pt x="4267200" y="0"/>
                </a:lnTo>
                <a:lnTo>
                  <a:pt x="4267200" y="846137"/>
                </a:lnTo>
                <a:lnTo>
                  <a:pt x="0" y="846137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850" y="5730669"/>
            <a:ext cx="4267200" cy="8788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8930" indent="-238125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329565" algn="l"/>
              </a:tabLst>
            </a:pPr>
            <a:r>
              <a:rPr sz="1400" spc="-15" dirty="0">
                <a:latin typeface="Verdana"/>
                <a:cs typeface="Verdana"/>
              </a:rPr>
              <a:t>No </a:t>
            </a:r>
            <a:r>
              <a:rPr sz="1400" spc="-10" dirty="0">
                <a:latin typeface="Verdana"/>
                <a:cs typeface="Verdana"/>
              </a:rPr>
              <a:t>two identical constant can be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used.</a:t>
            </a:r>
            <a:endParaRPr sz="1400">
              <a:latin typeface="Verdana"/>
              <a:cs typeface="Verdana"/>
            </a:endParaRPr>
          </a:p>
          <a:p>
            <a:pPr marL="91440" marR="13716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29565" algn="l"/>
              </a:tabLst>
            </a:pPr>
            <a:r>
              <a:rPr sz="1400" spc="-10" dirty="0">
                <a:latin typeface="Verdana"/>
                <a:cs typeface="Verdana"/>
              </a:rPr>
              <a:t>Default.. </a:t>
            </a:r>
            <a:r>
              <a:rPr sz="1400" spc="-20" dirty="0">
                <a:latin typeface="Verdana"/>
                <a:cs typeface="Verdana"/>
              </a:rPr>
              <a:t>is </a:t>
            </a:r>
            <a:r>
              <a:rPr sz="1400" spc="-10" dirty="0">
                <a:latin typeface="Verdana"/>
                <a:cs typeface="Verdana"/>
              </a:rPr>
              <a:t>optional </a:t>
            </a:r>
            <a:r>
              <a:rPr sz="1400" spc="-5" dirty="0">
                <a:latin typeface="Verdana"/>
                <a:cs typeface="Verdana"/>
              </a:rPr>
              <a:t>and </a:t>
            </a:r>
            <a:r>
              <a:rPr sz="1400" spc="-15" dirty="0">
                <a:latin typeface="Verdana"/>
                <a:cs typeface="Verdana"/>
              </a:rPr>
              <a:t>may </a:t>
            </a:r>
            <a:r>
              <a:rPr sz="1400" spc="-10" dirty="0">
                <a:latin typeface="Verdana"/>
                <a:cs typeface="Verdana"/>
              </a:rPr>
              <a:t>be anywhere  </a:t>
            </a:r>
            <a:r>
              <a:rPr sz="1400" spc="-20" dirty="0">
                <a:latin typeface="Verdana"/>
                <a:cs typeface="Verdana"/>
              </a:rPr>
              <a:t>in </a:t>
            </a:r>
            <a:r>
              <a:rPr sz="1400" spc="-15" dirty="0">
                <a:latin typeface="Verdana"/>
                <a:cs typeface="Verdana"/>
              </a:rPr>
              <a:t>switch block, </a:t>
            </a:r>
            <a:r>
              <a:rPr sz="1400" spc="-20" dirty="0">
                <a:latin typeface="Verdana"/>
                <a:cs typeface="Verdana"/>
              </a:rPr>
              <a:t>if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used.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3" y="5638803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195783" y="0"/>
                </a:moveTo>
                <a:lnTo>
                  <a:pt x="143731" y="5345"/>
                </a:lnTo>
                <a:lnTo>
                  <a:pt x="96962" y="20432"/>
                </a:lnTo>
                <a:lnTo>
                  <a:pt x="57338" y="43834"/>
                </a:lnTo>
                <a:lnTo>
                  <a:pt x="26727" y="74122"/>
                </a:lnTo>
                <a:lnTo>
                  <a:pt x="6992" y="109872"/>
                </a:lnTo>
                <a:lnTo>
                  <a:pt x="0" y="149656"/>
                </a:lnTo>
                <a:lnTo>
                  <a:pt x="0" y="381000"/>
                </a:lnTo>
                <a:lnTo>
                  <a:pt x="129324" y="381000"/>
                </a:lnTo>
                <a:lnTo>
                  <a:pt x="129324" y="146570"/>
                </a:lnTo>
                <a:lnTo>
                  <a:pt x="133976" y="129627"/>
                </a:lnTo>
                <a:lnTo>
                  <a:pt x="146664" y="115793"/>
                </a:lnTo>
                <a:lnTo>
                  <a:pt x="165483" y="106467"/>
                </a:lnTo>
                <a:lnTo>
                  <a:pt x="188531" y="103047"/>
                </a:lnTo>
                <a:lnTo>
                  <a:pt x="384633" y="103047"/>
                </a:lnTo>
                <a:lnTo>
                  <a:pt x="367225" y="72598"/>
                </a:lnTo>
                <a:lnTo>
                  <a:pt x="336178" y="42933"/>
                </a:lnTo>
                <a:lnTo>
                  <a:pt x="295993" y="20013"/>
                </a:lnTo>
                <a:lnTo>
                  <a:pt x="248564" y="5236"/>
                </a:lnTo>
                <a:lnTo>
                  <a:pt x="195783" y="0"/>
                </a:lnTo>
                <a:close/>
              </a:path>
              <a:path w="457200" h="381000">
                <a:moveTo>
                  <a:pt x="457200" y="146570"/>
                </a:moveTo>
                <a:lnTo>
                  <a:pt x="205841" y="146570"/>
                </a:lnTo>
                <a:lnTo>
                  <a:pt x="331508" y="251968"/>
                </a:lnTo>
                <a:lnTo>
                  <a:pt x="457200" y="146570"/>
                </a:lnTo>
                <a:close/>
              </a:path>
              <a:path w="457200" h="381000">
                <a:moveTo>
                  <a:pt x="384633" y="103047"/>
                </a:moveTo>
                <a:lnTo>
                  <a:pt x="205841" y="103047"/>
                </a:lnTo>
                <a:lnTo>
                  <a:pt x="228870" y="106467"/>
                </a:lnTo>
                <a:lnTo>
                  <a:pt x="247673" y="115793"/>
                </a:lnTo>
                <a:lnTo>
                  <a:pt x="260350" y="129627"/>
                </a:lnTo>
                <a:lnTo>
                  <a:pt x="264998" y="146570"/>
                </a:lnTo>
                <a:lnTo>
                  <a:pt x="394335" y="146570"/>
                </a:lnTo>
                <a:lnTo>
                  <a:pt x="387242" y="107610"/>
                </a:lnTo>
                <a:lnTo>
                  <a:pt x="384633" y="10304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3" y="5638803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331508" y="251968"/>
                </a:moveTo>
                <a:lnTo>
                  <a:pt x="457200" y="146570"/>
                </a:lnTo>
                <a:lnTo>
                  <a:pt x="394335" y="146570"/>
                </a:lnTo>
                <a:lnTo>
                  <a:pt x="387242" y="107610"/>
                </a:lnTo>
                <a:lnTo>
                  <a:pt x="367225" y="72598"/>
                </a:lnTo>
                <a:lnTo>
                  <a:pt x="336178" y="42933"/>
                </a:lnTo>
                <a:lnTo>
                  <a:pt x="295993" y="20013"/>
                </a:lnTo>
                <a:lnTo>
                  <a:pt x="248564" y="5236"/>
                </a:lnTo>
                <a:lnTo>
                  <a:pt x="195783" y="0"/>
                </a:lnTo>
                <a:lnTo>
                  <a:pt x="143731" y="5345"/>
                </a:lnTo>
                <a:lnTo>
                  <a:pt x="96962" y="20432"/>
                </a:lnTo>
                <a:lnTo>
                  <a:pt x="57338" y="43834"/>
                </a:lnTo>
                <a:lnTo>
                  <a:pt x="26727" y="74122"/>
                </a:lnTo>
                <a:lnTo>
                  <a:pt x="6992" y="109872"/>
                </a:lnTo>
                <a:lnTo>
                  <a:pt x="0" y="149656"/>
                </a:lnTo>
                <a:lnTo>
                  <a:pt x="0" y="381000"/>
                </a:lnTo>
                <a:lnTo>
                  <a:pt x="129324" y="381000"/>
                </a:lnTo>
                <a:lnTo>
                  <a:pt x="129324" y="146570"/>
                </a:lnTo>
                <a:lnTo>
                  <a:pt x="133976" y="129627"/>
                </a:lnTo>
                <a:lnTo>
                  <a:pt x="146664" y="115793"/>
                </a:lnTo>
                <a:lnTo>
                  <a:pt x="165483" y="106467"/>
                </a:lnTo>
                <a:lnTo>
                  <a:pt x="188531" y="103047"/>
                </a:lnTo>
                <a:lnTo>
                  <a:pt x="205841" y="103047"/>
                </a:lnTo>
                <a:lnTo>
                  <a:pt x="228870" y="106467"/>
                </a:lnTo>
                <a:lnTo>
                  <a:pt x="247673" y="115793"/>
                </a:lnTo>
                <a:lnTo>
                  <a:pt x="260350" y="129627"/>
                </a:lnTo>
                <a:lnTo>
                  <a:pt x="264998" y="146570"/>
                </a:lnTo>
                <a:lnTo>
                  <a:pt x="205841" y="146570"/>
                </a:lnTo>
                <a:lnTo>
                  <a:pt x="331508" y="2519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52" y="574484"/>
            <a:ext cx="8489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Basic Graphical Controls </a:t>
            </a:r>
            <a:r>
              <a:rPr sz="2400" dirty="0"/>
              <a:t>of </a:t>
            </a:r>
            <a:r>
              <a:rPr sz="2400" spc="-5" dirty="0"/>
              <a:t>JAVA(Swing</a:t>
            </a:r>
            <a:r>
              <a:rPr sz="2400" spc="50" dirty="0"/>
              <a:t> </a:t>
            </a:r>
            <a:r>
              <a:rPr sz="2400" spc="-5" dirty="0"/>
              <a:t>controls)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1615" y="1176019"/>
            <a:ext cx="8367395" cy="4748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Verdana"/>
                <a:cs typeface="Verdana"/>
              </a:rPr>
              <a:t>The Java </a:t>
            </a:r>
            <a:r>
              <a:rPr sz="2000" spc="-15" dirty="0">
                <a:latin typeface="Verdana"/>
                <a:cs typeface="Verdana"/>
              </a:rPr>
              <a:t>offers </a:t>
            </a:r>
            <a:r>
              <a:rPr sz="2000" spc="-5" dirty="0">
                <a:latin typeface="Verdana"/>
                <a:cs typeface="Verdana"/>
              </a:rPr>
              <a:t>various </a:t>
            </a:r>
            <a:r>
              <a:rPr sz="2000" dirty="0">
                <a:latin typeface="Verdana"/>
                <a:cs typeface="Verdana"/>
              </a:rPr>
              <a:t>Swing </a:t>
            </a:r>
            <a:r>
              <a:rPr sz="2000" spc="-5" dirty="0">
                <a:latin typeface="Verdana"/>
                <a:cs typeface="Verdana"/>
              </a:rPr>
              <a:t>controls to </a:t>
            </a:r>
            <a:r>
              <a:rPr sz="2000" dirty="0">
                <a:latin typeface="Verdana"/>
                <a:cs typeface="Verdana"/>
              </a:rPr>
              <a:t>facilitate </a:t>
            </a:r>
            <a:r>
              <a:rPr sz="2000" spc="-10" dirty="0">
                <a:latin typeface="Verdana"/>
                <a:cs typeface="Verdana"/>
              </a:rPr>
              <a:t>development  of GUI </a:t>
            </a:r>
            <a:r>
              <a:rPr sz="2000" dirty="0">
                <a:latin typeface="Verdana"/>
                <a:cs typeface="Verdana"/>
              </a:rPr>
              <a:t>applications. </a:t>
            </a:r>
            <a:r>
              <a:rPr sz="2000" spc="-10" dirty="0">
                <a:latin typeface="Verdana"/>
                <a:cs typeface="Verdana"/>
              </a:rPr>
              <a:t>Most </a:t>
            </a:r>
            <a:r>
              <a:rPr sz="2000" spc="-5" dirty="0">
                <a:latin typeface="Verdana"/>
                <a:cs typeface="Verdana"/>
              </a:rPr>
              <a:t>commonly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controls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are-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B90000"/>
                </a:solidFill>
                <a:latin typeface="Verdana"/>
                <a:cs typeface="Verdana"/>
              </a:rPr>
              <a:t>jFrame</a:t>
            </a:r>
            <a:r>
              <a:rPr sz="2000" spc="-5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1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as a Basic Window </a:t>
            </a:r>
            <a:r>
              <a:rPr sz="2000" spc="-10" dirty="0">
                <a:latin typeface="Verdana"/>
                <a:cs typeface="Verdana"/>
              </a:rPr>
              <a:t>or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form.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B90000"/>
                </a:solidFill>
                <a:latin typeface="Verdana"/>
                <a:cs typeface="Verdana"/>
              </a:rPr>
              <a:t>jLabel</a:t>
            </a:r>
            <a:r>
              <a:rPr sz="2000" spc="-5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dirty="0">
                <a:latin typeface="Verdana"/>
                <a:cs typeface="Verdana"/>
              </a:rPr>
              <a:t>Allows Non-editable </a:t>
            </a:r>
            <a:r>
              <a:rPr sz="2000" spc="-10" dirty="0">
                <a:latin typeface="Verdana"/>
                <a:cs typeface="Verdana"/>
              </a:rPr>
              <a:t>text or </a:t>
            </a:r>
            <a:r>
              <a:rPr sz="2000" spc="-5" dirty="0">
                <a:latin typeface="Verdana"/>
                <a:cs typeface="Verdana"/>
              </a:rPr>
              <a:t>icon to be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displayed.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B90000"/>
                </a:solidFill>
                <a:latin typeface="Verdana"/>
                <a:cs typeface="Verdana"/>
              </a:rPr>
              <a:t>jTextField</a:t>
            </a:r>
            <a:r>
              <a:rPr sz="2000" spc="-5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dirty="0">
                <a:latin typeface="Verdana"/>
                <a:cs typeface="Verdana"/>
              </a:rPr>
              <a:t>Allows </a:t>
            </a:r>
            <a:r>
              <a:rPr sz="2000" spc="-10" dirty="0">
                <a:latin typeface="Verdana"/>
                <a:cs typeface="Verdana"/>
              </a:rPr>
              <a:t>user </a:t>
            </a:r>
            <a:r>
              <a:rPr sz="2000" spc="5" dirty="0">
                <a:latin typeface="Verdana"/>
                <a:cs typeface="Verdana"/>
              </a:rPr>
              <a:t>input. </a:t>
            </a: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editable </a:t>
            </a:r>
            <a:r>
              <a:rPr sz="2000" spc="-5" dirty="0">
                <a:latin typeface="Verdana"/>
                <a:cs typeface="Verdana"/>
              </a:rPr>
              <a:t>through </a:t>
            </a:r>
            <a:r>
              <a:rPr sz="2000" spc="-10" dirty="0">
                <a:latin typeface="Verdana"/>
                <a:cs typeface="Verdana"/>
              </a:rPr>
              <a:t>text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box.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B90000"/>
                </a:solidFill>
                <a:latin typeface="Verdana"/>
                <a:cs typeface="Verdana"/>
              </a:rPr>
              <a:t>jButton</a:t>
            </a:r>
            <a:r>
              <a:rPr sz="2000" spc="-5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5" dirty="0">
                <a:latin typeface="Verdana"/>
                <a:cs typeface="Verdana"/>
              </a:rPr>
              <a:t>An action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10" dirty="0">
                <a:latin typeface="Verdana"/>
                <a:cs typeface="Verdana"/>
              </a:rPr>
              <a:t>generated when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pushed.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B90000"/>
                </a:solidFill>
                <a:latin typeface="Verdana"/>
                <a:cs typeface="Verdana"/>
              </a:rPr>
              <a:t>jCheckBox</a:t>
            </a:r>
            <a:r>
              <a:rPr sz="2000" spc="-10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dirty="0">
                <a:latin typeface="Verdana"/>
                <a:cs typeface="Verdana"/>
              </a:rPr>
              <a:t>Allow </a:t>
            </a:r>
            <a:r>
              <a:rPr sz="2000" spc="-10" dirty="0">
                <a:latin typeface="Verdana"/>
                <a:cs typeface="Verdana"/>
              </a:rPr>
              <a:t>user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spc="-10" dirty="0">
                <a:latin typeface="Verdana"/>
                <a:cs typeface="Verdana"/>
              </a:rPr>
              <a:t>select </a:t>
            </a:r>
            <a:r>
              <a:rPr sz="2000" spc="5" dirty="0">
                <a:latin typeface="Verdana"/>
                <a:cs typeface="Verdana"/>
              </a:rPr>
              <a:t>multiple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choices.</a:t>
            </a:r>
            <a:endParaRPr sz="2000">
              <a:latin typeface="Verdana"/>
              <a:cs typeface="Verdana"/>
            </a:endParaRPr>
          </a:p>
          <a:p>
            <a:pPr marL="356870" marR="145415" indent="-344805">
              <a:lnSpc>
                <a:spcPts val="2160"/>
              </a:lnSpc>
              <a:spcBef>
                <a:spcPts val="515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B90000"/>
                </a:solidFill>
                <a:latin typeface="Verdana"/>
                <a:cs typeface="Verdana"/>
              </a:rPr>
              <a:t>jRadioButton</a:t>
            </a:r>
            <a:r>
              <a:rPr sz="2000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10" dirty="0">
                <a:latin typeface="Verdana"/>
                <a:cs typeface="Verdana"/>
              </a:rPr>
              <a:t>They are </a:t>
            </a:r>
            <a:r>
              <a:rPr sz="2000" spc="-5" dirty="0">
                <a:latin typeface="Verdana"/>
                <a:cs typeface="Verdana"/>
              </a:rPr>
              <a:t>option button </a:t>
            </a:r>
            <a:r>
              <a:rPr sz="2000" dirty="0">
                <a:latin typeface="Verdana"/>
                <a:cs typeface="Verdana"/>
              </a:rPr>
              <a:t>which </a:t>
            </a:r>
            <a:r>
              <a:rPr sz="2000" spc="-1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spc="-10" dirty="0">
                <a:latin typeface="Verdana"/>
                <a:cs typeface="Verdana"/>
              </a:rPr>
              <a:t>turned on  or off. These are </a:t>
            </a:r>
            <a:r>
              <a:rPr sz="2000" dirty="0">
                <a:latin typeface="Verdana"/>
                <a:cs typeface="Verdana"/>
              </a:rPr>
              <a:t>suitable </a:t>
            </a:r>
            <a:r>
              <a:rPr sz="2000" spc="-10" dirty="0">
                <a:latin typeface="Verdana"/>
                <a:cs typeface="Verdana"/>
              </a:rPr>
              <a:t>for </a:t>
            </a:r>
            <a:r>
              <a:rPr sz="2000" spc="5" dirty="0">
                <a:latin typeface="Verdana"/>
                <a:cs typeface="Verdana"/>
              </a:rPr>
              <a:t>single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selection.</a:t>
            </a:r>
            <a:endParaRPr sz="2000">
              <a:latin typeface="Verdana"/>
              <a:cs typeface="Verdana"/>
            </a:endParaRPr>
          </a:p>
          <a:p>
            <a:pPr marL="356870" marR="343535" indent="-344170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B90000"/>
                </a:solidFill>
                <a:latin typeface="Verdana"/>
                <a:cs typeface="Verdana"/>
              </a:rPr>
              <a:t>jList</a:t>
            </a:r>
            <a:r>
              <a:rPr sz="2000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5" dirty="0">
                <a:latin typeface="Verdana"/>
                <a:cs typeface="Verdana"/>
              </a:rPr>
              <a:t>Gives a </a:t>
            </a:r>
            <a:r>
              <a:rPr sz="2000" spc="5" dirty="0">
                <a:latin typeface="Verdana"/>
                <a:cs typeface="Verdana"/>
              </a:rPr>
              <a:t>list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items </a:t>
            </a:r>
            <a:r>
              <a:rPr sz="2000" spc="-15" dirty="0">
                <a:latin typeface="Verdana"/>
                <a:cs typeface="Verdana"/>
              </a:rPr>
              <a:t>from </a:t>
            </a:r>
            <a:r>
              <a:rPr sz="2000" dirty="0">
                <a:latin typeface="Verdana"/>
                <a:cs typeface="Verdana"/>
              </a:rPr>
              <a:t>which </a:t>
            </a:r>
            <a:r>
              <a:rPr sz="2000" spc="-10" dirty="0">
                <a:latin typeface="Verdana"/>
                <a:cs typeface="Verdana"/>
              </a:rPr>
              <a:t>user can select </a:t>
            </a:r>
            <a:r>
              <a:rPr sz="2000" spc="-5" dirty="0">
                <a:latin typeface="Verdana"/>
                <a:cs typeface="Verdana"/>
              </a:rPr>
              <a:t>one </a:t>
            </a:r>
            <a:r>
              <a:rPr sz="2000" spc="-15" dirty="0">
                <a:latin typeface="Verdana"/>
                <a:cs typeface="Verdana"/>
              </a:rPr>
              <a:t>or  </a:t>
            </a:r>
            <a:r>
              <a:rPr sz="2000" spc="-10" dirty="0">
                <a:latin typeface="Verdana"/>
                <a:cs typeface="Verdana"/>
              </a:rPr>
              <a:t>more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items.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B90000"/>
                </a:solidFill>
                <a:latin typeface="Verdana"/>
                <a:cs typeface="Verdana"/>
              </a:rPr>
              <a:t>jComboBox</a:t>
            </a:r>
            <a:r>
              <a:rPr sz="2000" spc="-10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-5" dirty="0">
                <a:latin typeface="Verdana"/>
                <a:cs typeface="Verdana"/>
              </a:rPr>
              <a:t>gives </a:t>
            </a:r>
            <a:r>
              <a:rPr sz="2000" spc="-10" dirty="0">
                <a:latin typeface="Verdana"/>
                <a:cs typeface="Verdana"/>
              </a:rPr>
              <a:t>dropdown </a:t>
            </a:r>
            <a:r>
              <a:rPr sz="2000" spc="5" dirty="0">
                <a:latin typeface="Verdana"/>
                <a:cs typeface="Verdana"/>
              </a:rPr>
              <a:t>list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items with </a:t>
            </a:r>
            <a:r>
              <a:rPr sz="2000" spc="5" dirty="0">
                <a:latin typeface="Verdana"/>
                <a:cs typeface="Verdana"/>
              </a:rPr>
              <a:t>facility </a:t>
            </a:r>
            <a:r>
              <a:rPr sz="2000" spc="-5" dirty="0">
                <a:latin typeface="Verdana"/>
                <a:cs typeface="Verdana"/>
              </a:rPr>
              <a:t>to add  </a:t>
            </a:r>
            <a:r>
              <a:rPr sz="2000" spc="-10" dirty="0">
                <a:latin typeface="Verdana"/>
                <a:cs typeface="Verdana"/>
              </a:rPr>
              <a:t>new </a:t>
            </a:r>
            <a:r>
              <a:rPr sz="2000" spc="-5" dirty="0">
                <a:latin typeface="Verdana"/>
                <a:cs typeface="Verdana"/>
              </a:rPr>
              <a:t>items. </a:t>
            </a: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combination </a:t>
            </a:r>
            <a:r>
              <a:rPr sz="2000" spc="-10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jList </a:t>
            </a:r>
            <a:r>
              <a:rPr sz="2000" spc="-5" dirty="0">
                <a:latin typeface="Verdana"/>
                <a:cs typeface="Verdana"/>
              </a:rPr>
              <a:t>and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jTextField.</a:t>
            </a:r>
            <a:endParaRPr sz="2000">
              <a:latin typeface="Verdana"/>
              <a:cs typeface="Verdana"/>
            </a:endParaRPr>
          </a:p>
          <a:p>
            <a:pPr marL="356870" marR="327025" indent="-344805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B90000"/>
                </a:solidFill>
                <a:latin typeface="Verdana"/>
                <a:cs typeface="Verdana"/>
              </a:rPr>
              <a:t>jPanel</a:t>
            </a:r>
            <a:r>
              <a:rPr sz="2000" dirty="0">
                <a:solidFill>
                  <a:srgbClr val="FF3300"/>
                </a:solidFill>
                <a:latin typeface="Verdana"/>
                <a:cs typeface="Verdana"/>
              </a:rPr>
              <a:t>: </a:t>
            </a:r>
            <a:r>
              <a:rPr sz="2000" spc="-20" dirty="0">
                <a:latin typeface="Verdana"/>
                <a:cs typeface="Verdana"/>
              </a:rPr>
              <a:t>It </a:t>
            </a:r>
            <a:r>
              <a:rPr sz="2000" spc="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container controls </a:t>
            </a:r>
            <a:r>
              <a:rPr sz="2000" dirty="0">
                <a:latin typeface="Verdana"/>
                <a:cs typeface="Verdana"/>
              </a:rPr>
              <a:t>which contains </a:t>
            </a:r>
            <a:r>
              <a:rPr sz="2000" spc="-10" dirty="0">
                <a:latin typeface="Verdana"/>
                <a:cs typeface="Verdana"/>
              </a:rPr>
              <a:t>other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controls  </a:t>
            </a:r>
            <a:r>
              <a:rPr sz="2000" dirty="0">
                <a:latin typeface="Verdana"/>
                <a:cs typeface="Verdana"/>
              </a:rPr>
              <a:t>using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frame.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812" y="6000750"/>
            <a:ext cx="7929880" cy="50038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 marR="447040">
              <a:lnSpc>
                <a:spcPts val="1920"/>
              </a:lnSpc>
              <a:spcBef>
                <a:spcPts val="335"/>
              </a:spcBef>
            </a:pPr>
            <a:r>
              <a:rPr sz="2000" spc="-10" dirty="0">
                <a:latin typeface="Verdana"/>
                <a:cs typeface="Verdana"/>
              </a:rPr>
              <a:t>A control </a:t>
            </a:r>
            <a:r>
              <a:rPr sz="2000" dirty="0">
                <a:latin typeface="Verdana"/>
                <a:cs typeface="Verdana"/>
              </a:rPr>
              <a:t>which holds </a:t>
            </a:r>
            <a:r>
              <a:rPr sz="2000" spc="-10" dirty="0">
                <a:latin typeface="Verdana"/>
                <a:cs typeface="Verdana"/>
              </a:rPr>
              <a:t>other component </a:t>
            </a:r>
            <a:r>
              <a:rPr sz="2000" spc="5" dirty="0">
                <a:latin typeface="Verdana"/>
                <a:cs typeface="Verdana"/>
              </a:rPr>
              <a:t>(child) </a:t>
            </a:r>
            <a:r>
              <a:rPr sz="2000" spc="-10" dirty="0">
                <a:latin typeface="Verdana"/>
                <a:cs typeface="Verdana"/>
              </a:rPr>
              <a:t>controls, </a:t>
            </a:r>
            <a:r>
              <a:rPr sz="2000" spc="10" dirty="0">
                <a:latin typeface="Verdana"/>
                <a:cs typeface="Verdana"/>
              </a:rPr>
              <a:t>is  </a:t>
            </a:r>
            <a:r>
              <a:rPr sz="2000" dirty="0">
                <a:latin typeface="Verdana"/>
                <a:cs typeface="Verdana"/>
              </a:rPr>
              <a:t>called </a:t>
            </a:r>
            <a:r>
              <a:rPr sz="2000" spc="-5" dirty="0">
                <a:solidFill>
                  <a:srgbClr val="B90000"/>
                </a:solidFill>
                <a:latin typeface="Verdana"/>
                <a:cs typeface="Verdana"/>
              </a:rPr>
              <a:t>Container </a:t>
            </a:r>
            <a:r>
              <a:rPr sz="2000" spc="-10" dirty="0">
                <a:solidFill>
                  <a:srgbClr val="B90000"/>
                </a:solidFill>
                <a:latin typeface="Verdana"/>
                <a:cs typeface="Verdana"/>
              </a:rPr>
              <a:t>Control </a:t>
            </a:r>
            <a:r>
              <a:rPr sz="2000" spc="-10" dirty="0">
                <a:latin typeface="Verdana"/>
                <a:cs typeface="Verdana"/>
              </a:rPr>
              <a:t>e.g. </a:t>
            </a:r>
            <a:r>
              <a:rPr sz="2000" spc="-10" dirty="0">
                <a:solidFill>
                  <a:srgbClr val="000066"/>
                </a:solidFill>
                <a:latin typeface="Verdana"/>
                <a:cs typeface="Verdana"/>
              </a:rPr>
              <a:t>JFrame, 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jPanel, jDialog</a:t>
            </a:r>
            <a:r>
              <a:rPr sz="2000" spc="-4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875" y="6072191"/>
            <a:ext cx="500380" cy="357505"/>
          </a:xfrm>
          <a:custGeom>
            <a:avLst/>
            <a:gdLst/>
            <a:ahLst/>
            <a:cxnLst/>
            <a:rect l="l" t="t" r="r" b="b"/>
            <a:pathLst>
              <a:path w="500380" h="357504">
                <a:moveTo>
                  <a:pt x="321475" y="0"/>
                </a:moveTo>
                <a:lnTo>
                  <a:pt x="321475" y="89293"/>
                </a:lnTo>
                <a:lnTo>
                  <a:pt x="0" y="89293"/>
                </a:lnTo>
                <a:lnTo>
                  <a:pt x="0" y="267881"/>
                </a:lnTo>
                <a:lnTo>
                  <a:pt x="321475" y="267881"/>
                </a:lnTo>
                <a:lnTo>
                  <a:pt x="321475" y="357187"/>
                </a:lnTo>
                <a:lnTo>
                  <a:pt x="500062" y="178587"/>
                </a:lnTo>
                <a:lnTo>
                  <a:pt x="321475" y="0"/>
                </a:lnTo>
                <a:close/>
              </a:path>
            </a:pathLst>
          </a:custGeom>
          <a:solidFill>
            <a:srgbClr val="B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75" y="6072191"/>
            <a:ext cx="500380" cy="357505"/>
          </a:xfrm>
          <a:custGeom>
            <a:avLst/>
            <a:gdLst/>
            <a:ahLst/>
            <a:cxnLst/>
            <a:rect l="l" t="t" r="r" b="b"/>
            <a:pathLst>
              <a:path w="500380" h="357504">
                <a:moveTo>
                  <a:pt x="0" y="89293"/>
                </a:moveTo>
                <a:lnTo>
                  <a:pt x="321475" y="89293"/>
                </a:lnTo>
                <a:lnTo>
                  <a:pt x="321475" y="0"/>
                </a:lnTo>
                <a:lnTo>
                  <a:pt x="500062" y="178587"/>
                </a:lnTo>
                <a:lnTo>
                  <a:pt x="321475" y="357187"/>
                </a:lnTo>
                <a:lnTo>
                  <a:pt x="321475" y="267881"/>
                </a:lnTo>
                <a:lnTo>
                  <a:pt x="0" y="267881"/>
                </a:lnTo>
                <a:lnTo>
                  <a:pt x="0" y="89293"/>
                </a:lnTo>
                <a:close/>
              </a:path>
            </a:pathLst>
          </a:custGeom>
          <a:ln w="25400">
            <a:solidFill>
              <a:srgbClr val="8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2275" y="6597650"/>
            <a:ext cx="5857875" cy="0"/>
          </a:xfrm>
          <a:custGeom>
            <a:avLst/>
            <a:gdLst/>
            <a:ahLst/>
            <a:cxnLst/>
            <a:rect l="l" t="t" r="r" b="b"/>
            <a:pathLst>
              <a:path w="5857875">
                <a:moveTo>
                  <a:pt x="0" y="0"/>
                </a:moveTo>
                <a:lnTo>
                  <a:pt x="5857875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365" y="457644"/>
            <a:ext cx="6255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Switch </a:t>
            </a:r>
            <a:r>
              <a:rPr sz="3000" spc="-10" dirty="0"/>
              <a:t>and </a:t>
            </a:r>
            <a:r>
              <a:rPr sz="3000" spc="-5" dirty="0"/>
              <a:t>if..else</a:t>
            </a:r>
            <a:r>
              <a:rPr sz="3000" spc="-70" dirty="0"/>
              <a:t> </a:t>
            </a:r>
            <a:r>
              <a:rPr sz="3000" spc="-5" dirty="0"/>
              <a:t>statement</a:t>
            </a:r>
            <a:endParaRPr sz="30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40029" indent="-3448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switch and if..else both are </a:t>
            </a:r>
            <a:r>
              <a:rPr spc="-5" dirty="0"/>
              <a:t>used to </a:t>
            </a:r>
            <a:r>
              <a:rPr spc="-10" dirty="0"/>
              <a:t>make </a:t>
            </a:r>
            <a:r>
              <a:rPr spc="-5" dirty="0"/>
              <a:t>a </a:t>
            </a:r>
            <a:r>
              <a:rPr spc="-10" dirty="0"/>
              <a:t>selection </a:t>
            </a:r>
            <a:r>
              <a:rPr spc="-5" dirty="0"/>
              <a:t>construct  </a:t>
            </a:r>
            <a:r>
              <a:rPr spc="-15" dirty="0"/>
              <a:t>in </a:t>
            </a:r>
            <a:r>
              <a:rPr spc="-10" dirty="0"/>
              <a:t>Java, but </a:t>
            </a:r>
            <a:r>
              <a:rPr spc="-5" dirty="0"/>
              <a:t>there some</a:t>
            </a:r>
            <a:r>
              <a:rPr spc="55" dirty="0"/>
              <a:t> </a:t>
            </a:r>
            <a:r>
              <a:rPr spc="-10" dirty="0"/>
              <a:t>differences.</a:t>
            </a:r>
          </a:p>
          <a:p>
            <a:pPr marL="356870" marR="227329" indent="-34480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pc="-10" dirty="0"/>
              <a:t>Switch can test only </a:t>
            </a:r>
            <a:r>
              <a:rPr spc="-15" dirty="0"/>
              <a:t>equality </a:t>
            </a:r>
            <a:r>
              <a:rPr spc="-5" dirty="0"/>
              <a:t>whereas if.. </a:t>
            </a:r>
            <a:r>
              <a:rPr spc="-10" dirty="0"/>
              <a:t>Can evaluate any </a:t>
            </a:r>
            <a:r>
              <a:rPr spc="-5" dirty="0"/>
              <a:t>type  of </a:t>
            </a:r>
            <a:r>
              <a:rPr spc="-10" dirty="0"/>
              <a:t>relational </a:t>
            </a:r>
            <a:r>
              <a:rPr spc="-5" dirty="0"/>
              <a:t>or </a:t>
            </a:r>
            <a:r>
              <a:rPr spc="-15" dirty="0"/>
              <a:t>logical</a:t>
            </a:r>
            <a:r>
              <a:rPr spc="100" dirty="0"/>
              <a:t> </a:t>
            </a:r>
            <a:r>
              <a:rPr spc="-10" dirty="0"/>
              <a:t>expression.</a:t>
            </a: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  <a:tab pos="4830445" algn="l"/>
              </a:tabLst>
            </a:pPr>
            <a:r>
              <a:rPr spc="5" dirty="0"/>
              <a:t>In </a:t>
            </a:r>
            <a:r>
              <a:rPr spc="-10" dirty="0"/>
              <a:t>switch </a:t>
            </a:r>
            <a:r>
              <a:rPr spc="-5" dirty="0"/>
              <a:t>a </a:t>
            </a:r>
            <a:r>
              <a:rPr spc="-15" dirty="0"/>
              <a:t>single </a:t>
            </a:r>
            <a:r>
              <a:rPr spc="-10" dirty="0"/>
              <a:t>value</a:t>
            </a:r>
            <a:r>
              <a:rPr spc="135" dirty="0"/>
              <a:t> </a:t>
            </a:r>
            <a:r>
              <a:rPr spc="-5" dirty="0"/>
              <a:t>or </a:t>
            </a:r>
            <a:r>
              <a:rPr spc="-10" dirty="0"/>
              <a:t>constant	can be tested but </a:t>
            </a:r>
            <a:r>
              <a:rPr spc="-15" dirty="0"/>
              <a:t>in </a:t>
            </a:r>
            <a:r>
              <a:rPr spc="-5" dirty="0"/>
              <a:t>if.. more  </a:t>
            </a:r>
            <a:r>
              <a:rPr spc="-10" dirty="0"/>
              <a:t>versatile expression can be</a:t>
            </a:r>
            <a:r>
              <a:rPr spc="125" dirty="0"/>
              <a:t> </a:t>
            </a:r>
            <a:r>
              <a:rPr spc="-10" dirty="0"/>
              <a:t>tested.</a:t>
            </a:r>
          </a:p>
          <a:p>
            <a:pPr marL="356870" marR="591185" indent="-34480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pc="-5" dirty="0"/>
              <a:t>The </a:t>
            </a:r>
            <a:r>
              <a:rPr spc="-10" dirty="0"/>
              <a:t>switch statement can handle only byte, </a:t>
            </a:r>
            <a:r>
              <a:rPr spc="-5" dirty="0"/>
              <a:t>short, </a:t>
            </a:r>
            <a:r>
              <a:rPr spc="-10" dirty="0"/>
              <a:t>int </a:t>
            </a:r>
            <a:r>
              <a:rPr spc="-5" dirty="0"/>
              <a:t>or </a:t>
            </a:r>
            <a:r>
              <a:rPr spc="-10" dirty="0"/>
              <a:t>char  </a:t>
            </a:r>
            <a:r>
              <a:rPr spc="-15" dirty="0"/>
              <a:t>variable </a:t>
            </a:r>
            <a:r>
              <a:rPr spc="-10" dirty="0"/>
              <a:t>but </a:t>
            </a:r>
            <a:r>
              <a:rPr dirty="0"/>
              <a:t>If.. </a:t>
            </a:r>
            <a:r>
              <a:rPr spc="-10" dirty="0"/>
              <a:t>can test </a:t>
            </a:r>
            <a:r>
              <a:rPr spc="-5" dirty="0"/>
              <a:t>more </a:t>
            </a:r>
            <a:r>
              <a:rPr spc="-10" dirty="0"/>
              <a:t>data </a:t>
            </a:r>
            <a:r>
              <a:rPr spc="-5" dirty="0"/>
              <a:t>type </a:t>
            </a:r>
            <a:r>
              <a:rPr spc="-15" dirty="0"/>
              <a:t>like </a:t>
            </a:r>
            <a:r>
              <a:rPr spc="-10" dirty="0"/>
              <a:t>float, double</a:t>
            </a:r>
            <a:r>
              <a:rPr spc="275" dirty="0"/>
              <a:t> </a:t>
            </a:r>
            <a:r>
              <a:rPr spc="-5" dirty="0"/>
              <a:t>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7013" y="3805780"/>
            <a:ext cx="12496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Verdana"/>
                <a:cs typeface="Verdana"/>
              </a:rPr>
              <a:t>string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etc.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2275" y="6215062"/>
            <a:ext cx="6038850" cy="37655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Verdana"/>
                <a:cs typeface="Verdana"/>
              </a:rPr>
              <a:t>Nesting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switch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5" dirty="0">
                <a:latin typeface="Verdana"/>
                <a:cs typeface="Verdana"/>
              </a:rPr>
              <a:t>switch </a:t>
            </a:r>
            <a:r>
              <a:rPr sz="1800" spc="5" dirty="0">
                <a:latin typeface="Verdana"/>
                <a:cs typeface="Verdana"/>
              </a:rPr>
              <a:t>or </a:t>
            </a:r>
            <a:r>
              <a:rPr sz="1800" spc="-30" dirty="0">
                <a:latin typeface="Verdana"/>
                <a:cs typeface="Verdana"/>
              </a:rPr>
              <a:t>if.. </a:t>
            </a:r>
            <a:r>
              <a:rPr sz="1800" spc="-10" dirty="0">
                <a:latin typeface="Verdana"/>
                <a:cs typeface="Verdana"/>
              </a:rPr>
              <a:t>may </a:t>
            </a:r>
            <a:r>
              <a:rPr sz="1800" dirty="0">
                <a:latin typeface="Verdana"/>
                <a:cs typeface="Verdana"/>
              </a:rPr>
              <a:t>be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used….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187" y="4143375"/>
            <a:ext cx="2605405" cy="256413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onsolas"/>
                <a:cs typeface="Consolas"/>
              </a:rPr>
              <a:t>if </a:t>
            </a:r>
            <a:r>
              <a:rPr sz="1800" dirty="0">
                <a:latin typeface="Consolas"/>
                <a:cs typeface="Consolas"/>
              </a:rPr>
              <a:t>( </a:t>
            </a:r>
            <a:r>
              <a:rPr sz="1800" spc="-5" dirty="0">
                <a:latin typeface="Consolas"/>
                <a:cs typeface="Consolas"/>
              </a:rPr>
              <a:t>condition</a:t>
            </a:r>
            <a:r>
              <a:rPr sz="1800" spc="-5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1)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  <a:tabLst>
                <a:tab pos="462915" algn="l"/>
              </a:tabLst>
            </a:pPr>
            <a:r>
              <a:rPr sz="1800" dirty="0">
                <a:latin typeface="Consolas"/>
                <a:cs typeface="Consolas"/>
              </a:rPr>
              <a:t>{	</a:t>
            </a:r>
            <a:r>
              <a:rPr sz="1800" spc="-5" dirty="0">
                <a:latin typeface="Consolas"/>
                <a:cs typeface="Consolas"/>
              </a:rPr>
              <a:t>switch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(exp1)</a:t>
            </a:r>
            <a:endParaRPr sz="1800">
              <a:latin typeface="Consolas"/>
              <a:cs typeface="Consolas"/>
            </a:endParaRPr>
          </a:p>
          <a:p>
            <a:pPr marR="1380490" algn="r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{</a:t>
            </a:r>
            <a:r>
              <a:rPr sz="1800" spc="-11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…….</a:t>
            </a:r>
            <a:endParaRPr sz="1800">
              <a:latin typeface="Consolas"/>
              <a:cs typeface="Consolas"/>
            </a:endParaRPr>
          </a:p>
          <a:p>
            <a:pPr marR="1380490" algn="r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…….</a:t>
            </a:r>
            <a:endParaRPr sz="1800">
              <a:latin typeface="Consolas"/>
              <a:cs typeface="Consolas"/>
            </a:endParaRPr>
          </a:p>
          <a:p>
            <a:pPr marL="591185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else</a:t>
            </a:r>
            <a:endParaRPr sz="1800">
              <a:latin typeface="Consolas"/>
              <a:cs typeface="Consolas"/>
            </a:endParaRPr>
          </a:p>
          <a:p>
            <a:pPr marL="462915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{ </a:t>
            </a:r>
            <a:r>
              <a:rPr sz="1800" spc="-5" dirty="0">
                <a:latin typeface="Consolas"/>
                <a:cs typeface="Consolas"/>
              </a:rPr>
              <a:t>…….;</a:t>
            </a:r>
            <a:endParaRPr sz="1800">
              <a:latin typeface="Consolas"/>
              <a:cs typeface="Consolas"/>
            </a:endParaRPr>
          </a:p>
          <a:p>
            <a:pPr marL="462915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43250" y="3929062"/>
            <a:ext cx="4800600" cy="2225675"/>
          </a:xfrm>
          <a:custGeom>
            <a:avLst/>
            <a:gdLst/>
            <a:ahLst/>
            <a:cxnLst/>
            <a:rect l="l" t="t" r="r" b="b"/>
            <a:pathLst>
              <a:path w="4800600" h="2225675">
                <a:moveTo>
                  <a:pt x="0" y="0"/>
                </a:moveTo>
                <a:lnTo>
                  <a:pt x="4800600" y="0"/>
                </a:lnTo>
                <a:lnTo>
                  <a:pt x="4800600" y="2225675"/>
                </a:lnTo>
                <a:lnTo>
                  <a:pt x="0" y="222567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34689" y="3949890"/>
            <a:ext cx="19665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nsolas"/>
                <a:cs typeface="Consolas"/>
              </a:rPr>
              <a:t>switch (exp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4689" y="4254736"/>
            <a:ext cx="3923029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17195" algn="l"/>
              </a:tabLst>
            </a:pPr>
            <a:r>
              <a:rPr sz="2000" spc="-5" dirty="0">
                <a:latin typeface="Consolas"/>
                <a:cs typeface="Consolas"/>
              </a:rPr>
              <a:t>{	case </a:t>
            </a:r>
            <a:r>
              <a:rPr sz="2000" dirty="0">
                <a:latin typeface="Consolas"/>
                <a:cs typeface="Consolas"/>
              </a:rPr>
              <a:t>&lt;cont&gt;:switch</a:t>
            </a:r>
            <a:r>
              <a:rPr sz="2000" spc="-1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(exp2)</a:t>
            </a:r>
            <a:endParaRPr sz="2000">
              <a:latin typeface="Consolas"/>
              <a:cs typeface="Consolas"/>
            </a:endParaRPr>
          </a:p>
          <a:p>
            <a:pPr marR="1111250" algn="r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{</a:t>
            </a:r>
            <a:r>
              <a:rPr sz="2000" spc="-114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…….</a:t>
            </a:r>
            <a:endParaRPr sz="2000">
              <a:latin typeface="Consolas"/>
              <a:cs typeface="Consolas"/>
            </a:endParaRPr>
          </a:p>
          <a:p>
            <a:pPr marR="1111250" algn="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…….</a:t>
            </a:r>
            <a:endParaRPr sz="2000">
              <a:latin typeface="Consolas"/>
              <a:cs typeface="Consolas"/>
            </a:endParaRPr>
          </a:p>
          <a:p>
            <a:pPr marL="427990" algn="ctr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  <a:p>
            <a:pPr marR="2519045" algn="ct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…………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4437" y="5778964"/>
            <a:ext cx="152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30022"/>
            <a:ext cx="74923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Iteration </a:t>
            </a:r>
            <a:r>
              <a:rPr sz="3400" spc="-5" dirty="0"/>
              <a:t>(looping)</a:t>
            </a:r>
            <a:r>
              <a:rPr sz="3400" spc="-140" dirty="0"/>
              <a:t> </a:t>
            </a:r>
            <a:r>
              <a:rPr sz="3400" dirty="0"/>
              <a:t>statements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258127" y="1371409"/>
            <a:ext cx="8486140" cy="5114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Iteration </a:t>
            </a:r>
            <a:r>
              <a:rPr sz="2100" spc="-5" dirty="0">
                <a:latin typeface="Verdana"/>
                <a:cs typeface="Verdana"/>
              </a:rPr>
              <a:t>or </a:t>
            </a:r>
            <a:r>
              <a:rPr sz="2100" dirty="0">
                <a:latin typeface="Verdana"/>
                <a:cs typeface="Verdana"/>
              </a:rPr>
              <a:t>looping allow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set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instructions to be  </a:t>
            </a:r>
            <a:r>
              <a:rPr sz="2100" dirty="0">
                <a:latin typeface="Verdana"/>
                <a:cs typeface="Verdana"/>
              </a:rPr>
              <a:t>executed repeatedly </a:t>
            </a:r>
            <a:r>
              <a:rPr sz="2100" spc="5" dirty="0">
                <a:latin typeface="Verdana"/>
                <a:cs typeface="Verdana"/>
              </a:rPr>
              <a:t>until a certain </a:t>
            </a:r>
            <a:r>
              <a:rPr sz="2100" dirty="0">
                <a:latin typeface="Verdana"/>
                <a:cs typeface="Verdana"/>
              </a:rPr>
              <a:t>condition is </a:t>
            </a:r>
            <a:r>
              <a:rPr sz="2100" spc="10" dirty="0">
                <a:latin typeface="Verdana"/>
                <a:cs typeface="Verdana"/>
              </a:rPr>
              <a:t>true </a:t>
            </a:r>
            <a:r>
              <a:rPr sz="2100" dirty="0">
                <a:latin typeface="Verdana"/>
                <a:cs typeface="Verdana"/>
              </a:rPr>
              <a:t>or</a:t>
            </a:r>
            <a:r>
              <a:rPr sz="2100" spc="-40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false.</a:t>
            </a:r>
            <a:endParaRPr sz="2100">
              <a:latin typeface="Verdana"/>
              <a:cs typeface="Verdana"/>
            </a:endParaRPr>
          </a:p>
          <a:p>
            <a:pPr marL="356870" marR="200025" indent="-344805">
              <a:lnSpc>
                <a:spcPct val="100000"/>
              </a:lnSpc>
              <a:spcBef>
                <a:spcPts val="74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As per </a:t>
            </a:r>
            <a:r>
              <a:rPr sz="2100" spc="5" dirty="0">
                <a:latin typeface="Verdana"/>
                <a:cs typeface="Verdana"/>
              </a:rPr>
              <a:t>placing </a:t>
            </a:r>
            <a:r>
              <a:rPr sz="2100" dirty="0">
                <a:latin typeface="Verdana"/>
                <a:cs typeface="Verdana"/>
              </a:rPr>
              <a:t>of condition </a:t>
            </a:r>
            <a:r>
              <a:rPr sz="2100" spc="5" dirty="0">
                <a:latin typeface="Verdana"/>
                <a:cs typeface="Verdana"/>
              </a:rPr>
              <a:t>to be </a:t>
            </a:r>
            <a:r>
              <a:rPr sz="2100" dirty="0">
                <a:latin typeface="Verdana"/>
                <a:cs typeface="Verdana"/>
              </a:rPr>
              <a:t>tested,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spc="-5" dirty="0">
                <a:latin typeface="Verdana"/>
                <a:cs typeface="Verdana"/>
              </a:rPr>
              <a:t>loop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Entry-controlled </a:t>
            </a:r>
            <a:r>
              <a:rPr sz="2100" spc="-5" dirty="0">
                <a:latin typeface="Verdana"/>
                <a:cs typeface="Verdana"/>
              </a:rPr>
              <a:t>or </a:t>
            </a: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Exit-controlled </a:t>
            </a:r>
            <a:r>
              <a:rPr sz="2100" dirty="0">
                <a:latin typeface="Verdana"/>
                <a:cs typeface="Verdana"/>
              </a:rPr>
              <a:t>loop. In </a:t>
            </a:r>
            <a:r>
              <a:rPr sz="2100" spc="10" dirty="0">
                <a:latin typeface="Verdana"/>
                <a:cs typeface="Verdana"/>
              </a:rPr>
              <a:t>Entry</a:t>
            </a:r>
            <a:r>
              <a:rPr sz="2100" spc="-28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controlled  </a:t>
            </a:r>
            <a:r>
              <a:rPr sz="2100" spc="-5" dirty="0">
                <a:latin typeface="Verdana"/>
                <a:cs typeface="Verdana"/>
              </a:rPr>
              <a:t>loop,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condition is tested </a:t>
            </a:r>
            <a:r>
              <a:rPr sz="2100" spc="5" dirty="0">
                <a:latin typeface="Verdana"/>
                <a:cs typeface="Verdana"/>
              </a:rPr>
              <a:t>(pre </a:t>
            </a:r>
            <a:r>
              <a:rPr sz="2100" dirty="0">
                <a:latin typeface="Verdana"/>
                <a:cs typeface="Verdana"/>
              </a:rPr>
              <a:t>test) before executing </a:t>
            </a:r>
            <a:r>
              <a:rPr sz="2100" spc="5" dirty="0">
                <a:latin typeface="Verdana"/>
                <a:cs typeface="Verdana"/>
              </a:rPr>
              <a:t>the  </a:t>
            </a:r>
            <a:r>
              <a:rPr sz="2100" dirty="0">
                <a:latin typeface="Verdana"/>
                <a:cs typeface="Verdana"/>
              </a:rPr>
              <a:t>statements. Whereas in Exit-controlled </a:t>
            </a:r>
            <a:r>
              <a:rPr sz="2100" spc="5" dirty="0">
                <a:latin typeface="Verdana"/>
                <a:cs typeface="Verdana"/>
              </a:rPr>
              <a:t>statements are  </a:t>
            </a:r>
            <a:r>
              <a:rPr sz="2100" dirty="0">
                <a:latin typeface="Verdana"/>
                <a:cs typeface="Verdana"/>
              </a:rPr>
              <a:t>executed </a:t>
            </a:r>
            <a:r>
              <a:rPr sz="2100" spc="5" dirty="0">
                <a:latin typeface="Verdana"/>
                <a:cs typeface="Verdana"/>
              </a:rPr>
              <a:t>first then </a:t>
            </a:r>
            <a:r>
              <a:rPr sz="2100" dirty="0">
                <a:latin typeface="Verdana"/>
                <a:cs typeface="Verdana"/>
              </a:rPr>
              <a:t>condition is tested (post test), </a:t>
            </a:r>
            <a:r>
              <a:rPr sz="2100" spc="5" dirty="0">
                <a:latin typeface="Verdana"/>
                <a:cs typeface="Verdana"/>
              </a:rPr>
              <a:t>which  ensures at </a:t>
            </a:r>
            <a:r>
              <a:rPr sz="2100" dirty="0">
                <a:latin typeface="Verdana"/>
                <a:cs typeface="Verdana"/>
              </a:rPr>
              <a:t>least </a:t>
            </a:r>
            <a:r>
              <a:rPr sz="2100" spc="-5" dirty="0">
                <a:latin typeface="Verdana"/>
                <a:cs typeface="Verdana"/>
              </a:rPr>
              <a:t>on </a:t>
            </a:r>
            <a:r>
              <a:rPr sz="2100" spc="5" dirty="0">
                <a:latin typeface="Verdana"/>
                <a:cs typeface="Verdana"/>
              </a:rPr>
              <a:t>time </a:t>
            </a:r>
            <a:r>
              <a:rPr sz="2100" dirty="0">
                <a:latin typeface="Verdana"/>
                <a:cs typeface="Verdana"/>
              </a:rPr>
              <a:t>execution of</a:t>
            </a:r>
            <a:r>
              <a:rPr sz="2100" spc="-25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statements.</a:t>
            </a:r>
            <a:endParaRPr sz="2100">
              <a:latin typeface="Verdana"/>
              <a:cs typeface="Verdana"/>
            </a:endParaRPr>
          </a:p>
          <a:p>
            <a:pPr marL="356870" marR="19685" indent="-344805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As per </a:t>
            </a:r>
            <a:r>
              <a:rPr sz="2100" spc="5" dirty="0">
                <a:latin typeface="Verdana"/>
                <a:cs typeface="Verdana"/>
              </a:rPr>
              <a:t>number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execution, </a:t>
            </a:r>
            <a:r>
              <a:rPr sz="2100" spc="5" dirty="0">
                <a:latin typeface="Verdana"/>
                <a:cs typeface="Verdana"/>
              </a:rPr>
              <a:t>a </a:t>
            </a:r>
            <a:r>
              <a:rPr sz="2100" spc="-5" dirty="0">
                <a:latin typeface="Verdana"/>
                <a:cs typeface="Verdana"/>
              </a:rPr>
              <a:t>loop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</a:t>
            </a: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Counter-  controlled </a:t>
            </a:r>
            <a:r>
              <a:rPr sz="2100" spc="-5" dirty="0">
                <a:latin typeface="Verdana"/>
                <a:cs typeface="Verdana"/>
              </a:rPr>
              <a:t>or </a:t>
            </a: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Sentinel </a:t>
            </a:r>
            <a:r>
              <a:rPr sz="2100" spc="-5" dirty="0">
                <a:latin typeface="Verdana"/>
                <a:cs typeface="Verdana"/>
              </a:rPr>
              <a:t>loop. </a:t>
            </a:r>
            <a:r>
              <a:rPr sz="2100" dirty="0">
                <a:latin typeface="Verdana"/>
                <a:cs typeface="Verdana"/>
              </a:rPr>
              <a:t>Counter controlled </a:t>
            </a:r>
            <a:r>
              <a:rPr sz="2100" spc="-5" dirty="0">
                <a:latin typeface="Verdana"/>
                <a:cs typeface="Verdana"/>
              </a:rPr>
              <a:t>loops </a:t>
            </a:r>
            <a:r>
              <a:rPr sz="2100" spc="5" dirty="0">
                <a:latin typeface="Verdana"/>
                <a:cs typeface="Verdana"/>
              </a:rPr>
              <a:t>are  </a:t>
            </a:r>
            <a:r>
              <a:rPr sz="2100" dirty="0">
                <a:latin typeface="Verdana"/>
                <a:cs typeface="Verdana"/>
              </a:rPr>
              <a:t>executed fixed </a:t>
            </a:r>
            <a:r>
              <a:rPr sz="2100" spc="5" dirty="0">
                <a:latin typeface="Verdana"/>
                <a:cs typeface="Verdana"/>
              </a:rPr>
              <a:t>number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times, </a:t>
            </a:r>
            <a:r>
              <a:rPr sz="2100" spc="5" dirty="0">
                <a:latin typeface="Verdana"/>
                <a:cs typeface="Verdana"/>
              </a:rPr>
              <a:t>but </a:t>
            </a:r>
            <a:r>
              <a:rPr sz="2100" dirty="0">
                <a:latin typeface="Verdana"/>
                <a:cs typeface="Verdana"/>
              </a:rPr>
              <a:t>sentinel </a:t>
            </a:r>
            <a:r>
              <a:rPr sz="2100" spc="-5" dirty="0">
                <a:latin typeface="Verdana"/>
                <a:cs typeface="Verdana"/>
              </a:rPr>
              <a:t>loop </a:t>
            </a:r>
            <a:r>
              <a:rPr sz="2100" spc="10" dirty="0">
                <a:latin typeface="Verdana"/>
                <a:cs typeface="Verdana"/>
              </a:rPr>
              <a:t>may </a:t>
            </a:r>
            <a:r>
              <a:rPr sz="2100" spc="5" dirty="0">
                <a:latin typeface="Verdana"/>
                <a:cs typeface="Verdana"/>
              </a:rPr>
              <a:t>be  </a:t>
            </a:r>
            <a:r>
              <a:rPr sz="2100" dirty="0">
                <a:latin typeface="Verdana"/>
                <a:cs typeface="Verdana"/>
              </a:rPr>
              <a:t>stopped </a:t>
            </a:r>
            <a:r>
              <a:rPr sz="2100" spc="5" dirty="0">
                <a:latin typeface="Verdana"/>
                <a:cs typeface="Verdana"/>
              </a:rPr>
              <a:t>any time by </a:t>
            </a:r>
            <a:r>
              <a:rPr sz="2100" dirty="0">
                <a:latin typeface="Verdana"/>
                <a:cs typeface="Verdana"/>
              </a:rPr>
              <a:t>giving its sentinel value. </a:t>
            </a:r>
            <a:r>
              <a:rPr sz="2100" spc="-5" dirty="0">
                <a:latin typeface="Verdana"/>
                <a:cs typeface="Verdana"/>
              </a:rPr>
              <a:t>i.e. </a:t>
            </a:r>
            <a:r>
              <a:rPr sz="2100" spc="5" dirty="0">
                <a:latin typeface="Verdana"/>
                <a:cs typeface="Verdana"/>
              </a:rPr>
              <a:t>number</a:t>
            </a:r>
            <a:r>
              <a:rPr sz="2100" spc="-3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of  execution </a:t>
            </a:r>
            <a:r>
              <a:rPr sz="2100" spc="5" dirty="0">
                <a:latin typeface="Verdana"/>
                <a:cs typeface="Verdana"/>
              </a:rPr>
              <a:t>can </a:t>
            </a:r>
            <a:r>
              <a:rPr sz="2100" dirty="0">
                <a:latin typeface="Verdana"/>
                <a:cs typeface="Verdana"/>
              </a:rPr>
              <a:t>not </a:t>
            </a:r>
            <a:r>
              <a:rPr sz="2100" spc="5" dirty="0">
                <a:latin typeface="Verdana"/>
                <a:cs typeface="Verdana"/>
              </a:rPr>
              <a:t>be</a:t>
            </a:r>
            <a:r>
              <a:rPr sz="2100" spc="-17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forecasted.</a:t>
            </a:r>
            <a:endParaRPr sz="2100">
              <a:latin typeface="Verdana"/>
              <a:cs typeface="Verdana"/>
            </a:endParaRPr>
          </a:p>
          <a:p>
            <a:pPr marL="356870" marR="474980" indent="-344805">
              <a:lnSpc>
                <a:spcPct val="100000"/>
              </a:lnSpc>
              <a:spcBef>
                <a:spcPts val="74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A </a:t>
            </a:r>
            <a:r>
              <a:rPr sz="2100" dirty="0">
                <a:latin typeface="Verdana"/>
                <a:cs typeface="Verdana"/>
              </a:rPr>
              <a:t>body </a:t>
            </a:r>
            <a:r>
              <a:rPr sz="2100" spc="-5" dirty="0">
                <a:latin typeface="Verdana"/>
                <a:cs typeface="Verdana"/>
              </a:rPr>
              <a:t>of loop </a:t>
            </a:r>
            <a:r>
              <a:rPr sz="2100" spc="5" dirty="0">
                <a:latin typeface="Verdana"/>
                <a:cs typeface="Verdana"/>
              </a:rPr>
              <a:t>contains a </a:t>
            </a:r>
            <a:r>
              <a:rPr sz="2100" dirty="0">
                <a:latin typeface="Verdana"/>
                <a:cs typeface="Verdana"/>
              </a:rPr>
              <a:t>block, </a:t>
            </a:r>
            <a:r>
              <a:rPr sz="2100" spc="5" dirty="0">
                <a:latin typeface="Verdana"/>
                <a:cs typeface="Verdana"/>
              </a:rPr>
              <a:t>having statements to</a:t>
            </a:r>
            <a:r>
              <a:rPr sz="2100" spc="-38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be  </a:t>
            </a:r>
            <a:r>
              <a:rPr sz="2100" dirty="0">
                <a:latin typeface="Verdana"/>
                <a:cs typeface="Verdana"/>
              </a:rPr>
              <a:t>executed.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58584"/>
            <a:ext cx="340360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6585" algn="l"/>
              </a:tabLst>
            </a:pPr>
            <a:r>
              <a:rPr sz="3400" dirty="0"/>
              <a:t>The</a:t>
            </a:r>
            <a:r>
              <a:rPr sz="3400" spc="-35" dirty="0"/>
              <a:t> </a:t>
            </a:r>
            <a:r>
              <a:rPr sz="3400" spc="-5" dirty="0"/>
              <a:t>for	..</a:t>
            </a:r>
            <a:r>
              <a:rPr sz="3400" spc="-70" dirty="0"/>
              <a:t> </a:t>
            </a:r>
            <a:r>
              <a:rPr sz="3400" spc="-5" dirty="0"/>
              <a:t>loop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402590" y="1301432"/>
            <a:ext cx="71564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tabLst>
                <a:tab pos="2127250" algn="l"/>
              </a:tabLst>
            </a:pPr>
            <a:r>
              <a:rPr sz="1900" spc="5" dirty="0">
                <a:latin typeface="Verdana"/>
                <a:cs typeface="Verdana"/>
              </a:rPr>
              <a:t>In </a:t>
            </a:r>
            <a:r>
              <a:rPr sz="1900" spc="-15" dirty="0">
                <a:latin typeface="Verdana"/>
                <a:cs typeface="Verdana"/>
              </a:rPr>
              <a:t>simple</a:t>
            </a:r>
            <a:r>
              <a:rPr sz="1900" spc="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use,</a:t>
            </a:r>
            <a:r>
              <a:rPr sz="1900" spc="1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	</a:t>
            </a:r>
            <a:r>
              <a:rPr sz="1900" dirty="0">
                <a:latin typeface="Verdana"/>
                <a:cs typeface="Verdana"/>
              </a:rPr>
              <a:t>for.. </a:t>
            </a:r>
            <a:r>
              <a:rPr sz="1900" spc="-5" dirty="0">
                <a:latin typeface="Verdana"/>
                <a:cs typeface="Verdana"/>
              </a:rPr>
              <a:t>Loop </a:t>
            </a:r>
            <a:r>
              <a:rPr sz="1900" spc="-15" dirty="0">
                <a:latin typeface="Verdana"/>
                <a:cs typeface="Verdana"/>
              </a:rPr>
              <a:t>is </a:t>
            </a:r>
            <a:r>
              <a:rPr sz="1900" spc="-5" dirty="0">
                <a:latin typeface="Verdana"/>
                <a:cs typeface="Verdana"/>
              </a:rPr>
              <a:t>Entry-controlled </a:t>
            </a:r>
            <a:r>
              <a:rPr sz="1900" spc="-10" dirty="0">
                <a:latin typeface="Verdana"/>
                <a:cs typeface="Verdana"/>
              </a:rPr>
              <a:t>and </a:t>
            </a:r>
            <a:r>
              <a:rPr sz="1900" spc="-5" dirty="0">
                <a:latin typeface="Verdana"/>
                <a:cs typeface="Verdana"/>
              </a:rPr>
              <a:t>counter  </a:t>
            </a:r>
            <a:r>
              <a:rPr sz="1900" spc="-10" dirty="0">
                <a:latin typeface="Verdana"/>
                <a:cs typeface="Verdana"/>
              </a:rPr>
              <a:t>controlled loop having fixed number </a:t>
            </a:r>
            <a:r>
              <a:rPr sz="1900" spc="-5" dirty="0">
                <a:latin typeface="Verdana"/>
                <a:cs typeface="Verdana"/>
              </a:rPr>
              <a:t>of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iteration.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2987" y="1989137"/>
            <a:ext cx="6553200" cy="1357630"/>
          </a:xfrm>
          <a:custGeom>
            <a:avLst/>
            <a:gdLst/>
            <a:ahLst/>
            <a:cxnLst/>
            <a:rect l="l" t="t" r="r" b="b"/>
            <a:pathLst>
              <a:path w="6553200" h="1357629">
                <a:moveTo>
                  <a:pt x="0" y="0"/>
                </a:moveTo>
                <a:lnTo>
                  <a:pt x="6553200" y="0"/>
                </a:lnTo>
                <a:lnTo>
                  <a:pt x="6553200" y="1357312"/>
                </a:lnTo>
                <a:lnTo>
                  <a:pt x="0" y="1357312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4427" y="1964245"/>
            <a:ext cx="624840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Verdana"/>
                <a:cs typeface="Verdana"/>
              </a:rPr>
              <a:t>for (initialization </a:t>
            </a:r>
            <a:r>
              <a:rPr sz="1800" spc="-5" dirty="0">
                <a:latin typeface="Verdana"/>
                <a:cs typeface="Verdana"/>
              </a:rPr>
              <a:t>exp (s) ; </a:t>
            </a:r>
            <a:r>
              <a:rPr sz="1800" dirty="0">
                <a:latin typeface="Verdana"/>
                <a:cs typeface="Verdana"/>
              </a:rPr>
              <a:t>condition </a:t>
            </a:r>
            <a:r>
              <a:rPr sz="1800" spc="-5" dirty="0">
                <a:latin typeface="Verdana"/>
                <a:cs typeface="Verdana"/>
              </a:rPr>
              <a:t>; </a:t>
            </a:r>
            <a:r>
              <a:rPr sz="1800" dirty="0">
                <a:latin typeface="Verdana"/>
                <a:cs typeface="Verdana"/>
              </a:rPr>
              <a:t>update </a:t>
            </a:r>
            <a:r>
              <a:rPr sz="1800" spc="-5" dirty="0">
                <a:latin typeface="Verdana"/>
                <a:cs typeface="Verdana"/>
              </a:rPr>
              <a:t>exp (s)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R="5133340" algn="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Verdana"/>
                <a:cs typeface="Verdana"/>
              </a:rPr>
              <a:t>{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………..</a:t>
            </a:r>
            <a:endParaRPr sz="1800">
              <a:latin typeface="Verdana"/>
              <a:cs typeface="Verdana"/>
            </a:endParaRPr>
          </a:p>
          <a:p>
            <a:pPr marR="5114925" algn="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Verdana"/>
                <a:cs typeface="Verdana"/>
              </a:rPr>
              <a:t>……….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2847" y="3006661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4613" y="2627301"/>
            <a:ext cx="2748280" cy="459105"/>
          </a:xfrm>
          <a:custGeom>
            <a:avLst/>
            <a:gdLst/>
            <a:ahLst/>
            <a:cxnLst/>
            <a:rect l="l" t="t" r="r" b="b"/>
            <a:pathLst>
              <a:path w="2748279" h="459105">
                <a:moveTo>
                  <a:pt x="2697124" y="154000"/>
                </a:moveTo>
                <a:lnTo>
                  <a:pt x="436524" y="154000"/>
                </a:lnTo>
                <a:lnTo>
                  <a:pt x="416751" y="157992"/>
                </a:lnTo>
                <a:lnTo>
                  <a:pt x="400604" y="168879"/>
                </a:lnTo>
                <a:lnTo>
                  <a:pt x="389716" y="185027"/>
                </a:lnTo>
                <a:lnTo>
                  <a:pt x="385724" y="204800"/>
                </a:lnTo>
                <a:lnTo>
                  <a:pt x="385724" y="408000"/>
                </a:lnTo>
                <a:lnTo>
                  <a:pt x="389716" y="427773"/>
                </a:lnTo>
                <a:lnTo>
                  <a:pt x="400604" y="443920"/>
                </a:lnTo>
                <a:lnTo>
                  <a:pt x="416751" y="454807"/>
                </a:lnTo>
                <a:lnTo>
                  <a:pt x="436524" y="458800"/>
                </a:lnTo>
                <a:lnTo>
                  <a:pt x="2697124" y="458800"/>
                </a:lnTo>
                <a:lnTo>
                  <a:pt x="2716897" y="454807"/>
                </a:lnTo>
                <a:lnTo>
                  <a:pt x="2733044" y="443920"/>
                </a:lnTo>
                <a:lnTo>
                  <a:pt x="2743932" y="427773"/>
                </a:lnTo>
                <a:lnTo>
                  <a:pt x="2747924" y="408000"/>
                </a:lnTo>
                <a:lnTo>
                  <a:pt x="2747924" y="204800"/>
                </a:lnTo>
                <a:lnTo>
                  <a:pt x="2743932" y="185027"/>
                </a:lnTo>
                <a:lnTo>
                  <a:pt x="2733044" y="168879"/>
                </a:lnTo>
                <a:lnTo>
                  <a:pt x="2716897" y="157992"/>
                </a:lnTo>
                <a:lnTo>
                  <a:pt x="2697124" y="154000"/>
                </a:lnTo>
                <a:close/>
              </a:path>
              <a:path w="2748279" h="459105">
                <a:moveTo>
                  <a:pt x="0" y="0"/>
                </a:moveTo>
                <a:lnTo>
                  <a:pt x="779424" y="154000"/>
                </a:lnTo>
                <a:lnTo>
                  <a:pt x="1369974" y="154000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4613" y="2627301"/>
            <a:ext cx="2748280" cy="459105"/>
          </a:xfrm>
          <a:custGeom>
            <a:avLst/>
            <a:gdLst/>
            <a:ahLst/>
            <a:cxnLst/>
            <a:rect l="l" t="t" r="r" b="b"/>
            <a:pathLst>
              <a:path w="2748279" h="459105">
                <a:moveTo>
                  <a:pt x="385724" y="204800"/>
                </a:moveTo>
                <a:lnTo>
                  <a:pt x="389716" y="185027"/>
                </a:lnTo>
                <a:lnTo>
                  <a:pt x="400604" y="168879"/>
                </a:lnTo>
                <a:lnTo>
                  <a:pt x="416751" y="157992"/>
                </a:lnTo>
                <a:lnTo>
                  <a:pt x="436524" y="154000"/>
                </a:lnTo>
                <a:lnTo>
                  <a:pt x="779424" y="154000"/>
                </a:lnTo>
                <a:lnTo>
                  <a:pt x="0" y="0"/>
                </a:lnTo>
                <a:lnTo>
                  <a:pt x="1369974" y="154000"/>
                </a:lnTo>
                <a:lnTo>
                  <a:pt x="2697124" y="154000"/>
                </a:lnTo>
                <a:lnTo>
                  <a:pt x="2716897" y="157992"/>
                </a:lnTo>
                <a:lnTo>
                  <a:pt x="2733044" y="168879"/>
                </a:lnTo>
                <a:lnTo>
                  <a:pt x="2743932" y="185027"/>
                </a:lnTo>
                <a:lnTo>
                  <a:pt x="2747924" y="204800"/>
                </a:lnTo>
                <a:lnTo>
                  <a:pt x="2747924" y="281000"/>
                </a:lnTo>
                <a:lnTo>
                  <a:pt x="2747924" y="408000"/>
                </a:lnTo>
                <a:lnTo>
                  <a:pt x="2743932" y="427773"/>
                </a:lnTo>
                <a:lnTo>
                  <a:pt x="2733044" y="443920"/>
                </a:lnTo>
                <a:lnTo>
                  <a:pt x="2716897" y="454807"/>
                </a:lnTo>
                <a:lnTo>
                  <a:pt x="2697124" y="458800"/>
                </a:lnTo>
                <a:lnTo>
                  <a:pt x="1369974" y="458800"/>
                </a:lnTo>
                <a:lnTo>
                  <a:pt x="779424" y="458800"/>
                </a:lnTo>
                <a:lnTo>
                  <a:pt x="436524" y="458800"/>
                </a:lnTo>
                <a:lnTo>
                  <a:pt x="416751" y="454807"/>
                </a:lnTo>
                <a:lnTo>
                  <a:pt x="400604" y="443920"/>
                </a:lnTo>
                <a:lnTo>
                  <a:pt x="389716" y="427773"/>
                </a:lnTo>
                <a:lnTo>
                  <a:pt x="385724" y="408000"/>
                </a:lnTo>
                <a:lnTo>
                  <a:pt x="385724" y="281000"/>
                </a:lnTo>
                <a:lnTo>
                  <a:pt x="385724" y="2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04820" y="2829199"/>
            <a:ext cx="17659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Looping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statements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825" y="3500437"/>
            <a:ext cx="4267200" cy="105283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5" rIns="0" bIns="0" rtlCol="0">
            <a:spAutoFit/>
          </a:bodyPr>
          <a:lstStyle/>
          <a:p>
            <a:pPr marR="868680" algn="r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(int </a:t>
            </a:r>
            <a:r>
              <a:rPr sz="1800" dirty="0">
                <a:latin typeface="Verdana"/>
                <a:cs typeface="Verdana"/>
              </a:rPr>
              <a:t>i=1; </a:t>
            </a:r>
            <a:r>
              <a:rPr sz="1800" spc="-5" dirty="0">
                <a:latin typeface="Verdana"/>
                <a:cs typeface="Verdana"/>
              </a:rPr>
              <a:t>i&lt;=10 ; i++ )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{</a:t>
            </a:r>
            <a:endParaRPr sz="1800">
              <a:latin typeface="Verdana"/>
              <a:cs typeface="Verdana"/>
            </a:endParaRPr>
          </a:p>
          <a:p>
            <a:pPr marR="857885" algn="r">
              <a:lnSpc>
                <a:spcPct val="100000"/>
              </a:lnSpc>
              <a:spcBef>
                <a:spcPts val="550"/>
              </a:spcBef>
            </a:pPr>
            <a:r>
              <a:rPr sz="1800" spc="-5" dirty="0">
                <a:latin typeface="Verdana"/>
                <a:cs typeface="Verdana"/>
              </a:rPr>
              <a:t>System.out.println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(“”+i);</a:t>
            </a:r>
            <a:endParaRPr sz="1800">
              <a:latin typeface="Verdana"/>
              <a:cs typeface="Verdana"/>
            </a:endParaRPr>
          </a:p>
          <a:p>
            <a:pPr marL="249554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6462" y="4724400"/>
            <a:ext cx="4267200" cy="17399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 marR="38481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//loop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get </a:t>
            </a:r>
            <a:r>
              <a:rPr sz="1800" spc="-10" dirty="0">
                <a:latin typeface="Verdana"/>
                <a:cs typeface="Verdana"/>
              </a:rPr>
              <a:t>sum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first </a:t>
            </a:r>
            <a:r>
              <a:rPr sz="1800" dirty="0">
                <a:latin typeface="Verdana"/>
                <a:cs typeface="Verdana"/>
              </a:rPr>
              <a:t>10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nos.  int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sum=0;</a:t>
            </a:r>
            <a:endParaRPr sz="1800">
              <a:latin typeface="Verdana"/>
              <a:cs typeface="Verdana"/>
            </a:endParaRPr>
          </a:p>
          <a:p>
            <a:pPr marL="410845" marR="868680" indent="-3200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(int </a:t>
            </a:r>
            <a:r>
              <a:rPr sz="1800" dirty="0">
                <a:latin typeface="Verdana"/>
                <a:cs typeface="Verdana"/>
              </a:rPr>
              <a:t>i=1; </a:t>
            </a:r>
            <a:r>
              <a:rPr sz="1800" spc="-5" dirty="0">
                <a:latin typeface="Verdana"/>
                <a:cs typeface="Verdana"/>
              </a:rPr>
              <a:t>i&lt;=10 ; i++ ) </a:t>
            </a:r>
            <a:r>
              <a:rPr sz="1800" dirty="0">
                <a:latin typeface="Verdana"/>
                <a:cs typeface="Verdana"/>
              </a:rPr>
              <a:t>{  </a:t>
            </a:r>
            <a:r>
              <a:rPr sz="1800" spc="-10" dirty="0">
                <a:latin typeface="Verdana"/>
                <a:cs typeface="Verdana"/>
              </a:rPr>
              <a:t>sum=sum+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i;</a:t>
            </a:r>
            <a:endParaRPr sz="1800">
              <a:latin typeface="Verdana"/>
              <a:cs typeface="Verdana"/>
            </a:endParaRPr>
          </a:p>
          <a:p>
            <a:pPr marL="3321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System.out.println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(“”+sum);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825" y="4724400"/>
            <a:ext cx="4267200" cy="17018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//loop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find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factorial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550"/>
              </a:spcBef>
            </a:pP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fact=1,num=5;</a:t>
            </a:r>
            <a:endParaRPr sz="1800">
              <a:latin typeface="Verdana"/>
              <a:cs typeface="Verdana"/>
            </a:endParaRPr>
          </a:p>
          <a:p>
            <a:pPr marL="493395" marR="956944" indent="-402590">
              <a:lnSpc>
                <a:spcPts val="2710"/>
              </a:lnSpc>
              <a:spcBef>
                <a:spcPts val="160"/>
              </a:spcBef>
            </a:pP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(int </a:t>
            </a:r>
            <a:r>
              <a:rPr sz="1800" dirty="0">
                <a:latin typeface="Verdana"/>
                <a:cs typeface="Verdana"/>
              </a:rPr>
              <a:t>i=1; </a:t>
            </a:r>
            <a:r>
              <a:rPr sz="1800" spc="-10" dirty="0">
                <a:latin typeface="Verdana"/>
                <a:cs typeface="Verdana"/>
              </a:rPr>
              <a:t>i&lt;=num </a:t>
            </a:r>
            <a:r>
              <a:rPr sz="1800" spc="-5" dirty="0">
                <a:latin typeface="Verdana"/>
                <a:cs typeface="Verdana"/>
              </a:rPr>
              <a:t>; </a:t>
            </a:r>
            <a:r>
              <a:rPr sz="1800" spc="-10" dirty="0">
                <a:latin typeface="Verdana"/>
                <a:cs typeface="Verdana"/>
              </a:rPr>
              <a:t>i++)  </a:t>
            </a:r>
            <a:r>
              <a:rPr sz="1800" spc="-5" dirty="0">
                <a:latin typeface="Verdana"/>
                <a:cs typeface="Verdana"/>
              </a:rPr>
              <a:t>fact=fact </a:t>
            </a:r>
            <a:r>
              <a:rPr sz="1800" dirty="0">
                <a:latin typeface="Verdana"/>
                <a:cs typeface="Verdana"/>
              </a:rPr>
              <a:t>*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i;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Verdana"/>
                <a:cs typeface="Verdana"/>
              </a:rPr>
              <a:t>System.out.println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(“factorial=”+fact);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6462" y="3500437"/>
            <a:ext cx="4267200" cy="105283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//loop </a:t>
            </a:r>
            <a:r>
              <a:rPr sz="1800" spc="5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find </a:t>
            </a:r>
            <a:r>
              <a:rPr sz="1800" spc="-10" dirty="0">
                <a:latin typeface="Verdana"/>
                <a:cs typeface="Verdana"/>
              </a:rPr>
              <a:t>even </a:t>
            </a:r>
            <a:r>
              <a:rPr sz="1800" spc="-5" dirty="0">
                <a:latin typeface="Verdana"/>
                <a:cs typeface="Verdana"/>
              </a:rPr>
              <a:t>nos. </a:t>
            </a:r>
            <a:r>
              <a:rPr sz="1800" spc="-10" dirty="0">
                <a:latin typeface="Verdana"/>
                <a:cs typeface="Verdana"/>
              </a:rPr>
              <a:t>up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50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(int </a:t>
            </a:r>
            <a:r>
              <a:rPr sz="1800" dirty="0">
                <a:latin typeface="Verdana"/>
                <a:cs typeface="Verdana"/>
              </a:rPr>
              <a:t>i=0; </a:t>
            </a:r>
            <a:r>
              <a:rPr sz="1800" spc="-5" dirty="0">
                <a:latin typeface="Verdana"/>
                <a:cs typeface="Verdana"/>
              </a:rPr>
              <a:t>i&lt;=50 ;</a:t>
            </a:r>
            <a:r>
              <a:rPr sz="1800" dirty="0">
                <a:latin typeface="Verdana"/>
                <a:cs typeface="Verdana"/>
              </a:rPr>
              <a:t> i=i+2)</a:t>
            </a:r>
            <a:endParaRPr sz="1800">
              <a:latin typeface="Verdana"/>
              <a:cs typeface="Verdana"/>
            </a:endParaRPr>
          </a:p>
          <a:p>
            <a:pPr marL="17018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Verdana"/>
                <a:cs typeface="Verdana"/>
              </a:rPr>
              <a:t>System.out.println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(“”+i);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439547"/>
            <a:ext cx="544195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Variations </a:t>
            </a:r>
            <a:r>
              <a:rPr sz="3400" spc="5" dirty="0"/>
              <a:t>in </a:t>
            </a:r>
            <a:r>
              <a:rPr sz="3400" dirty="0"/>
              <a:t>for..</a:t>
            </a:r>
            <a:r>
              <a:rPr sz="3400" spc="-160" dirty="0"/>
              <a:t> </a:t>
            </a:r>
            <a:r>
              <a:rPr sz="3400" spc="-5" dirty="0"/>
              <a:t>loop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234376"/>
            <a:ext cx="8467090" cy="5182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Multiple initialization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and update</a:t>
            </a:r>
            <a:r>
              <a:rPr sz="2100" spc="-290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expression</a:t>
            </a:r>
            <a:endParaRPr sz="2100">
              <a:latin typeface="Verdana"/>
              <a:cs typeface="Verdana"/>
            </a:endParaRPr>
          </a:p>
          <a:p>
            <a:pPr marL="356870" marR="701675">
              <a:lnSpc>
                <a:spcPct val="80000"/>
              </a:lnSpc>
              <a:spcBef>
                <a:spcPts val="465"/>
              </a:spcBef>
            </a:pP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dirty="0">
                <a:latin typeface="Verdana"/>
                <a:cs typeface="Verdana"/>
              </a:rPr>
              <a:t>for.. </a:t>
            </a:r>
            <a:r>
              <a:rPr sz="1900" spc="-5" dirty="0">
                <a:latin typeface="Verdana"/>
                <a:cs typeface="Verdana"/>
              </a:rPr>
              <a:t>Loop </a:t>
            </a:r>
            <a:r>
              <a:rPr sz="1900" spc="-10" dirty="0">
                <a:latin typeface="Verdana"/>
                <a:cs typeface="Verdana"/>
              </a:rPr>
              <a:t>may contain </a:t>
            </a:r>
            <a:r>
              <a:rPr sz="1900" spc="-15" dirty="0">
                <a:latin typeface="Verdana"/>
                <a:cs typeface="Verdana"/>
              </a:rPr>
              <a:t>multiple </a:t>
            </a:r>
            <a:r>
              <a:rPr sz="1900" spc="-10" dirty="0">
                <a:latin typeface="Verdana"/>
                <a:cs typeface="Verdana"/>
              </a:rPr>
              <a:t>initialization and/or update  expressions separated by</a:t>
            </a:r>
            <a:r>
              <a:rPr sz="1900" spc="8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(,)</a:t>
            </a:r>
            <a:endParaRPr sz="1900">
              <a:latin typeface="Verdana"/>
              <a:cs typeface="Verdana"/>
            </a:endParaRPr>
          </a:p>
          <a:p>
            <a:pPr marL="554990">
              <a:lnSpc>
                <a:spcPts val="1789"/>
              </a:lnSpc>
            </a:pPr>
            <a:r>
              <a:rPr sz="1500" dirty="0">
                <a:latin typeface="Verdana"/>
                <a:cs typeface="Verdana"/>
              </a:rPr>
              <a:t>for (i=0,sum=0;i&lt;=n; </a:t>
            </a:r>
            <a:r>
              <a:rPr sz="1500" spc="5" dirty="0">
                <a:latin typeface="Verdana"/>
                <a:cs typeface="Verdana"/>
              </a:rPr>
              <a:t>sum++,</a:t>
            </a:r>
            <a:r>
              <a:rPr sz="1500" spc="-210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i++)</a:t>
            </a:r>
            <a:endParaRPr sz="15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solidFill>
                  <a:srgbClr val="CC3300"/>
                </a:solidFill>
                <a:latin typeface="Verdana"/>
                <a:cs typeface="Verdana"/>
              </a:rPr>
              <a:t>Optional</a:t>
            </a:r>
            <a:r>
              <a:rPr sz="2100" spc="-100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Expressions</a:t>
            </a:r>
            <a:endParaRPr sz="2100">
              <a:latin typeface="Verdana"/>
              <a:cs typeface="Verdana"/>
            </a:endParaRPr>
          </a:p>
          <a:p>
            <a:pPr marL="356870" marR="647065">
              <a:lnSpc>
                <a:spcPct val="80000"/>
              </a:lnSpc>
              <a:spcBef>
                <a:spcPts val="464"/>
              </a:spcBef>
            </a:pPr>
            <a:r>
              <a:rPr sz="1900" spc="5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for </a:t>
            </a:r>
            <a:r>
              <a:rPr sz="1900" spc="-10" dirty="0">
                <a:latin typeface="Verdana"/>
                <a:cs typeface="Verdana"/>
              </a:rPr>
              <a:t>loop initialization, condition and update section may be  omitted. </a:t>
            </a:r>
            <a:r>
              <a:rPr sz="1900" spc="-5" dirty="0">
                <a:latin typeface="Verdana"/>
                <a:cs typeface="Verdana"/>
              </a:rPr>
              <a:t>Note </a:t>
            </a:r>
            <a:r>
              <a:rPr sz="1900" spc="-10" dirty="0">
                <a:latin typeface="Verdana"/>
                <a:cs typeface="Verdana"/>
              </a:rPr>
              <a:t>that </a:t>
            </a:r>
            <a:r>
              <a:rPr sz="1900" spc="-5" dirty="0">
                <a:latin typeface="Verdana"/>
                <a:cs typeface="Verdana"/>
              </a:rPr>
              <a:t>(;) must </a:t>
            </a:r>
            <a:r>
              <a:rPr sz="1900" spc="-10" dirty="0">
                <a:latin typeface="Verdana"/>
                <a:cs typeface="Verdana"/>
              </a:rPr>
              <a:t>be</a:t>
            </a:r>
            <a:r>
              <a:rPr sz="1900" spc="8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present.</a:t>
            </a:r>
            <a:endParaRPr sz="1900">
              <a:latin typeface="Verdana"/>
              <a:cs typeface="Verdana"/>
            </a:endParaRPr>
          </a:p>
          <a:p>
            <a:pPr marL="52451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Verdana"/>
                <a:cs typeface="Verdana"/>
              </a:rPr>
              <a:t>for </a:t>
            </a:r>
            <a:r>
              <a:rPr sz="1500" spc="5" dirty="0">
                <a:latin typeface="Verdana"/>
                <a:cs typeface="Verdana"/>
              </a:rPr>
              <a:t>( ; </a:t>
            </a:r>
            <a:r>
              <a:rPr sz="1500" spc="15" dirty="0">
                <a:latin typeface="Verdana"/>
                <a:cs typeface="Verdana"/>
              </a:rPr>
              <a:t>i&lt;=n </a:t>
            </a:r>
            <a:r>
              <a:rPr sz="1500" spc="5" dirty="0">
                <a:latin typeface="Verdana"/>
                <a:cs typeface="Verdana"/>
              </a:rPr>
              <a:t>;</a:t>
            </a:r>
            <a:r>
              <a:rPr sz="1500" spc="-19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7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Infinite</a:t>
            </a:r>
            <a:r>
              <a:rPr sz="2100" spc="-10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CC3300"/>
                </a:solidFill>
                <a:latin typeface="Verdana"/>
                <a:cs typeface="Verdana"/>
              </a:rPr>
              <a:t>loop</a:t>
            </a:r>
            <a:endParaRPr sz="2100">
              <a:latin typeface="Verdana"/>
              <a:cs typeface="Verdana"/>
            </a:endParaRPr>
          </a:p>
          <a:p>
            <a:pPr marL="356870" marR="603885">
              <a:lnSpc>
                <a:spcPct val="80000"/>
              </a:lnSpc>
              <a:spcBef>
                <a:spcPts val="465"/>
              </a:spcBef>
            </a:pPr>
            <a:r>
              <a:rPr sz="1900" spc="-5" dirty="0">
                <a:latin typeface="Verdana"/>
                <a:cs typeface="Verdana"/>
              </a:rPr>
              <a:t>For.. Loop </a:t>
            </a:r>
            <a:r>
              <a:rPr sz="1900" spc="-10" dirty="0">
                <a:latin typeface="Verdana"/>
                <a:cs typeface="Verdana"/>
              </a:rPr>
              <a:t>may be endless (infinite) </a:t>
            </a:r>
            <a:r>
              <a:rPr sz="1900" spc="-5" dirty="0">
                <a:latin typeface="Verdana"/>
                <a:cs typeface="Verdana"/>
              </a:rPr>
              <a:t>when </a:t>
            </a:r>
            <a:r>
              <a:rPr sz="1900" spc="-10" dirty="0">
                <a:latin typeface="Verdana"/>
                <a:cs typeface="Verdana"/>
              </a:rPr>
              <a:t>defined condition </a:t>
            </a:r>
            <a:r>
              <a:rPr sz="1900" spc="-15" dirty="0">
                <a:latin typeface="Verdana"/>
                <a:cs typeface="Verdana"/>
              </a:rPr>
              <a:t>is  </a:t>
            </a:r>
            <a:r>
              <a:rPr sz="1900" spc="-10" dirty="0">
                <a:latin typeface="Verdana"/>
                <a:cs typeface="Verdana"/>
              </a:rPr>
              <a:t>always </a:t>
            </a:r>
            <a:r>
              <a:rPr sz="1900" spc="-5" dirty="0">
                <a:latin typeface="Verdana"/>
                <a:cs typeface="Verdana"/>
              </a:rPr>
              <a:t>true or </a:t>
            </a:r>
            <a:r>
              <a:rPr sz="1900" spc="-15" dirty="0">
                <a:latin typeface="Verdana"/>
                <a:cs typeface="Verdana"/>
              </a:rPr>
              <a:t>it is</a:t>
            </a:r>
            <a:r>
              <a:rPr sz="1900" spc="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omitted.</a:t>
            </a:r>
            <a:endParaRPr sz="1900">
              <a:latin typeface="Verdana"/>
              <a:cs typeface="Verdana"/>
            </a:endParaRPr>
          </a:p>
          <a:p>
            <a:pPr marL="542925">
              <a:lnSpc>
                <a:spcPts val="1789"/>
              </a:lnSpc>
            </a:pPr>
            <a:r>
              <a:rPr sz="1500" dirty="0">
                <a:latin typeface="Verdana"/>
                <a:cs typeface="Verdana"/>
              </a:rPr>
              <a:t>for </a:t>
            </a:r>
            <a:r>
              <a:rPr sz="1500" spc="5" dirty="0">
                <a:latin typeface="Verdana"/>
                <a:cs typeface="Verdana"/>
              </a:rPr>
              <a:t>( ; ;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10" dirty="0">
                <a:solidFill>
                  <a:srgbClr val="CC3300"/>
                </a:solidFill>
                <a:latin typeface="Verdana"/>
                <a:cs typeface="Verdana"/>
              </a:rPr>
              <a:t>Empty</a:t>
            </a:r>
            <a:r>
              <a:rPr sz="2100" spc="-12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CC3300"/>
                </a:solidFill>
                <a:latin typeface="Verdana"/>
                <a:cs typeface="Verdana"/>
              </a:rPr>
              <a:t>loop</a:t>
            </a:r>
            <a:endParaRPr sz="2100">
              <a:latin typeface="Verdana"/>
              <a:cs typeface="Verdana"/>
            </a:endParaRPr>
          </a:p>
          <a:p>
            <a:pPr marL="356870" marR="635635">
              <a:lnSpc>
                <a:spcPct val="80000"/>
              </a:lnSpc>
              <a:spcBef>
                <a:spcPts val="465"/>
              </a:spcBef>
            </a:pPr>
            <a:r>
              <a:rPr sz="1900" dirty="0">
                <a:latin typeface="Verdana"/>
                <a:cs typeface="Verdana"/>
              </a:rPr>
              <a:t>for.. </a:t>
            </a:r>
            <a:r>
              <a:rPr sz="1900" spc="-5" dirty="0">
                <a:latin typeface="Verdana"/>
                <a:cs typeface="Verdana"/>
              </a:rPr>
              <a:t>Loop </a:t>
            </a:r>
            <a:r>
              <a:rPr sz="1900" spc="-10" dirty="0">
                <a:latin typeface="Verdana"/>
                <a:cs typeface="Verdana"/>
              </a:rPr>
              <a:t>may </a:t>
            </a:r>
            <a:r>
              <a:rPr sz="1900" spc="-5" dirty="0">
                <a:latin typeface="Verdana"/>
                <a:cs typeface="Verdana"/>
              </a:rPr>
              <a:t>not </a:t>
            </a:r>
            <a:r>
              <a:rPr sz="1900" spc="-10" dirty="0">
                <a:latin typeface="Verdana"/>
                <a:cs typeface="Verdana"/>
              </a:rPr>
              <a:t>contain any statement </a:t>
            </a:r>
            <a:r>
              <a:rPr sz="1900" spc="-15" dirty="0">
                <a:latin typeface="Verdana"/>
                <a:cs typeface="Verdana"/>
              </a:rPr>
              <a:t>in </a:t>
            </a:r>
            <a:r>
              <a:rPr sz="1900" spc="-10" dirty="0">
                <a:latin typeface="Verdana"/>
                <a:cs typeface="Verdana"/>
              </a:rPr>
              <a:t>looping body i.e.  Empty loop. </a:t>
            </a:r>
            <a:r>
              <a:rPr sz="1900" spc="5" dirty="0">
                <a:latin typeface="Verdana"/>
                <a:cs typeface="Verdana"/>
              </a:rPr>
              <a:t>If </a:t>
            </a:r>
            <a:r>
              <a:rPr sz="1900" spc="-5" dirty="0">
                <a:latin typeface="Verdana"/>
                <a:cs typeface="Verdana"/>
              </a:rPr>
              <a:t>(;) </a:t>
            </a:r>
            <a:r>
              <a:rPr sz="1900" spc="-15" dirty="0">
                <a:latin typeface="Verdana"/>
                <a:cs typeface="Verdana"/>
              </a:rPr>
              <a:t>placed </a:t>
            </a:r>
            <a:r>
              <a:rPr sz="1900" spc="-10" dirty="0">
                <a:latin typeface="Verdana"/>
                <a:cs typeface="Verdana"/>
              </a:rPr>
              <a:t>after </a:t>
            </a:r>
            <a:r>
              <a:rPr sz="1900" dirty="0">
                <a:latin typeface="Verdana"/>
                <a:cs typeface="Verdana"/>
              </a:rPr>
              <a:t>for.. </a:t>
            </a:r>
            <a:r>
              <a:rPr sz="1900" spc="-5" dirty="0">
                <a:latin typeface="Verdana"/>
                <a:cs typeface="Verdana"/>
              </a:rPr>
              <a:t>Loop then </a:t>
            </a:r>
            <a:r>
              <a:rPr sz="1900" spc="-10" dirty="0">
                <a:latin typeface="Verdana"/>
                <a:cs typeface="Verdana"/>
              </a:rPr>
              <a:t>empty loop </a:t>
            </a:r>
            <a:r>
              <a:rPr sz="1900" spc="-15" dirty="0">
                <a:latin typeface="Verdana"/>
                <a:cs typeface="Verdana"/>
              </a:rPr>
              <a:t>is  </a:t>
            </a:r>
            <a:r>
              <a:rPr sz="1900" spc="-10" dirty="0">
                <a:latin typeface="Verdana"/>
                <a:cs typeface="Verdana"/>
              </a:rPr>
              <a:t>created.</a:t>
            </a:r>
            <a:endParaRPr sz="19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Verdana"/>
                <a:cs typeface="Verdana"/>
              </a:rPr>
              <a:t>for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(int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i=1;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i&lt;=300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;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i++)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;</a:t>
            </a:r>
            <a:endParaRPr sz="1500">
              <a:latin typeface="Verdana"/>
              <a:cs typeface="Verdana"/>
            </a:endParaRPr>
          </a:p>
          <a:p>
            <a:pPr marL="356870" marR="5080" indent="-344805">
              <a:lnSpc>
                <a:spcPct val="80000"/>
              </a:lnSpc>
              <a:spcBef>
                <a:spcPts val="53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15" dirty="0">
                <a:solidFill>
                  <a:srgbClr val="CC3300"/>
                </a:solidFill>
                <a:latin typeface="Verdana"/>
                <a:cs typeface="Verdana"/>
              </a:rPr>
              <a:t>Variable </a:t>
            </a:r>
            <a:r>
              <a:rPr sz="1900" spc="-10" dirty="0">
                <a:solidFill>
                  <a:srgbClr val="CC3300"/>
                </a:solidFill>
                <a:latin typeface="Verdana"/>
                <a:cs typeface="Verdana"/>
              </a:rPr>
              <a:t>declared </a:t>
            </a:r>
            <a:r>
              <a:rPr sz="1900" spc="-15" dirty="0">
                <a:solidFill>
                  <a:srgbClr val="CC3300"/>
                </a:solidFill>
                <a:latin typeface="Verdana"/>
                <a:cs typeface="Verdana"/>
              </a:rPr>
              <a:t>inside </a:t>
            </a:r>
            <a:r>
              <a:rPr sz="1900" dirty="0">
                <a:solidFill>
                  <a:srgbClr val="CC3300"/>
                </a:solidFill>
                <a:latin typeface="Verdana"/>
                <a:cs typeface="Verdana"/>
              </a:rPr>
              <a:t>for.. </a:t>
            </a:r>
            <a:r>
              <a:rPr sz="1900" spc="-5" dirty="0">
                <a:solidFill>
                  <a:srgbClr val="CC3300"/>
                </a:solidFill>
                <a:latin typeface="Verdana"/>
                <a:cs typeface="Verdana"/>
              </a:rPr>
              <a:t>Loop </a:t>
            </a:r>
            <a:r>
              <a:rPr sz="1900" spc="-10" dirty="0">
                <a:latin typeface="Verdana"/>
                <a:cs typeface="Verdana"/>
              </a:rPr>
              <a:t>can’t accessed outside the loop.  Since </a:t>
            </a:r>
            <a:r>
              <a:rPr sz="1900" spc="-15" dirty="0">
                <a:latin typeface="Verdana"/>
                <a:cs typeface="Verdana"/>
              </a:rPr>
              <a:t>it is </a:t>
            </a:r>
            <a:r>
              <a:rPr sz="1900" spc="-5" dirty="0">
                <a:latin typeface="Verdana"/>
                <a:cs typeface="Verdana"/>
              </a:rPr>
              <a:t>out of</a:t>
            </a:r>
            <a:r>
              <a:rPr sz="1900" spc="4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scope.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358584"/>
            <a:ext cx="38728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The while..</a:t>
            </a:r>
            <a:r>
              <a:rPr sz="3400" spc="-145" dirty="0"/>
              <a:t> </a:t>
            </a:r>
            <a:r>
              <a:rPr sz="3400" spc="-5" dirty="0"/>
              <a:t>loop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64490" y="1244409"/>
            <a:ext cx="8337550" cy="987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tabLst>
                <a:tab pos="2353310" algn="l"/>
              </a:tabLst>
            </a:pP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simple</a:t>
            </a:r>
            <a:r>
              <a:rPr sz="2100" spc="-8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use,</a:t>
            </a:r>
            <a:r>
              <a:rPr sz="2100" spc="-1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	</a:t>
            </a:r>
            <a:r>
              <a:rPr sz="2100" dirty="0">
                <a:latin typeface="Verdana"/>
                <a:cs typeface="Verdana"/>
              </a:rPr>
              <a:t>while .. Loop is Entry-controlled </a:t>
            </a:r>
            <a:r>
              <a:rPr sz="2100" spc="5" dirty="0">
                <a:latin typeface="Verdana"/>
                <a:cs typeface="Verdana"/>
              </a:rPr>
              <a:t>and</a:t>
            </a:r>
            <a:r>
              <a:rPr sz="2100" spc="-18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counter  controlled </a:t>
            </a:r>
            <a:r>
              <a:rPr sz="2100" spc="-5" dirty="0">
                <a:latin typeface="Verdana"/>
                <a:cs typeface="Verdana"/>
              </a:rPr>
              <a:t>or </a:t>
            </a:r>
            <a:r>
              <a:rPr sz="2100" dirty="0">
                <a:latin typeface="Verdana"/>
                <a:cs typeface="Verdana"/>
              </a:rPr>
              <a:t>sentinel looping </a:t>
            </a:r>
            <a:r>
              <a:rPr sz="2100" spc="5" dirty="0">
                <a:latin typeface="Verdana"/>
                <a:cs typeface="Verdana"/>
              </a:rPr>
              <a:t>statement, which </a:t>
            </a:r>
            <a:r>
              <a:rPr sz="2100" dirty="0">
                <a:latin typeface="Verdana"/>
                <a:cs typeface="Verdana"/>
              </a:rPr>
              <a:t>executes  statements </a:t>
            </a:r>
            <a:r>
              <a:rPr sz="2100" spc="5" dirty="0">
                <a:latin typeface="Verdana"/>
                <a:cs typeface="Verdana"/>
              </a:rPr>
              <a:t>until </a:t>
            </a:r>
            <a:r>
              <a:rPr sz="2100" dirty="0">
                <a:latin typeface="Verdana"/>
                <a:cs typeface="Verdana"/>
              </a:rPr>
              <a:t>defined condition is</a:t>
            </a:r>
            <a:r>
              <a:rPr sz="2100" spc="-26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true.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1550" y="2276475"/>
            <a:ext cx="6553200" cy="1357630"/>
          </a:xfrm>
          <a:custGeom>
            <a:avLst/>
            <a:gdLst/>
            <a:ahLst/>
            <a:cxnLst/>
            <a:rect l="l" t="t" r="r" b="b"/>
            <a:pathLst>
              <a:path w="6553200" h="1357629">
                <a:moveTo>
                  <a:pt x="0" y="0"/>
                </a:moveTo>
                <a:lnTo>
                  <a:pt x="6553200" y="0"/>
                </a:lnTo>
                <a:lnTo>
                  <a:pt x="6553200" y="1357312"/>
                </a:lnTo>
                <a:lnTo>
                  <a:pt x="0" y="1357312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289" y="2251582"/>
            <a:ext cx="1955164" cy="1342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Verdana"/>
                <a:cs typeface="Verdana"/>
              </a:rPr>
              <a:t>while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</a:t>
            </a:r>
            <a:endParaRPr sz="1800">
              <a:latin typeface="Verdana"/>
              <a:cs typeface="Verdana"/>
            </a:endParaRPr>
          </a:p>
          <a:p>
            <a:pPr marR="826769" algn="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Verdana"/>
                <a:cs typeface="Verdana"/>
              </a:rPr>
              <a:t>{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………..</a:t>
            </a:r>
            <a:endParaRPr sz="1800">
              <a:latin typeface="Verdana"/>
              <a:cs typeface="Verdana"/>
            </a:endParaRPr>
          </a:p>
          <a:p>
            <a:pPr marR="808990" algn="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Verdana"/>
                <a:cs typeface="Verdana"/>
              </a:rPr>
              <a:t>……….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05050" y="2990838"/>
            <a:ext cx="2900680" cy="382905"/>
          </a:xfrm>
          <a:custGeom>
            <a:avLst/>
            <a:gdLst/>
            <a:ahLst/>
            <a:cxnLst/>
            <a:rect l="l" t="t" r="r" b="b"/>
            <a:pathLst>
              <a:path w="2900679" h="382904">
                <a:moveTo>
                  <a:pt x="2849562" y="77800"/>
                </a:moveTo>
                <a:lnTo>
                  <a:pt x="588962" y="77800"/>
                </a:lnTo>
                <a:lnTo>
                  <a:pt x="569189" y="81792"/>
                </a:lnTo>
                <a:lnTo>
                  <a:pt x="553042" y="92679"/>
                </a:lnTo>
                <a:lnTo>
                  <a:pt x="542154" y="108827"/>
                </a:lnTo>
                <a:lnTo>
                  <a:pt x="538162" y="128600"/>
                </a:lnTo>
                <a:lnTo>
                  <a:pt x="538162" y="331800"/>
                </a:lnTo>
                <a:lnTo>
                  <a:pt x="542154" y="351573"/>
                </a:lnTo>
                <a:lnTo>
                  <a:pt x="553042" y="367720"/>
                </a:lnTo>
                <a:lnTo>
                  <a:pt x="569189" y="378607"/>
                </a:lnTo>
                <a:lnTo>
                  <a:pt x="588962" y="382600"/>
                </a:lnTo>
                <a:lnTo>
                  <a:pt x="2849562" y="382600"/>
                </a:lnTo>
                <a:lnTo>
                  <a:pt x="2869335" y="378607"/>
                </a:lnTo>
                <a:lnTo>
                  <a:pt x="2885482" y="367720"/>
                </a:lnTo>
                <a:lnTo>
                  <a:pt x="2896370" y="351573"/>
                </a:lnTo>
                <a:lnTo>
                  <a:pt x="2900362" y="331800"/>
                </a:lnTo>
                <a:lnTo>
                  <a:pt x="2900362" y="128600"/>
                </a:lnTo>
                <a:lnTo>
                  <a:pt x="2896370" y="108827"/>
                </a:lnTo>
                <a:lnTo>
                  <a:pt x="2885482" y="92679"/>
                </a:lnTo>
                <a:lnTo>
                  <a:pt x="2869335" y="81792"/>
                </a:lnTo>
                <a:lnTo>
                  <a:pt x="2849562" y="77800"/>
                </a:lnTo>
                <a:close/>
              </a:path>
              <a:path w="2900679" h="382904">
                <a:moveTo>
                  <a:pt x="0" y="0"/>
                </a:moveTo>
                <a:lnTo>
                  <a:pt x="931862" y="77800"/>
                </a:lnTo>
                <a:lnTo>
                  <a:pt x="1522412" y="77800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5050" y="2990838"/>
            <a:ext cx="2900680" cy="382905"/>
          </a:xfrm>
          <a:custGeom>
            <a:avLst/>
            <a:gdLst/>
            <a:ahLst/>
            <a:cxnLst/>
            <a:rect l="l" t="t" r="r" b="b"/>
            <a:pathLst>
              <a:path w="2900679" h="382904">
                <a:moveTo>
                  <a:pt x="538162" y="128600"/>
                </a:moveTo>
                <a:lnTo>
                  <a:pt x="542154" y="108827"/>
                </a:lnTo>
                <a:lnTo>
                  <a:pt x="553042" y="92679"/>
                </a:lnTo>
                <a:lnTo>
                  <a:pt x="569189" y="81792"/>
                </a:lnTo>
                <a:lnTo>
                  <a:pt x="588962" y="77800"/>
                </a:lnTo>
                <a:lnTo>
                  <a:pt x="931862" y="77800"/>
                </a:lnTo>
                <a:lnTo>
                  <a:pt x="0" y="0"/>
                </a:lnTo>
                <a:lnTo>
                  <a:pt x="1522412" y="77800"/>
                </a:lnTo>
                <a:lnTo>
                  <a:pt x="2849562" y="77800"/>
                </a:lnTo>
                <a:lnTo>
                  <a:pt x="2869335" y="81792"/>
                </a:lnTo>
                <a:lnTo>
                  <a:pt x="2885482" y="92679"/>
                </a:lnTo>
                <a:lnTo>
                  <a:pt x="2896370" y="108827"/>
                </a:lnTo>
                <a:lnTo>
                  <a:pt x="2900362" y="128600"/>
                </a:lnTo>
                <a:lnTo>
                  <a:pt x="2900362" y="204800"/>
                </a:lnTo>
                <a:lnTo>
                  <a:pt x="2900362" y="331800"/>
                </a:lnTo>
                <a:lnTo>
                  <a:pt x="2896370" y="351573"/>
                </a:lnTo>
                <a:lnTo>
                  <a:pt x="2885482" y="367720"/>
                </a:lnTo>
                <a:lnTo>
                  <a:pt x="2869335" y="378607"/>
                </a:lnTo>
                <a:lnTo>
                  <a:pt x="2849562" y="382600"/>
                </a:lnTo>
                <a:lnTo>
                  <a:pt x="1522412" y="382600"/>
                </a:lnTo>
                <a:lnTo>
                  <a:pt x="931862" y="382600"/>
                </a:lnTo>
                <a:lnTo>
                  <a:pt x="588962" y="382600"/>
                </a:lnTo>
                <a:lnTo>
                  <a:pt x="569189" y="378607"/>
                </a:lnTo>
                <a:lnTo>
                  <a:pt x="553042" y="367720"/>
                </a:lnTo>
                <a:lnTo>
                  <a:pt x="542154" y="351573"/>
                </a:lnTo>
                <a:lnTo>
                  <a:pt x="538162" y="331800"/>
                </a:lnTo>
                <a:lnTo>
                  <a:pt x="538162" y="204800"/>
                </a:lnTo>
                <a:lnTo>
                  <a:pt x="538162" y="1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34995" y="3116536"/>
            <a:ext cx="17786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Looping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statements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825" y="4221162"/>
            <a:ext cx="4267200" cy="1738630"/>
          </a:xfrm>
          <a:custGeom>
            <a:avLst/>
            <a:gdLst/>
            <a:ahLst/>
            <a:cxnLst/>
            <a:rect l="l" t="t" r="r" b="b"/>
            <a:pathLst>
              <a:path w="4267200" h="1738629">
                <a:moveTo>
                  <a:pt x="0" y="0"/>
                </a:moveTo>
                <a:lnTo>
                  <a:pt x="4267200" y="0"/>
                </a:lnTo>
                <a:lnTo>
                  <a:pt x="4267200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565" y="4180954"/>
            <a:ext cx="3253104" cy="174180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i=1;</a:t>
            </a:r>
            <a:endParaRPr sz="1800">
              <a:latin typeface="Verdana"/>
              <a:cs typeface="Verdana"/>
            </a:endParaRPr>
          </a:p>
          <a:p>
            <a:pPr marL="253365" marR="1316355" indent="-241300">
              <a:lnSpc>
                <a:spcPct val="124400"/>
              </a:lnSpc>
              <a:spcBef>
                <a:spcPts val="25"/>
              </a:spcBef>
            </a:pPr>
            <a:r>
              <a:rPr sz="1800" spc="-5" dirty="0">
                <a:latin typeface="Verdana"/>
                <a:cs typeface="Verdana"/>
              </a:rPr>
              <a:t>while ( i&lt;=10)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{  i=i+1;</a:t>
            </a:r>
            <a:endParaRPr sz="1800">
              <a:latin typeface="Verdana"/>
              <a:cs typeface="Verdana"/>
            </a:endParaRPr>
          </a:p>
          <a:p>
            <a:pPr marL="253365">
              <a:lnSpc>
                <a:spcPct val="100000"/>
              </a:lnSpc>
              <a:spcBef>
                <a:spcPts val="555"/>
              </a:spcBef>
            </a:pPr>
            <a:r>
              <a:rPr sz="1800" spc="-5" dirty="0">
                <a:latin typeface="Verdana"/>
                <a:cs typeface="Verdana"/>
              </a:rPr>
              <a:t>System.out.println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(“”+i);</a:t>
            </a:r>
            <a:endParaRPr sz="180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3716337"/>
            <a:ext cx="4419600" cy="2351405"/>
          </a:xfrm>
          <a:custGeom>
            <a:avLst/>
            <a:gdLst/>
            <a:ahLst/>
            <a:cxnLst/>
            <a:rect l="l" t="t" r="r" b="b"/>
            <a:pathLst>
              <a:path w="4419600" h="2351404">
                <a:moveTo>
                  <a:pt x="0" y="0"/>
                </a:moveTo>
                <a:lnTo>
                  <a:pt x="4419600" y="0"/>
                </a:lnTo>
                <a:lnTo>
                  <a:pt x="4419600" y="2351087"/>
                </a:lnTo>
                <a:lnTo>
                  <a:pt x="0" y="2351087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50740" y="3676129"/>
            <a:ext cx="4145915" cy="2352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932815">
              <a:lnSpc>
                <a:spcPct val="125000"/>
              </a:lnSpc>
              <a:spcBef>
                <a:spcPts val="110"/>
              </a:spcBef>
            </a:pPr>
            <a:r>
              <a:rPr sz="1800" spc="-5" dirty="0">
                <a:latin typeface="Verdana"/>
                <a:cs typeface="Verdana"/>
              </a:rPr>
              <a:t>//while </a:t>
            </a:r>
            <a:r>
              <a:rPr sz="1800" spc="5" dirty="0">
                <a:latin typeface="Verdana"/>
                <a:cs typeface="Verdana"/>
              </a:rPr>
              <a:t>loop to </a:t>
            </a:r>
            <a:r>
              <a:rPr sz="1800" spc="-5" dirty="0">
                <a:latin typeface="Verdana"/>
                <a:cs typeface="Verdana"/>
              </a:rPr>
              <a:t>find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factorial  int fact=1,num=5,i=1;  while</a:t>
            </a:r>
            <a:r>
              <a:rPr sz="1800" spc="-10" dirty="0">
                <a:latin typeface="Verdana"/>
                <a:cs typeface="Verdana"/>
              </a:rPr>
              <a:t> (i&lt;=num)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Verdana"/>
                <a:cs typeface="Verdana"/>
              </a:rPr>
              <a:t>{ </a:t>
            </a:r>
            <a:r>
              <a:rPr sz="1800" spc="-5" dirty="0">
                <a:latin typeface="Verdana"/>
                <a:cs typeface="Verdana"/>
              </a:rPr>
              <a:t>fact=fact </a:t>
            </a:r>
            <a:r>
              <a:rPr sz="1800" dirty="0">
                <a:latin typeface="Verdana"/>
                <a:cs typeface="Verdana"/>
              </a:rPr>
              <a:t>*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i;</a:t>
            </a:r>
            <a:endParaRPr sz="1800">
              <a:latin typeface="Verdana"/>
              <a:cs typeface="Verdana"/>
            </a:endParaRPr>
          </a:p>
          <a:p>
            <a:pPr marL="295910">
              <a:lnSpc>
                <a:spcPct val="100000"/>
              </a:lnSpc>
              <a:spcBef>
                <a:spcPts val="484"/>
              </a:spcBef>
            </a:pPr>
            <a:r>
              <a:rPr sz="1600" dirty="0">
                <a:latin typeface="Verdana"/>
                <a:cs typeface="Verdana"/>
              </a:rPr>
              <a:t>i++;</a:t>
            </a:r>
            <a:endParaRPr sz="1600">
              <a:latin typeface="Verdana"/>
              <a:cs typeface="Verdana"/>
            </a:endParaRPr>
          </a:p>
          <a:p>
            <a:pPr marL="152400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15240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latin typeface="Verdana"/>
                <a:cs typeface="Verdana"/>
              </a:rPr>
              <a:t>System.out.println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(“factorial=”+fact);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850" y="6165850"/>
            <a:ext cx="8458200" cy="36703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while </a:t>
            </a:r>
            <a:r>
              <a:rPr sz="1800" spc="5" dirty="0">
                <a:latin typeface="Verdana"/>
                <a:cs typeface="Verdana"/>
              </a:rPr>
              <a:t>loop </a:t>
            </a:r>
            <a:r>
              <a:rPr sz="1800" spc="-5" dirty="0">
                <a:latin typeface="Verdana"/>
                <a:cs typeface="Verdana"/>
              </a:rPr>
              <a:t>also </a:t>
            </a:r>
            <a:r>
              <a:rPr sz="1800" spc="-10" dirty="0">
                <a:latin typeface="Verdana"/>
                <a:cs typeface="Verdana"/>
              </a:rPr>
              <a:t>may </a:t>
            </a:r>
            <a:r>
              <a:rPr sz="1800" dirty="0">
                <a:latin typeface="Verdana"/>
                <a:cs typeface="Verdana"/>
              </a:rPr>
              <a:t>be empty </a:t>
            </a:r>
            <a:r>
              <a:rPr sz="1800" spc="5" dirty="0">
                <a:latin typeface="Verdana"/>
                <a:cs typeface="Verdana"/>
              </a:rPr>
              <a:t>or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infinite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287147"/>
            <a:ext cx="44729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The do..while</a:t>
            </a:r>
            <a:r>
              <a:rPr sz="3400" spc="-135" dirty="0"/>
              <a:t> </a:t>
            </a:r>
            <a:r>
              <a:rPr sz="3400" spc="-5" dirty="0"/>
              <a:t>loop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258127" y="1226946"/>
            <a:ext cx="8507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Unlike for..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while.. </a:t>
            </a:r>
            <a:r>
              <a:rPr sz="1800" spc="5" dirty="0">
                <a:latin typeface="Verdana"/>
                <a:cs typeface="Verdana"/>
              </a:rPr>
              <a:t>Loop, </a:t>
            </a:r>
            <a:r>
              <a:rPr sz="1800" spc="-5" dirty="0">
                <a:latin typeface="Verdana"/>
                <a:cs typeface="Verdana"/>
              </a:rPr>
              <a:t>do..while </a:t>
            </a:r>
            <a:r>
              <a:rPr sz="1800" spc="5" dirty="0">
                <a:latin typeface="Verdana"/>
                <a:cs typeface="Verdana"/>
              </a:rPr>
              <a:t>loop </a:t>
            </a:r>
            <a:r>
              <a:rPr sz="1800" dirty="0">
                <a:latin typeface="Verdana"/>
                <a:cs typeface="Verdana"/>
              </a:rPr>
              <a:t>is Exit-controlled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counter  </a:t>
            </a:r>
            <a:r>
              <a:rPr sz="1800" dirty="0">
                <a:latin typeface="Verdana"/>
                <a:cs typeface="Verdana"/>
              </a:rPr>
              <a:t>controlled or </a:t>
            </a:r>
            <a:r>
              <a:rPr sz="1800" spc="-5" dirty="0">
                <a:latin typeface="Verdana"/>
                <a:cs typeface="Verdana"/>
              </a:rPr>
              <a:t>sentinel </a:t>
            </a:r>
            <a:r>
              <a:rPr sz="1800" dirty="0">
                <a:latin typeface="Verdana"/>
                <a:cs typeface="Verdana"/>
              </a:rPr>
              <a:t>looping statement, </a:t>
            </a:r>
            <a:r>
              <a:rPr sz="1800" spc="-5" dirty="0">
                <a:latin typeface="Verdana"/>
                <a:cs typeface="Verdana"/>
              </a:rPr>
              <a:t>which executes </a:t>
            </a:r>
            <a:r>
              <a:rPr sz="1800" dirty="0">
                <a:latin typeface="Verdana"/>
                <a:cs typeface="Verdana"/>
              </a:rPr>
              <a:t>statements  </a:t>
            </a:r>
            <a:r>
              <a:rPr sz="1800" spc="-5" dirty="0">
                <a:latin typeface="Verdana"/>
                <a:cs typeface="Verdana"/>
              </a:rPr>
              <a:t>until defined </a:t>
            </a:r>
            <a:r>
              <a:rPr sz="1800" dirty="0">
                <a:latin typeface="Verdana"/>
                <a:cs typeface="Verdana"/>
              </a:rPr>
              <a:t>condition is </a:t>
            </a:r>
            <a:r>
              <a:rPr sz="1800" spc="-5" dirty="0">
                <a:latin typeface="Verdana"/>
                <a:cs typeface="Verdana"/>
              </a:rPr>
              <a:t>true. </a:t>
            </a:r>
            <a:r>
              <a:rPr sz="1800" spc="-10" dirty="0">
                <a:latin typeface="Verdana"/>
                <a:cs typeface="Verdana"/>
              </a:rPr>
              <a:t>It </a:t>
            </a:r>
            <a:r>
              <a:rPr sz="1800" spc="-5" dirty="0">
                <a:latin typeface="Verdana"/>
                <a:cs typeface="Verdana"/>
              </a:rPr>
              <a:t>always executes at </a:t>
            </a:r>
            <a:r>
              <a:rPr sz="1800" dirty="0">
                <a:latin typeface="Verdana"/>
                <a:cs typeface="Verdana"/>
              </a:rPr>
              <a:t>least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once.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2987" y="2205037"/>
            <a:ext cx="5243830" cy="1357630"/>
          </a:xfrm>
          <a:custGeom>
            <a:avLst/>
            <a:gdLst/>
            <a:ahLst/>
            <a:cxnLst/>
            <a:rect l="l" t="t" r="r" b="b"/>
            <a:pathLst>
              <a:path w="5243830" h="1357629">
                <a:moveTo>
                  <a:pt x="0" y="0"/>
                </a:moveTo>
                <a:lnTo>
                  <a:pt x="5243512" y="0"/>
                </a:lnTo>
                <a:lnTo>
                  <a:pt x="5243512" y="1357312"/>
                </a:lnTo>
                <a:lnTo>
                  <a:pt x="0" y="1357312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4427" y="2180145"/>
            <a:ext cx="1138555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1800" spc="5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  <a:p>
            <a:pPr marR="22860" algn="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Verdana"/>
                <a:cs typeface="Verdana"/>
              </a:rPr>
              <a:t>{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………..</a:t>
            </a:r>
            <a:endParaRPr sz="18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Verdana"/>
                <a:cs typeface="Verdana"/>
              </a:rPr>
              <a:t>……….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2847" y="3222561"/>
            <a:ext cx="2274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} </a:t>
            </a:r>
            <a:r>
              <a:rPr sz="1800" spc="-5" dirty="0">
                <a:latin typeface="Verdana"/>
                <a:cs typeface="Verdana"/>
              </a:rPr>
              <a:t>while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5050" y="2846376"/>
            <a:ext cx="2900680" cy="382905"/>
          </a:xfrm>
          <a:custGeom>
            <a:avLst/>
            <a:gdLst/>
            <a:ahLst/>
            <a:cxnLst/>
            <a:rect l="l" t="t" r="r" b="b"/>
            <a:pathLst>
              <a:path w="2900679" h="382905">
                <a:moveTo>
                  <a:pt x="2849562" y="77800"/>
                </a:moveTo>
                <a:lnTo>
                  <a:pt x="588962" y="77800"/>
                </a:lnTo>
                <a:lnTo>
                  <a:pt x="569189" y="81792"/>
                </a:lnTo>
                <a:lnTo>
                  <a:pt x="553042" y="92679"/>
                </a:lnTo>
                <a:lnTo>
                  <a:pt x="542154" y="108827"/>
                </a:lnTo>
                <a:lnTo>
                  <a:pt x="538162" y="128600"/>
                </a:lnTo>
                <a:lnTo>
                  <a:pt x="538162" y="331800"/>
                </a:lnTo>
                <a:lnTo>
                  <a:pt x="542154" y="351573"/>
                </a:lnTo>
                <a:lnTo>
                  <a:pt x="553042" y="367720"/>
                </a:lnTo>
                <a:lnTo>
                  <a:pt x="569189" y="378607"/>
                </a:lnTo>
                <a:lnTo>
                  <a:pt x="588962" y="382600"/>
                </a:lnTo>
                <a:lnTo>
                  <a:pt x="2849562" y="382600"/>
                </a:lnTo>
                <a:lnTo>
                  <a:pt x="2869335" y="378607"/>
                </a:lnTo>
                <a:lnTo>
                  <a:pt x="2885482" y="367720"/>
                </a:lnTo>
                <a:lnTo>
                  <a:pt x="2896370" y="351573"/>
                </a:lnTo>
                <a:lnTo>
                  <a:pt x="2900362" y="331800"/>
                </a:lnTo>
                <a:lnTo>
                  <a:pt x="2900362" y="128600"/>
                </a:lnTo>
                <a:lnTo>
                  <a:pt x="2896370" y="108827"/>
                </a:lnTo>
                <a:lnTo>
                  <a:pt x="2885482" y="92679"/>
                </a:lnTo>
                <a:lnTo>
                  <a:pt x="2869335" y="81792"/>
                </a:lnTo>
                <a:lnTo>
                  <a:pt x="2849562" y="77800"/>
                </a:lnTo>
                <a:close/>
              </a:path>
              <a:path w="2900679" h="382905">
                <a:moveTo>
                  <a:pt x="0" y="0"/>
                </a:moveTo>
                <a:lnTo>
                  <a:pt x="931862" y="77800"/>
                </a:lnTo>
                <a:lnTo>
                  <a:pt x="1522412" y="77800"/>
                </a:lnTo>
                <a:lnTo>
                  <a:pt x="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5050" y="2846376"/>
            <a:ext cx="2900680" cy="382905"/>
          </a:xfrm>
          <a:custGeom>
            <a:avLst/>
            <a:gdLst/>
            <a:ahLst/>
            <a:cxnLst/>
            <a:rect l="l" t="t" r="r" b="b"/>
            <a:pathLst>
              <a:path w="2900679" h="382905">
                <a:moveTo>
                  <a:pt x="538162" y="128600"/>
                </a:moveTo>
                <a:lnTo>
                  <a:pt x="542154" y="108827"/>
                </a:lnTo>
                <a:lnTo>
                  <a:pt x="553042" y="92679"/>
                </a:lnTo>
                <a:lnTo>
                  <a:pt x="569189" y="81792"/>
                </a:lnTo>
                <a:lnTo>
                  <a:pt x="588962" y="77800"/>
                </a:lnTo>
                <a:lnTo>
                  <a:pt x="931862" y="77800"/>
                </a:lnTo>
                <a:lnTo>
                  <a:pt x="0" y="0"/>
                </a:lnTo>
                <a:lnTo>
                  <a:pt x="1522412" y="77800"/>
                </a:lnTo>
                <a:lnTo>
                  <a:pt x="2849562" y="77800"/>
                </a:lnTo>
                <a:lnTo>
                  <a:pt x="2869335" y="81792"/>
                </a:lnTo>
                <a:lnTo>
                  <a:pt x="2885482" y="92679"/>
                </a:lnTo>
                <a:lnTo>
                  <a:pt x="2896370" y="108827"/>
                </a:lnTo>
                <a:lnTo>
                  <a:pt x="2900362" y="128600"/>
                </a:lnTo>
                <a:lnTo>
                  <a:pt x="2900362" y="204800"/>
                </a:lnTo>
                <a:lnTo>
                  <a:pt x="2900362" y="331800"/>
                </a:lnTo>
                <a:lnTo>
                  <a:pt x="2896370" y="351573"/>
                </a:lnTo>
                <a:lnTo>
                  <a:pt x="2885482" y="367720"/>
                </a:lnTo>
                <a:lnTo>
                  <a:pt x="2869335" y="378607"/>
                </a:lnTo>
                <a:lnTo>
                  <a:pt x="2849562" y="382600"/>
                </a:lnTo>
                <a:lnTo>
                  <a:pt x="1522412" y="382600"/>
                </a:lnTo>
                <a:lnTo>
                  <a:pt x="931862" y="382600"/>
                </a:lnTo>
                <a:lnTo>
                  <a:pt x="588962" y="382600"/>
                </a:lnTo>
                <a:lnTo>
                  <a:pt x="569189" y="378607"/>
                </a:lnTo>
                <a:lnTo>
                  <a:pt x="553042" y="367720"/>
                </a:lnTo>
                <a:lnTo>
                  <a:pt x="542154" y="351573"/>
                </a:lnTo>
                <a:lnTo>
                  <a:pt x="538162" y="331800"/>
                </a:lnTo>
                <a:lnTo>
                  <a:pt x="538162" y="204800"/>
                </a:lnTo>
                <a:lnTo>
                  <a:pt x="538162" y="1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47695" y="2972074"/>
            <a:ext cx="17659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Looping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statements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187" y="3714750"/>
            <a:ext cx="4267200" cy="208153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Verdana"/>
                <a:cs typeface="Verdana"/>
              </a:rPr>
              <a:t>// do.. </a:t>
            </a:r>
            <a:r>
              <a:rPr sz="1800" spc="5" dirty="0">
                <a:latin typeface="Verdana"/>
                <a:cs typeface="Verdana"/>
              </a:rPr>
              <a:t>Loop to </a:t>
            </a:r>
            <a:r>
              <a:rPr sz="1800" spc="-5" dirty="0">
                <a:latin typeface="Verdana"/>
                <a:cs typeface="Verdana"/>
              </a:rPr>
              <a:t>print </a:t>
            </a:r>
            <a:r>
              <a:rPr sz="1800" dirty="0">
                <a:latin typeface="Verdana"/>
                <a:cs typeface="Verdana"/>
              </a:rPr>
              <a:t>A – Z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letters</a:t>
            </a:r>
            <a:endParaRPr sz="1800">
              <a:latin typeface="Verdana"/>
              <a:cs typeface="Verdana"/>
            </a:endParaRPr>
          </a:p>
          <a:p>
            <a:pPr marL="90805" marR="2705100">
              <a:lnSpc>
                <a:spcPct val="124400"/>
              </a:lnSpc>
              <a:spcBef>
                <a:spcPts val="25"/>
              </a:spcBef>
            </a:pPr>
            <a:r>
              <a:rPr sz="1800" spc="-10" dirty="0">
                <a:latin typeface="Verdana"/>
                <a:cs typeface="Verdana"/>
              </a:rPr>
              <a:t>char </a:t>
            </a:r>
            <a:r>
              <a:rPr sz="1800" spc="-5" dirty="0">
                <a:latin typeface="Verdana"/>
                <a:cs typeface="Verdana"/>
              </a:rPr>
              <a:t>ch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=‘A’; 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{</a:t>
            </a:r>
            <a:endParaRPr sz="1800">
              <a:latin typeface="Verdana"/>
              <a:cs typeface="Verdana"/>
            </a:endParaRPr>
          </a:p>
          <a:p>
            <a:pPr marL="332105" marR="940435">
              <a:lnSpc>
                <a:spcPct val="124400"/>
              </a:lnSpc>
              <a:spcBef>
                <a:spcPts val="25"/>
              </a:spcBef>
            </a:pPr>
            <a:r>
              <a:rPr sz="1800" spc="-5" dirty="0">
                <a:latin typeface="Verdana"/>
                <a:cs typeface="Verdana"/>
              </a:rPr>
              <a:t>System.out.println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(“”+i);  </a:t>
            </a:r>
            <a:r>
              <a:rPr sz="1800" spc="-15" dirty="0">
                <a:latin typeface="Verdana"/>
                <a:cs typeface="Verdana"/>
              </a:rPr>
              <a:t>ch++;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Verdana"/>
                <a:cs typeface="Verdana"/>
              </a:rPr>
              <a:t>} </a:t>
            </a:r>
            <a:r>
              <a:rPr sz="1800" spc="-5" dirty="0">
                <a:latin typeface="Verdana"/>
                <a:cs typeface="Verdana"/>
              </a:rPr>
              <a:t>while</a:t>
            </a:r>
            <a:r>
              <a:rPr sz="1800" spc="-10" dirty="0">
                <a:latin typeface="Verdana"/>
                <a:cs typeface="Verdana"/>
              </a:rPr>
              <a:t> (ch&lt;=‘Z’);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4875" y="3714750"/>
            <a:ext cx="4072254" cy="238760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Verdana"/>
                <a:cs typeface="Verdana"/>
              </a:rPr>
              <a:t>//do.. </a:t>
            </a:r>
            <a:r>
              <a:rPr sz="1800" spc="5" dirty="0">
                <a:latin typeface="Verdana"/>
                <a:cs typeface="Verdana"/>
              </a:rPr>
              <a:t>loop </a:t>
            </a:r>
            <a:r>
              <a:rPr sz="1800" spc="-10" dirty="0">
                <a:latin typeface="Verdana"/>
                <a:cs typeface="Verdana"/>
              </a:rPr>
              <a:t>fixed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time</a:t>
            </a:r>
            <a:endParaRPr sz="1800">
              <a:latin typeface="Verdana"/>
              <a:cs typeface="Verdana"/>
            </a:endParaRPr>
          </a:p>
          <a:p>
            <a:pPr marL="90805" marR="3097530">
              <a:lnSpc>
                <a:spcPct val="124400"/>
              </a:lnSpc>
              <a:spcBef>
                <a:spcPts val="25"/>
              </a:spcBef>
            </a:pP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i=1;  </a:t>
            </a:r>
            <a:r>
              <a:rPr sz="1800" spc="5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  <a:p>
            <a:pPr marL="457200" marR="1089025" indent="-287020">
              <a:lnSpc>
                <a:spcPts val="2690"/>
              </a:lnSpc>
              <a:spcBef>
                <a:spcPts val="200"/>
              </a:spcBef>
            </a:pPr>
            <a:r>
              <a:rPr sz="1800" spc="-5" dirty="0">
                <a:latin typeface="Verdana"/>
                <a:cs typeface="Verdana"/>
              </a:rPr>
              <a:t>{</a:t>
            </a:r>
            <a:r>
              <a:rPr sz="1600" spc="-5" dirty="0">
                <a:latin typeface="Verdana"/>
                <a:cs typeface="Verdana"/>
              </a:rPr>
              <a:t>System.out.println (“”+i);  </a:t>
            </a:r>
            <a:r>
              <a:rPr sz="1600" dirty="0">
                <a:latin typeface="Verdana"/>
                <a:cs typeface="Verdana"/>
              </a:rPr>
              <a:t>i++;</a:t>
            </a:r>
            <a:endParaRPr sz="16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Verdana"/>
                <a:cs typeface="Verdana"/>
              </a:rPr>
              <a:t>} </a:t>
            </a:r>
            <a:r>
              <a:rPr sz="1800" spc="-5" dirty="0">
                <a:latin typeface="Verdana"/>
                <a:cs typeface="Verdana"/>
              </a:rPr>
              <a:t>while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(i&lt;=10);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825" y="6165850"/>
            <a:ext cx="8458200" cy="36703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do…while </a:t>
            </a:r>
            <a:r>
              <a:rPr sz="1800" spc="5" dirty="0">
                <a:latin typeface="Verdana"/>
                <a:cs typeface="Verdana"/>
              </a:rPr>
              <a:t>loop </a:t>
            </a:r>
            <a:r>
              <a:rPr sz="1800" spc="-5" dirty="0">
                <a:latin typeface="Verdana"/>
                <a:cs typeface="Verdana"/>
              </a:rPr>
              <a:t>also </a:t>
            </a:r>
            <a:r>
              <a:rPr sz="1800" spc="-10" dirty="0">
                <a:latin typeface="Verdana"/>
                <a:cs typeface="Verdana"/>
              </a:rPr>
              <a:t>may </a:t>
            </a:r>
            <a:r>
              <a:rPr sz="1800" dirty="0">
                <a:latin typeface="Verdana"/>
                <a:cs typeface="Verdana"/>
              </a:rPr>
              <a:t>be empty </a:t>
            </a:r>
            <a:r>
              <a:rPr sz="1800" spc="5" dirty="0">
                <a:latin typeface="Verdana"/>
                <a:cs typeface="Verdana"/>
              </a:rPr>
              <a:t>or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infinite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052" y="317309"/>
            <a:ext cx="531495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" dirty="0"/>
              <a:t>Which </a:t>
            </a:r>
            <a:r>
              <a:rPr sz="3400" spc="-5" dirty="0"/>
              <a:t>loop </a:t>
            </a:r>
            <a:r>
              <a:rPr sz="3400" spc="5" dirty="0"/>
              <a:t>is </a:t>
            </a:r>
            <a:r>
              <a:rPr sz="3400" dirty="0"/>
              <a:t>better</a:t>
            </a:r>
            <a:r>
              <a:rPr sz="3400" spc="-160" dirty="0"/>
              <a:t> </a:t>
            </a:r>
            <a:r>
              <a:rPr sz="3400" dirty="0"/>
              <a:t>?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547052" y="1212595"/>
            <a:ext cx="8205470" cy="49377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6870" marR="5080" indent="-344805">
              <a:lnSpc>
                <a:spcPts val="2810"/>
              </a:lnSpc>
              <a:spcBef>
                <a:spcPts val="44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Java </a:t>
            </a:r>
            <a:r>
              <a:rPr sz="2600" spc="-5" dirty="0">
                <a:latin typeface="Verdana"/>
                <a:cs typeface="Verdana"/>
              </a:rPr>
              <a:t>offers </a:t>
            </a:r>
            <a:r>
              <a:rPr sz="2600" spc="-10" dirty="0">
                <a:latin typeface="Verdana"/>
                <a:cs typeface="Verdana"/>
              </a:rPr>
              <a:t>three </a:t>
            </a:r>
            <a:r>
              <a:rPr sz="2600" spc="-5" dirty="0">
                <a:latin typeface="Verdana"/>
                <a:cs typeface="Verdana"/>
              </a:rPr>
              <a:t>looping </a:t>
            </a:r>
            <a:r>
              <a:rPr sz="2600" spc="-10" dirty="0">
                <a:latin typeface="Verdana"/>
                <a:cs typeface="Verdana"/>
              </a:rPr>
              <a:t>statements i.e. for..,  while.. and do..while. There are some </a:t>
            </a:r>
            <a:r>
              <a:rPr sz="2600" spc="-5" dirty="0">
                <a:latin typeface="Verdana"/>
                <a:cs typeface="Verdana"/>
              </a:rPr>
              <a:t>situation  </a:t>
            </a:r>
            <a:r>
              <a:rPr sz="2600" spc="-15" dirty="0">
                <a:latin typeface="Verdana"/>
                <a:cs typeface="Verdana"/>
              </a:rPr>
              <a:t>where </a:t>
            </a:r>
            <a:r>
              <a:rPr sz="2600" spc="-5" dirty="0">
                <a:latin typeface="Verdana"/>
                <a:cs typeface="Verdana"/>
              </a:rPr>
              <a:t>one </a:t>
            </a:r>
            <a:r>
              <a:rPr sz="2600" dirty="0">
                <a:latin typeface="Verdana"/>
                <a:cs typeface="Verdana"/>
              </a:rPr>
              <a:t>loop </a:t>
            </a:r>
            <a:r>
              <a:rPr sz="2600" spc="-5" dirty="0">
                <a:latin typeface="Verdana"/>
                <a:cs typeface="Verdana"/>
              </a:rPr>
              <a:t>is </a:t>
            </a:r>
            <a:r>
              <a:rPr sz="2600" spc="-10" dirty="0">
                <a:latin typeface="Verdana"/>
                <a:cs typeface="Verdana"/>
              </a:rPr>
              <a:t>more appropriate </a:t>
            </a:r>
            <a:r>
              <a:rPr sz="2600" spc="-5" dirty="0">
                <a:latin typeface="Verdana"/>
                <a:cs typeface="Verdana"/>
              </a:rPr>
              <a:t>than  </a:t>
            </a:r>
            <a:r>
              <a:rPr sz="2600" spc="-10" dirty="0">
                <a:latin typeface="Verdana"/>
                <a:cs typeface="Verdana"/>
              </a:rPr>
              <a:t>others.</a:t>
            </a:r>
            <a:endParaRPr sz="2600">
              <a:latin typeface="Verdana"/>
              <a:cs typeface="Verdana"/>
            </a:endParaRPr>
          </a:p>
          <a:p>
            <a:pPr marL="356870" marR="564515" indent="-344805">
              <a:lnSpc>
                <a:spcPts val="2810"/>
              </a:lnSpc>
              <a:spcBef>
                <a:spcPts val="62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The </a:t>
            </a:r>
            <a:r>
              <a:rPr sz="2600" spc="-5" dirty="0">
                <a:latin typeface="Verdana"/>
                <a:cs typeface="Verdana"/>
              </a:rPr>
              <a:t>for </a:t>
            </a:r>
            <a:r>
              <a:rPr sz="2600" dirty="0">
                <a:latin typeface="Verdana"/>
                <a:cs typeface="Verdana"/>
              </a:rPr>
              <a:t>loop </a:t>
            </a:r>
            <a:r>
              <a:rPr sz="2600" spc="-5" dirty="0">
                <a:latin typeface="Verdana"/>
                <a:cs typeface="Verdana"/>
              </a:rPr>
              <a:t>is </a:t>
            </a:r>
            <a:r>
              <a:rPr sz="2600" spc="-15" dirty="0">
                <a:latin typeface="Verdana"/>
                <a:cs typeface="Verdana"/>
              </a:rPr>
              <a:t>best </a:t>
            </a:r>
            <a:r>
              <a:rPr sz="2600" spc="-10" dirty="0">
                <a:latin typeface="Verdana"/>
                <a:cs typeface="Verdana"/>
              </a:rPr>
              <a:t>suited </a:t>
            </a:r>
            <a:r>
              <a:rPr sz="2600" spc="-15" dirty="0">
                <a:latin typeface="Verdana"/>
                <a:cs typeface="Verdana"/>
              </a:rPr>
              <a:t>where number </a:t>
            </a:r>
            <a:r>
              <a:rPr sz="2600" dirty="0">
                <a:latin typeface="Verdana"/>
                <a:cs typeface="Verdana"/>
              </a:rPr>
              <a:t>of  </a:t>
            </a:r>
            <a:r>
              <a:rPr sz="2600" spc="-10" dirty="0">
                <a:latin typeface="Verdana"/>
                <a:cs typeface="Verdana"/>
              </a:rPr>
              <a:t>execution </a:t>
            </a:r>
            <a:r>
              <a:rPr sz="2600" spc="-5" dirty="0">
                <a:latin typeface="Verdana"/>
                <a:cs typeface="Verdana"/>
              </a:rPr>
              <a:t>is </a:t>
            </a:r>
            <a:r>
              <a:rPr sz="2600" spc="-10" dirty="0">
                <a:latin typeface="Verdana"/>
                <a:cs typeface="Verdana"/>
              </a:rPr>
              <a:t>known </a:t>
            </a:r>
            <a:r>
              <a:rPr sz="2600" spc="-5" dirty="0">
                <a:latin typeface="Verdana"/>
                <a:cs typeface="Verdana"/>
              </a:rPr>
              <a:t>in </a:t>
            </a:r>
            <a:r>
              <a:rPr sz="2600" spc="-10" dirty="0">
                <a:latin typeface="Verdana"/>
                <a:cs typeface="Verdana"/>
              </a:rPr>
              <a:t>advance. (fixed  execution)</a:t>
            </a:r>
            <a:endParaRPr sz="2600">
              <a:latin typeface="Verdana"/>
              <a:cs typeface="Verdana"/>
            </a:endParaRPr>
          </a:p>
          <a:p>
            <a:pPr marL="356870" marR="658495" indent="-344805" algn="just">
              <a:lnSpc>
                <a:spcPts val="2810"/>
              </a:lnSpc>
              <a:spcBef>
                <a:spcPts val="61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The while and do.. are more suitable </a:t>
            </a:r>
            <a:r>
              <a:rPr sz="2600" spc="-5" dirty="0">
                <a:latin typeface="Verdana"/>
                <a:cs typeface="Verdana"/>
              </a:rPr>
              <a:t>in </a:t>
            </a:r>
            <a:r>
              <a:rPr sz="2600" spc="-10" dirty="0">
                <a:latin typeface="Verdana"/>
                <a:cs typeface="Verdana"/>
              </a:rPr>
              <a:t>the  </a:t>
            </a:r>
            <a:r>
              <a:rPr sz="2600" spc="-5" dirty="0">
                <a:latin typeface="Verdana"/>
                <a:cs typeface="Verdana"/>
              </a:rPr>
              <a:t>situations </a:t>
            </a:r>
            <a:r>
              <a:rPr sz="2600" spc="-15" dirty="0">
                <a:latin typeface="Verdana"/>
                <a:cs typeface="Verdana"/>
              </a:rPr>
              <a:t>where </a:t>
            </a:r>
            <a:r>
              <a:rPr sz="2600" spc="-5" dirty="0">
                <a:latin typeface="Verdana"/>
                <a:cs typeface="Verdana"/>
              </a:rPr>
              <a:t>it is not </a:t>
            </a:r>
            <a:r>
              <a:rPr sz="2600" spc="-10" dirty="0">
                <a:latin typeface="Verdana"/>
                <a:cs typeface="Verdana"/>
              </a:rPr>
              <a:t>known </a:t>
            </a:r>
            <a:r>
              <a:rPr sz="2600" spc="-5" dirty="0">
                <a:latin typeface="Verdana"/>
                <a:cs typeface="Verdana"/>
              </a:rPr>
              <a:t>that </a:t>
            </a:r>
            <a:r>
              <a:rPr sz="2600" spc="-20" dirty="0">
                <a:latin typeface="Verdana"/>
                <a:cs typeface="Verdana"/>
              </a:rPr>
              <a:t>when  </a:t>
            </a:r>
            <a:r>
              <a:rPr sz="2600" dirty="0">
                <a:latin typeface="Verdana"/>
                <a:cs typeface="Verdana"/>
              </a:rPr>
              <a:t>loop </a:t>
            </a:r>
            <a:r>
              <a:rPr sz="2600" spc="-5" dirty="0">
                <a:latin typeface="Verdana"/>
                <a:cs typeface="Verdana"/>
              </a:rPr>
              <a:t>will </a:t>
            </a:r>
            <a:r>
              <a:rPr sz="2600" spc="-10" dirty="0">
                <a:latin typeface="Verdana"/>
                <a:cs typeface="Verdana"/>
              </a:rPr>
              <a:t>terminate. (unpredictable </a:t>
            </a:r>
            <a:r>
              <a:rPr sz="2600" spc="-5" dirty="0">
                <a:latin typeface="Verdana"/>
                <a:cs typeface="Verdana"/>
              </a:rPr>
              <a:t>times </a:t>
            </a:r>
            <a:r>
              <a:rPr sz="2600" dirty="0">
                <a:latin typeface="Verdana"/>
                <a:cs typeface="Verdana"/>
              </a:rPr>
              <a:t>of  </a:t>
            </a:r>
            <a:r>
              <a:rPr sz="2600" spc="-10" dirty="0">
                <a:latin typeface="Verdana"/>
                <a:cs typeface="Verdana"/>
              </a:rPr>
              <a:t>execution).</a:t>
            </a:r>
            <a:endParaRPr sz="2600">
              <a:latin typeface="Verdana"/>
              <a:cs typeface="Verdana"/>
            </a:endParaRPr>
          </a:p>
          <a:p>
            <a:pPr marL="356870" marR="792480" indent="-344805" algn="just">
              <a:lnSpc>
                <a:spcPts val="2810"/>
              </a:lnSpc>
              <a:spcBef>
                <a:spcPts val="620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600" spc="-10" dirty="0">
                <a:latin typeface="Verdana"/>
                <a:cs typeface="Verdana"/>
              </a:rPr>
              <a:t>The do.. </a:t>
            </a:r>
            <a:r>
              <a:rPr sz="2600" spc="-5" dirty="0">
                <a:latin typeface="Verdana"/>
                <a:cs typeface="Verdana"/>
              </a:rPr>
              <a:t>Loop </a:t>
            </a:r>
            <a:r>
              <a:rPr sz="2600" spc="-15" dirty="0">
                <a:latin typeface="Verdana"/>
                <a:cs typeface="Verdana"/>
              </a:rPr>
              <a:t>ensures </a:t>
            </a:r>
            <a:r>
              <a:rPr sz="2600" spc="-5" dirty="0">
                <a:latin typeface="Verdana"/>
                <a:cs typeface="Verdana"/>
              </a:rPr>
              <a:t>at </a:t>
            </a:r>
            <a:r>
              <a:rPr sz="2600" spc="-10" dirty="0">
                <a:latin typeface="Verdana"/>
                <a:cs typeface="Verdana"/>
              </a:rPr>
              <a:t>least </a:t>
            </a:r>
            <a:r>
              <a:rPr sz="2600" spc="-5" dirty="0">
                <a:latin typeface="Verdana"/>
                <a:cs typeface="Verdana"/>
              </a:rPr>
              <a:t>one time </a:t>
            </a:r>
            <a:r>
              <a:rPr sz="2600" dirty="0">
                <a:latin typeface="Verdana"/>
                <a:cs typeface="Verdana"/>
              </a:rPr>
              <a:t>of  </a:t>
            </a:r>
            <a:r>
              <a:rPr sz="2600" spc="-10" dirty="0">
                <a:latin typeface="Verdana"/>
                <a:cs typeface="Verdana"/>
              </a:rPr>
              <a:t>execution since </a:t>
            </a:r>
            <a:r>
              <a:rPr sz="2600" spc="-5" dirty="0">
                <a:latin typeface="Verdana"/>
                <a:cs typeface="Verdana"/>
              </a:rPr>
              <a:t>it is Exit-controlled</a:t>
            </a:r>
            <a:r>
              <a:rPr sz="2600" spc="4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loop.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58584"/>
            <a:ext cx="605536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Jump statements </a:t>
            </a:r>
            <a:r>
              <a:rPr sz="3400" spc="5" dirty="0"/>
              <a:t>in</a:t>
            </a:r>
            <a:r>
              <a:rPr sz="3400" spc="-150" dirty="0"/>
              <a:t> </a:t>
            </a:r>
            <a:r>
              <a:rPr sz="3400" spc="-5" dirty="0"/>
              <a:t>Java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9565" y="1234376"/>
            <a:ext cx="8425815" cy="48920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6870" marR="856615" indent="-344805">
              <a:lnSpc>
                <a:spcPts val="2020"/>
              </a:lnSpc>
              <a:spcBef>
                <a:spcPts val="59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dirty="0">
                <a:latin typeface="Verdana"/>
                <a:cs typeface="Verdana"/>
              </a:rPr>
              <a:t>Java offers </a:t>
            </a:r>
            <a:r>
              <a:rPr sz="2100" spc="5" dirty="0">
                <a:latin typeface="Verdana"/>
                <a:cs typeface="Verdana"/>
              </a:rPr>
              <a:t>three jump </a:t>
            </a:r>
            <a:r>
              <a:rPr sz="2100" dirty="0">
                <a:latin typeface="Verdana"/>
                <a:cs typeface="Verdana"/>
              </a:rPr>
              <a:t>statements </a:t>
            </a:r>
            <a:r>
              <a:rPr sz="2100" spc="5" dirty="0">
                <a:latin typeface="Verdana"/>
                <a:cs typeface="Verdana"/>
              </a:rPr>
              <a:t>(return, break</a:t>
            </a:r>
            <a:r>
              <a:rPr sz="2100" spc="-38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and  continue), which transfers the control </a:t>
            </a:r>
            <a:r>
              <a:rPr sz="2100" dirty="0">
                <a:latin typeface="Verdana"/>
                <a:cs typeface="Verdana"/>
              </a:rPr>
              <a:t>else </a:t>
            </a:r>
            <a:r>
              <a:rPr sz="2100" spc="5" dirty="0">
                <a:latin typeface="Verdana"/>
                <a:cs typeface="Verdana"/>
              </a:rPr>
              <a:t>where  </a:t>
            </a:r>
            <a:r>
              <a:rPr sz="2100" dirty="0">
                <a:latin typeface="Verdana"/>
                <a:cs typeface="Verdana"/>
              </a:rPr>
              <a:t>unconditionally.</a:t>
            </a:r>
            <a:endParaRPr sz="2100">
              <a:latin typeface="Verdana"/>
              <a:cs typeface="Verdana"/>
            </a:endParaRPr>
          </a:p>
          <a:p>
            <a:pPr marL="356235" marR="423545" indent="-344170">
              <a:lnSpc>
                <a:spcPct val="100000"/>
              </a:lnSpc>
              <a:spcBef>
                <a:spcPts val="509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return </a:t>
            </a:r>
            <a:r>
              <a:rPr sz="2100" spc="5" dirty="0">
                <a:latin typeface="Verdana"/>
                <a:cs typeface="Verdana"/>
              </a:rPr>
              <a:t>statement can be </a:t>
            </a:r>
            <a:r>
              <a:rPr sz="2100" dirty="0">
                <a:latin typeface="Verdana"/>
                <a:cs typeface="Verdana"/>
              </a:rPr>
              <a:t>used </a:t>
            </a:r>
            <a:r>
              <a:rPr sz="2100" spc="5" dirty="0">
                <a:latin typeface="Verdana"/>
                <a:cs typeface="Verdana"/>
              </a:rPr>
              <a:t>any where </a:t>
            </a:r>
            <a:r>
              <a:rPr sz="2100" dirty="0">
                <a:latin typeface="Verdana"/>
                <a:cs typeface="Verdana"/>
              </a:rPr>
              <a:t>in </a:t>
            </a:r>
            <a:r>
              <a:rPr sz="2100" spc="5" dirty="0">
                <a:latin typeface="Verdana"/>
                <a:cs typeface="Verdana"/>
              </a:rPr>
              <a:t>the  program. </a:t>
            </a:r>
            <a:r>
              <a:rPr sz="2100" dirty="0">
                <a:latin typeface="Verdana"/>
                <a:cs typeface="Verdana"/>
              </a:rPr>
              <a:t>It </a:t>
            </a:r>
            <a:r>
              <a:rPr sz="2100" spc="5" dirty="0">
                <a:latin typeface="Verdana"/>
                <a:cs typeface="Verdana"/>
              </a:rPr>
              <a:t>transfers the control to </a:t>
            </a:r>
            <a:r>
              <a:rPr sz="2100" dirty="0">
                <a:latin typeface="Verdana"/>
                <a:cs typeface="Verdana"/>
              </a:rPr>
              <a:t>calling </a:t>
            </a:r>
            <a:r>
              <a:rPr sz="2100" spc="5" dirty="0">
                <a:latin typeface="Verdana"/>
                <a:cs typeface="Verdana"/>
              </a:rPr>
              <a:t>module </a:t>
            </a:r>
            <a:r>
              <a:rPr sz="2100" dirty="0">
                <a:latin typeface="Verdana"/>
                <a:cs typeface="Verdana"/>
              </a:rPr>
              <a:t>or  </a:t>
            </a:r>
            <a:r>
              <a:rPr sz="2100" spc="5" dirty="0">
                <a:latin typeface="Verdana"/>
                <a:cs typeface="Verdana"/>
              </a:rPr>
              <a:t>Operating </a:t>
            </a:r>
            <a:r>
              <a:rPr sz="2100" dirty="0">
                <a:latin typeface="Verdana"/>
                <a:cs typeface="Verdana"/>
              </a:rPr>
              <a:t>System. However Java provides</a:t>
            </a:r>
            <a:r>
              <a:rPr sz="2100" spc="-26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System.exit()  </a:t>
            </a:r>
            <a:r>
              <a:rPr sz="2100" spc="5" dirty="0">
                <a:latin typeface="Verdana"/>
                <a:cs typeface="Verdana"/>
              </a:rPr>
              <a:t>method to </a:t>
            </a:r>
            <a:r>
              <a:rPr sz="2100" dirty="0">
                <a:latin typeface="Verdana"/>
                <a:cs typeface="Verdana"/>
              </a:rPr>
              <a:t>stop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execution </a:t>
            </a:r>
            <a:r>
              <a:rPr sz="2100" spc="-5" dirty="0">
                <a:latin typeface="Verdana"/>
                <a:cs typeface="Verdana"/>
              </a:rPr>
              <a:t>of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program.</a:t>
            </a:r>
            <a:endParaRPr sz="2100">
              <a:latin typeface="Verdana"/>
              <a:cs typeface="Verdana"/>
            </a:endParaRPr>
          </a:p>
          <a:p>
            <a:pPr marL="356870" marR="330200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break </a:t>
            </a:r>
            <a:r>
              <a:rPr sz="2100" dirty="0">
                <a:latin typeface="Verdana"/>
                <a:cs typeface="Verdana"/>
              </a:rPr>
              <a:t>is used </a:t>
            </a:r>
            <a:r>
              <a:rPr sz="2100" spc="5" dirty="0">
                <a:latin typeface="Verdana"/>
                <a:cs typeface="Verdana"/>
              </a:rPr>
              <a:t>with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for.., while, do..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and switch </a:t>
            </a:r>
            <a:r>
              <a:rPr sz="2100" spc="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statements </a:t>
            </a:r>
            <a:r>
              <a:rPr sz="2100" spc="5" dirty="0">
                <a:latin typeface="Verdana"/>
                <a:cs typeface="Verdana"/>
              </a:rPr>
              <a:t>which </a:t>
            </a:r>
            <a:r>
              <a:rPr sz="2100" dirty="0">
                <a:latin typeface="Verdana"/>
                <a:cs typeface="Verdana"/>
              </a:rPr>
              <a:t>enables </a:t>
            </a:r>
            <a:r>
              <a:rPr sz="2100" spc="5" dirty="0">
                <a:latin typeface="Verdana"/>
                <a:cs typeface="Verdana"/>
              </a:rPr>
              <a:t>the program to </a:t>
            </a:r>
            <a:r>
              <a:rPr sz="2100" dirty="0">
                <a:latin typeface="Verdana"/>
                <a:cs typeface="Verdana"/>
              </a:rPr>
              <a:t>skip </a:t>
            </a:r>
            <a:r>
              <a:rPr sz="2100" spc="-5" dirty="0">
                <a:latin typeface="Verdana"/>
                <a:cs typeface="Verdana"/>
              </a:rPr>
              <a:t>over</a:t>
            </a:r>
            <a:r>
              <a:rPr sz="2100" spc="-335" dirty="0">
                <a:latin typeface="Verdana"/>
                <a:cs typeface="Verdana"/>
              </a:rPr>
              <a:t> </a:t>
            </a:r>
            <a:r>
              <a:rPr sz="2100" spc="5" dirty="0">
                <a:latin typeface="Verdana"/>
                <a:cs typeface="Verdana"/>
              </a:rPr>
              <a:t>some  part </a:t>
            </a:r>
            <a:r>
              <a:rPr sz="2100" dirty="0">
                <a:latin typeface="Verdana"/>
                <a:cs typeface="Verdana"/>
              </a:rPr>
              <a:t>of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code </a:t>
            </a:r>
            <a:r>
              <a:rPr sz="2100" spc="5" dirty="0">
                <a:latin typeface="Verdana"/>
                <a:cs typeface="Verdana"/>
              </a:rPr>
              <a:t>and </a:t>
            </a:r>
            <a:r>
              <a:rPr sz="2100" dirty="0">
                <a:latin typeface="Verdana"/>
                <a:cs typeface="Verdana"/>
              </a:rPr>
              <a:t>places </a:t>
            </a:r>
            <a:r>
              <a:rPr sz="2100" spc="5" dirty="0">
                <a:latin typeface="Verdana"/>
                <a:cs typeface="Verdana"/>
              </a:rPr>
              <a:t>control </a:t>
            </a:r>
            <a:r>
              <a:rPr sz="2100" dirty="0">
                <a:latin typeface="Verdana"/>
                <a:cs typeface="Verdana"/>
              </a:rPr>
              <a:t>just after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nearest  closing </a:t>
            </a:r>
            <a:r>
              <a:rPr sz="2100" spc="-5" dirty="0">
                <a:latin typeface="Verdana"/>
                <a:cs typeface="Verdana"/>
              </a:rPr>
              <a:t>of </a:t>
            </a:r>
            <a:r>
              <a:rPr sz="2100" dirty="0">
                <a:latin typeface="Verdana"/>
                <a:cs typeface="Verdana"/>
              </a:rPr>
              <a:t>block. It is used </a:t>
            </a:r>
            <a:r>
              <a:rPr sz="2100" spc="5" dirty="0">
                <a:latin typeface="Verdana"/>
                <a:cs typeface="Verdana"/>
              </a:rPr>
              <a:t>to terminate the</a:t>
            </a:r>
            <a:r>
              <a:rPr sz="2100" spc="-31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loop.</a:t>
            </a:r>
            <a:endParaRPr sz="21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7505" algn="l"/>
              </a:tabLst>
            </a:pP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spc="5" dirty="0">
                <a:solidFill>
                  <a:srgbClr val="CC3300"/>
                </a:solidFill>
                <a:latin typeface="Verdana"/>
                <a:cs typeface="Verdana"/>
              </a:rPr>
              <a:t>continue </a:t>
            </a:r>
            <a:r>
              <a:rPr sz="2100" spc="5" dirty="0">
                <a:latin typeface="Verdana"/>
                <a:cs typeface="Verdana"/>
              </a:rPr>
              <a:t>statement </a:t>
            </a:r>
            <a:r>
              <a:rPr sz="2100" dirty="0">
                <a:latin typeface="Verdana"/>
                <a:cs typeface="Verdana"/>
              </a:rPr>
              <a:t>is used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within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looping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statement </a:t>
            </a:r>
            <a:r>
              <a:rPr sz="2100" spc="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(not </a:t>
            </a:r>
            <a:r>
              <a:rPr sz="2100" spc="5" dirty="0">
                <a:latin typeface="Verdana"/>
                <a:cs typeface="Verdana"/>
              </a:rPr>
              <a:t>with switch) and works </a:t>
            </a:r>
            <a:r>
              <a:rPr sz="2100" dirty="0">
                <a:latin typeface="Verdana"/>
                <a:cs typeface="Verdana"/>
              </a:rPr>
              <a:t>like </a:t>
            </a:r>
            <a:r>
              <a:rPr sz="2100" spc="5" dirty="0">
                <a:latin typeface="Verdana"/>
                <a:cs typeface="Verdana"/>
              </a:rPr>
              <a:t>break </a:t>
            </a:r>
            <a:r>
              <a:rPr sz="2100" spc="-5" dirty="0">
                <a:latin typeface="Verdana"/>
                <a:cs typeface="Verdana"/>
              </a:rPr>
              <a:t>i.e. </a:t>
            </a:r>
            <a:r>
              <a:rPr sz="2100" dirty="0">
                <a:latin typeface="Verdana"/>
                <a:cs typeface="Verdana"/>
              </a:rPr>
              <a:t>it also skips </a:t>
            </a:r>
            <a:r>
              <a:rPr sz="2100" spc="5" dirty="0">
                <a:latin typeface="Verdana"/>
                <a:cs typeface="Verdana"/>
              </a:rPr>
              <a:t>the  </a:t>
            </a:r>
            <a:r>
              <a:rPr sz="2100" dirty="0">
                <a:latin typeface="Verdana"/>
                <a:cs typeface="Verdana"/>
              </a:rPr>
              <a:t>statements. Unlike break, it forces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next iteration </a:t>
            </a:r>
            <a:r>
              <a:rPr sz="2100" spc="-5" dirty="0">
                <a:latin typeface="Verdana"/>
                <a:cs typeface="Verdana"/>
              </a:rPr>
              <a:t>of</a:t>
            </a:r>
            <a:r>
              <a:rPr sz="2100" spc="-325" dirty="0">
                <a:latin typeface="Verdana"/>
                <a:cs typeface="Verdana"/>
              </a:rPr>
              <a:t> </a:t>
            </a:r>
            <a:r>
              <a:rPr sz="2100" spc="-10" dirty="0">
                <a:latin typeface="Verdana"/>
                <a:cs typeface="Verdana"/>
              </a:rPr>
              <a:t>loop  </a:t>
            </a:r>
            <a:r>
              <a:rPr sz="2100" spc="5" dirty="0">
                <a:latin typeface="Verdana"/>
                <a:cs typeface="Verdana"/>
              </a:rPr>
              <a:t>by </a:t>
            </a:r>
            <a:r>
              <a:rPr sz="2100" dirty="0">
                <a:latin typeface="Verdana"/>
                <a:cs typeface="Verdana"/>
              </a:rPr>
              <a:t>skipping </a:t>
            </a:r>
            <a:r>
              <a:rPr sz="2100" spc="5" dirty="0">
                <a:latin typeface="Verdana"/>
                <a:cs typeface="Verdana"/>
              </a:rPr>
              <a:t>the </a:t>
            </a:r>
            <a:r>
              <a:rPr sz="2100" dirty="0">
                <a:latin typeface="Verdana"/>
                <a:cs typeface="Verdana"/>
              </a:rPr>
              <a:t>in between code </a:t>
            </a:r>
            <a:r>
              <a:rPr sz="2100" spc="5" dirty="0">
                <a:latin typeface="Verdana"/>
                <a:cs typeface="Verdana"/>
              </a:rPr>
              <a:t>and continues the</a:t>
            </a:r>
            <a:r>
              <a:rPr sz="2100" spc="-3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loop.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04291"/>
            <a:ext cx="730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Break and Continue the</a:t>
            </a:r>
            <a:r>
              <a:rPr sz="3600" spc="-140" dirty="0"/>
              <a:t> </a:t>
            </a:r>
            <a:r>
              <a:rPr sz="3600" spc="-10" dirty="0"/>
              <a:t>loop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79387" y="1268412"/>
            <a:ext cx="2438400" cy="2564130"/>
          </a:xfrm>
          <a:custGeom>
            <a:avLst/>
            <a:gdLst/>
            <a:ahLst/>
            <a:cxnLst/>
            <a:rect l="l" t="t" r="r" b="b"/>
            <a:pathLst>
              <a:path w="2438400" h="2564129">
                <a:moveTo>
                  <a:pt x="0" y="0"/>
                </a:moveTo>
                <a:lnTo>
                  <a:pt x="2438400" y="0"/>
                </a:lnTo>
                <a:lnTo>
                  <a:pt x="24384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87" y="1298384"/>
            <a:ext cx="24384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While </a:t>
            </a:r>
            <a:r>
              <a:rPr sz="1800" dirty="0">
                <a:latin typeface="Verdana"/>
                <a:cs typeface="Verdana"/>
              </a:rPr>
              <a:t>(condition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1)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</a:t>
            </a:r>
            <a:endParaRPr sz="1800">
              <a:latin typeface="Verdana"/>
              <a:cs typeface="Verdana"/>
            </a:endParaRPr>
          </a:p>
          <a:p>
            <a:pPr marL="572770" marR="394970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 (condition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2)  </a:t>
            </a:r>
            <a:r>
              <a:rPr sz="1800" spc="-5" dirty="0">
                <a:latin typeface="Verdana"/>
                <a:cs typeface="Verdana"/>
              </a:rPr>
              <a:t>break;</a:t>
            </a:r>
            <a:endParaRPr sz="1800">
              <a:latin typeface="Verdana"/>
              <a:cs typeface="Verdana"/>
            </a:endParaRPr>
          </a:p>
          <a:p>
            <a:pPr marL="249554" marR="6800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6237" y="1268412"/>
            <a:ext cx="2667000" cy="2564130"/>
          </a:xfrm>
          <a:custGeom>
            <a:avLst/>
            <a:gdLst/>
            <a:ahLst/>
            <a:cxnLst/>
            <a:rect l="l" t="t" r="r" b="b"/>
            <a:pathLst>
              <a:path w="2667000" h="2564129">
                <a:moveTo>
                  <a:pt x="0" y="0"/>
                </a:moveTo>
                <a:lnTo>
                  <a:pt x="2667000" y="0"/>
                </a:lnTo>
                <a:lnTo>
                  <a:pt x="26670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16237" y="1298384"/>
            <a:ext cx="26670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for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(ini;cond;update)</a:t>
            </a:r>
            <a:endParaRPr sz="1800">
              <a:latin typeface="Verdana"/>
              <a:cs typeface="Verdana"/>
            </a:endParaRPr>
          </a:p>
          <a:p>
            <a:pPr marL="332105" marR="845819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  </a:t>
            </a:r>
            <a:r>
              <a:rPr sz="1800" dirty="0">
                <a:latin typeface="Verdana"/>
                <a:cs typeface="Verdana"/>
              </a:rPr>
              <a:t>if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</a:t>
            </a:r>
            <a:endParaRPr sz="1800">
              <a:latin typeface="Verdana"/>
              <a:cs typeface="Verdana"/>
            </a:endParaRPr>
          </a:p>
          <a:p>
            <a:pPr marL="57277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break;</a:t>
            </a:r>
            <a:endParaRPr sz="1800">
              <a:latin typeface="Verdana"/>
              <a:cs typeface="Verdana"/>
            </a:endParaRPr>
          </a:p>
          <a:p>
            <a:pPr marL="249554" marR="9086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7400" y="1268412"/>
            <a:ext cx="2895600" cy="2564130"/>
          </a:xfrm>
          <a:custGeom>
            <a:avLst/>
            <a:gdLst/>
            <a:ahLst/>
            <a:cxnLst/>
            <a:rect l="l" t="t" r="r" b="b"/>
            <a:pathLst>
              <a:path w="2895600" h="2564129">
                <a:moveTo>
                  <a:pt x="0" y="0"/>
                </a:moveTo>
                <a:lnTo>
                  <a:pt x="2895600" y="0"/>
                </a:lnTo>
                <a:lnTo>
                  <a:pt x="28956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67400" y="1298384"/>
            <a:ext cx="28956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  <a:p>
            <a:pPr marL="332105" marR="1074420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  </a:t>
            </a:r>
            <a:r>
              <a:rPr sz="1800" dirty="0">
                <a:latin typeface="Verdana"/>
                <a:cs typeface="Verdana"/>
              </a:rPr>
              <a:t>if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</a:t>
            </a:r>
            <a:endParaRPr sz="1800">
              <a:latin typeface="Verdana"/>
              <a:cs typeface="Verdana"/>
            </a:endParaRPr>
          </a:p>
          <a:p>
            <a:pPr marL="57277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break;</a:t>
            </a:r>
            <a:endParaRPr sz="1800">
              <a:latin typeface="Verdana"/>
              <a:cs typeface="Verdana"/>
            </a:endParaRPr>
          </a:p>
          <a:p>
            <a:pPr marL="249554" marR="11372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0805" marR="8699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 </a:t>
            </a:r>
            <a:r>
              <a:rPr sz="1800" spc="-5" dirty="0">
                <a:latin typeface="Verdana"/>
                <a:cs typeface="Verdana"/>
              </a:rPr>
              <a:t>While </a:t>
            </a:r>
            <a:r>
              <a:rPr sz="1800" dirty="0">
                <a:latin typeface="Verdana"/>
                <a:cs typeface="Verdana"/>
              </a:rPr>
              <a:t>(test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condition)  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9612" y="2860117"/>
            <a:ext cx="457200" cy="687705"/>
          </a:xfrm>
          <a:custGeom>
            <a:avLst/>
            <a:gdLst/>
            <a:ahLst/>
            <a:cxnLst/>
            <a:rect l="l" t="t" r="r" b="b"/>
            <a:pathLst>
              <a:path w="457200" h="687704">
                <a:moveTo>
                  <a:pt x="152400" y="168592"/>
                </a:moveTo>
                <a:lnTo>
                  <a:pt x="0" y="453948"/>
                </a:lnTo>
                <a:lnTo>
                  <a:pt x="152400" y="687387"/>
                </a:lnTo>
                <a:lnTo>
                  <a:pt x="152400" y="557682"/>
                </a:lnTo>
                <a:lnTo>
                  <a:pt x="196922" y="539416"/>
                </a:lnTo>
                <a:lnTo>
                  <a:pt x="238508" y="517075"/>
                </a:lnTo>
                <a:lnTo>
                  <a:pt x="276996" y="490978"/>
                </a:lnTo>
                <a:lnTo>
                  <a:pt x="312223" y="461440"/>
                </a:lnTo>
                <a:lnTo>
                  <a:pt x="344028" y="428778"/>
                </a:lnTo>
                <a:lnTo>
                  <a:pt x="372248" y="393309"/>
                </a:lnTo>
                <a:lnTo>
                  <a:pt x="396721" y="355349"/>
                </a:lnTo>
                <a:lnTo>
                  <a:pt x="417284" y="315215"/>
                </a:lnTo>
                <a:lnTo>
                  <a:pt x="423933" y="298284"/>
                </a:lnTo>
                <a:lnTo>
                  <a:pt x="152400" y="298284"/>
                </a:lnTo>
                <a:lnTo>
                  <a:pt x="152400" y="168592"/>
                </a:lnTo>
                <a:close/>
              </a:path>
              <a:path w="457200" h="687704">
                <a:moveTo>
                  <a:pt x="438137" y="0"/>
                </a:moveTo>
                <a:lnTo>
                  <a:pt x="421876" y="45263"/>
                </a:lnTo>
                <a:lnTo>
                  <a:pt x="401112" y="88154"/>
                </a:lnTo>
                <a:lnTo>
                  <a:pt x="376116" y="128392"/>
                </a:lnTo>
                <a:lnTo>
                  <a:pt x="347158" y="165694"/>
                </a:lnTo>
                <a:lnTo>
                  <a:pt x="314508" y="199778"/>
                </a:lnTo>
                <a:lnTo>
                  <a:pt x="278437" y="230361"/>
                </a:lnTo>
                <a:lnTo>
                  <a:pt x="239215" y="257161"/>
                </a:lnTo>
                <a:lnTo>
                  <a:pt x="197112" y="279896"/>
                </a:lnTo>
                <a:lnTo>
                  <a:pt x="152400" y="298284"/>
                </a:lnTo>
                <a:lnTo>
                  <a:pt x="423933" y="298284"/>
                </a:lnTo>
                <a:lnTo>
                  <a:pt x="433776" y="273223"/>
                </a:lnTo>
                <a:lnTo>
                  <a:pt x="446034" y="229691"/>
                </a:lnTo>
                <a:lnTo>
                  <a:pt x="453896" y="184934"/>
                </a:lnTo>
                <a:lnTo>
                  <a:pt x="457199" y="139270"/>
                </a:lnTo>
                <a:lnTo>
                  <a:pt x="455782" y="93015"/>
                </a:lnTo>
                <a:lnTo>
                  <a:pt x="449482" y="46486"/>
                </a:lnTo>
                <a:lnTo>
                  <a:pt x="438137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12" y="2276472"/>
            <a:ext cx="457200" cy="713740"/>
          </a:xfrm>
          <a:custGeom>
            <a:avLst/>
            <a:gdLst/>
            <a:ahLst/>
            <a:cxnLst/>
            <a:rect l="l" t="t" r="r" b="b"/>
            <a:pathLst>
              <a:path w="457200" h="713739">
                <a:moveTo>
                  <a:pt x="0" y="0"/>
                </a:moveTo>
                <a:lnTo>
                  <a:pt x="0" y="259397"/>
                </a:lnTo>
                <a:lnTo>
                  <a:pt x="46745" y="261741"/>
                </a:lnTo>
                <a:lnTo>
                  <a:pt x="92140" y="268620"/>
                </a:lnTo>
                <a:lnTo>
                  <a:pt x="135956" y="279805"/>
                </a:lnTo>
                <a:lnTo>
                  <a:pt x="177961" y="295070"/>
                </a:lnTo>
                <a:lnTo>
                  <a:pt x="217927" y="314186"/>
                </a:lnTo>
                <a:lnTo>
                  <a:pt x="255623" y="336924"/>
                </a:lnTo>
                <a:lnTo>
                  <a:pt x="290820" y="363056"/>
                </a:lnTo>
                <a:lnTo>
                  <a:pt x="323288" y="392355"/>
                </a:lnTo>
                <a:lnTo>
                  <a:pt x="352796" y="424592"/>
                </a:lnTo>
                <a:lnTo>
                  <a:pt x="379116" y="459538"/>
                </a:lnTo>
                <a:lnTo>
                  <a:pt x="402017" y="496966"/>
                </a:lnTo>
                <a:lnTo>
                  <a:pt x="421270" y="536648"/>
                </a:lnTo>
                <a:lnTo>
                  <a:pt x="436644" y="578355"/>
                </a:lnTo>
                <a:lnTo>
                  <a:pt x="447911" y="621859"/>
                </a:lnTo>
                <a:lnTo>
                  <a:pt x="454839" y="666932"/>
                </a:lnTo>
                <a:lnTo>
                  <a:pt x="457200" y="713346"/>
                </a:lnTo>
                <a:lnTo>
                  <a:pt x="457200" y="453948"/>
                </a:lnTo>
                <a:lnTo>
                  <a:pt x="454839" y="407534"/>
                </a:lnTo>
                <a:lnTo>
                  <a:pt x="447911" y="362461"/>
                </a:lnTo>
                <a:lnTo>
                  <a:pt x="436644" y="318957"/>
                </a:lnTo>
                <a:lnTo>
                  <a:pt x="421270" y="277250"/>
                </a:lnTo>
                <a:lnTo>
                  <a:pt x="402017" y="237569"/>
                </a:lnTo>
                <a:lnTo>
                  <a:pt x="379116" y="200140"/>
                </a:lnTo>
                <a:lnTo>
                  <a:pt x="352796" y="165194"/>
                </a:lnTo>
                <a:lnTo>
                  <a:pt x="323288" y="132957"/>
                </a:lnTo>
                <a:lnTo>
                  <a:pt x="290820" y="103659"/>
                </a:lnTo>
                <a:lnTo>
                  <a:pt x="255623" y="77526"/>
                </a:lnTo>
                <a:lnTo>
                  <a:pt x="217927" y="54788"/>
                </a:lnTo>
                <a:lnTo>
                  <a:pt x="177961" y="35673"/>
                </a:lnTo>
                <a:lnTo>
                  <a:pt x="135956" y="20408"/>
                </a:lnTo>
                <a:lnTo>
                  <a:pt x="92140" y="9222"/>
                </a:lnTo>
                <a:lnTo>
                  <a:pt x="46745" y="2343"/>
                </a:lnTo>
                <a:lnTo>
                  <a:pt x="0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9612" y="2276472"/>
            <a:ext cx="457200" cy="1271270"/>
          </a:xfrm>
          <a:custGeom>
            <a:avLst/>
            <a:gdLst/>
            <a:ahLst/>
            <a:cxnLst/>
            <a:rect l="l" t="t" r="r" b="b"/>
            <a:pathLst>
              <a:path w="457200" h="1271270">
                <a:moveTo>
                  <a:pt x="457200" y="713346"/>
                </a:moveTo>
                <a:lnTo>
                  <a:pt x="454839" y="666932"/>
                </a:lnTo>
                <a:lnTo>
                  <a:pt x="447911" y="621859"/>
                </a:lnTo>
                <a:lnTo>
                  <a:pt x="436644" y="578355"/>
                </a:lnTo>
                <a:lnTo>
                  <a:pt x="421270" y="536648"/>
                </a:lnTo>
                <a:lnTo>
                  <a:pt x="402017" y="496966"/>
                </a:lnTo>
                <a:lnTo>
                  <a:pt x="379116" y="459538"/>
                </a:lnTo>
                <a:lnTo>
                  <a:pt x="352796" y="424592"/>
                </a:lnTo>
                <a:lnTo>
                  <a:pt x="323288" y="392355"/>
                </a:lnTo>
                <a:lnTo>
                  <a:pt x="290820" y="363056"/>
                </a:lnTo>
                <a:lnTo>
                  <a:pt x="255623" y="336924"/>
                </a:lnTo>
                <a:lnTo>
                  <a:pt x="217927" y="314186"/>
                </a:lnTo>
                <a:lnTo>
                  <a:pt x="177961" y="295070"/>
                </a:lnTo>
                <a:lnTo>
                  <a:pt x="135956" y="279805"/>
                </a:lnTo>
                <a:lnTo>
                  <a:pt x="92140" y="268620"/>
                </a:lnTo>
                <a:lnTo>
                  <a:pt x="46745" y="261741"/>
                </a:lnTo>
                <a:lnTo>
                  <a:pt x="0" y="259397"/>
                </a:lnTo>
                <a:lnTo>
                  <a:pt x="0" y="0"/>
                </a:lnTo>
                <a:lnTo>
                  <a:pt x="46745" y="2343"/>
                </a:lnTo>
                <a:lnTo>
                  <a:pt x="92140" y="9222"/>
                </a:lnTo>
                <a:lnTo>
                  <a:pt x="135956" y="20408"/>
                </a:lnTo>
                <a:lnTo>
                  <a:pt x="177961" y="35673"/>
                </a:lnTo>
                <a:lnTo>
                  <a:pt x="217927" y="54788"/>
                </a:lnTo>
                <a:lnTo>
                  <a:pt x="255623" y="77526"/>
                </a:lnTo>
                <a:lnTo>
                  <a:pt x="290820" y="103659"/>
                </a:lnTo>
                <a:lnTo>
                  <a:pt x="323288" y="132957"/>
                </a:lnTo>
                <a:lnTo>
                  <a:pt x="352796" y="165194"/>
                </a:lnTo>
                <a:lnTo>
                  <a:pt x="379116" y="200140"/>
                </a:lnTo>
                <a:lnTo>
                  <a:pt x="402017" y="237569"/>
                </a:lnTo>
                <a:lnTo>
                  <a:pt x="421270" y="277250"/>
                </a:lnTo>
                <a:lnTo>
                  <a:pt x="436644" y="318957"/>
                </a:lnTo>
                <a:lnTo>
                  <a:pt x="447911" y="362461"/>
                </a:lnTo>
                <a:lnTo>
                  <a:pt x="454839" y="407534"/>
                </a:lnTo>
                <a:lnTo>
                  <a:pt x="457200" y="453948"/>
                </a:lnTo>
                <a:lnTo>
                  <a:pt x="457200" y="713346"/>
                </a:lnTo>
                <a:lnTo>
                  <a:pt x="454691" y="760955"/>
                </a:lnTo>
                <a:lnTo>
                  <a:pt x="447308" y="807393"/>
                </a:lnTo>
                <a:lnTo>
                  <a:pt x="435263" y="852360"/>
                </a:lnTo>
                <a:lnTo>
                  <a:pt x="418772" y="895556"/>
                </a:lnTo>
                <a:lnTo>
                  <a:pt x="398047" y="936680"/>
                </a:lnTo>
                <a:lnTo>
                  <a:pt x="373303" y="975433"/>
                </a:lnTo>
                <a:lnTo>
                  <a:pt x="344753" y="1011513"/>
                </a:lnTo>
                <a:lnTo>
                  <a:pt x="312611" y="1044622"/>
                </a:lnTo>
                <a:lnTo>
                  <a:pt x="277091" y="1074459"/>
                </a:lnTo>
                <a:lnTo>
                  <a:pt x="238407" y="1100723"/>
                </a:lnTo>
                <a:lnTo>
                  <a:pt x="196772" y="1123116"/>
                </a:lnTo>
                <a:lnTo>
                  <a:pt x="152400" y="1141336"/>
                </a:lnTo>
                <a:lnTo>
                  <a:pt x="152400" y="1271028"/>
                </a:lnTo>
                <a:lnTo>
                  <a:pt x="0" y="1037589"/>
                </a:lnTo>
                <a:lnTo>
                  <a:pt x="152400" y="752233"/>
                </a:lnTo>
                <a:lnTo>
                  <a:pt x="152400" y="881938"/>
                </a:lnTo>
                <a:lnTo>
                  <a:pt x="197112" y="863546"/>
                </a:lnTo>
                <a:lnTo>
                  <a:pt x="239215" y="840808"/>
                </a:lnTo>
                <a:lnTo>
                  <a:pt x="278437" y="814006"/>
                </a:lnTo>
                <a:lnTo>
                  <a:pt x="314508" y="783422"/>
                </a:lnTo>
                <a:lnTo>
                  <a:pt x="347158" y="749339"/>
                </a:lnTo>
                <a:lnTo>
                  <a:pt x="376116" y="712038"/>
                </a:lnTo>
                <a:lnTo>
                  <a:pt x="401112" y="671802"/>
                </a:lnTo>
                <a:lnTo>
                  <a:pt x="421876" y="628913"/>
                </a:lnTo>
                <a:lnTo>
                  <a:pt x="438137" y="5836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9337" y="2892271"/>
            <a:ext cx="530860" cy="725805"/>
          </a:xfrm>
          <a:custGeom>
            <a:avLst/>
            <a:gdLst/>
            <a:ahLst/>
            <a:cxnLst/>
            <a:rect l="l" t="t" r="r" b="b"/>
            <a:pathLst>
              <a:path w="530860" h="725804">
                <a:moveTo>
                  <a:pt x="176745" y="177863"/>
                </a:moveTo>
                <a:lnTo>
                  <a:pt x="0" y="478942"/>
                </a:lnTo>
                <a:lnTo>
                  <a:pt x="176745" y="725233"/>
                </a:lnTo>
                <a:lnTo>
                  <a:pt x="176745" y="588390"/>
                </a:lnTo>
                <a:lnTo>
                  <a:pt x="225248" y="570451"/>
                </a:lnTo>
                <a:lnTo>
                  <a:pt x="270769" y="548716"/>
                </a:lnTo>
                <a:lnTo>
                  <a:pt x="313153" y="523459"/>
                </a:lnTo>
                <a:lnTo>
                  <a:pt x="352245" y="494958"/>
                </a:lnTo>
                <a:lnTo>
                  <a:pt x="387889" y="463486"/>
                </a:lnTo>
                <a:lnTo>
                  <a:pt x="419932" y="429319"/>
                </a:lnTo>
                <a:lnTo>
                  <a:pt x="448217" y="392733"/>
                </a:lnTo>
                <a:lnTo>
                  <a:pt x="472590" y="354002"/>
                </a:lnTo>
                <a:lnTo>
                  <a:pt x="492245" y="314705"/>
                </a:lnTo>
                <a:lnTo>
                  <a:pt x="176745" y="314705"/>
                </a:lnTo>
                <a:lnTo>
                  <a:pt x="176745" y="177863"/>
                </a:lnTo>
                <a:close/>
              </a:path>
              <a:path w="530860" h="725804">
                <a:moveTo>
                  <a:pt x="508127" y="0"/>
                </a:moveTo>
                <a:lnTo>
                  <a:pt x="491395" y="43084"/>
                </a:lnTo>
                <a:lnTo>
                  <a:pt x="470408" y="84167"/>
                </a:lnTo>
                <a:lnTo>
                  <a:pt x="445393" y="123031"/>
                </a:lnTo>
                <a:lnTo>
                  <a:pt x="416581" y="159459"/>
                </a:lnTo>
                <a:lnTo>
                  <a:pt x="384198" y="193233"/>
                </a:lnTo>
                <a:lnTo>
                  <a:pt x="348475" y="224137"/>
                </a:lnTo>
                <a:lnTo>
                  <a:pt x="309639" y="251954"/>
                </a:lnTo>
                <a:lnTo>
                  <a:pt x="267920" y="276465"/>
                </a:lnTo>
                <a:lnTo>
                  <a:pt x="223546" y="297455"/>
                </a:lnTo>
                <a:lnTo>
                  <a:pt x="176745" y="314705"/>
                </a:lnTo>
                <a:lnTo>
                  <a:pt x="492245" y="314705"/>
                </a:lnTo>
                <a:lnTo>
                  <a:pt x="508980" y="271210"/>
                </a:lnTo>
                <a:lnTo>
                  <a:pt x="520685" y="227698"/>
                </a:lnTo>
                <a:lnTo>
                  <a:pt x="527859" y="183143"/>
                </a:lnTo>
                <a:lnTo>
                  <a:pt x="530345" y="137821"/>
                </a:lnTo>
                <a:lnTo>
                  <a:pt x="527988" y="92006"/>
                </a:lnTo>
                <a:lnTo>
                  <a:pt x="520634" y="45974"/>
                </a:lnTo>
                <a:lnTo>
                  <a:pt x="508127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9337" y="2276468"/>
            <a:ext cx="530225" cy="753110"/>
          </a:xfrm>
          <a:custGeom>
            <a:avLst/>
            <a:gdLst/>
            <a:ahLst/>
            <a:cxnLst/>
            <a:rect l="l" t="t" r="r" b="b"/>
            <a:pathLst>
              <a:path w="530225" h="753110">
                <a:moveTo>
                  <a:pt x="0" y="0"/>
                </a:moveTo>
                <a:lnTo>
                  <a:pt x="0" y="273697"/>
                </a:lnTo>
                <a:lnTo>
                  <a:pt x="51064" y="275890"/>
                </a:lnTo>
                <a:lnTo>
                  <a:pt x="100755" y="282333"/>
                </a:lnTo>
                <a:lnTo>
                  <a:pt x="148850" y="292827"/>
                </a:lnTo>
                <a:lnTo>
                  <a:pt x="195128" y="307171"/>
                </a:lnTo>
                <a:lnTo>
                  <a:pt x="239366" y="325163"/>
                </a:lnTo>
                <a:lnTo>
                  <a:pt x="281342" y="346604"/>
                </a:lnTo>
                <a:lnTo>
                  <a:pt x="320833" y="371292"/>
                </a:lnTo>
                <a:lnTo>
                  <a:pt x="357618" y="399028"/>
                </a:lnTo>
                <a:lnTo>
                  <a:pt x="391474" y="429609"/>
                </a:lnTo>
                <a:lnTo>
                  <a:pt x="422179" y="462836"/>
                </a:lnTo>
                <a:lnTo>
                  <a:pt x="449511" y="498508"/>
                </a:lnTo>
                <a:lnTo>
                  <a:pt x="473248" y="536424"/>
                </a:lnTo>
                <a:lnTo>
                  <a:pt x="493167" y="576383"/>
                </a:lnTo>
                <a:lnTo>
                  <a:pt x="509046" y="618185"/>
                </a:lnTo>
                <a:lnTo>
                  <a:pt x="520664" y="661629"/>
                </a:lnTo>
                <a:lnTo>
                  <a:pt x="527797" y="706514"/>
                </a:lnTo>
                <a:lnTo>
                  <a:pt x="530225" y="752640"/>
                </a:lnTo>
                <a:lnTo>
                  <a:pt x="530225" y="478955"/>
                </a:lnTo>
                <a:lnTo>
                  <a:pt x="527797" y="432829"/>
                </a:lnTo>
                <a:lnTo>
                  <a:pt x="520664" y="387943"/>
                </a:lnTo>
                <a:lnTo>
                  <a:pt x="509046" y="344499"/>
                </a:lnTo>
                <a:lnTo>
                  <a:pt x="493167" y="302696"/>
                </a:lnTo>
                <a:lnTo>
                  <a:pt x="473248" y="262736"/>
                </a:lnTo>
                <a:lnTo>
                  <a:pt x="449511" y="224819"/>
                </a:lnTo>
                <a:lnTo>
                  <a:pt x="422179" y="189146"/>
                </a:lnTo>
                <a:lnTo>
                  <a:pt x="391474" y="155918"/>
                </a:lnTo>
                <a:lnTo>
                  <a:pt x="357618" y="125336"/>
                </a:lnTo>
                <a:lnTo>
                  <a:pt x="320833" y="97599"/>
                </a:lnTo>
                <a:lnTo>
                  <a:pt x="281342" y="72910"/>
                </a:lnTo>
                <a:lnTo>
                  <a:pt x="239366" y="51468"/>
                </a:lnTo>
                <a:lnTo>
                  <a:pt x="195128" y="33475"/>
                </a:lnTo>
                <a:lnTo>
                  <a:pt x="148850" y="19130"/>
                </a:lnTo>
                <a:lnTo>
                  <a:pt x="100755" y="8636"/>
                </a:lnTo>
                <a:lnTo>
                  <a:pt x="51064" y="2192"/>
                </a:lnTo>
                <a:lnTo>
                  <a:pt x="0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9337" y="2276468"/>
            <a:ext cx="530225" cy="1341120"/>
          </a:xfrm>
          <a:custGeom>
            <a:avLst/>
            <a:gdLst/>
            <a:ahLst/>
            <a:cxnLst/>
            <a:rect l="l" t="t" r="r" b="b"/>
            <a:pathLst>
              <a:path w="530225" h="1341120">
                <a:moveTo>
                  <a:pt x="530225" y="752640"/>
                </a:moveTo>
                <a:lnTo>
                  <a:pt x="527797" y="706514"/>
                </a:lnTo>
                <a:lnTo>
                  <a:pt x="520664" y="661629"/>
                </a:lnTo>
                <a:lnTo>
                  <a:pt x="509046" y="618185"/>
                </a:lnTo>
                <a:lnTo>
                  <a:pt x="493167" y="576383"/>
                </a:lnTo>
                <a:lnTo>
                  <a:pt x="473248" y="536424"/>
                </a:lnTo>
                <a:lnTo>
                  <a:pt x="449511" y="498508"/>
                </a:lnTo>
                <a:lnTo>
                  <a:pt x="422179" y="462836"/>
                </a:lnTo>
                <a:lnTo>
                  <a:pt x="391474" y="429609"/>
                </a:lnTo>
                <a:lnTo>
                  <a:pt x="357618" y="399028"/>
                </a:lnTo>
                <a:lnTo>
                  <a:pt x="320833" y="371292"/>
                </a:lnTo>
                <a:lnTo>
                  <a:pt x="281342" y="346604"/>
                </a:lnTo>
                <a:lnTo>
                  <a:pt x="239366" y="325163"/>
                </a:lnTo>
                <a:lnTo>
                  <a:pt x="195128" y="307171"/>
                </a:lnTo>
                <a:lnTo>
                  <a:pt x="148850" y="292827"/>
                </a:lnTo>
                <a:lnTo>
                  <a:pt x="100755" y="282333"/>
                </a:lnTo>
                <a:lnTo>
                  <a:pt x="51064" y="275890"/>
                </a:lnTo>
                <a:lnTo>
                  <a:pt x="0" y="273697"/>
                </a:lnTo>
                <a:lnTo>
                  <a:pt x="0" y="0"/>
                </a:lnTo>
                <a:lnTo>
                  <a:pt x="51064" y="2192"/>
                </a:lnTo>
                <a:lnTo>
                  <a:pt x="100755" y="8636"/>
                </a:lnTo>
                <a:lnTo>
                  <a:pt x="148850" y="19130"/>
                </a:lnTo>
                <a:lnTo>
                  <a:pt x="195128" y="33475"/>
                </a:lnTo>
                <a:lnTo>
                  <a:pt x="239366" y="51468"/>
                </a:lnTo>
                <a:lnTo>
                  <a:pt x="281342" y="72910"/>
                </a:lnTo>
                <a:lnTo>
                  <a:pt x="320833" y="97599"/>
                </a:lnTo>
                <a:lnTo>
                  <a:pt x="357618" y="125336"/>
                </a:lnTo>
                <a:lnTo>
                  <a:pt x="391474" y="155918"/>
                </a:lnTo>
                <a:lnTo>
                  <a:pt x="422179" y="189146"/>
                </a:lnTo>
                <a:lnTo>
                  <a:pt x="449511" y="224819"/>
                </a:lnTo>
                <a:lnTo>
                  <a:pt x="473248" y="262736"/>
                </a:lnTo>
                <a:lnTo>
                  <a:pt x="493167" y="302696"/>
                </a:lnTo>
                <a:lnTo>
                  <a:pt x="509046" y="344499"/>
                </a:lnTo>
                <a:lnTo>
                  <a:pt x="520664" y="387943"/>
                </a:lnTo>
                <a:lnTo>
                  <a:pt x="527797" y="432829"/>
                </a:lnTo>
                <a:lnTo>
                  <a:pt x="530225" y="478955"/>
                </a:lnTo>
                <a:lnTo>
                  <a:pt x="530225" y="752640"/>
                </a:lnTo>
                <a:lnTo>
                  <a:pt x="527743" y="799046"/>
                </a:lnTo>
                <a:lnTo>
                  <a:pt x="520428" y="844421"/>
                </a:lnTo>
                <a:lnTo>
                  <a:pt x="508475" y="888515"/>
                </a:lnTo>
                <a:lnTo>
                  <a:pt x="492078" y="931079"/>
                </a:lnTo>
                <a:lnTo>
                  <a:pt x="471434" y="971864"/>
                </a:lnTo>
                <a:lnTo>
                  <a:pt x="446736" y="1010620"/>
                </a:lnTo>
                <a:lnTo>
                  <a:pt x="418180" y="1047099"/>
                </a:lnTo>
                <a:lnTo>
                  <a:pt x="385961" y="1081052"/>
                </a:lnTo>
                <a:lnTo>
                  <a:pt x="350274" y="1112229"/>
                </a:lnTo>
                <a:lnTo>
                  <a:pt x="311314" y="1140382"/>
                </a:lnTo>
                <a:lnTo>
                  <a:pt x="269276" y="1165261"/>
                </a:lnTo>
                <a:lnTo>
                  <a:pt x="224355" y="1186617"/>
                </a:lnTo>
                <a:lnTo>
                  <a:pt x="176745" y="1204201"/>
                </a:lnTo>
                <a:lnTo>
                  <a:pt x="176745" y="1341043"/>
                </a:lnTo>
                <a:lnTo>
                  <a:pt x="0" y="1094739"/>
                </a:lnTo>
                <a:lnTo>
                  <a:pt x="176745" y="793673"/>
                </a:lnTo>
                <a:lnTo>
                  <a:pt x="176745" y="930516"/>
                </a:lnTo>
                <a:lnTo>
                  <a:pt x="223546" y="913262"/>
                </a:lnTo>
                <a:lnTo>
                  <a:pt x="267920" y="892271"/>
                </a:lnTo>
                <a:lnTo>
                  <a:pt x="309639" y="867758"/>
                </a:lnTo>
                <a:lnTo>
                  <a:pt x="348475" y="839941"/>
                </a:lnTo>
                <a:lnTo>
                  <a:pt x="384198" y="809037"/>
                </a:lnTo>
                <a:lnTo>
                  <a:pt x="416581" y="775263"/>
                </a:lnTo>
                <a:lnTo>
                  <a:pt x="445393" y="738834"/>
                </a:lnTo>
                <a:lnTo>
                  <a:pt x="470408" y="699970"/>
                </a:lnTo>
                <a:lnTo>
                  <a:pt x="491395" y="658885"/>
                </a:lnTo>
                <a:lnTo>
                  <a:pt x="508127" y="6157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67625" y="2852978"/>
            <a:ext cx="386080" cy="763270"/>
          </a:xfrm>
          <a:custGeom>
            <a:avLst/>
            <a:gdLst/>
            <a:ahLst/>
            <a:cxnLst/>
            <a:rect l="l" t="t" r="r" b="b"/>
            <a:pathLst>
              <a:path w="386079" h="763270">
                <a:moveTo>
                  <a:pt x="128587" y="187159"/>
                </a:moveTo>
                <a:lnTo>
                  <a:pt x="0" y="503948"/>
                </a:lnTo>
                <a:lnTo>
                  <a:pt x="128587" y="763104"/>
                </a:lnTo>
                <a:lnTo>
                  <a:pt x="128587" y="619112"/>
                </a:lnTo>
                <a:lnTo>
                  <a:pt x="166152" y="598832"/>
                </a:lnTo>
                <a:lnTo>
                  <a:pt x="201240" y="574029"/>
                </a:lnTo>
                <a:lnTo>
                  <a:pt x="233714" y="545056"/>
                </a:lnTo>
                <a:lnTo>
                  <a:pt x="263437" y="512263"/>
                </a:lnTo>
                <a:lnTo>
                  <a:pt x="290272" y="476003"/>
                </a:lnTo>
                <a:lnTo>
                  <a:pt x="314083" y="436626"/>
                </a:lnTo>
                <a:lnTo>
                  <a:pt x="334732" y="394485"/>
                </a:lnTo>
                <a:lnTo>
                  <a:pt x="352083" y="349930"/>
                </a:lnTo>
                <a:lnTo>
                  <a:pt x="357692" y="331139"/>
                </a:lnTo>
                <a:lnTo>
                  <a:pt x="128587" y="331139"/>
                </a:lnTo>
                <a:lnTo>
                  <a:pt x="128587" y="187159"/>
                </a:lnTo>
                <a:close/>
              </a:path>
              <a:path w="386079" h="763270">
                <a:moveTo>
                  <a:pt x="369684" y="0"/>
                </a:moveTo>
                <a:lnTo>
                  <a:pt x="355964" y="50244"/>
                </a:lnTo>
                <a:lnTo>
                  <a:pt x="338445" y="97858"/>
                </a:lnTo>
                <a:lnTo>
                  <a:pt x="317354" y="142526"/>
                </a:lnTo>
                <a:lnTo>
                  <a:pt x="292920" y="183937"/>
                </a:lnTo>
                <a:lnTo>
                  <a:pt x="265370" y="221775"/>
                </a:lnTo>
                <a:lnTo>
                  <a:pt x="234934" y="255728"/>
                </a:lnTo>
                <a:lnTo>
                  <a:pt x="201839" y="285482"/>
                </a:lnTo>
                <a:lnTo>
                  <a:pt x="166314" y="310723"/>
                </a:lnTo>
                <a:lnTo>
                  <a:pt x="128587" y="331139"/>
                </a:lnTo>
                <a:lnTo>
                  <a:pt x="357692" y="331139"/>
                </a:lnTo>
                <a:lnTo>
                  <a:pt x="365998" y="303314"/>
                </a:lnTo>
                <a:lnTo>
                  <a:pt x="376341" y="254987"/>
                </a:lnTo>
                <a:lnTo>
                  <a:pt x="382976" y="205301"/>
                </a:lnTo>
                <a:lnTo>
                  <a:pt x="385764" y="154608"/>
                </a:lnTo>
                <a:lnTo>
                  <a:pt x="384569" y="103259"/>
                </a:lnTo>
                <a:lnTo>
                  <a:pt x="379255" y="51606"/>
                </a:lnTo>
                <a:lnTo>
                  <a:pt x="369684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7626" y="2205041"/>
            <a:ext cx="386080" cy="792480"/>
          </a:xfrm>
          <a:custGeom>
            <a:avLst/>
            <a:gdLst/>
            <a:ahLst/>
            <a:cxnLst/>
            <a:rect l="l" t="t" r="r" b="b"/>
            <a:pathLst>
              <a:path w="386079" h="792480">
                <a:moveTo>
                  <a:pt x="0" y="0"/>
                </a:moveTo>
                <a:lnTo>
                  <a:pt x="0" y="287972"/>
                </a:lnTo>
                <a:lnTo>
                  <a:pt x="42033" y="290929"/>
                </a:lnTo>
                <a:lnTo>
                  <a:pt x="82756" y="299596"/>
                </a:lnTo>
                <a:lnTo>
                  <a:pt x="121932" y="313664"/>
                </a:lnTo>
                <a:lnTo>
                  <a:pt x="159326" y="332827"/>
                </a:lnTo>
                <a:lnTo>
                  <a:pt x="194703" y="356776"/>
                </a:lnTo>
                <a:lnTo>
                  <a:pt x="227828" y="385206"/>
                </a:lnTo>
                <a:lnTo>
                  <a:pt x="258465" y="417807"/>
                </a:lnTo>
                <a:lnTo>
                  <a:pt x="286378" y="454273"/>
                </a:lnTo>
                <a:lnTo>
                  <a:pt x="311333" y="494296"/>
                </a:lnTo>
                <a:lnTo>
                  <a:pt x="333095" y="537569"/>
                </a:lnTo>
                <a:lnTo>
                  <a:pt x="351428" y="583785"/>
                </a:lnTo>
                <a:lnTo>
                  <a:pt x="366096" y="632635"/>
                </a:lnTo>
                <a:lnTo>
                  <a:pt x="376865" y="683813"/>
                </a:lnTo>
                <a:lnTo>
                  <a:pt x="383498" y="737010"/>
                </a:lnTo>
                <a:lnTo>
                  <a:pt x="385762" y="791921"/>
                </a:lnTo>
                <a:lnTo>
                  <a:pt x="385762" y="503948"/>
                </a:lnTo>
                <a:lnTo>
                  <a:pt x="383498" y="449038"/>
                </a:lnTo>
                <a:lnTo>
                  <a:pt x="376865" y="395840"/>
                </a:lnTo>
                <a:lnTo>
                  <a:pt x="366096" y="344662"/>
                </a:lnTo>
                <a:lnTo>
                  <a:pt x="351428" y="295812"/>
                </a:lnTo>
                <a:lnTo>
                  <a:pt x="333095" y="249597"/>
                </a:lnTo>
                <a:lnTo>
                  <a:pt x="311333" y="206324"/>
                </a:lnTo>
                <a:lnTo>
                  <a:pt x="286378" y="166301"/>
                </a:lnTo>
                <a:lnTo>
                  <a:pt x="258465" y="129835"/>
                </a:lnTo>
                <a:lnTo>
                  <a:pt x="227828" y="97233"/>
                </a:lnTo>
                <a:lnTo>
                  <a:pt x="194703" y="68804"/>
                </a:lnTo>
                <a:lnTo>
                  <a:pt x="159326" y="44854"/>
                </a:lnTo>
                <a:lnTo>
                  <a:pt x="121932" y="25691"/>
                </a:lnTo>
                <a:lnTo>
                  <a:pt x="82756" y="11623"/>
                </a:lnTo>
                <a:lnTo>
                  <a:pt x="42033" y="2957"/>
                </a:lnTo>
                <a:lnTo>
                  <a:pt x="0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7626" y="2205041"/>
            <a:ext cx="386080" cy="1411605"/>
          </a:xfrm>
          <a:custGeom>
            <a:avLst/>
            <a:gdLst/>
            <a:ahLst/>
            <a:cxnLst/>
            <a:rect l="l" t="t" r="r" b="b"/>
            <a:pathLst>
              <a:path w="386079" h="1411604">
                <a:moveTo>
                  <a:pt x="385762" y="791921"/>
                </a:moveTo>
                <a:lnTo>
                  <a:pt x="383498" y="737010"/>
                </a:lnTo>
                <a:lnTo>
                  <a:pt x="376865" y="683813"/>
                </a:lnTo>
                <a:lnTo>
                  <a:pt x="366096" y="632635"/>
                </a:lnTo>
                <a:lnTo>
                  <a:pt x="351428" y="583785"/>
                </a:lnTo>
                <a:lnTo>
                  <a:pt x="333095" y="537569"/>
                </a:lnTo>
                <a:lnTo>
                  <a:pt x="311333" y="494296"/>
                </a:lnTo>
                <a:lnTo>
                  <a:pt x="286378" y="454273"/>
                </a:lnTo>
                <a:lnTo>
                  <a:pt x="258465" y="417807"/>
                </a:lnTo>
                <a:lnTo>
                  <a:pt x="227828" y="385206"/>
                </a:lnTo>
                <a:lnTo>
                  <a:pt x="194703" y="356776"/>
                </a:lnTo>
                <a:lnTo>
                  <a:pt x="159326" y="332827"/>
                </a:lnTo>
                <a:lnTo>
                  <a:pt x="121932" y="313664"/>
                </a:lnTo>
                <a:lnTo>
                  <a:pt x="82756" y="299596"/>
                </a:lnTo>
                <a:lnTo>
                  <a:pt x="42033" y="290929"/>
                </a:lnTo>
                <a:lnTo>
                  <a:pt x="0" y="287972"/>
                </a:lnTo>
                <a:lnTo>
                  <a:pt x="0" y="0"/>
                </a:lnTo>
                <a:lnTo>
                  <a:pt x="42033" y="2957"/>
                </a:lnTo>
                <a:lnTo>
                  <a:pt x="82756" y="11623"/>
                </a:lnTo>
                <a:lnTo>
                  <a:pt x="121932" y="25691"/>
                </a:lnTo>
                <a:lnTo>
                  <a:pt x="159326" y="44854"/>
                </a:lnTo>
                <a:lnTo>
                  <a:pt x="194703" y="68804"/>
                </a:lnTo>
                <a:lnTo>
                  <a:pt x="227828" y="97233"/>
                </a:lnTo>
                <a:lnTo>
                  <a:pt x="258465" y="129835"/>
                </a:lnTo>
                <a:lnTo>
                  <a:pt x="286378" y="166301"/>
                </a:lnTo>
                <a:lnTo>
                  <a:pt x="311333" y="206324"/>
                </a:lnTo>
                <a:lnTo>
                  <a:pt x="333095" y="249597"/>
                </a:lnTo>
                <a:lnTo>
                  <a:pt x="351428" y="295812"/>
                </a:lnTo>
                <a:lnTo>
                  <a:pt x="366096" y="344662"/>
                </a:lnTo>
                <a:lnTo>
                  <a:pt x="376865" y="395840"/>
                </a:lnTo>
                <a:lnTo>
                  <a:pt x="383498" y="449038"/>
                </a:lnTo>
                <a:lnTo>
                  <a:pt x="385762" y="503948"/>
                </a:lnTo>
                <a:lnTo>
                  <a:pt x="385762" y="791921"/>
                </a:lnTo>
                <a:lnTo>
                  <a:pt x="383645" y="844773"/>
                </a:lnTo>
                <a:lnTo>
                  <a:pt x="377415" y="896325"/>
                </a:lnTo>
                <a:lnTo>
                  <a:pt x="367253" y="946245"/>
                </a:lnTo>
                <a:lnTo>
                  <a:pt x="353337" y="994199"/>
                </a:lnTo>
                <a:lnTo>
                  <a:pt x="335851" y="1039853"/>
                </a:lnTo>
                <a:lnTo>
                  <a:pt x="314972" y="1082875"/>
                </a:lnTo>
                <a:lnTo>
                  <a:pt x="290883" y="1122930"/>
                </a:lnTo>
                <a:lnTo>
                  <a:pt x="263763" y="1159686"/>
                </a:lnTo>
                <a:lnTo>
                  <a:pt x="233793" y="1192810"/>
                </a:lnTo>
                <a:lnTo>
                  <a:pt x="201153" y="1221968"/>
                </a:lnTo>
                <a:lnTo>
                  <a:pt x="166025" y="1246827"/>
                </a:lnTo>
                <a:lnTo>
                  <a:pt x="128587" y="1267053"/>
                </a:lnTo>
                <a:lnTo>
                  <a:pt x="128587" y="1411033"/>
                </a:lnTo>
                <a:lnTo>
                  <a:pt x="0" y="1151889"/>
                </a:lnTo>
                <a:lnTo>
                  <a:pt x="128587" y="835088"/>
                </a:lnTo>
                <a:lnTo>
                  <a:pt x="128587" y="979081"/>
                </a:lnTo>
                <a:lnTo>
                  <a:pt x="166314" y="958665"/>
                </a:lnTo>
                <a:lnTo>
                  <a:pt x="201839" y="933423"/>
                </a:lnTo>
                <a:lnTo>
                  <a:pt x="234934" y="903669"/>
                </a:lnTo>
                <a:lnTo>
                  <a:pt x="265370" y="869716"/>
                </a:lnTo>
                <a:lnTo>
                  <a:pt x="292920" y="831878"/>
                </a:lnTo>
                <a:lnTo>
                  <a:pt x="317354" y="790468"/>
                </a:lnTo>
                <a:lnTo>
                  <a:pt x="338445" y="745799"/>
                </a:lnTo>
                <a:lnTo>
                  <a:pt x="355964" y="698186"/>
                </a:lnTo>
                <a:lnTo>
                  <a:pt x="369684" y="6479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387" y="4005262"/>
            <a:ext cx="2438400" cy="2564130"/>
          </a:xfrm>
          <a:custGeom>
            <a:avLst/>
            <a:gdLst/>
            <a:ahLst/>
            <a:cxnLst/>
            <a:rect l="l" t="t" r="r" b="b"/>
            <a:pathLst>
              <a:path w="2438400" h="2564129">
                <a:moveTo>
                  <a:pt x="0" y="0"/>
                </a:moveTo>
                <a:lnTo>
                  <a:pt x="2438400" y="0"/>
                </a:lnTo>
                <a:lnTo>
                  <a:pt x="24384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9387" y="4035234"/>
            <a:ext cx="24384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While </a:t>
            </a:r>
            <a:r>
              <a:rPr sz="1800" dirty="0">
                <a:latin typeface="Verdana"/>
                <a:cs typeface="Verdana"/>
              </a:rPr>
              <a:t>(condition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1)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</a:t>
            </a:r>
            <a:endParaRPr sz="1800">
              <a:latin typeface="Verdana"/>
              <a:cs typeface="Verdana"/>
            </a:endParaRPr>
          </a:p>
          <a:p>
            <a:pPr marL="572770" marR="394970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 (condition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2)  </a:t>
            </a:r>
            <a:r>
              <a:rPr sz="1800" spc="-5" dirty="0">
                <a:latin typeface="Verdana"/>
                <a:cs typeface="Verdana"/>
              </a:rPr>
              <a:t>continue;</a:t>
            </a:r>
            <a:endParaRPr sz="1800">
              <a:latin typeface="Verdana"/>
              <a:cs typeface="Verdana"/>
            </a:endParaRPr>
          </a:p>
          <a:p>
            <a:pPr marL="249554" marR="6800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16237" y="3971925"/>
            <a:ext cx="2667000" cy="2564130"/>
          </a:xfrm>
          <a:custGeom>
            <a:avLst/>
            <a:gdLst/>
            <a:ahLst/>
            <a:cxnLst/>
            <a:rect l="l" t="t" r="r" b="b"/>
            <a:pathLst>
              <a:path w="2667000" h="2564129">
                <a:moveTo>
                  <a:pt x="0" y="0"/>
                </a:moveTo>
                <a:lnTo>
                  <a:pt x="2667000" y="0"/>
                </a:lnTo>
                <a:lnTo>
                  <a:pt x="26670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16237" y="4001896"/>
            <a:ext cx="26670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for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(ini;cond;update)</a:t>
            </a:r>
            <a:endParaRPr sz="1800">
              <a:latin typeface="Verdana"/>
              <a:cs typeface="Verdana"/>
            </a:endParaRPr>
          </a:p>
          <a:p>
            <a:pPr marL="332105" marR="845819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  </a:t>
            </a:r>
            <a:r>
              <a:rPr sz="1800" dirty="0">
                <a:latin typeface="Verdana"/>
                <a:cs typeface="Verdana"/>
              </a:rPr>
              <a:t>if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</a:t>
            </a:r>
            <a:endParaRPr sz="1800">
              <a:latin typeface="Verdana"/>
              <a:cs typeface="Verdana"/>
            </a:endParaRPr>
          </a:p>
          <a:p>
            <a:pPr marL="57277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continue;</a:t>
            </a:r>
            <a:endParaRPr sz="1800">
              <a:latin typeface="Verdana"/>
              <a:cs typeface="Verdana"/>
            </a:endParaRPr>
          </a:p>
          <a:p>
            <a:pPr marL="249554" marR="9086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43600" y="4010025"/>
            <a:ext cx="2895600" cy="2564130"/>
          </a:xfrm>
          <a:custGeom>
            <a:avLst/>
            <a:gdLst/>
            <a:ahLst/>
            <a:cxnLst/>
            <a:rect l="l" t="t" r="r" b="b"/>
            <a:pathLst>
              <a:path w="2895600" h="2564129">
                <a:moveTo>
                  <a:pt x="0" y="0"/>
                </a:moveTo>
                <a:lnTo>
                  <a:pt x="2895600" y="0"/>
                </a:lnTo>
                <a:lnTo>
                  <a:pt x="2895600" y="2563812"/>
                </a:lnTo>
                <a:lnTo>
                  <a:pt x="0" y="256381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43600" y="4039996"/>
            <a:ext cx="28956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  <a:p>
            <a:pPr marL="332105" marR="1074420" indent="-2413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{ statement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1;  </a:t>
            </a:r>
            <a:r>
              <a:rPr sz="1800" dirty="0">
                <a:latin typeface="Verdana"/>
                <a:cs typeface="Verdana"/>
              </a:rPr>
              <a:t>if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(condition)</a:t>
            </a:r>
            <a:endParaRPr sz="1800">
              <a:latin typeface="Verdana"/>
              <a:cs typeface="Verdana"/>
            </a:endParaRPr>
          </a:p>
          <a:p>
            <a:pPr marL="57277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continue;</a:t>
            </a:r>
            <a:endParaRPr sz="1800">
              <a:latin typeface="Verdana"/>
              <a:cs typeface="Verdana"/>
            </a:endParaRPr>
          </a:p>
          <a:p>
            <a:pPr marL="249554" marR="1137285" indent="8191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  </a:t>
            </a:r>
            <a:r>
              <a:rPr sz="1800" dirty="0">
                <a:latin typeface="Verdana"/>
                <a:cs typeface="Verdana"/>
              </a:rPr>
              <a:t>statement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2;</a:t>
            </a:r>
            <a:endParaRPr sz="1800">
              <a:latin typeface="Verdana"/>
              <a:cs typeface="Verdana"/>
            </a:endParaRPr>
          </a:p>
          <a:p>
            <a:pPr marL="90805" marR="8699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 </a:t>
            </a:r>
            <a:r>
              <a:rPr sz="1800" spc="-5" dirty="0">
                <a:latin typeface="Verdana"/>
                <a:cs typeface="Verdana"/>
              </a:rPr>
              <a:t>While </a:t>
            </a:r>
            <a:r>
              <a:rPr sz="1800" dirty="0">
                <a:latin typeface="Verdana"/>
                <a:cs typeface="Verdana"/>
              </a:rPr>
              <a:t>(test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condition)  Statement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8080" y="4050122"/>
            <a:ext cx="389255" cy="726440"/>
          </a:xfrm>
          <a:custGeom>
            <a:avLst/>
            <a:gdLst/>
            <a:ahLst/>
            <a:cxnLst/>
            <a:rect l="l" t="t" r="r" b="b"/>
            <a:pathLst>
              <a:path w="389255" h="726439">
                <a:moveTo>
                  <a:pt x="288395" y="301561"/>
                </a:moveTo>
                <a:lnTo>
                  <a:pt x="115595" y="301561"/>
                </a:lnTo>
                <a:lnTo>
                  <a:pt x="157599" y="325559"/>
                </a:lnTo>
                <a:lnTo>
                  <a:pt x="196356" y="353458"/>
                </a:lnTo>
                <a:lnTo>
                  <a:pt x="231671" y="384942"/>
                </a:lnTo>
                <a:lnTo>
                  <a:pt x="263350" y="419681"/>
                </a:lnTo>
                <a:lnTo>
                  <a:pt x="291197" y="457347"/>
                </a:lnTo>
                <a:lnTo>
                  <a:pt x="315018" y="497608"/>
                </a:lnTo>
                <a:lnTo>
                  <a:pt x="334618" y="540136"/>
                </a:lnTo>
                <a:lnTo>
                  <a:pt x="349801" y="584602"/>
                </a:lnTo>
                <a:lnTo>
                  <a:pt x="360372" y="630674"/>
                </a:lnTo>
                <a:lnTo>
                  <a:pt x="366138" y="678026"/>
                </a:lnTo>
                <a:lnTo>
                  <a:pt x="366903" y="726325"/>
                </a:lnTo>
                <a:lnTo>
                  <a:pt x="379148" y="680235"/>
                </a:lnTo>
                <a:lnTo>
                  <a:pt x="386437" y="633910"/>
                </a:lnTo>
                <a:lnTo>
                  <a:pt x="388907" y="587677"/>
                </a:lnTo>
                <a:lnTo>
                  <a:pt x="386695" y="541864"/>
                </a:lnTo>
                <a:lnTo>
                  <a:pt x="379938" y="496797"/>
                </a:lnTo>
                <a:lnTo>
                  <a:pt x="368773" y="452803"/>
                </a:lnTo>
                <a:lnTo>
                  <a:pt x="353337" y="410210"/>
                </a:lnTo>
                <a:lnTo>
                  <a:pt x="333768" y="369343"/>
                </a:lnTo>
                <a:lnTo>
                  <a:pt x="310202" y="330530"/>
                </a:lnTo>
                <a:lnTo>
                  <a:pt x="288395" y="301561"/>
                </a:lnTo>
                <a:close/>
              </a:path>
              <a:path w="389255" h="726439">
                <a:moveTo>
                  <a:pt x="168681" y="0"/>
                </a:moveTo>
                <a:lnTo>
                  <a:pt x="0" y="198221"/>
                </a:lnTo>
                <a:lnTo>
                  <a:pt x="84124" y="480288"/>
                </a:lnTo>
                <a:lnTo>
                  <a:pt x="115595" y="301561"/>
                </a:lnTo>
                <a:lnTo>
                  <a:pt x="288395" y="301561"/>
                </a:lnTo>
                <a:lnTo>
                  <a:pt x="251629" y="260373"/>
                </a:lnTo>
                <a:lnTo>
                  <a:pt x="216896" y="229683"/>
                </a:lnTo>
                <a:lnTo>
                  <a:pt x="178715" y="202354"/>
                </a:lnTo>
                <a:lnTo>
                  <a:pt x="137223" y="178714"/>
                </a:lnTo>
                <a:lnTo>
                  <a:pt x="168681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8966" y="4715776"/>
            <a:ext cx="551180" cy="500380"/>
          </a:xfrm>
          <a:custGeom>
            <a:avLst/>
            <a:gdLst/>
            <a:ahLst/>
            <a:cxnLst/>
            <a:rect l="l" t="t" r="r" b="b"/>
            <a:pathLst>
              <a:path w="551180" h="500379">
                <a:moveTo>
                  <a:pt x="21628" y="370306"/>
                </a:moveTo>
                <a:lnTo>
                  <a:pt x="0" y="493153"/>
                </a:lnTo>
                <a:lnTo>
                  <a:pt x="46446" y="498937"/>
                </a:lnTo>
                <a:lnTo>
                  <a:pt x="92353" y="499994"/>
                </a:lnTo>
                <a:lnTo>
                  <a:pt x="137455" y="496513"/>
                </a:lnTo>
                <a:lnTo>
                  <a:pt x="181486" y="488678"/>
                </a:lnTo>
                <a:lnTo>
                  <a:pt x="224180" y="476676"/>
                </a:lnTo>
                <a:lnTo>
                  <a:pt x="265269" y="460693"/>
                </a:lnTo>
                <a:lnTo>
                  <a:pt x="304490" y="440915"/>
                </a:lnTo>
                <a:lnTo>
                  <a:pt x="341574" y="417528"/>
                </a:lnTo>
                <a:lnTo>
                  <a:pt x="376256" y="390718"/>
                </a:lnTo>
                <a:lnTo>
                  <a:pt x="390717" y="377147"/>
                </a:lnTo>
                <a:lnTo>
                  <a:pt x="113981" y="377147"/>
                </a:lnTo>
                <a:lnTo>
                  <a:pt x="68074" y="376089"/>
                </a:lnTo>
                <a:lnTo>
                  <a:pt x="21628" y="370306"/>
                </a:lnTo>
                <a:close/>
              </a:path>
              <a:path w="551180" h="500379">
                <a:moveTo>
                  <a:pt x="551052" y="0"/>
                </a:moveTo>
                <a:lnTo>
                  <a:pt x="540635" y="45555"/>
                </a:lnTo>
                <a:lnTo>
                  <a:pt x="525953" y="88992"/>
                </a:lnTo>
                <a:lnTo>
                  <a:pt x="507272" y="130122"/>
                </a:lnTo>
                <a:lnTo>
                  <a:pt x="484859" y="168761"/>
                </a:lnTo>
                <a:lnTo>
                  <a:pt x="458979" y="204722"/>
                </a:lnTo>
                <a:lnTo>
                  <a:pt x="429899" y="237819"/>
                </a:lnTo>
                <a:lnTo>
                  <a:pt x="397884" y="267866"/>
                </a:lnTo>
                <a:lnTo>
                  <a:pt x="363202" y="294676"/>
                </a:lnTo>
                <a:lnTo>
                  <a:pt x="326118" y="318064"/>
                </a:lnTo>
                <a:lnTo>
                  <a:pt x="286898" y="337842"/>
                </a:lnTo>
                <a:lnTo>
                  <a:pt x="245808" y="353826"/>
                </a:lnTo>
                <a:lnTo>
                  <a:pt x="203114" y="365829"/>
                </a:lnTo>
                <a:lnTo>
                  <a:pt x="159084" y="373665"/>
                </a:lnTo>
                <a:lnTo>
                  <a:pt x="113981" y="377147"/>
                </a:lnTo>
                <a:lnTo>
                  <a:pt x="390717" y="377147"/>
                </a:lnTo>
                <a:lnTo>
                  <a:pt x="437351" y="327575"/>
                </a:lnTo>
                <a:lnTo>
                  <a:pt x="463231" y="291614"/>
                </a:lnTo>
                <a:lnTo>
                  <a:pt x="485644" y="252974"/>
                </a:lnTo>
                <a:lnTo>
                  <a:pt x="504325" y="211842"/>
                </a:lnTo>
                <a:lnTo>
                  <a:pt x="519007" y="168404"/>
                </a:lnTo>
                <a:lnTo>
                  <a:pt x="529424" y="122847"/>
                </a:lnTo>
                <a:lnTo>
                  <a:pt x="551052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8966" y="4050116"/>
            <a:ext cx="558165" cy="1165860"/>
          </a:xfrm>
          <a:custGeom>
            <a:avLst/>
            <a:gdLst/>
            <a:ahLst/>
            <a:cxnLst/>
            <a:rect l="l" t="t" r="r" b="b"/>
            <a:pathLst>
              <a:path w="558164" h="1165860">
                <a:moveTo>
                  <a:pt x="536016" y="726338"/>
                </a:moveTo>
                <a:lnTo>
                  <a:pt x="535251" y="678038"/>
                </a:lnTo>
                <a:lnTo>
                  <a:pt x="529486" y="630686"/>
                </a:lnTo>
                <a:lnTo>
                  <a:pt x="518914" y="584612"/>
                </a:lnTo>
                <a:lnTo>
                  <a:pt x="503731" y="540145"/>
                </a:lnTo>
                <a:lnTo>
                  <a:pt x="484131" y="497615"/>
                </a:lnTo>
                <a:lnTo>
                  <a:pt x="460310" y="457352"/>
                </a:lnTo>
                <a:lnTo>
                  <a:pt x="432463" y="419685"/>
                </a:lnTo>
                <a:lnTo>
                  <a:pt x="400784" y="384944"/>
                </a:lnTo>
                <a:lnTo>
                  <a:pt x="365469" y="353459"/>
                </a:lnTo>
                <a:lnTo>
                  <a:pt x="326712" y="325559"/>
                </a:lnTo>
                <a:lnTo>
                  <a:pt x="284708" y="301574"/>
                </a:lnTo>
                <a:lnTo>
                  <a:pt x="253237" y="480301"/>
                </a:lnTo>
                <a:lnTo>
                  <a:pt x="169113" y="198234"/>
                </a:lnTo>
                <a:lnTo>
                  <a:pt x="337807" y="0"/>
                </a:lnTo>
                <a:lnTo>
                  <a:pt x="306336" y="178727"/>
                </a:lnTo>
                <a:lnTo>
                  <a:pt x="349673" y="203565"/>
                </a:lnTo>
                <a:lnTo>
                  <a:pt x="389458" y="232499"/>
                </a:lnTo>
                <a:lnTo>
                  <a:pt x="425506" y="265159"/>
                </a:lnTo>
                <a:lnTo>
                  <a:pt x="457631" y="301175"/>
                </a:lnTo>
                <a:lnTo>
                  <a:pt x="485647" y="340176"/>
                </a:lnTo>
                <a:lnTo>
                  <a:pt x="509366" y="381792"/>
                </a:lnTo>
                <a:lnTo>
                  <a:pt x="528604" y="425652"/>
                </a:lnTo>
                <a:lnTo>
                  <a:pt x="543174" y="471386"/>
                </a:lnTo>
                <a:lnTo>
                  <a:pt x="552890" y="518624"/>
                </a:lnTo>
                <a:lnTo>
                  <a:pt x="557566" y="566996"/>
                </a:lnTo>
                <a:lnTo>
                  <a:pt x="557015" y="616130"/>
                </a:lnTo>
                <a:lnTo>
                  <a:pt x="551052" y="665657"/>
                </a:lnTo>
                <a:lnTo>
                  <a:pt x="529424" y="788504"/>
                </a:lnTo>
                <a:lnTo>
                  <a:pt x="519007" y="834062"/>
                </a:lnTo>
                <a:lnTo>
                  <a:pt x="504325" y="877501"/>
                </a:lnTo>
                <a:lnTo>
                  <a:pt x="485644" y="918633"/>
                </a:lnTo>
                <a:lnTo>
                  <a:pt x="463231" y="957273"/>
                </a:lnTo>
                <a:lnTo>
                  <a:pt x="437351" y="993235"/>
                </a:lnTo>
                <a:lnTo>
                  <a:pt x="408271" y="1026333"/>
                </a:lnTo>
                <a:lnTo>
                  <a:pt x="376256" y="1056380"/>
                </a:lnTo>
                <a:lnTo>
                  <a:pt x="341574" y="1083190"/>
                </a:lnTo>
                <a:lnTo>
                  <a:pt x="304490" y="1106578"/>
                </a:lnTo>
                <a:lnTo>
                  <a:pt x="265269" y="1126356"/>
                </a:lnTo>
                <a:lnTo>
                  <a:pt x="224180" y="1142339"/>
                </a:lnTo>
                <a:lnTo>
                  <a:pt x="181486" y="1154341"/>
                </a:lnTo>
                <a:lnTo>
                  <a:pt x="137455" y="1162175"/>
                </a:lnTo>
                <a:lnTo>
                  <a:pt x="92353" y="1165656"/>
                </a:lnTo>
                <a:lnTo>
                  <a:pt x="46446" y="1164596"/>
                </a:lnTo>
                <a:lnTo>
                  <a:pt x="0" y="1158811"/>
                </a:lnTo>
                <a:lnTo>
                  <a:pt x="21628" y="1035964"/>
                </a:lnTo>
                <a:lnTo>
                  <a:pt x="68074" y="1041747"/>
                </a:lnTo>
                <a:lnTo>
                  <a:pt x="113981" y="1042805"/>
                </a:lnTo>
                <a:lnTo>
                  <a:pt x="159084" y="1039324"/>
                </a:lnTo>
                <a:lnTo>
                  <a:pt x="203114" y="1031489"/>
                </a:lnTo>
                <a:lnTo>
                  <a:pt x="245808" y="1019487"/>
                </a:lnTo>
                <a:lnTo>
                  <a:pt x="286898" y="1003504"/>
                </a:lnTo>
                <a:lnTo>
                  <a:pt x="326118" y="983726"/>
                </a:lnTo>
                <a:lnTo>
                  <a:pt x="363202" y="960339"/>
                </a:lnTo>
                <a:lnTo>
                  <a:pt x="397884" y="933529"/>
                </a:lnTo>
                <a:lnTo>
                  <a:pt x="429899" y="903483"/>
                </a:lnTo>
                <a:lnTo>
                  <a:pt x="458979" y="870386"/>
                </a:lnTo>
                <a:lnTo>
                  <a:pt x="484859" y="834424"/>
                </a:lnTo>
                <a:lnTo>
                  <a:pt x="507272" y="795785"/>
                </a:lnTo>
                <a:lnTo>
                  <a:pt x="525953" y="754653"/>
                </a:lnTo>
                <a:lnTo>
                  <a:pt x="540635" y="711215"/>
                </a:lnTo>
                <a:lnTo>
                  <a:pt x="551052" y="6656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3681" y="3973922"/>
            <a:ext cx="389255" cy="726440"/>
          </a:xfrm>
          <a:custGeom>
            <a:avLst/>
            <a:gdLst/>
            <a:ahLst/>
            <a:cxnLst/>
            <a:rect l="l" t="t" r="r" b="b"/>
            <a:pathLst>
              <a:path w="389254" h="726439">
                <a:moveTo>
                  <a:pt x="288395" y="301561"/>
                </a:moveTo>
                <a:lnTo>
                  <a:pt x="115595" y="301561"/>
                </a:lnTo>
                <a:lnTo>
                  <a:pt x="157599" y="325559"/>
                </a:lnTo>
                <a:lnTo>
                  <a:pt x="196356" y="353458"/>
                </a:lnTo>
                <a:lnTo>
                  <a:pt x="231671" y="384942"/>
                </a:lnTo>
                <a:lnTo>
                  <a:pt x="263350" y="419681"/>
                </a:lnTo>
                <a:lnTo>
                  <a:pt x="291197" y="457347"/>
                </a:lnTo>
                <a:lnTo>
                  <a:pt x="315018" y="497608"/>
                </a:lnTo>
                <a:lnTo>
                  <a:pt x="334618" y="540136"/>
                </a:lnTo>
                <a:lnTo>
                  <a:pt x="349801" y="584602"/>
                </a:lnTo>
                <a:lnTo>
                  <a:pt x="360372" y="630674"/>
                </a:lnTo>
                <a:lnTo>
                  <a:pt x="366138" y="678026"/>
                </a:lnTo>
                <a:lnTo>
                  <a:pt x="366903" y="726325"/>
                </a:lnTo>
                <a:lnTo>
                  <a:pt x="379148" y="680235"/>
                </a:lnTo>
                <a:lnTo>
                  <a:pt x="386437" y="633910"/>
                </a:lnTo>
                <a:lnTo>
                  <a:pt x="388907" y="587677"/>
                </a:lnTo>
                <a:lnTo>
                  <a:pt x="386695" y="541864"/>
                </a:lnTo>
                <a:lnTo>
                  <a:pt x="379938" y="496797"/>
                </a:lnTo>
                <a:lnTo>
                  <a:pt x="368773" y="452803"/>
                </a:lnTo>
                <a:lnTo>
                  <a:pt x="353337" y="410210"/>
                </a:lnTo>
                <a:lnTo>
                  <a:pt x="333768" y="369343"/>
                </a:lnTo>
                <a:lnTo>
                  <a:pt x="310202" y="330530"/>
                </a:lnTo>
                <a:lnTo>
                  <a:pt x="288395" y="301561"/>
                </a:lnTo>
                <a:close/>
              </a:path>
              <a:path w="389254" h="726439">
                <a:moveTo>
                  <a:pt x="168681" y="0"/>
                </a:moveTo>
                <a:lnTo>
                  <a:pt x="0" y="198221"/>
                </a:lnTo>
                <a:lnTo>
                  <a:pt x="84124" y="480288"/>
                </a:lnTo>
                <a:lnTo>
                  <a:pt x="115595" y="301561"/>
                </a:lnTo>
                <a:lnTo>
                  <a:pt x="288395" y="301561"/>
                </a:lnTo>
                <a:lnTo>
                  <a:pt x="251629" y="260373"/>
                </a:lnTo>
                <a:lnTo>
                  <a:pt x="216896" y="229683"/>
                </a:lnTo>
                <a:lnTo>
                  <a:pt x="178715" y="202354"/>
                </a:lnTo>
                <a:lnTo>
                  <a:pt x="137223" y="178714"/>
                </a:lnTo>
                <a:lnTo>
                  <a:pt x="168681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74566" y="4639576"/>
            <a:ext cx="551180" cy="500380"/>
          </a:xfrm>
          <a:custGeom>
            <a:avLst/>
            <a:gdLst/>
            <a:ahLst/>
            <a:cxnLst/>
            <a:rect l="l" t="t" r="r" b="b"/>
            <a:pathLst>
              <a:path w="551179" h="500379">
                <a:moveTo>
                  <a:pt x="21628" y="370306"/>
                </a:moveTo>
                <a:lnTo>
                  <a:pt x="0" y="493153"/>
                </a:lnTo>
                <a:lnTo>
                  <a:pt x="46446" y="498937"/>
                </a:lnTo>
                <a:lnTo>
                  <a:pt x="92353" y="499994"/>
                </a:lnTo>
                <a:lnTo>
                  <a:pt x="137455" y="496513"/>
                </a:lnTo>
                <a:lnTo>
                  <a:pt x="181486" y="488678"/>
                </a:lnTo>
                <a:lnTo>
                  <a:pt x="224180" y="476676"/>
                </a:lnTo>
                <a:lnTo>
                  <a:pt x="265269" y="460693"/>
                </a:lnTo>
                <a:lnTo>
                  <a:pt x="304490" y="440915"/>
                </a:lnTo>
                <a:lnTo>
                  <a:pt x="341574" y="417528"/>
                </a:lnTo>
                <a:lnTo>
                  <a:pt x="376256" y="390718"/>
                </a:lnTo>
                <a:lnTo>
                  <a:pt x="390717" y="377147"/>
                </a:lnTo>
                <a:lnTo>
                  <a:pt x="113981" y="377147"/>
                </a:lnTo>
                <a:lnTo>
                  <a:pt x="68074" y="376089"/>
                </a:lnTo>
                <a:lnTo>
                  <a:pt x="21628" y="370306"/>
                </a:lnTo>
                <a:close/>
              </a:path>
              <a:path w="551179" h="500379">
                <a:moveTo>
                  <a:pt x="551053" y="0"/>
                </a:moveTo>
                <a:lnTo>
                  <a:pt x="540635" y="45555"/>
                </a:lnTo>
                <a:lnTo>
                  <a:pt x="525953" y="88992"/>
                </a:lnTo>
                <a:lnTo>
                  <a:pt x="507272" y="130122"/>
                </a:lnTo>
                <a:lnTo>
                  <a:pt x="484859" y="168761"/>
                </a:lnTo>
                <a:lnTo>
                  <a:pt x="458979" y="204722"/>
                </a:lnTo>
                <a:lnTo>
                  <a:pt x="429899" y="237819"/>
                </a:lnTo>
                <a:lnTo>
                  <a:pt x="397884" y="267866"/>
                </a:lnTo>
                <a:lnTo>
                  <a:pt x="363202" y="294676"/>
                </a:lnTo>
                <a:lnTo>
                  <a:pt x="326118" y="318064"/>
                </a:lnTo>
                <a:lnTo>
                  <a:pt x="286898" y="337842"/>
                </a:lnTo>
                <a:lnTo>
                  <a:pt x="245808" y="353826"/>
                </a:lnTo>
                <a:lnTo>
                  <a:pt x="203114" y="365829"/>
                </a:lnTo>
                <a:lnTo>
                  <a:pt x="159084" y="373665"/>
                </a:lnTo>
                <a:lnTo>
                  <a:pt x="113981" y="377147"/>
                </a:lnTo>
                <a:lnTo>
                  <a:pt x="390717" y="377147"/>
                </a:lnTo>
                <a:lnTo>
                  <a:pt x="437351" y="327575"/>
                </a:lnTo>
                <a:lnTo>
                  <a:pt x="463231" y="291614"/>
                </a:lnTo>
                <a:lnTo>
                  <a:pt x="485644" y="252974"/>
                </a:lnTo>
                <a:lnTo>
                  <a:pt x="504325" y="211842"/>
                </a:lnTo>
                <a:lnTo>
                  <a:pt x="519007" y="168404"/>
                </a:lnTo>
                <a:lnTo>
                  <a:pt x="529424" y="122847"/>
                </a:lnTo>
                <a:lnTo>
                  <a:pt x="551053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4566" y="3973916"/>
            <a:ext cx="558165" cy="1165860"/>
          </a:xfrm>
          <a:custGeom>
            <a:avLst/>
            <a:gdLst/>
            <a:ahLst/>
            <a:cxnLst/>
            <a:rect l="l" t="t" r="r" b="b"/>
            <a:pathLst>
              <a:path w="558164" h="1165860">
                <a:moveTo>
                  <a:pt x="536016" y="726338"/>
                </a:moveTo>
                <a:lnTo>
                  <a:pt x="535251" y="678038"/>
                </a:lnTo>
                <a:lnTo>
                  <a:pt x="529486" y="630686"/>
                </a:lnTo>
                <a:lnTo>
                  <a:pt x="518914" y="584612"/>
                </a:lnTo>
                <a:lnTo>
                  <a:pt x="503731" y="540145"/>
                </a:lnTo>
                <a:lnTo>
                  <a:pt x="484131" y="497615"/>
                </a:lnTo>
                <a:lnTo>
                  <a:pt x="460310" y="457352"/>
                </a:lnTo>
                <a:lnTo>
                  <a:pt x="432463" y="419685"/>
                </a:lnTo>
                <a:lnTo>
                  <a:pt x="400784" y="384944"/>
                </a:lnTo>
                <a:lnTo>
                  <a:pt x="365469" y="353459"/>
                </a:lnTo>
                <a:lnTo>
                  <a:pt x="326712" y="325559"/>
                </a:lnTo>
                <a:lnTo>
                  <a:pt x="284708" y="301574"/>
                </a:lnTo>
                <a:lnTo>
                  <a:pt x="253238" y="480301"/>
                </a:lnTo>
                <a:lnTo>
                  <a:pt x="169113" y="198234"/>
                </a:lnTo>
                <a:lnTo>
                  <a:pt x="337807" y="0"/>
                </a:lnTo>
                <a:lnTo>
                  <a:pt x="306336" y="178727"/>
                </a:lnTo>
                <a:lnTo>
                  <a:pt x="349673" y="203565"/>
                </a:lnTo>
                <a:lnTo>
                  <a:pt x="389458" y="232499"/>
                </a:lnTo>
                <a:lnTo>
                  <a:pt x="425506" y="265159"/>
                </a:lnTo>
                <a:lnTo>
                  <a:pt x="457631" y="301175"/>
                </a:lnTo>
                <a:lnTo>
                  <a:pt x="485647" y="340176"/>
                </a:lnTo>
                <a:lnTo>
                  <a:pt x="509366" y="381792"/>
                </a:lnTo>
                <a:lnTo>
                  <a:pt x="528604" y="425652"/>
                </a:lnTo>
                <a:lnTo>
                  <a:pt x="543174" y="471386"/>
                </a:lnTo>
                <a:lnTo>
                  <a:pt x="552890" y="518624"/>
                </a:lnTo>
                <a:lnTo>
                  <a:pt x="557566" y="566996"/>
                </a:lnTo>
                <a:lnTo>
                  <a:pt x="557015" y="616130"/>
                </a:lnTo>
                <a:lnTo>
                  <a:pt x="551053" y="665657"/>
                </a:lnTo>
                <a:lnTo>
                  <a:pt x="529424" y="788504"/>
                </a:lnTo>
                <a:lnTo>
                  <a:pt x="519007" y="834062"/>
                </a:lnTo>
                <a:lnTo>
                  <a:pt x="504325" y="877501"/>
                </a:lnTo>
                <a:lnTo>
                  <a:pt x="485644" y="918633"/>
                </a:lnTo>
                <a:lnTo>
                  <a:pt x="463231" y="957273"/>
                </a:lnTo>
                <a:lnTo>
                  <a:pt x="437351" y="993235"/>
                </a:lnTo>
                <a:lnTo>
                  <a:pt x="408271" y="1026333"/>
                </a:lnTo>
                <a:lnTo>
                  <a:pt x="376256" y="1056380"/>
                </a:lnTo>
                <a:lnTo>
                  <a:pt x="341574" y="1083190"/>
                </a:lnTo>
                <a:lnTo>
                  <a:pt x="304490" y="1106578"/>
                </a:lnTo>
                <a:lnTo>
                  <a:pt x="265269" y="1126356"/>
                </a:lnTo>
                <a:lnTo>
                  <a:pt x="224180" y="1142339"/>
                </a:lnTo>
                <a:lnTo>
                  <a:pt x="181486" y="1154341"/>
                </a:lnTo>
                <a:lnTo>
                  <a:pt x="137455" y="1162175"/>
                </a:lnTo>
                <a:lnTo>
                  <a:pt x="92353" y="1165656"/>
                </a:lnTo>
                <a:lnTo>
                  <a:pt x="46446" y="1164596"/>
                </a:lnTo>
                <a:lnTo>
                  <a:pt x="0" y="1158811"/>
                </a:lnTo>
                <a:lnTo>
                  <a:pt x="21628" y="1035964"/>
                </a:lnTo>
                <a:lnTo>
                  <a:pt x="68074" y="1041747"/>
                </a:lnTo>
                <a:lnTo>
                  <a:pt x="113981" y="1042805"/>
                </a:lnTo>
                <a:lnTo>
                  <a:pt x="159084" y="1039324"/>
                </a:lnTo>
                <a:lnTo>
                  <a:pt x="203114" y="1031489"/>
                </a:lnTo>
                <a:lnTo>
                  <a:pt x="245808" y="1019487"/>
                </a:lnTo>
                <a:lnTo>
                  <a:pt x="286898" y="1003504"/>
                </a:lnTo>
                <a:lnTo>
                  <a:pt x="326118" y="983726"/>
                </a:lnTo>
                <a:lnTo>
                  <a:pt x="363202" y="960339"/>
                </a:lnTo>
                <a:lnTo>
                  <a:pt x="397884" y="933529"/>
                </a:lnTo>
                <a:lnTo>
                  <a:pt x="429899" y="903483"/>
                </a:lnTo>
                <a:lnTo>
                  <a:pt x="458979" y="870386"/>
                </a:lnTo>
                <a:lnTo>
                  <a:pt x="484859" y="834424"/>
                </a:lnTo>
                <a:lnTo>
                  <a:pt x="507272" y="795785"/>
                </a:lnTo>
                <a:lnTo>
                  <a:pt x="525953" y="754653"/>
                </a:lnTo>
                <a:lnTo>
                  <a:pt x="540635" y="711215"/>
                </a:lnTo>
                <a:lnTo>
                  <a:pt x="551053" y="6656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0650" y="5629111"/>
            <a:ext cx="457834" cy="732155"/>
          </a:xfrm>
          <a:custGeom>
            <a:avLst/>
            <a:gdLst/>
            <a:ahLst/>
            <a:cxnLst/>
            <a:rect l="l" t="t" r="r" b="b"/>
            <a:pathLst>
              <a:path w="457834" h="732154">
                <a:moveTo>
                  <a:pt x="133350" y="184442"/>
                </a:moveTo>
                <a:lnTo>
                  <a:pt x="0" y="478955"/>
                </a:lnTo>
                <a:lnTo>
                  <a:pt x="133350" y="731812"/>
                </a:lnTo>
                <a:lnTo>
                  <a:pt x="133350" y="594969"/>
                </a:lnTo>
                <a:lnTo>
                  <a:pt x="177188" y="578402"/>
                </a:lnTo>
                <a:lnTo>
                  <a:pt x="218431" y="557703"/>
                </a:lnTo>
                <a:lnTo>
                  <a:pt x="256925" y="533168"/>
                </a:lnTo>
                <a:lnTo>
                  <a:pt x="292519" y="505093"/>
                </a:lnTo>
                <a:lnTo>
                  <a:pt x="325060" y="473775"/>
                </a:lnTo>
                <a:lnTo>
                  <a:pt x="354398" y="439510"/>
                </a:lnTo>
                <a:lnTo>
                  <a:pt x="380379" y="402595"/>
                </a:lnTo>
                <a:lnTo>
                  <a:pt x="402853" y="363326"/>
                </a:lnTo>
                <a:lnTo>
                  <a:pt x="421667" y="321999"/>
                </a:lnTo>
                <a:lnTo>
                  <a:pt x="421916" y="321284"/>
                </a:lnTo>
                <a:lnTo>
                  <a:pt x="133350" y="321284"/>
                </a:lnTo>
                <a:lnTo>
                  <a:pt x="133350" y="184442"/>
                </a:lnTo>
                <a:close/>
              </a:path>
              <a:path w="457834" h="732154">
                <a:moveTo>
                  <a:pt x="438137" y="0"/>
                </a:moveTo>
                <a:lnTo>
                  <a:pt x="420980" y="49993"/>
                </a:lnTo>
                <a:lnTo>
                  <a:pt x="398906" y="97192"/>
                </a:lnTo>
                <a:lnTo>
                  <a:pt x="372233" y="141264"/>
                </a:lnTo>
                <a:lnTo>
                  <a:pt x="341276" y="181873"/>
                </a:lnTo>
                <a:lnTo>
                  <a:pt x="306354" y="218686"/>
                </a:lnTo>
                <a:lnTo>
                  <a:pt x="267783" y="251368"/>
                </a:lnTo>
                <a:lnTo>
                  <a:pt x="225880" y="279585"/>
                </a:lnTo>
                <a:lnTo>
                  <a:pt x="180964" y="303002"/>
                </a:lnTo>
                <a:lnTo>
                  <a:pt x="133350" y="321284"/>
                </a:lnTo>
                <a:lnTo>
                  <a:pt x="421916" y="321284"/>
                </a:lnTo>
                <a:lnTo>
                  <a:pt x="436670" y="278911"/>
                </a:lnTo>
                <a:lnTo>
                  <a:pt x="447709" y="234359"/>
                </a:lnTo>
                <a:lnTo>
                  <a:pt x="454633" y="188638"/>
                </a:lnTo>
                <a:lnTo>
                  <a:pt x="457289" y="142045"/>
                </a:lnTo>
                <a:lnTo>
                  <a:pt x="455527" y="94877"/>
                </a:lnTo>
                <a:lnTo>
                  <a:pt x="449193" y="47430"/>
                </a:lnTo>
                <a:lnTo>
                  <a:pt x="438137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40650" y="5013318"/>
            <a:ext cx="457200" cy="753110"/>
          </a:xfrm>
          <a:custGeom>
            <a:avLst/>
            <a:gdLst/>
            <a:ahLst/>
            <a:cxnLst/>
            <a:rect l="l" t="t" r="r" b="b"/>
            <a:pathLst>
              <a:path w="457200" h="753110">
                <a:moveTo>
                  <a:pt x="0" y="0"/>
                </a:moveTo>
                <a:lnTo>
                  <a:pt x="0" y="273697"/>
                </a:lnTo>
                <a:lnTo>
                  <a:pt x="46745" y="276170"/>
                </a:lnTo>
                <a:lnTo>
                  <a:pt x="92140" y="283427"/>
                </a:lnTo>
                <a:lnTo>
                  <a:pt x="135956" y="295229"/>
                </a:lnTo>
                <a:lnTo>
                  <a:pt x="177961" y="311334"/>
                </a:lnTo>
                <a:lnTo>
                  <a:pt x="217927" y="331502"/>
                </a:lnTo>
                <a:lnTo>
                  <a:pt x="255623" y="355492"/>
                </a:lnTo>
                <a:lnTo>
                  <a:pt x="290820" y="383063"/>
                </a:lnTo>
                <a:lnTo>
                  <a:pt x="323288" y="413975"/>
                </a:lnTo>
                <a:lnTo>
                  <a:pt x="352796" y="447987"/>
                </a:lnTo>
                <a:lnTo>
                  <a:pt x="379116" y="484857"/>
                </a:lnTo>
                <a:lnTo>
                  <a:pt x="402017" y="524346"/>
                </a:lnTo>
                <a:lnTo>
                  <a:pt x="421270" y="566212"/>
                </a:lnTo>
                <a:lnTo>
                  <a:pt x="436644" y="610216"/>
                </a:lnTo>
                <a:lnTo>
                  <a:pt x="447911" y="656115"/>
                </a:lnTo>
                <a:lnTo>
                  <a:pt x="454839" y="703670"/>
                </a:lnTo>
                <a:lnTo>
                  <a:pt x="457200" y="752640"/>
                </a:lnTo>
                <a:lnTo>
                  <a:pt x="457200" y="478955"/>
                </a:lnTo>
                <a:lnTo>
                  <a:pt x="454839" y="429985"/>
                </a:lnTo>
                <a:lnTo>
                  <a:pt x="447911" y="382430"/>
                </a:lnTo>
                <a:lnTo>
                  <a:pt x="436644" y="336529"/>
                </a:lnTo>
                <a:lnTo>
                  <a:pt x="421270" y="292525"/>
                </a:lnTo>
                <a:lnTo>
                  <a:pt x="402017" y="250658"/>
                </a:lnTo>
                <a:lnTo>
                  <a:pt x="379116" y="211168"/>
                </a:lnTo>
                <a:lnTo>
                  <a:pt x="352796" y="174296"/>
                </a:lnTo>
                <a:lnTo>
                  <a:pt x="323288" y="140284"/>
                </a:lnTo>
                <a:lnTo>
                  <a:pt x="290820" y="109371"/>
                </a:lnTo>
                <a:lnTo>
                  <a:pt x="255623" y="81799"/>
                </a:lnTo>
                <a:lnTo>
                  <a:pt x="217927" y="57808"/>
                </a:lnTo>
                <a:lnTo>
                  <a:pt x="177961" y="37639"/>
                </a:lnTo>
                <a:lnTo>
                  <a:pt x="135956" y="21533"/>
                </a:lnTo>
                <a:lnTo>
                  <a:pt x="92140" y="9730"/>
                </a:lnTo>
                <a:lnTo>
                  <a:pt x="46745" y="2472"/>
                </a:lnTo>
                <a:lnTo>
                  <a:pt x="0" y="0"/>
                </a:lnTo>
                <a:close/>
              </a:path>
            </a:pathLst>
          </a:custGeom>
          <a:solidFill>
            <a:srgbClr val="838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40650" y="5013318"/>
            <a:ext cx="457200" cy="1348105"/>
          </a:xfrm>
          <a:custGeom>
            <a:avLst/>
            <a:gdLst/>
            <a:ahLst/>
            <a:cxnLst/>
            <a:rect l="l" t="t" r="r" b="b"/>
            <a:pathLst>
              <a:path w="457200" h="1348104">
                <a:moveTo>
                  <a:pt x="457200" y="752640"/>
                </a:moveTo>
                <a:lnTo>
                  <a:pt x="454839" y="703670"/>
                </a:lnTo>
                <a:lnTo>
                  <a:pt x="447911" y="656115"/>
                </a:lnTo>
                <a:lnTo>
                  <a:pt x="436644" y="610216"/>
                </a:lnTo>
                <a:lnTo>
                  <a:pt x="421270" y="566212"/>
                </a:lnTo>
                <a:lnTo>
                  <a:pt x="402017" y="524346"/>
                </a:lnTo>
                <a:lnTo>
                  <a:pt x="379116" y="484857"/>
                </a:lnTo>
                <a:lnTo>
                  <a:pt x="352796" y="447987"/>
                </a:lnTo>
                <a:lnTo>
                  <a:pt x="323288" y="413975"/>
                </a:lnTo>
                <a:lnTo>
                  <a:pt x="290820" y="383063"/>
                </a:lnTo>
                <a:lnTo>
                  <a:pt x="255623" y="355492"/>
                </a:lnTo>
                <a:lnTo>
                  <a:pt x="217927" y="331502"/>
                </a:lnTo>
                <a:lnTo>
                  <a:pt x="177961" y="311334"/>
                </a:lnTo>
                <a:lnTo>
                  <a:pt x="135956" y="295229"/>
                </a:lnTo>
                <a:lnTo>
                  <a:pt x="92140" y="283427"/>
                </a:lnTo>
                <a:lnTo>
                  <a:pt x="46745" y="276170"/>
                </a:lnTo>
                <a:lnTo>
                  <a:pt x="0" y="273697"/>
                </a:lnTo>
                <a:lnTo>
                  <a:pt x="0" y="0"/>
                </a:lnTo>
                <a:lnTo>
                  <a:pt x="46745" y="2472"/>
                </a:lnTo>
                <a:lnTo>
                  <a:pt x="92140" y="9730"/>
                </a:lnTo>
                <a:lnTo>
                  <a:pt x="135956" y="21533"/>
                </a:lnTo>
                <a:lnTo>
                  <a:pt x="177961" y="37639"/>
                </a:lnTo>
                <a:lnTo>
                  <a:pt x="217927" y="57808"/>
                </a:lnTo>
                <a:lnTo>
                  <a:pt x="255623" y="81799"/>
                </a:lnTo>
                <a:lnTo>
                  <a:pt x="290820" y="109371"/>
                </a:lnTo>
                <a:lnTo>
                  <a:pt x="323288" y="140284"/>
                </a:lnTo>
                <a:lnTo>
                  <a:pt x="352796" y="174296"/>
                </a:lnTo>
                <a:lnTo>
                  <a:pt x="379116" y="211168"/>
                </a:lnTo>
                <a:lnTo>
                  <a:pt x="402017" y="250658"/>
                </a:lnTo>
                <a:lnTo>
                  <a:pt x="421270" y="292525"/>
                </a:lnTo>
                <a:lnTo>
                  <a:pt x="436644" y="336529"/>
                </a:lnTo>
                <a:lnTo>
                  <a:pt x="447911" y="382430"/>
                </a:lnTo>
                <a:lnTo>
                  <a:pt x="454839" y="429985"/>
                </a:lnTo>
                <a:lnTo>
                  <a:pt x="457200" y="478955"/>
                </a:lnTo>
                <a:lnTo>
                  <a:pt x="457200" y="752640"/>
                </a:lnTo>
                <a:lnTo>
                  <a:pt x="454898" y="800779"/>
                </a:lnTo>
                <a:lnTo>
                  <a:pt x="448122" y="847768"/>
                </a:lnTo>
                <a:lnTo>
                  <a:pt x="437064" y="893334"/>
                </a:lnTo>
                <a:lnTo>
                  <a:pt x="421917" y="937204"/>
                </a:lnTo>
                <a:lnTo>
                  <a:pt x="402873" y="979106"/>
                </a:lnTo>
                <a:lnTo>
                  <a:pt x="380125" y="1018767"/>
                </a:lnTo>
                <a:lnTo>
                  <a:pt x="353865" y="1055915"/>
                </a:lnTo>
                <a:lnTo>
                  <a:pt x="324286" y="1090277"/>
                </a:lnTo>
                <a:lnTo>
                  <a:pt x="291581" y="1121581"/>
                </a:lnTo>
                <a:lnTo>
                  <a:pt x="255942" y="1149555"/>
                </a:lnTo>
                <a:lnTo>
                  <a:pt x="217562" y="1173925"/>
                </a:lnTo>
                <a:lnTo>
                  <a:pt x="176634" y="1194420"/>
                </a:lnTo>
                <a:lnTo>
                  <a:pt x="133350" y="1210767"/>
                </a:lnTo>
                <a:lnTo>
                  <a:pt x="133350" y="1347609"/>
                </a:lnTo>
                <a:lnTo>
                  <a:pt x="0" y="1094752"/>
                </a:lnTo>
                <a:lnTo>
                  <a:pt x="133350" y="800239"/>
                </a:lnTo>
                <a:lnTo>
                  <a:pt x="133350" y="937082"/>
                </a:lnTo>
                <a:lnTo>
                  <a:pt x="180964" y="918796"/>
                </a:lnTo>
                <a:lnTo>
                  <a:pt x="225880" y="895377"/>
                </a:lnTo>
                <a:lnTo>
                  <a:pt x="267783" y="867160"/>
                </a:lnTo>
                <a:lnTo>
                  <a:pt x="306354" y="834479"/>
                </a:lnTo>
                <a:lnTo>
                  <a:pt x="341276" y="797667"/>
                </a:lnTo>
                <a:lnTo>
                  <a:pt x="372233" y="757059"/>
                </a:lnTo>
                <a:lnTo>
                  <a:pt x="398906" y="712988"/>
                </a:lnTo>
                <a:lnTo>
                  <a:pt x="420980" y="665790"/>
                </a:lnTo>
                <a:lnTo>
                  <a:pt x="438137" y="6157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012" y="3213100"/>
            <a:ext cx="2514600" cy="3113405"/>
          </a:xfrm>
          <a:custGeom>
            <a:avLst/>
            <a:gdLst/>
            <a:ahLst/>
            <a:cxnLst/>
            <a:rect l="l" t="t" r="r" b="b"/>
            <a:pathLst>
              <a:path w="2514600" h="3113404">
                <a:moveTo>
                  <a:pt x="0" y="0"/>
                </a:moveTo>
                <a:lnTo>
                  <a:pt x="2514600" y="0"/>
                </a:lnTo>
                <a:lnTo>
                  <a:pt x="2514600" y="3113087"/>
                </a:lnTo>
                <a:lnTo>
                  <a:pt x="0" y="3113087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752" y="3243071"/>
            <a:ext cx="134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{ </a:t>
            </a: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x=10;</a:t>
            </a:r>
            <a:endParaRPr sz="1800">
              <a:latin typeface="Verdana"/>
              <a:cs typeface="Verdana"/>
            </a:endParaRPr>
          </a:p>
          <a:p>
            <a:pPr marR="19685" algn="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(a&gt;b)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412" y="3791711"/>
            <a:ext cx="1202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{ </a:t>
            </a: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y=5;</a:t>
            </a:r>
            <a:endParaRPr sz="1800">
              <a:latin typeface="Verdana"/>
              <a:cs typeface="Verdana"/>
            </a:endParaRPr>
          </a:p>
          <a:p>
            <a:pPr marL="17716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…………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412" y="4340352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088" y="4614671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Verdana"/>
                <a:cs typeface="Verdana"/>
              </a:rPr>
              <a:t>el</a:t>
            </a:r>
            <a:r>
              <a:rPr sz="1800" spc="-5" dirty="0">
                <a:latin typeface="Verdana"/>
                <a:cs typeface="Verdana"/>
              </a:rPr>
              <a:t>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12" y="4888992"/>
            <a:ext cx="1186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{ </a:t>
            </a:r>
            <a:r>
              <a:rPr sz="1800" spc="-5" dirty="0">
                <a:latin typeface="Verdana"/>
                <a:cs typeface="Verdana"/>
              </a:rPr>
              <a:t>int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z=3;</a:t>
            </a:r>
            <a:endParaRPr sz="1800">
              <a:latin typeface="Verdana"/>
              <a:cs typeface="Verdana"/>
            </a:endParaRPr>
          </a:p>
          <a:p>
            <a:pPr marL="177165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…….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4792" y="5711952"/>
            <a:ext cx="66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……….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4076" y="5986271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}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7052" y="366522"/>
            <a:ext cx="46437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Scope </a:t>
            </a:r>
            <a:r>
              <a:rPr sz="3400" spc="-5" dirty="0"/>
              <a:t>of </a:t>
            </a:r>
            <a:r>
              <a:rPr sz="3400" spc="5" dirty="0"/>
              <a:t>a</a:t>
            </a:r>
            <a:r>
              <a:rPr sz="3400" spc="-120" dirty="0"/>
              <a:t> </a:t>
            </a:r>
            <a:r>
              <a:rPr sz="3400" spc="5" dirty="0"/>
              <a:t>variable</a:t>
            </a:r>
            <a:endParaRPr sz="3400"/>
          </a:p>
        </p:txBody>
      </p:sp>
      <p:sp>
        <p:nvSpPr>
          <p:cNvPr id="14" name="object 14"/>
          <p:cNvSpPr txBox="1"/>
          <p:nvPr/>
        </p:nvSpPr>
        <p:spPr>
          <a:xfrm>
            <a:off x="258127" y="1229994"/>
            <a:ext cx="8336915" cy="1759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5" dirty="0">
                <a:latin typeface="Verdana"/>
                <a:cs typeface="Verdana"/>
              </a:rPr>
              <a:t>In </a:t>
            </a:r>
            <a:r>
              <a:rPr sz="1900" spc="-10" dirty="0">
                <a:latin typeface="Verdana"/>
                <a:cs typeface="Verdana"/>
              </a:rPr>
              <a:t>Java,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5" dirty="0">
                <a:latin typeface="Verdana"/>
                <a:cs typeface="Verdana"/>
              </a:rPr>
              <a:t>variable </a:t>
            </a:r>
            <a:r>
              <a:rPr sz="1900" spc="-10" dirty="0">
                <a:latin typeface="Verdana"/>
                <a:cs typeface="Verdana"/>
              </a:rPr>
              <a:t>can be declared any </a:t>
            </a:r>
            <a:r>
              <a:rPr sz="1900" spc="-5" dirty="0">
                <a:latin typeface="Verdana"/>
                <a:cs typeface="Verdana"/>
              </a:rPr>
              <a:t>where </a:t>
            </a:r>
            <a:r>
              <a:rPr sz="1900" spc="-15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the </a:t>
            </a:r>
            <a:r>
              <a:rPr sz="1900" spc="-10" dirty="0">
                <a:latin typeface="Verdana"/>
                <a:cs typeface="Verdana"/>
              </a:rPr>
              <a:t>program but  </a:t>
            </a:r>
            <a:r>
              <a:rPr sz="1900" spc="-5" dirty="0">
                <a:latin typeface="Verdana"/>
                <a:cs typeface="Verdana"/>
              </a:rPr>
              <a:t>before </a:t>
            </a:r>
            <a:r>
              <a:rPr sz="1900" spc="-10" dirty="0">
                <a:latin typeface="Verdana"/>
                <a:cs typeface="Verdana"/>
              </a:rPr>
              <a:t>using</a:t>
            </a:r>
            <a:r>
              <a:rPr sz="1900" spc="-5" dirty="0">
                <a:latin typeface="Verdana"/>
                <a:cs typeface="Verdana"/>
              </a:rPr>
              <a:t> them.</a:t>
            </a:r>
            <a:endParaRPr sz="1900">
              <a:latin typeface="Verdana"/>
              <a:cs typeface="Verdana"/>
            </a:endParaRPr>
          </a:p>
          <a:p>
            <a:pPr marL="356870" marR="66040" indent="-34480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5" dirty="0">
                <a:latin typeface="Verdana"/>
                <a:cs typeface="Verdana"/>
              </a:rPr>
              <a:t>The </a:t>
            </a:r>
            <a:r>
              <a:rPr sz="1900" spc="-10" dirty="0">
                <a:latin typeface="Verdana"/>
                <a:cs typeface="Verdana"/>
              </a:rPr>
              <a:t>area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spc="-10" dirty="0">
                <a:latin typeface="Verdana"/>
                <a:cs typeface="Verdana"/>
              </a:rPr>
              <a:t>program within which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5" dirty="0">
                <a:latin typeface="Verdana"/>
                <a:cs typeface="Verdana"/>
              </a:rPr>
              <a:t>variable is accessible, </a:t>
            </a:r>
            <a:r>
              <a:rPr sz="1900" spc="-5" dirty="0">
                <a:latin typeface="Verdana"/>
                <a:cs typeface="Verdana"/>
              </a:rPr>
              <a:t>known  </a:t>
            </a:r>
            <a:r>
              <a:rPr sz="1900" spc="-10" dirty="0">
                <a:latin typeface="Verdana"/>
                <a:cs typeface="Verdana"/>
              </a:rPr>
              <a:t>as </a:t>
            </a:r>
            <a:r>
              <a:rPr sz="1900" spc="-15" dirty="0">
                <a:latin typeface="Verdana"/>
                <a:cs typeface="Verdana"/>
              </a:rPr>
              <a:t>its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scope.</a:t>
            </a:r>
            <a:endParaRPr sz="19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800"/>
              </a:spcBef>
              <a:buClr>
                <a:srgbClr val="CC0000"/>
              </a:buClr>
              <a:buFont typeface="Wingdings"/>
              <a:buChar char=""/>
              <a:tabLst>
                <a:tab pos="356870" algn="l"/>
                <a:tab pos="357505" algn="l"/>
              </a:tabLst>
            </a:pP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5" dirty="0">
                <a:latin typeface="Verdana"/>
                <a:cs typeface="Verdana"/>
              </a:rPr>
              <a:t>variable </a:t>
            </a:r>
            <a:r>
              <a:rPr sz="1900" spc="-10" dirty="0">
                <a:latin typeface="Verdana"/>
                <a:cs typeface="Verdana"/>
              </a:rPr>
              <a:t>can be accessed within the block </a:t>
            </a:r>
            <a:r>
              <a:rPr sz="1900" spc="-5" dirty="0">
                <a:latin typeface="Verdana"/>
                <a:cs typeface="Verdana"/>
              </a:rPr>
              <a:t>where </a:t>
            </a:r>
            <a:r>
              <a:rPr sz="1900" spc="-15" dirty="0">
                <a:latin typeface="Verdana"/>
                <a:cs typeface="Verdana"/>
              </a:rPr>
              <a:t>it is</a:t>
            </a:r>
            <a:r>
              <a:rPr sz="1900" spc="29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declared.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9250" y="3789362"/>
            <a:ext cx="1447800" cy="863600"/>
          </a:xfrm>
          <a:custGeom>
            <a:avLst/>
            <a:gdLst/>
            <a:ahLst/>
            <a:cxnLst/>
            <a:rect l="l" t="t" r="r" b="b"/>
            <a:pathLst>
              <a:path w="1447800" h="863600">
                <a:moveTo>
                  <a:pt x="0" y="0"/>
                </a:moveTo>
                <a:lnTo>
                  <a:pt x="1447800" y="0"/>
                </a:lnTo>
                <a:lnTo>
                  <a:pt x="1447800" y="8636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9250" y="4868862"/>
            <a:ext cx="1447800" cy="863600"/>
          </a:xfrm>
          <a:custGeom>
            <a:avLst/>
            <a:gdLst/>
            <a:ahLst/>
            <a:cxnLst/>
            <a:rect l="l" t="t" r="r" b="b"/>
            <a:pathLst>
              <a:path w="1447800" h="863600">
                <a:moveTo>
                  <a:pt x="0" y="0"/>
                </a:moveTo>
                <a:lnTo>
                  <a:pt x="1447800" y="0"/>
                </a:lnTo>
                <a:lnTo>
                  <a:pt x="1447800" y="8636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0100" y="3124201"/>
            <a:ext cx="2374900" cy="941705"/>
          </a:xfrm>
          <a:custGeom>
            <a:avLst/>
            <a:gdLst/>
            <a:ahLst/>
            <a:cxnLst/>
            <a:rect l="l" t="t" r="r" b="b"/>
            <a:pathLst>
              <a:path w="2374900" h="941704">
                <a:moveTo>
                  <a:pt x="1308100" y="381000"/>
                </a:moveTo>
                <a:lnTo>
                  <a:pt x="850900" y="381000"/>
                </a:lnTo>
                <a:lnTo>
                  <a:pt x="0" y="941387"/>
                </a:lnTo>
                <a:lnTo>
                  <a:pt x="1308100" y="381000"/>
                </a:lnTo>
                <a:close/>
              </a:path>
              <a:path w="2374900" h="941704">
                <a:moveTo>
                  <a:pt x="2311400" y="0"/>
                </a:moveTo>
                <a:lnTo>
                  <a:pt x="609600" y="0"/>
                </a:lnTo>
                <a:lnTo>
                  <a:pt x="584885" y="4990"/>
                </a:lnTo>
                <a:lnTo>
                  <a:pt x="564700" y="18600"/>
                </a:lnTo>
                <a:lnTo>
                  <a:pt x="551090" y="38785"/>
                </a:lnTo>
                <a:lnTo>
                  <a:pt x="546100" y="63500"/>
                </a:lnTo>
                <a:lnTo>
                  <a:pt x="546100" y="317500"/>
                </a:lnTo>
                <a:lnTo>
                  <a:pt x="551090" y="342214"/>
                </a:lnTo>
                <a:lnTo>
                  <a:pt x="564700" y="362399"/>
                </a:lnTo>
                <a:lnTo>
                  <a:pt x="584885" y="376009"/>
                </a:lnTo>
                <a:lnTo>
                  <a:pt x="609600" y="381000"/>
                </a:lnTo>
                <a:lnTo>
                  <a:pt x="2311400" y="381000"/>
                </a:lnTo>
                <a:lnTo>
                  <a:pt x="2336114" y="376009"/>
                </a:lnTo>
                <a:lnTo>
                  <a:pt x="2356299" y="362399"/>
                </a:lnTo>
                <a:lnTo>
                  <a:pt x="2369909" y="342214"/>
                </a:lnTo>
                <a:lnTo>
                  <a:pt x="2374900" y="317500"/>
                </a:lnTo>
                <a:lnTo>
                  <a:pt x="2374900" y="63500"/>
                </a:lnTo>
                <a:lnTo>
                  <a:pt x="2369909" y="38785"/>
                </a:lnTo>
                <a:lnTo>
                  <a:pt x="2356299" y="18600"/>
                </a:lnTo>
                <a:lnTo>
                  <a:pt x="2336114" y="4990"/>
                </a:lnTo>
                <a:lnTo>
                  <a:pt x="2311400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0100" y="3124201"/>
            <a:ext cx="2374900" cy="941705"/>
          </a:xfrm>
          <a:custGeom>
            <a:avLst/>
            <a:gdLst/>
            <a:ahLst/>
            <a:cxnLst/>
            <a:rect l="l" t="t" r="r" b="b"/>
            <a:pathLst>
              <a:path w="2374900" h="941704">
                <a:moveTo>
                  <a:pt x="546100" y="63500"/>
                </a:moveTo>
                <a:lnTo>
                  <a:pt x="551090" y="38785"/>
                </a:lnTo>
                <a:lnTo>
                  <a:pt x="564700" y="18600"/>
                </a:lnTo>
                <a:lnTo>
                  <a:pt x="584885" y="4990"/>
                </a:lnTo>
                <a:lnTo>
                  <a:pt x="609600" y="0"/>
                </a:lnTo>
                <a:lnTo>
                  <a:pt x="850900" y="0"/>
                </a:lnTo>
                <a:lnTo>
                  <a:pt x="1308100" y="0"/>
                </a:lnTo>
                <a:lnTo>
                  <a:pt x="2311400" y="0"/>
                </a:lnTo>
                <a:lnTo>
                  <a:pt x="2336114" y="4990"/>
                </a:lnTo>
                <a:lnTo>
                  <a:pt x="2356299" y="18600"/>
                </a:lnTo>
                <a:lnTo>
                  <a:pt x="2369909" y="38785"/>
                </a:lnTo>
                <a:lnTo>
                  <a:pt x="2374900" y="63500"/>
                </a:lnTo>
                <a:lnTo>
                  <a:pt x="2374900" y="222250"/>
                </a:lnTo>
                <a:lnTo>
                  <a:pt x="2374900" y="317500"/>
                </a:lnTo>
                <a:lnTo>
                  <a:pt x="2369909" y="342214"/>
                </a:lnTo>
                <a:lnTo>
                  <a:pt x="2356299" y="362399"/>
                </a:lnTo>
                <a:lnTo>
                  <a:pt x="2336114" y="376009"/>
                </a:lnTo>
                <a:lnTo>
                  <a:pt x="2311400" y="381000"/>
                </a:lnTo>
                <a:lnTo>
                  <a:pt x="1308100" y="381000"/>
                </a:lnTo>
                <a:lnTo>
                  <a:pt x="0" y="941387"/>
                </a:lnTo>
                <a:lnTo>
                  <a:pt x="850900" y="381000"/>
                </a:lnTo>
                <a:lnTo>
                  <a:pt x="609600" y="381000"/>
                </a:lnTo>
                <a:lnTo>
                  <a:pt x="584885" y="376009"/>
                </a:lnTo>
                <a:lnTo>
                  <a:pt x="564700" y="362399"/>
                </a:lnTo>
                <a:lnTo>
                  <a:pt x="551090" y="342214"/>
                </a:lnTo>
                <a:lnTo>
                  <a:pt x="546100" y="317500"/>
                </a:lnTo>
                <a:lnTo>
                  <a:pt x="546100" y="222250"/>
                </a:lnTo>
                <a:lnTo>
                  <a:pt x="546100" y="63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84872" y="3172771"/>
            <a:ext cx="123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Scope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44800" y="3886201"/>
            <a:ext cx="3275329" cy="542925"/>
          </a:xfrm>
          <a:custGeom>
            <a:avLst/>
            <a:gdLst/>
            <a:ahLst/>
            <a:cxnLst/>
            <a:rect l="l" t="t" r="r" b="b"/>
            <a:pathLst>
              <a:path w="3275329" h="542925">
                <a:moveTo>
                  <a:pt x="3211499" y="0"/>
                </a:moveTo>
                <a:lnTo>
                  <a:pt x="1509699" y="0"/>
                </a:lnTo>
                <a:lnTo>
                  <a:pt x="1484985" y="4990"/>
                </a:lnTo>
                <a:lnTo>
                  <a:pt x="1464800" y="18600"/>
                </a:lnTo>
                <a:lnTo>
                  <a:pt x="1451190" y="38785"/>
                </a:lnTo>
                <a:lnTo>
                  <a:pt x="1446199" y="63500"/>
                </a:lnTo>
                <a:lnTo>
                  <a:pt x="1446199" y="222250"/>
                </a:lnTo>
                <a:lnTo>
                  <a:pt x="0" y="542925"/>
                </a:lnTo>
                <a:lnTo>
                  <a:pt x="1446199" y="317500"/>
                </a:lnTo>
                <a:lnTo>
                  <a:pt x="3274999" y="317500"/>
                </a:lnTo>
                <a:lnTo>
                  <a:pt x="3274999" y="63500"/>
                </a:lnTo>
                <a:lnTo>
                  <a:pt x="3270008" y="38785"/>
                </a:lnTo>
                <a:lnTo>
                  <a:pt x="3256399" y="18600"/>
                </a:lnTo>
                <a:lnTo>
                  <a:pt x="3236214" y="4990"/>
                </a:lnTo>
                <a:lnTo>
                  <a:pt x="3211499" y="0"/>
                </a:lnTo>
                <a:close/>
              </a:path>
              <a:path w="3275329" h="542925">
                <a:moveTo>
                  <a:pt x="3274999" y="317500"/>
                </a:moveTo>
                <a:lnTo>
                  <a:pt x="1446199" y="317500"/>
                </a:lnTo>
                <a:lnTo>
                  <a:pt x="1451190" y="342214"/>
                </a:lnTo>
                <a:lnTo>
                  <a:pt x="1464800" y="362399"/>
                </a:lnTo>
                <a:lnTo>
                  <a:pt x="1484985" y="376009"/>
                </a:lnTo>
                <a:lnTo>
                  <a:pt x="1509699" y="381000"/>
                </a:lnTo>
                <a:lnTo>
                  <a:pt x="3211499" y="381000"/>
                </a:lnTo>
                <a:lnTo>
                  <a:pt x="3236214" y="376009"/>
                </a:lnTo>
                <a:lnTo>
                  <a:pt x="3256399" y="362399"/>
                </a:lnTo>
                <a:lnTo>
                  <a:pt x="3270008" y="342214"/>
                </a:lnTo>
                <a:lnTo>
                  <a:pt x="3274999" y="31750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4800" y="3886201"/>
            <a:ext cx="3275329" cy="542925"/>
          </a:xfrm>
          <a:custGeom>
            <a:avLst/>
            <a:gdLst/>
            <a:ahLst/>
            <a:cxnLst/>
            <a:rect l="l" t="t" r="r" b="b"/>
            <a:pathLst>
              <a:path w="3275329" h="542925">
                <a:moveTo>
                  <a:pt x="1446199" y="63500"/>
                </a:moveTo>
                <a:lnTo>
                  <a:pt x="1451190" y="38785"/>
                </a:lnTo>
                <a:lnTo>
                  <a:pt x="1464800" y="18600"/>
                </a:lnTo>
                <a:lnTo>
                  <a:pt x="1484985" y="4990"/>
                </a:lnTo>
                <a:lnTo>
                  <a:pt x="1509699" y="0"/>
                </a:lnTo>
                <a:lnTo>
                  <a:pt x="1750999" y="0"/>
                </a:lnTo>
                <a:lnTo>
                  <a:pt x="2208199" y="0"/>
                </a:lnTo>
                <a:lnTo>
                  <a:pt x="3211499" y="0"/>
                </a:lnTo>
                <a:lnTo>
                  <a:pt x="3236214" y="4990"/>
                </a:lnTo>
                <a:lnTo>
                  <a:pt x="3256399" y="18600"/>
                </a:lnTo>
                <a:lnTo>
                  <a:pt x="3270008" y="38785"/>
                </a:lnTo>
                <a:lnTo>
                  <a:pt x="3274999" y="63500"/>
                </a:lnTo>
                <a:lnTo>
                  <a:pt x="3274999" y="222250"/>
                </a:lnTo>
                <a:lnTo>
                  <a:pt x="3274999" y="317500"/>
                </a:lnTo>
                <a:lnTo>
                  <a:pt x="3270008" y="342214"/>
                </a:lnTo>
                <a:lnTo>
                  <a:pt x="3256399" y="362399"/>
                </a:lnTo>
                <a:lnTo>
                  <a:pt x="3236214" y="376009"/>
                </a:lnTo>
                <a:lnTo>
                  <a:pt x="3211499" y="381000"/>
                </a:lnTo>
                <a:lnTo>
                  <a:pt x="2208199" y="381000"/>
                </a:lnTo>
                <a:lnTo>
                  <a:pt x="1750999" y="381000"/>
                </a:lnTo>
                <a:lnTo>
                  <a:pt x="1509699" y="381000"/>
                </a:lnTo>
                <a:lnTo>
                  <a:pt x="1484985" y="376009"/>
                </a:lnTo>
                <a:lnTo>
                  <a:pt x="1464800" y="362399"/>
                </a:lnTo>
                <a:lnTo>
                  <a:pt x="1451190" y="342214"/>
                </a:lnTo>
                <a:lnTo>
                  <a:pt x="1446199" y="317500"/>
                </a:lnTo>
                <a:lnTo>
                  <a:pt x="0" y="542925"/>
                </a:lnTo>
                <a:lnTo>
                  <a:pt x="1446199" y="222250"/>
                </a:lnTo>
                <a:lnTo>
                  <a:pt x="1446199" y="63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89672" y="3934771"/>
            <a:ext cx="123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Scope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68575" y="4572001"/>
            <a:ext cx="3679825" cy="948055"/>
          </a:xfrm>
          <a:custGeom>
            <a:avLst/>
            <a:gdLst/>
            <a:ahLst/>
            <a:cxnLst/>
            <a:rect l="l" t="t" r="r" b="b"/>
            <a:pathLst>
              <a:path w="3679825" h="948054">
                <a:moveTo>
                  <a:pt x="2346325" y="381000"/>
                </a:moveTo>
                <a:lnTo>
                  <a:pt x="1774825" y="381000"/>
                </a:lnTo>
                <a:lnTo>
                  <a:pt x="0" y="947737"/>
                </a:lnTo>
                <a:lnTo>
                  <a:pt x="2346325" y="381000"/>
                </a:lnTo>
                <a:close/>
              </a:path>
              <a:path w="3679825" h="948054">
                <a:moveTo>
                  <a:pt x="3616325" y="0"/>
                </a:moveTo>
                <a:lnTo>
                  <a:pt x="1457325" y="0"/>
                </a:lnTo>
                <a:lnTo>
                  <a:pt x="1432610" y="4990"/>
                </a:lnTo>
                <a:lnTo>
                  <a:pt x="1412425" y="18600"/>
                </a:lnTo>
                <a:lnTo>
                  <a:pt x="1398815" y="38785"/>
                </a:lnTo>
                <a:lnTo>
                  <a:pt x="1393825" y="63500"/>
                </a:lnTo>
                <a:lnTo>
                  <a:pt x="1393825" y="317500"/>
                </a:lnTo>
                <a:lnTo>
                  <a:pt x="1398815" y="342214"/>
                </a:lnTo>
                <a:lnTo>
                  <a:pt x="1412425" y="362399"/>
                </a:lnTo>
                <a:lnTo>
                  <a:pt x="1432610" y="376009"/>
                </a:lnTo>
                <a:lnTo>
                  <a:pt x="1457325" y="381000"/>
                </a:lnTo>
                <a:lnTo>
                  <a:pt x="3616325" y="381000"/>
                </a:lnTo>
                <a:lnTo>
                  <a:pt x="3641039" y="376009"/>
                </a:lnTo>
                <a:lnTo>
                  <a:pt x="3661224" y="362399"/>
                </a:lnTo>
                <a:lnTo>
                  <a:pt x="3674834" y="342214"/>
                </a:lnTo>
                <a:lnTo>
                  <a:pt x="3679825" y="317500"/>
                </a:lnTo>
                <a:lnTo>
                  <a:pt x="3679825" y="63500"/>
                </a:lnTo>
                <a:lnTo>
                  <a:pt x="3674834" y="38785"/>
                </a:lnTo>
                <a:lnTo>
                  <a:pt x="3661224" y="18600"/>
                </a:lnTo>
                <a:lnTo>
                  <a:pt x="3641039" y="4990"/>
                </a:lnTo>
                <a:lnTo>
                  <a:pt x="3616325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8575" y="4572001"/>
            <a:ext cx="3679825" cy="948055"/>
          </a:xfrm>
          <a:custGeom>
            <a:avLst/>
            <a:gdLst/>
            <a:ahLst/>
            <a:cxnLst/>
            <a:rect l="l" t="t" r="r" b="b"/>
            <a:pathLst>
              <a:path w="3679825" h="948054">
                <a:moveTo>
                  <a:pt x="1393825" y="63500"/>
                </a:moveTo>
                <a:lnTo>
                  <a:pt x="1398815" y="38785"/>
                </a:lnTo>
                <a:lnTo>
                  <a:pt x="1412425" y="18600"/>
                </a:lnTo>
                <a:lnTo>
                  <a:pt x="1432610" y="4990"/>
                </a:lnTo>
                <a:lnTo>
                  <a:pt x="1457325" y="0"/>
                </a:lnTo>
                <a:lnTo>
                  <a:pt x="1774825" y="0"/>
                </a:lnTo>
                <a:lnTo>
                  <a:pt x="2346325" y="0"/>
                </a:lnTo>
                <a:lnTo>
                  <a:pt x="3616325" y="0"/>
                </a:lnTo>
                <a:lnTo>
                  <a:pt x="3641039" y="4990"/>
                </a:lnTo>
                <a:lnTo>
                  <a:pt x="3661224" y="18600"/>
                </a:lnTo>
                <a:lnTo>
                  <a:pt x="3674834" y="38785"/>
                </a:lnTo>
                <a:lnTo>
                  <a:pt x="3679825" y="63500"/>
                </a:lnTo>
                <a:lnTo>
                  <a:pt x="3679825" y="222250"/>
                </a:lnTo>
                <a:lnTo>
                  <a:pt x="3679825" y="317500"/>
                </a:lnTo>
                <a:lnTo>
                  <a:pt x="3674834" y="342214"/>
                </a:lnTo>
                <a:lnTo>
                  <a:pt x="3661224" y="362399"/>
                </a:lnTo>
                <a:lnTo>
                  <a:pt x="3641039" y="376009"/>
                </a:lnTo>
                <a:lnTo>
                  <a:pt x="3616325" y="381000"/>
                </a:lnTo>
                <a:lnTo>
                  <a:pt x="2346325" y="381000"/>
                </a:lnTo>
                <a:lnTo>
                  <a:pt x="0" y="947737"/>
                </a:lnTo>
                <a:lnTo>
                  <a:pt x="1774825" y="381000"/>
                </a:lnTo>
                <a:lnTo>
                  <a:pt x="1457325" y="381000"/>
                </a:lnTo>
                <a:lnTo>
                  <a:pt x="1432610" y="376009"/>
                </a:lnTo>
                <a:lnTo>
                  <a:pt x="1412425" y="362399"/>
                </a:lnTo>
                <a:lnTo>
                  <a:pt x="1398815" y="342214"/>
                </a:lnTo>
                <a:lnTo>
                  <a:pt x="1393825" y="317500"/>
                </a:lnTo>
                <a:lnTo>
                  <a:pt x="1393825" y="222250"/>
                </a:lnTo>
                <a:lnTo>
                  <a:pt x="1393825" y="63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98784" y="4620571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Scope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z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88632" y="5108121"/>
            <a:ext cx="3738245" cy="838835"/>
          </a:xfrm>
          <a:custGeom>
            <a:avLst/>
            <a:gdLst/>
            <a:ahLst/>
            <a:cxnLst/>
            <a:rect l="l" t="t" r="r" b="b"/>
            <a:pathLst>
              <a:path w="3738245" h="838835">
                <a:moveTo>
                  <a:pt x="2396550" y="759115"/>
                </a:moveTo>
                <a:lnTo>
                  <a:pt x="1426782" y="759115"/>
                </a:lnTo>
                <a:lnTo>
                  <a:pt x="1467281" y="775543"/>
                </a:lnTo>
                <a:lnTo>
                  <a:pt x="1513355" y="790345"/>
                </a:lnTo>
                <a:lnTo>
                  <a:pt x="1564476" y="803398"/>
                </a:lnTo>
                <a:lnTo>
                  <a:pt x="1620113" y="814584"/>
                </a:lnTo>
                <a:lnTo>
                  <a:pt x="1679738" y="823781"/>
                </a:lnTo>
                <a:lnTo>
                  <a:pt x="1742822" y="830870"/>
                </a:lnTo>
                <a:lnTo>
                  <a:pt x="1804675" y="835511"/>
                </a:lnTo>
                <a:lnTo>
                  <a:pt x="1866546" y="838037"/>
                </a:lnTo>
                <a:lnTo>
                  <a:pt x="1927990" y="838522"/>
                </a:lnTo>
                <a:lnTo>
                  <a:pt x="1988564" y="837037"/>
                </a:lnTo>
                <a:lnTo>
                  <a:pt x="2047823" y="833656"/>
                </a:lnTo>
                <a:lnTo>
                  <a:pt x="2105325" y="828451"/>
                </a:lnTo>
                <a:lnTo>
                  <a:pt x="2160624" y="821496"/>
                </a:lnTo>
                <a:lnTo>
                  <a:pt x="2213277" y="812862"/>
                </a:lnTo>
                <a:lnTo>
                  <a:pt x="2262841" y="802623"/>
                </a:lnTo>
                <a:lnTo>
                  <a:pt x="2308871" y="790852"/>
                </a:lnTo>
                <a:lnTo>
                  <a:pt x="2350924" y="777620"/>
                </a:lnTo>
                <a:lnTo>
                  <a:pt x="2388555" y="763002"/>
                </a:lnTo>
                <a:lnTo>
                  <a:pt x="2396550" y="759115"/>
                </a:lnTo>
                <a:close/>
              </a:path>
              <a:path w="3738245" h="838835">
                <a:moveTo>
                  <a:pt x="3101731" y="685493"/>
                </a:moveTo>
                <a:lnTo>
                  <a:pt x="504089" y="685493"/>
                </a:lnTo>
                <a:lnTo>
                  <a:pt x="508750" y="687957"/>
                </a:lnTo>
                <a:lnTo>
                  <a:pt x="578053" y="717550"/>
                </a:lnTo>
                <a:lnTo>
                  <a:pt x="616305" y="730051"/>
                </a:lnTo>
                <a:lnTo>
                  <a:pt x="657390" y="741399"/>
                </a:lnTo>
                <a:lnTo>
                  <a:pt x="701033" y="751575"/>
                </a:lnTo>
                <a:lnTo>
                  <a:pt x="746960" y="760557"/>
                </a:lnTo>
                <a:lnTo>
                  <a:pt x="794897" y="768323"/>
                </a:lnTo>
                <a:lnTo>
                  <a:pt x="844567" y="774854"/>
                </a:lnTo>
                <a:lnTo>
                  <a:pt x="895696" y="780127"/>
                </a:lnTo>
                <a:lnTo>
                  <a:pt x="948010" y="784123"/>
                </a:lnTo>
                <a:lnTo>
                  <a:pt x="1001234" y="786819"/>
                </a:lnTo>
                <a:lnTo>
                  <a:pt x="1055092" y="788196"/>
                </a:lnTo>
                <a:lnTo>
                  <a:pt x="1109310" y="788232"/>
                </a:lnTo>
                <a:lnTo>
                  <a:pt x="1163613" y="786906"/>
                </a:lnTo>
                <a:lnTo>
                  <a:pt x="1217726" y="784198"/>
                </a:lnTo>
                <a:lnTo>
                  <a:pt x="1271374" y="780085"/>
                </a:lnTo>
                <a:lnTo>
                  <a:pt x="1324283" y="774548"/>
                </a:lnTo>
                <a:lnTo>
                  <a:pt x="1376177" y="767565"/>
                </a:lnTo>
                <a:lnTo>
                  <a:pt x="1426782" y="759115"/>
                </a:lnTo>
                <a:lnTo>
                  <a:pt x="2396550" y="759115"/>
                </a:lnTo>
                <a:lnTo>
                  <a:pt x="2421321" y="747070"/>
                </a:lnTo>
                <a:lnTo>
                  <a:pt x="2448777" y="729896"/>
                </a:lnTo>
                <a:lnTo>
                  <a:pt x="2470481" y="711553"/>
                </a:lnTo>
                <a:lnTo>
                  <a:pt x="2998658" y="711553"/>
                </a:lnTo>
                <a:lnTo>
                  <a:pt x="3037612" y="703659"/>
                </a:lnTo>
                <a:lnTo>
                  <a:pt x="3085968" y="690873"/>
                </a:lnTo>
                <a:lnTo>
                  <a:pt x="3101731" y="685493"/>
                </a:lnTo>
                <a:close/>
              </a:path>
              <a:path w="3738245" h="838835">
                <a:moveTo>
                  <a:pt x="2998658" y="711553"/>
                </a:moveTo>
                <a:lnTo>
                  <a:pt x="2470481" y="711553"/>
                </a:lnTo>
                <a:lnTo>
                  <a:pt x="2518796" y="719671"/>
                </a:lnTo>
                <a:lnTo>
                  <a:pt x="2569510" y="726088"/>
                </a:lnTo>
                <a:lnTo>
                  <a:pt x="2622144" y="730763"/>
                </a:lnTo>
                <a:lnTo>
                  <a:pt x="2676218" y="733654"/>
                </a:lnTo>
                <a:lnTo>
                  <a:pt x="2731250" y="734718"/>
                </a:lnTo>
                <a:lnTo>
                  <a:pt x="2799132" y="733490"/>
                </a:lnTo>
                <a:lnTo>
                  <a:pt x="2864310" y="729590"/>
                </a:lnTo>
                <a:lnTo>
                  <a:pt x="2926182" y="723197"/>
                </a:lnTo>
                <a:lnTo>
                  <a:pt x="2984150" y="714494"/>
                </a:lnTo>
                <a:lnTo>
                  <a:pt x="2998658" y="711553"/>
                </a:lnTo>
                <a:close/>
              </a:path>
              <a:path w="3738245" h="838835">
                <a:moveTo>
                  <a:pt x="894655" y="73887"/>
                </a:moveTo>
                <a:lnTo>
                  <a:pt x="839115" y="75372"/>
                </a:lnTo>
                <a:lnTo>
                  <a:pt x="767183" y="79766"/>
                </a:lnTo>
                <a:lnTo>
                  <a:pt x="699117" y="86690"/>
                </a:lnTo>
                <a:lnTo>
                  <a:pt x="635384" y="95957"/>
                </a:lnTo>
                <a:lnTo>
                  <a:pt x="576454" y="107379"/>
                </a:lnTo>
                <a:lnTo>
                  <a:pt x="522795" y="120767"/>
                </a:lnTo>
                <a:lnTo>
                  <a:pt x="474874" y="135934"/>
                </a:lnTo>
                <a:lnTo>
                  <a:pt x="433160" y="152691"/>
                </a:lnTo>
                <a:lnTo>
                  <a:pt x="398121" y="170850"/>
                </a:lnTo>
                <a:lnTo>
                  <a:pt x="349943" y="210622"/>
                </a:lnTo>
                <a:lnTo>
                  <a:pt x="334085" y="253747"/>
                </a:lnTo>
                <a:lnTo>
                  <a:pt x="339446" y="276096"/>
                </a:lnTo>
                <a:lnTo>
                  <a:pt x="336297" y="278712"/>
                </a:lnTo>
                <a:lnTo>
                  <a:pt x="278017" y="281996"/>
                </a:lnTo>
                <a:lnTo>
                  <a:pt x="222806" y="287968"/>
                </a:lnTo>
                <a:lnTo>
                  <a:pt x="171570" y="296449"/>
                </a:lnTo>
                <a:lnTo>
                  <a:pt x="125213" y="307260"/>
                </a:lnTo>
                <a:lnTo>
                  <a:pt x="84643" y="320220"/>
                </a:lnTo>
                <a:lnTo>
                  <a:pt x="19099" y="356397"/>
                </a:lnTo>
                <a:lnTo>
                  <a:pt x="0" y="400763"/>
                </a:lnTo>
                <a:lnTo>
                  <a:pt x="11483" y="422612"/>
                </a:lnTo>
                <a:lnTo>
                  <a:pt x="36269" y="443394"/>
                </a:lnTo>
                <a:lnTo>
                  <a:pt x="73817" y="462474"/>
                </a:lnTo>
                <a:lnTo>
                  <a:pt x="123588" y="479216"/>
                </a:lnTo>
                <a:lnTo>
                  <a:pt x="185040" y="492986"/>
                </a:lnTo>
                <a:lnTo>
                  <a:pt x="135749" y="513027"/>
                </a:lnTo>
                <a:lnTo>
                  <a:pt x="102190" y="535576"/>
                </a:lnTo>
                <a:lnTo>
                  <a:pt x="85268" y="559791"/>
                </a:lnTo>
                <a:lnTo>
                  <a:pt x="85891" y="584833"/>
                </a:lnTo>
                <a:lnTo>
                  <a:pt x="124638" y="623792"/>
                </a:lnTo>
                <a:lnTo>
                  <a:pt x="159165" y="640569"/>
                </a:lnTo>
                <a:lnTo>
                  <a:pt x="202220" y="655165"/>
                </a:lnTo>
                <a:lnTo>
                  <a:pt x="252623" y="667297"/>
                </a:lnTo>
                <a:lnTo>
                  <a:pt x="309192" y="676679"/>
                </a:lnTo>
                <a:lnTo>
                  <a:pt x="370746" y="683029"/>
                </a:lnTo>
                <a:lnTo>
                  <a:pt x="436106" y="686061"/>
                </a:lnTo>
                <a:lnTo>
                  <a:pt x="3101731" y="685493"/>
                </a:lnTo>
                <a:lnTo>
                  <a:pt x="3164959" y="660171"/>
                </a:lnTo>
                <a:lnTo>
                  <a:pt x="3216348" y="623792"/>
                </a:lnTo>
                <a:lnTo>
                  <a:pt x="3235250" y="583296"/>
                </a:lnTo>
                <a:lnTo>
                  <a:pt x="3294328" y="579764"/>
                </a:lnTo>
                <a:lnTo>
                  <a:pt x="3351683" y="574418"/>
                </a:lnTo>
                <a:lnTo>
                  <a:pt x="3406880" y="567317"/>
                </a:lnTo>
                <a:lnTo>
                  <a:pt x="3459480" y="558518"/>
                </a:lnTo>
                <a:lnTo>
                  <a:pt x="3509049" y="548079"/>
                </a:lnTo>
                <a:lnTo>
                  <a:pt x="3568808" y="532000"/>
                </a:lnTo>
                <a:lnTo>
                  <a:pt x="3619762" y="514047"/>
                </a:lnTo>
                <a:lnTo>
                  <a:pt x="3661781" y="494519"/>
                </a:lnTo>
                <a:lnTo>
                  <a:pt x="3694738" y="473717"/>
                </a:lnTo>
                <a:lnTo>
                  <a:pt x="3732953" y="429480"/>
                </a:lnTo>
                <a:lnTo>
                  <a:pt x="3737954" y="406644"/>
                </a:lnTo>
                <a:lnTo>
                  <a:pt x="3733379" y="383728"/>
                </a:lnTo>
                <a:lnTo>
                  <a:pt x="3719100" y="361031"/>
                </a:lnTo>
                <a:lnTo>
                  <a:pt x="3694989" y="338851"/>
                </a:lnTo>
                <a:lnTo>
                  <a:pt x="3660918" y="317488"/>
                </a:lnTo>
                <a:lnTo>
                  <a:pt x="3616758" y="297241"/>
                </a:lnTo>
                <a:lnTo>
                  <a:pt x="3622822" y="292694"/>
                </a:lnTo>
                <a:lnTo>
                  <a:pt x="3651686" y="256129"/>
                </a:lnTo>
                <a:lnTo>
                  <a:pt x="3653468" y="233773"/>
                </a:lnTo>
                <a:lnTo>
                  <a:pt x="3643875" y="211990"/>
                </a:lnTo>
                <a:lnTo>
                  <a:pt x="3593233" y="171564"/>
                </a:lnTo>
                <a:lnTo>
                  <a:pt x="3553515" y="153635"/>
                </a:lnTo>
                <a:lnTo>
                  <a:pt x="3505089" y="137705"/>
                </a:lnTo>
                <a:lnTo>
                  <a:pt x="3448620" y="124129"/>
                </a:lnTo>
                <a:lnTo>
                  <a:pt x="3384774" y="113266"/>
                </a:lnTo>
                <a:lnTo>
                  <a:pt x="3314218" y="105471"/>
                </a:lnTo>
                <a:lnTo>
                  <a:pt x="3307759" y="98207"/>
                </a:lnTo>
                <a:lnTo>
                  <a:pt x="1212838" y="98207"/>
                </a:lnTo>
                <a:lnTo>
                  <a:pt x="1163443" y="90310"/>
                </a:lnTo>
                <a:lnTo>
                  <a:pt x="1112102" y="83921"/>
                </a:lnTo>
                <a:lnTo>
                  <a:pt x="1059184" y="79061"/>
                </a:lnTo>
                <a:lnTo>
                  <a:pt x="1005058" y="75754"/>
                </a:lnTo>
                <a:lnTo>
                  <a:pt x="950092" y="74022"/>
                </a:lnTo>
                <a:lnTo>
                  <a:pt x="894655" y="73887"/>
                </a:lnTo>
                <a:close/>
              </a:path>
              <a:path w="3738245" h="838835">
                <a:moveTo>
                  <a:pt x="1619436" y="23328"/>
                </a:moveTo>
                <a:lnTo>
                  <a:pt x="1564826" y="24352"/>
                </a:lnTo>
                <a:lnTo>
                  <a:pt x="1511212" y="27329"/>
                </a:lnTo>
                <a:lnTo>
                  <a:pt x="1459178" y="32202"/>
                </a:lnTo>
                <a:lnTo>
                  <a:pt x="1409306" y="38917"/>
                </a:lnTo>
                <a:lnTo>
                  <a:pt x="1362181" y="47419"/>
                </a:lnTo>
                <a:lnTo>
                  <a:pt x="1318388" y="57654"/>
                </a:lnTo>
                <a:lnTo>
                  <a:pt x="1278511" y="69567"/>
                </a:lnTo>
                <a:lnTo>
                  <a:pt x="1212838" y="98207"/>
                </a:lnTo>
                <a:lnTo>
                  <a:pt x="3307759" y="98207"/>
                </a:lnTo>
                <a:lnTo>
                  <a:pt x="3295243" y="84130"/>
                </a:lnTo>
                <a:lnTo>
                  <a:pt x="3264763" y="64244"/>
                </a:lnTo>
                <a:lnTo>
                  <a:pt x="3263899" y="63866"/>
                </a:lnTo>
                <a:lnTo>
                  <a:pt x="1943253" y="63866"/>
                </a:lnTo>
                <a:lnTo>
                  <a:pt x="1918661" y="56981"/>
                </a:lnTo>
                <a:lnTo>
                  <a:pt x="1864999" y="44944"/>
                </a:lnTo>
                <a:lnTo>
                  <a:pt x="1783393" y="32509"/>
                </a:lnTo>
                <a:lnTo>
                  <a:pt x="1729303" y="27351"/>
                </a:lnTo>
                <a:lnTo>
                  <a:pt x="1674456" y="24309"/>
                </a:lnTo>
                <a:lnTo>
                  <a:pt x="1619436" y="23328"/>
                </a:lnTo>
                <a:close/>
              </a:path>
              <a:path w="3738245" h="838835">
                <a:moveTo>
                  <a:pt x="2275316" y="0"/>
                </a:moveTo>
                <a:lnTo>
                  <a:pt x="2217384" y="1648"/>
                </a:lnTo>
                <a:lnTo>
                  <a:pt x="2161214" y="5965"/>
                </a:lnTo>
                <a:lnTo>
                  <a:pt x="2107847" y="12846"/>
                </a:lnTo>
                <a:lnTo>
                  <a:pt x="2058326" y="22183"/>
                </a:lnTo>
                <a:lnTo>
                  <a:pt x="2013692" y="33870"/>
                </a:lnTo>
                <a:lnTo>
                  <a:pt x="1974987" y="47800"/>
                </a:lnTo>
                <a:lnTo>
                  <a:pt x="1943253" y="63866"/>
                </a:lnTo>
                <a:lnTo>
                  <a:pt x="3263899" y="63866"/>
                </a:lnTo>
                <a:lnTo>
                  <a:pt x="3223584" y="46239"/>
                </a:lnTo>
                <a:lnTo>
                  <a:pt x="3220897" y="45413"/>
                </a:lnTo>
                <a:lnTo>
                  <a:pt x="2580844" y="45413"/>
                </a:lnTo>
                <a:lnTo>
                  <a:pt x="2552790" y="35406"/>
                </a:lnTo>
                <a:lnTo>
                  <a:pt x="2486672" y="18688"/>
                </a:lnTo>
                <a:lnTo>
                  <a:pt x="2392295" y="5139"/>
                </a:lnTo>
                <a:lnTo>
                  <a:pt x="2333967" y="1128"/>
                </a:lnTo>
                <a:lnTo>
                  <a:pt x="2275316" y="0"/>
                </a:lnTo>
                <a:close/>
              </a:path>
              <a:path w="3738245" h="838835">
                <a:moveTo>
                  <a:pt x="2920270" y="320"/>
                </a:moveTo>
                <a:lnTo>
                  <a:pt x="2866572" y="625"/>
                </a:lnTo>
                <a:lnTo>
                  <a:pt x="2813435" y="3005"/>
                </a:lnTo>
                <a:lnTo>
                  <a:pt x="2761564" y="7442"/>
                </a:lnTo>
                <a:lnTo>
                  <a:pt x="2711665" y="13920"/>
                </a:lnTo>
                <a:lnTo>
                  <a:pt x="2664442" y="22419"/>
                </a:lnTo>
                <a:lnTo>
                  <a:pt x="2620600" y="32923"/>
                </a:lnTo>
                <a:lnTo>
                  <a:pt x="2580844" y="45413"/>
                </a:lnTo>
                <a:lnTo>
                  <a:pt x="3220897" y="45413"/>
                </a:lnTo>
                <a:lnTo>
                  <a:pt x="3172512" y="30541"/>
                </a:lnTo>
                <a:lnTo>
                  <a:pt x="3126580" y="20205"/>
                </a:lnTo>
                <a:lnTo>
                  <a:pt x="3077685" y="12033"/>
                </a:lnTo>
                <a:lnTo>
                  <a:pt x="3026532" y="6006"/>
                </a:lnTo>
                <a:lnTo>
                  <a:pt x="2973825" y="2108"/>
                </a:lnTo>
                <a:lnTo>
                  <a:pt x="2920270" y="32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8749" y="595047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291" y="0"/>
                </a:moveTo>
                <a:lnTo>
                  <a:pt x="14224" y="1828"/>
                </a:lnTo>
                <a:lnTo>
                  <a:pt x="6821" y="6815"/>
                </a:lnTo>
                <a:lnTo>
                  <a:pt x="1830" y="14214"/>
                </a:lnTo>
                <a:lnTo>
                  <a:pt x="0" y="23279"/>
                </a:lnTo>
                <a:lnTo>
                  <a:pt x="1830" y="32343"/>
                </a:lnTo>
                <a:lnTo>
                  <a:pt x="6821" y="39743"/>
                </a:lnTo>
                <a:lnTo>
                  <a:pt x="14224" y="44729"/>
                </a:lnTo>
                <a:lnTo>
                  <a:pt x="23291" y="46558"/>
                </a:lnTo>
                <a:lnTo>
                  <a:pt x="32351" y="44729"/>
                </a:lnTo>
                <a:lnTo>
                  <a:pt x="39751" y="39743"/>
                </a:lnTo>
                <a:lnTo>
                  <a:pt x="44740" y="32343"/>
                </a:lnTo>
                <a:lnTo>
                  <a:pt x="46570" y="23279"/>
                </a:lnTo>
                <a:lnTo>
                  <a:pt x="44740" y="14214"/>
                </a:lnTo>
                <a:lnTo>
                  <a:pt x="39751" y="6815"/>
                </a:lnTo>
                <a:lnTo>
                  <a:pt x="32351" y="1828"/>
                </a:lnTo>
                <a:lnTo>
                  <a:pt x="23291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87968" y="5854960"/>
            <a:ext cx="93129" cy="93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3268" y="5752838"/>
            <a:ext cx="1397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8632" y="5108121"/>
            <a:ext cx="3738245" cy="838835"/>
          </a:xfrm>
          <a:custGeom>
            <a:avLst/>
            <a:gdLst/>
            <a:ahLst/>
            <a:cxnLst/>
            <a:rect l="l" t="t" r="r" b="b"/>
            <a:pathLst>
              <a:path w="3738245" h="838835">
                <a:moveTo>
                  <a:pt x="339446" y="276096"/>
                </a:moveTo>
                <a:lnTo>
                  <a:pt x="334085" y="253747"/>
                </a:lnTo>
                <a:lnTo>
                  <a:pt x="337740" y="231860"/>
                </a:lnTo>
                <a:lnTo>
                  <a:pt x="349943" y="210622"/>
                </a:lnTo>
                <a:lnTo>
                  <a:pt x="398121" y="170850"/>
                </a:lnTo>
                <a:lnTo>
                  <a:pt x="433160" y="152691"/>
                </a:lnTo>
                <a:lnTo>
                  <a:pt x="474874" y="135934"/>
                </a:lnTo>
                <a:lnTo>
                  <a:pt x="522795" y="120767"/>
                </a:lnTo>
                <a:lnTo>
                  <a:pt x="576454" y="107379"/>
                </a:lnTo>
                <a:lnTo>
                  <a:pt x="635384" y="95957"/>
                </a:lnTo>
                <a:lnTo>
                  <a:pt x="699117" y="86690"/>
                </a:lnTo>
                <a:lnTo>
                  <a:pt x="767183" y="79766"/>
                </a:lnTo>
                <a:lnTo>
                  <a:pt x="839115" y="75372"/>
                </a:lnTo>
                <a:lnTo>
                  <a:pt x="894655" y="73887"/>
                </a:lnTo>
                <a:lnTo>
                  <a:pt x="950092" y="74022"/>
                </a:lnTo>
                <a:lnTo>
                  <a:pt x="1005058" y="75754"/>
                </a:lnTo>
                <a:lnTo>
                  <a:pt x="1059184" y="79061"/>
                </a:lnTo>
                <a:lnTo>
                  <a:pt x="1112102" y="83921"/>
                </a:lnTo>
                <a:lnTo>
                  <a:pt x="1163443" y="90310"/>
                </a:lnTo>
                <a:lnTo>
                  <a:pt x="1212838" y="98207"/>
                </a:lnTo>
                <a:lnTo>
                  <a:pt x="1278511" y="69567"/>
                </a:lnTo>
                <a:lnTo>
                  <a:pt x="1318388" y="57654"/>
                </a:lnTo>
                <a:lnTo>
                  <a:pt x="1362181" y="47419"/>
                </a:lnTo>
                <a:lnTo>
                  <a:pt x="1409306" y="38917"/>
                </a:lnTo>
                <a:lnTo>
                  <a:pt x="1459178" y="32202"/>
                </a:lnTo>
                <a:lnTo>
                  <a:pt x="1511212" y="27329"/>
                </a:lnTo>
                <a:lnTo>
                  <a:pt x="1564826" y="24352"/>
                </a:lnTo>
                <a:lnTo>
                  <a:pt x="1619436" y="23328"/>
                </a:lnTo>
                <a:lnTo>
                  <a:pt x="1674456" y="24309"/>
                </a:lnTo>
                <a:lnTo>
                  <a:pt x="1729303" y="27351"/>
                </a:lnTo>
                <a:lnTo>
                  <a:pt x="1783393" y="32509"/>
                </a:lnTo>
                <a:lnTo>
                  <a:pt x="1836141" y="39838"/>
                </a:lnTo>
                <a:lnTo>
                  <a:pt x="1892541" y="50666"/>
                </a:lnTo>
                <a:lnTo>
                  <a:pt x="1943253" y="63866"/>
                </a:lnTo>
                <a:lnTo>
                  <a:pt x="2013692" y="33870"/>
                </a:lnTo>
                <a:lnTo>
                  <a:pt x="2058326" y="22183"/>
                </a:lnTo>
                <a:lnTo>
                  <a:pt x="2107847" y="12846"/>
                </a:lnTo>
                <a:lnTo>
                  <a:pt x="2161214" y="5965"/>
                </a:lnTo>
                <a:lnTo>
                  <a:pt x="2217384" y="1648"/>
                </a:lnTo>
                <a:lnTo>
                  <a:pt x="2275316" y="0"/>
                </a:lnTo>
                <a:lnTo>
                  <a:pt x="2333967" y="1128"/>
                </a:lnTo>
                <a:lnTo>
                  <a:pt x="2392295" y="5139"/>
                </a:lnTo>
                <a:lnTo>
                  <a:pt x="2449259" y="12139"/>
                </a:lnTo>
                <a:lnTo>
                  <a:pt x="2521291" y="26471"/>
                </a:lnTo>
                <a:lnTo>
                  <a:pt x="2580844" y="45413"/>
                </a:lnTo>
                <a:lnTo>
                  <a:pt x="2620600" y="32923"/>
                </a:lnTo>
                <a:lnTo>
                  <a:pt x="2664442" y="22419"/>
                </a:lnTo>
                <a:lnTo>
                  <a:pt x="2711665" y="13920"/>
                </a:lnTo>
                <a:lnTo>
                  <a:pt x="2761564" y="7442"/>
                </a:lnTo>
                <a:lnTo>
                  <a:pt x="2813435" y="3005"/>
                </a:lnTo>
                <a:lnTo>
                  <a:pt x="2866572" y="625"/>
                </a:lnTo>
                <a:lnTo>
                  <a:pt x="2920270" y="320"/>
                </a:lnTo>
                <a:lnTo>
                  <a:pt x="2973825" y="2108"/>
                </a:lnTo>
                <a:lnTo>
                  <a:pt x="3026532" y="6006"/>
                </a:lnTo>
                <a:lnTo>
                  <a:pt x="3077685" y="12033"/>
                </a:lnTo>
                <a:lnTo>
                  <a:pt x="3126580" y="20205"/>
                </a:lnTo>
                <a:lnTo>
                  <a:pt x="3172512" y="30541"/>
                </a:lnTo>
                <a:lnTo>
                  <a:pt x="3223584" y="46239"/>
                </a:lnTo>
                <a:lnTo>
                  <a:pt x="3264763" y="64244"/>
                </a:lnTo>
                <a:lnTo>
                  <a:pt x="3314218" y="105471"/>
                </a:lnTo>
                <a:lnTo>
                  <a:pt x="3384774" y="113266"/>
                </a:lnTo>
                <a:lnTo>
                  <a:pt x="3448620" y="124129"/>
                </a:lnTo>
                <a:lnTo>
                  <a:pt x="3505089" y="137705"/>
                </a:lnTo>
                <a:lnTo>
                  <a:pt x="3553515" y="153635"/>
                </a:lnTo>
                <a:lnTo>
                  <a:pt x="3593233" y="171564"/>
                </a:lnTo>
                <a:lnTo>
                  <a:pt x="3643875" y="211990"/>
                </a:lnTo>
                <a:lnTo>
                  <a:pt x="3653468" y="233773"/>
                </a:lnTo>
                <a:lnTo>
                  <a:pt x="3651686" y="256129"/>
                </a:lnTo>
                <a:lnTo>
                  <a:pt x="3628364" y="288085"/>
                </a:lnTo>
                <a:lnTo>
                  <a:pt x="3616758" y="297241"/>
                </a:lnTo>
                <a:lnTo>
                  <a:pt x="3660918" y="317488"/>
                </a:lnTo>
                <a:lnTo>
                  <a:pt x="3694989" y="338851"/>
                </a:lnTo>
                <a:lnTo>
                  <a:pt x="3733379" y="383728"/>
                </a:lnTo>
                <a:lnTo>
                  <a:pt x="3737954" y="406644"/>
                </a:lnTo>
                <a:lnTo>
                  <a:pt x="3732953" y="429480"/>
                </a:lnTo>
                <a:lnTo>
                  <a:pt x="3694738" y="473717"/>
                </a:lnTo>
                <a:lnTo>
                  <a:pt x="3661781" y="494519"/>
                </a:lnTo>
                <a:lnTo>
                  <a:pt x="3619762" y="514047"/>
                </a:lnTo>
                <a:lnTo>
                  <a:pt x="3568808" y="532000"/>
                </a:lnTo>
                <a:lnTo>
                  <a:pt x="3509049" y="548079"/>
                </a:lnTo>
                <a:lnTo>
                  <a:pt x="3459480" y="558518"/>
                </a:lnTo>
                <a:lnTo>
                  <a:pt x="3406880" y="567317"/>
                </a:lnTo>
                <a:lnTo>
                  <a:pt x="3351683" y="574418"/>
                </a:lnTo>
                <a:lnTo>
                  <a:pt x="3294328" y="579764"/>
                </a:lnTo>
                <a:lnTo>
                  <a:pt x="3235250" y="583296"/>
                </a:lnTo>
                <a:lnTo>
                  <a:pt x="3216321" y="623831"/>
                </a:lnTo>
                <a:lnTo>
                  <a:pt x="3164959" y="660171"/>
                </a:lnTo>
                <a:lnTo>
                  <a:pt x="3128617" y="676317"/>
                </a:lnTo>
                <a:lnTo>
                  <a:pt x="3085968" y="690873"/>
                </a:lnTo>
                <a:lnTo>
                  <a:pt x="3037612" y="703659"/>
                </a:lnTo>
                <a:lnTo>
                  <a:pt x="2984150" y="714494"/>
                </a:lnTo>
                <a:lnTo>
                  <a:pt x="2926182" y="723197"/>
                </a:lnTo>
                <a:lnTo>
                  <a:pt x="2864310" y="729590"/>
                </a:lnTo>
                <a:lnTo>
                  <a:pt x="2799132" y="733490"/>
                </a:lnTo>
                <a:lnTo>
                  <a:pt x="2731250" y="734718"/>
                </a:lnTo>
                <a:lnTo>
                  <a:pt x="2676218" y="733654"/>
                </a:lnTo>
                <a:lnTo>
                  <a:pt x="2622144" y="730763"/>
                </a:lnTo>
                <a:lnTo>
                  <a:pt x="2569510" y="726088"/>
                </a:lnTo>
                <a:lnTo>
                  <a:pt x="2518796" y="719671"/>
                </a:lnTo>
                <a:lnTo>
                  <a:pt x="2470481" y="711553"/>
                </a:lnTo>
                <a:lnTo>
                  <a:pt x="2421321" y="747070"/>
                </a:lnTo>
                <a:lnTo>
                  <a:pt x="2350924" y="777620"/>
                </a:lnTo>
                <a:lnTo>
                  <a:pt x="2308871" y="790852"/>
                </a:lnTo>
                <a:lnTo>
                  <a:pt x="2262841" y="802623"/>
                </a:lnTo>
                <a:lnTo>
                  <a:pt x="2213277" y="812862"/>
                </a:lnTo>
                <a:lnTo>
                  <a:pt x="2160624" y="821496"/>
                </a:lnTo>
                <a:lnTo>
                  <a:pt x="2105325" y="828451"/>
                </a:lnTo>
                <a:lnTo>
                  <a:pt x="2047823" y="833656"/>
                </a:lnTo>
                <a:lnTo>
                  <a:pt x="1988564" y="837037"/>
                </a:lnTo>
                <a:lnTo>
                  <a:pt x="1927990" y="838522"/>
                </a:lnTo>
                <a:lnTo>
                  <a:pt x="1866546" y="838037"/>
                </a:lnTo>
                <a:lnTo>
                  <a:pt x="1804675" y="835511"/>
                </a:lnTo>
                <a:lnTo>
                  <a:pt x="1742822" y="830870"/>
                </a:lnTo>
                <a:lnTo>
                  <a:pt x="1679738" y="823781"/>
                </a:lnTo>
                <a:lnTo>
                  <a:pt x="1620113" y="814584"/>
                </a:lnTo>
                <a:lnTo>
                  <a:pt x="1564476" y="803398"/>
                </a:lnTo>
                <a:lnTo>
                  <a:pt x="1513355" y="790345"/>
                </a:lnTo>
                <a:lnTo>
                  <a:pt x="1467281" y="775543"/>
                </a:lnTo>
                <a:lnTo>
                  <a:pt x="1426782" y="759115"/>
                </a:lnTo>
                <a:lnTo>
                  <a:pt x="1376177" y="767565"/>
                </a:lnTo>
                <a:lnTo>
                  <a:pt x="1324283" y="774548"/>
                </a:lnTo>
                <a:lnTo>
                  <a:pt x="1271374" y="780085"/>
                </a:lnTo>
                <a:lnTo>
                  <a:pt x="1217726" y="784198"/>
                </a:lnTo>
                <a:lnTo>
                  <a:pt x="1163613" y="786906"/>
                </a:lnTo>
                <a:lnTo>
                  <a:pt x="1109310" y="788232"/>
                </a:lnTo>
                <a:lnTo>
                  <a:pt x="1055092" y="788196"/>
                </a:lnTo>
                <a:lnTo>
                  <a:pt x="1001234" y="786819"/>
                </a:lnTo>
                <a:lnTo>
                  <a:pt x="948010" y="784123"/>
                </a:lnTo>
                <a:lnTo>
                  <a:pt x="895696" y="780127"/>
                </a:lnTo>
                <a:lnTo>
                  <a:pt x="844567" y="774854"/>
                </a:lnTo>
                <a:lnTo>
                  <a:pt x="794897" y="768323"/>
                </a:lnTo>
                <a:lnTo>
                  <a:pt x="746960" y="760557"/>
                </a:lnTo>
                <a:lnTo>
                  <a:pt x="701033" y="751575"/>
                </a:lnTo>
                <a:lnTo>
                  <a:pt x="657390" y="741399"/>
                </a:lnTo>
                <a:lnTo>
                  <a:pt x="616305" y="730051"/>
                </a:lnTo>
                <a:lnTo>
                  <a:pt x="578053" y="717550"/>
                </a:lnTo>
                <a:lnTo>
                  <a:pt x="511150" y="689176"/>
                </a:lnTo>
                <a:lnTo>
                  <a:pt x="504089" y="685493"/>
                </a:lnTo>
                <a:lnTo>
                  <a:pt x="436106" y="686061"/>
                </a:lnTo>
                <a:lnTo>
                  <a:pt x="370746" y="683029"/>
                </a:lnTo>
                <a:lnTo>
                  <a:pt x="309192" y="676679"/>
                </a:lnTo>
                <a:lnTo>
                  <a:pt x="252623" y="667297"/>
                </a:lnTo>
                <a:lnTo>
                  <a:pt x="202220" y="655165"/>
                </a:lnTo>
                <a:lnTo>
                  <a:pt x="159165" y="640569"/>
                </a:lnTo>
                <a:lnTo>
                  <a:pt x="124638" y="623792"/>
                </a:lnTo>
                <a:lnTo>
                  <a:pt x="85891" y="584833"/>
                </a:lnTo>
                <a:lnTo>
                  <a:pt x="85268" y="559791"/>
                </a:lnTo>
                <a:lnTo>
                  <a:pt x="102190" y="535576"/>
                </a:lnTo>
                <a:lnTo>
                  <a:pt x="135749" y="513027"/>
                </a:lnTo>
                <a:lnTo>
                  <a:pt x="185040" y="492986"/>
                </a:lnTo>
                <a:lnTo>
                  <a:pt x="123588" y="479216"/>
                </a:lnTo>
                <a:lnTo>
                  <a:pt x="73817" y="462474"/>
                </a:lnTo>
                <a:lnTo>
                  <a:pt x="36269" y="443394"/>
                </a:lnTo>
                <a:lnTo>
                  <a:pt x="11483" y="422612"/>
                </a:lnTo>
                <a:lnTo>
                  <a:pt x="0" y="400763"/>
                </a:lnTo>
                <a:lnTo>
                  <a:pt x="2358" y="378479"/>
                </a:lnTo>
                <a:lnTo>
                  <a:pt x="50763" y="335151"/>
                </a:lnTo>
                <a:lnTo>
                  <a:pt x="125213" y="307260"/>
                </a:lnTo>
                <a:lnTo>
                  <a:pt x="171570" y="296449"/>
                </a:lnTo>
                <a:lnTo>
                  <a:pt x="222806" y="287968"/>
                </a:lnTo>
                <a:lnTo>
                  <a:pt x="278017" y="281996"/>
                </a:lnTo>
                <a:lnTo>
                  <a:pt x="336297" y="278712"/>
                </a:lnTo>
                <a:lnTo>
                  <a:pt x="339446" y="2760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8749" y="595047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46570" y="23279"/>
                </a:moveTo>
                <a:lnTo>
                  <a:pt x="44740" y="32343"/>
                </a:lnTo>
                <a:lnTo>
                  <a:pt x="39751" y="39743"/>
                </a:lnTo>
                <a:lnTo>
                  <a:pt x="32351" y="44729"/>
                </a:lnTo>
                <a:lnTo>
                  <a:pt x="23291" y="46558"/>
                </a:lnTo>
                <a:lnTo>
                  <a:pt x="14224" y="44729"/>
                </a:lnTo>
                <a:lnTo>
                  <a:pt x="6821" y="39743"/>
                </a:lnTo>
                <a:lnTo>
                  <a:pt x="1830" y="32343"/>
                </a:lnTo>
                <a:lnTo>
                  <a:pt x="0" y="23279"/>
                </a:lnTo>
                <a:lnTo>
                  <a:pt x="1830" y="14214"/>
                </a:lnTo>
                <a:lnTo>
                  <a:pt x="6821" y="6815"/>
                </a:lnTo>
                <a:lnTo>
                  <a:pt x="14224" y="1828"/>
                </a:lnTo>
                <a:lnTo>
                  <a:pt x="23291" y="0"/>
                </a:lnTo>
                <a:lnTo>
                  <a:pt x="32351" y="1828"/>
                </a:lnTo>
                <a:lnTo>
                  <a:pt x="39751" y="6815"/>
                </a:lnTo>
                <a:lnTo>
                  <a:pt x="44740" y="14214"/>
                </a:lnTo>
                <a:lnTo>
                  <a:pt x="46570" y="2327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1618" y="5848610"/>
            <a:ext cx="105829" cy="105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6918" y="5746488"/>
            <a:ext cx="1524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77683" y="5597837"/>
            <a:ext cx="219075" cy="15875"/>
          </a:xfrm>
          <a:custGeom>
            <a:avLst/>
            <a:gdLst/>
            <a:ahLst/>
            <a:cxnLst/>
            <a:rect l="l" t="t" r="r" b="b"/>
            <a:pathLst>
              <a:path w="219075" h="15875">
                <a:moveTo>
                  <a:pt x="218935" y="15468"/>
                </a:moveTo>
                <a:lnTo>
                  <a:pt x="161793" y="15496"/>
                </a:lnTo>
                <a:lnTo>
                  <a:pt x="105614" y="12882"/>
                </a:lnTo>
                <a:lnTo>
                  <a:pt x="51362" y="7694"/>
                </a:ln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4002" y="5782533"/>
            <a:ext cx="95885" cy="7620"/>
          </a:xfrm>
          <a:custGeom>
            <a:avLst/>
            <a:gdLst/>
            <a:ahLst/>
            <a:cxnLst/>
            <a:rect l="l" t="t" r="r" b="b"/>
            <a:pathLst>
              <a:path w="95885" h="7620">
                <a:moveTo>
                  <a:pt x="95783" y="0"/>
                </a:moveTo>
                <a:lnTo>
                  <a:pt x="72476" y="2573"/>
                </a:lnTo>
                <a:lnTo>
                  <a:pt x="48691" y="4668"/>
                </a:lnTo>
                <a:lnTo>
                  <a:pt x="24506" y="6281"/>
                </a:lnTo>
                <a:lnTo>
                  <a:pt x="0" y="7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57488" y="5830094"/>
            <a:ext cx="57785" cy="34290"/>
          </a:xfrm>
          <a:custGeom>
            <a:avLst/>
            <a:gdLst/>
            <a:ahLst/>
            <a:cxnLst/>
            <a:rect l="l" t="t" r="r" b="b"/>
            <a:pathLst>
              <a:path w="57785" h="34289">
                <a:moveTo>
                  <a:pt x="57708" y="33756"/>
                </a:moveTo>
                <a:lnTo>
                  <a:pt x="41090" y="25679"/>
                </a:lnTo>
                <a:lnTo>
                  <a:pt x="25911" y="17349"/>
                </a:lnTo>
                <a:lnTo>
                  <a:pt x="12203" y="878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9492" y="5779663"/>
            <a:ext cx="23495" cy="37465"/>
          </a:xfrm>
          <a:custGeom>
            <a:avLst/>
            <a:gdLst/>
            <a:ahLst/>
            <a:cxnLst/>
            <a:rect l="l" t="t" r="r" b="b"/>
            <a:pathLst>
              <a:path w="23495" h="37464">
                <a:moveTo>
                  <a:pt x="23037" y="0"/>
                </a:moveTo>
                <a:lnTo>
                  <a:pt x="19682" y="9390"/>
                </a:lnTo>
                <a:lnTo>
                  <a:pt x="14714" y="18708"/>
                </a:lnTo>
                <a:lnTo>
                  <a:pt x="8148" y="27933"/>
                </a:lnTo>
                <a:lnTo>
                  <a:pt x="0" y="370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40784" y="5550771"/>
            <a:ext cx="281305" cy="139065"/>
          </a:xfrm>
          <a:custGeom>
            <a:avLst/>
            <a:gdLst/>
            <a:ahLst/>
            <a:cxnLst/>
            <a:rect l="l" t="t" r="r" b="b"/>
            <a:pathLst>
              <a:path w="281304" h="139064">
                <a:moveTo>
                  <a:pt x="0" y="0"/>
                </a:moveTo>
                <a:lnTo>
                  <a:pt x="70196" y="12692"/>
                </a:lnTo>
                <a:lnTo>
                  <a:pt x="131745" y="28421"/>
                </a:lnTo>
                <a:lnTo>
                  <a:pt x="183826" y="46784"/>
                </a:lnTo>
                <a:lnTo>
                  <a:pt x="225616" y="67374"/>
                </a:lnTo>
                <a:lnTo>
                  <a:pt x="275037" y="113614"/>
                </a:lnTo>
                <a:lnTo>
                  <a:pt x="281025" y="1384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78490" y="5403311"/>
            <a:ext cx="125730" cy="52069"/>
          </a:xfrm>
          <a:custGeom>
            <a:avLst/>
            <a:gdLst/>
            <a:ahLst/>
            <a:cxnLst/>
            <a:rect l="l" t="t" r="r" b="b"/>
            <a:pathLst>
              <a:path w="125729" h="52070">
                <a:moveTo>
                  <a:pt x="125133" y="0"/>
                </a:moveTo>
                <a:lnTo>
                  <a:pt x="101375" y="14575"/>
                </a:lnTo>
                <a:lnTo>
                  <a:pt x="72391" y="28173"/>
                </a:lnTo>
                <a:lnTo>
                  <a:pt x="38495" y="40664"/>
                </a:lnTo>
                <a:lnTo>
                  <a:pt x="0" y="5191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03369" y="5210678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4" h="24764">
                <a:moveTo>
                  <a:pt x="0" y="0"/>
                </a:moveTo>
                <a:lnTo>
                  <a:pt x="3099" y="6089"/>
                </a:lnTo>
                <a:lnTo>
                  <a:pt x="5235" y="12214"/>
                </a:lnTo>
                <a:lnTo>
                  <a:pt x="6404" y="18363"/>
                </a:lnTo>
                <a:lnTo>
                  <a:pt x="6604" y="245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04221" y="5150810"/>
            <a:ext cx="64135" cy="31750"/>
          </a:xfrm>
          <a:custGeom>
            <a:avLst/>
            <a:gdLst/>
            <a:ahLst/>
            <a:cxnLst/>
            <a:rect l="l" t="t" r="r" b="b"/>
            <a:pathLst>
              <a:path w="64134" h="31750">
                <a:moveTo>
                  <a:pt x="0" y="31267"/>
                </a:moveTo>
                <a:lnTo>
                  <a:pt x="13210" y="22933"/>
                </a:lnTo>
                <a:lnTo>
                  <a:pt x="28340" y="14924"/>
                </a:lnTo>
                <a:lnTo>
                  <a:pt x="45327" y="7269"/>
                </a:lnTo>
                <a:lnTo>
                  <a:pt x="641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4654" y="5170012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4" h="27304">
                <a:moveTo>
                  <a:pt x="0" y="26962"/>
                </a:moveTo>
                <a:lnTo>
                  <a:pt x="5694" y="20009"/>
                </a:lnTo>
                <a:lnTo>
                  <a:pt x="12782" y="13185"/>
                </a:lnTo>
                <a:lnTo>
                  <a:pt x="21241" y="6509"/>
                </a:lnTo>
                <a:lnTo>
                  <a:pt x="3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1024" y="5206143"/>
            <a:ext cx="112395" cy="26670"/>
          </a:xfrm>
          <a:custGeom>
            <a:avLst/>
            <a:gdLst/>
            <a:ahLst/>
            <a:cxnLst/>
            <a:rect l="l" t="t" r="r" b="b"/>
            <a:pathLst>
              <a:path w="112395" h="26670">
                <a:moveTo>
                  <a:pt x="0" y="0"/>
                </a:moveTo>
                <a:lnTo>
                  <a:pt x="30000" y="5745"/>
                </a:lnTo>
                <a:lnTo>
                  <a:pt x="58778" y="12033"/>
                </a:lnTo>
                <a:lnTo>
                  <a:pt x="86257" y="18845"/>
                </a:lnTo>
                <a:lnTo>
                  <a:pt x="112356" y="2616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28089" y="5384223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39">
                <a:moveTo>
                  <a:pt x="19608" y="27520"/>
                </a:moveTo>
                <a:lnTo>
                  <a:pt x="13373" y="20738"/>
                </a:lnTo>
                <a:lnTo>
                  <a:pt x="8023" y="13884"/>
                </a:lnTo>
                <a:lnTo>
                  <a:pt x="3563" y="696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34300" y="5261955"/>
            <a:ext cx="1777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Y </a:t>
            </a:r>
            <a:r>
              <a:rPr sz="1800" spc="-1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z are not  </a:t>
            </a:r>
            <a:r>
              <a:rPr sz="1800" dirty="0">
                <a:latin typeface="Verdana"/>
                <a:cs typeface="Verdana"/>
              </a:rPr>
              <a:t>accessible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here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1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515" y="0"/>
                </a:lnTo>
                <a:lnTo>
                  <a:pt x="4655515" y="109537"/>
                </a:lnTo>
                <a:lnTo>
                  <a:pt x="0" y="10953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1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12" y="6597650"/>
            <a:ext cx="8352155" cy="0"/>
          </a:xfrm>
          <a:custGeom>
            <a:avLst/>
            <a:gdLst/>
            <a:ahLst/>
            <a:cxnLst/>
            <a:rect l="l" t="t" r="r" b="b"/>
            <a:pathLst>
              <a:path w="8352155">
                <a:moveTo>
                  <a:pt x="0" y="0"/>
                </a:moveTo>
                <a:lnTo>
                  <a:pt x="8351837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376999"/>
            <a:ext cx="580263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Using Swing</a:t>
            </a:r>
            <a:r>
              <a:rPr sz="3800" spc="-5" dirty="0"/>
              <a:t> </a:t>
            </a:r>
            <a:r>
              <a:rPr sz="3800" spc="-10" dirty="0"/>
              <a:t>Controls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2077896" y="1363521"/>
            <a:ext cx="5214937" cy="451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4969764"/>
            <a:ext cx="2264663" cy="46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50" y="5000625"/>
            <a:ext cx="2162162" cy="357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50" y="5000621"/>
            <a:ext cx="2162175" cy="357505"/>
          </a:xfrm>
          <a:custGeom>
            <a:avLst/>
            <a:gdLst/>
            <a:ahLst/>
            <a:cxnLst/>
            <a:rect l="l" t="t" r="r" b="b"/>
            <a:pathLst>
              <a:path w="2162175" h="357504">
                <a:moveTo>
                  <a:pt x="0" y="59537"/>
                </a:moveTo>
                <a:lnTo>
                  <a:pt x="4678" y="36363"/>
                </a:lnTo>
                <a:lnTo>
                  <a:pt x="17438" y="17438"/>
                </a:lnTo>
                <a:lnTo>
                  <a:pt x="36363" y="4678"/>
                </a:lnTo>
                <a:lnTo>
                  <a:pt x="59537" y="0"/>
                </a:lnTo>
                <a:lnTo>
                  <a:pt x="791768" y="0"/>
                </a:lnTo>
                <a:lnTo>
                  <a:pt x="1131100" y="0"/>
                </a:lnTo>
                <a:lnTo>
                  <a:pt x="1297774" y="0"/>
                </a:lnTo>
                <a:lnTo>
                  <a:pt x="1320949" y="4678"/>
                </a:lnTo>
                <a:lnTo>
                  <a:pt x="1339873" y="17438"/>
                </a:lnTo>
                <a:lnTo>
                  <a:pt x="1352633" y="36363"/>
                </a:lnTo>
                <a:lnTo>
                  <a:pt x="1357312" y="59537"/>
                </a:lnTo>
                <a:lnTo>
                  <a:pt x="2162175" y="90779"/>
                </a:lnTo>
                <a:lnTo>
                  <a:pt x="1357312" y="148831"/>
                </a:lnTo>
                <a:lnTo>
                  <a:pt x="1357312" y="297662"/>
                </a:lnTo>
                <a:lnTo>
                  <a:pt x="1352633" y="320834"/>
                </a:lnTo>
                <a:lnTo>
                  <a:pt x="1339873" y="339755"/>
                </a:lnTo>
                <a:lnTo>
                  <a:pt x="1320949" y="352510"/>
                </a:lnTo>
                <a:lnTo>
                  <a:pt x="1297774" y="357187"/>
                </a:lnTo>
                <a:lnTo>
                  <a:pt x="1131100" y="357187"/>
                </a:lnTo>
                <a:lnTo>
                  <a:pt x="791768" y="357187"/>
                </a:lnTo>
                <a:lnTo>
                  <a:pt x="59537" y="357187"/>
                </a:lnTo>
                <a:lnTo>
                  <a:pt x="36363" y="352510"/>
                </a:lnTo>
                <a:lnTo>
                  <a:pt x="17438" y="339755"/>
                </a:lnTo>
                <a:lnTo>
                  <a:pt x="4678" y="320834"/>
                </a:lnTo>
                <a:lnTo>
                  <a:pt x="0" y="297662"/>
                </a:lnTo>
                <a:lnTo>
                  <a:pt x="0" y="148831"/>
                </a:lnTo>
                <a:lnTo>
                  <a:pt x="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804" y="5041550"/>
            <a:ext cx="9956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Verdana"/>
                <a:cs typeface="Verdana"/>
              </a:rPr>
              <a:t>jTextArea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20" y="4256532"/>
            <a:ext cx="2901683" cy="460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411" y="4256532"/>
            <a:ext cx="1508759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750" y="4286250"/>
            <a:ext cx="2799880" cy="357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750" y="4286246"/>
            <a:ext cx="2800350" cy="357505"/>
          </a:xfrm>
          <a:custGeom>
            <a:avLst/>
            <a:gdLst/>
            <a:ahLst/>
            <a:cxnLst/>
            <a:rect l="l" t="t" r="r" b="b"/>
            <a:pathLst>
              <a:path w="2800350" h="357504">
                <a:moveTo>
                  <a:pt x="0" y="59537"/>
                </a:moveTo>
                <a:lnTo>
                  <a:pt x="4678" y="36363"/>
                </a:lnTo>
                <a:lnTo>
                  <a:pt x="17438" y="17438"/>
                </a:lnTo>
                <a:lnTo>
                  <a:pt x="36363" y="4678"/>
                </a:lnTo>
                <a:lnTo>
                  <a:pt x="59537" y="0"/>
                </a:lnTo>
                <a:lnTo>
                  <a:pt x="833437" y="0"/>
                </a:lnTo>
                <a:lnTo>
                  <a:pt x="1190625" y="0"/>
                </a:lnTo>
                <a:lnTo>
                  <a:pt x="1369212" y="0"/>
                </a:lnTo>
                <a:lnTo>
                  <a:pt x="1392386" y="4678"/>
                </a:lnTo>
                <a:lnTo>
                  <a:pt x="1411311" y="17438"/>
                </a:lnTo>
                <a:lnTo>
                  <a:pt x="1424071" y="36363"/>
                </a:lnTo>
                <a:lnTo>
                  <a:pt x="1428750" y="59537"/>
                </a:lnTo>
                <a:lnTo>
                  <a:pt x="2799880" y="40614"/>
                </a:lnTo>
                <a:lnTo>
                  <a:pt x="1428750" y="148831"/>
                </a:lnTo>
                <a:lnTo>
                  <a:pt x="1428750" y="297662"/>
                </a:lnTo>
                <a:lnTo>
                  <a:pt x="1424071" y="320834"/>
                </a:lnTo>
                <a:lnTo>
                  <a:pt x="1411311" y="339755"/>
                </a:lnTo>
                <a:lnTo>
                  <a:pt x="1392386" y="352510"/>
                </a:lnTo>
                <a:lnTo>
                  <a:pt x="1369212" y="357187"/>
                </a:lnTo>
                <a:lnTo>
                  <a:pt x="1190625" y="357187"/>
                </a:lnTo>
                <a:lnTo>
                  <a:pt x="833437" y="357187"/>
                </a:lnTo>
                <a:lnTo>
                  <a:pt x="59537" y="357187"/>
                </a:lnTo>
                <a:lnTo>
                  <a:pt x="36363" y="352510"/>
                </a:lnTo>
                <a:lnTo>
                  <a:pt x="17438" y="339755"/>
                </a:lnTo>
                <a:lnTo>
                  <a:pt x="4678" y="320834"/>
                </a:lnTo>
                <a:lnTo>
                  <a:pt x="0" y="297662"/>
                </a:lnTo>
                <a:lnTo>
                  <a:pt x="0" y="148831"/>
                </a:lnTo>
                <a:lnTo>
                  <a:pt x="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0907" y="4327175"/>
            <a:ext cx="11982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Verdana"/>
                <a:cs typeface="Verdana"/>
              </a:rPr>
              <a:t>jComboBox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324" y="3683508"/>
            <a:ext cx="2255519" cy="463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187" y="3714750"/>
            <a:ext cx="2151697" cy="357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187" y="3714746"/>
            <a:ext cx="2152015" cy="357505"/>
          </a:xfrm>
          <a:custGeom>
            <a:avLst/>
            <a:gdLst/>
            <a:ahLst/>
            <a:cxnLst/>
            <a:rect l="l" t="t" r="r" b="b"/>
            <a:pathLst>
              <a:path w="2152015" h="357504">
                <a:moveTo>
                  <a:pt x="0" y="59537"/>
                </a:moveTo>
                <a:lnTo>
                  <a:pt x="4678" y="36363"/>
                </a:lnTo>
                <a:lnTo>
                  <a:pt x="17438" y="17438"/>
                </a:lnTo>
                <a:lnTo>
                  <a:pt x="36363" y="4678"/>
                </a:lnTo>
                <a:lnTo>
                  <a:pt x="59537" y="0"/>
                </a:lnTo>
                <a:lnTo>
                  <a:pt x="833437" y="0"/>
                </a:lnTo>
                <a:lnTo>
                  <a:pt x="1190625" y="0"/>
                </a:lnTo>
                <a:lnTo>
                  <a:pt x="1369212" y="0"/>
                </a:lnTo>
                <a:lnTo>
                  <a:pt x="1392386" y="4678"/>
                </a:lnTo>
                <a:lnTo>
                  <a:pt x="1411311" y="17438"/>
                </a:lnTo>
                <a:lnTo>
                  <a:pt x="1424071" y="36363"/>
                </a:lnTo>
                <a:lnTo>
                  <a:pt x="1428750" y="59537"/>
                </a:lnTo>
                <a:lnTo>
                  <a:pt x="2151697" y="100418"/>
                </a:lnTo>
                <a:lnTo>
                  <a:pt x="1428750" y="148831"/>
                </a:lnTo>
                <a:lnTo>
                  <a:pt x="1428750" y="297662"/>
                </a:lnTo>
                <a:lnTo>
                  <a:pt x="1424071" y="320834"/>
                </a:lnTo>
                <a:lnTo>
                  <a:pt x="1411311" y="339755"/>
                </a:lnTo>
                <a:lnTo>
                  <a:pt x="1392386" y="352510"/>
                </a:lnTo>
                <a:lnTo>
                  <a:pt x="1369212" y="357187"/>
                </a:lnTo>
                <a:lnTo>
                  <a:pt x="1190625" y="357187"/>
                </a:lnTo>
                <a:lnTo>
                  <a:pt x="833437" y="357187"/>
                </a:lnTo>
                <a:lnTo>
                  <a:pt x="59537" y="357187"/>
                </a:lnTo>
                <a:lnTo>
                  <a:pt x="36363" y="352510"/>
                </a:lnTo>
                <a:lnTo>
                  <a:pt x="17438" y="339755"/>
                </a:lnTo>
                <a:lnTo>
                  <a:pt x="4678" y="320834"/>
                </a:lnTo>
                <a:lnTo>
                  <a:pt x="0" y="297662"/>
                </a:lnTo>
                <a:lnTo>
                  <a:pt x="0" y="148831"/>
                </a:lnTo>
                <a:lnTo>
                  <a:pt x="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080" y="3755675"/>
            <a:ext cx="1100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10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h</a:t>
            </a:r>
            <a:r>
              <a:rPr sz="1600" dirty="0">
                <a:latin typeface="Verdana"/>
                <a:cs typeface="Verdana"/>
              </a:rPr>
              <a:t>ec</a:t>
            </a:r>
            <a:r>
              <a:rPr sz="1600" spc="5" dirty="0">
                <a:latin typeface="Verdana"/>
                <a:cs typeface="Verdana"/>
              </a:rPr>
              <a:t>kB</a:t>
            </a:r>
            <a:r>
              <a:rPr sz="1600" spc="-20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13147" y="2540507"/>
            <a:ext cx="1941575" cy="463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7467" y="2543556"/>
            <a:ext cx="1655063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3986" y="2571750"/>
            <a:ext cx="1836826" cy="3571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12476" y="2612675"/>
            <a:ext cx="16052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u="heavy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jRadioButton 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u="heavy" spc="-470" dirty="0">
                <a:uFill>
                  <a:solidFill>
                    <a:srgbClr val="CC0000"/>
                  </a:solidFill>
                </a:uFill>
                <a:latin typeface="Verdana"/>
                <a:cs typeface="Verdana"/>
              </a:rPr>
              <a:t> 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324" y="3040379"/>
            <a:ext cx="2081783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7187" y="3071812"/>
            <a:ext cx="1978075" cy="3571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187" y="3071807"/>
            <a:ext cx="1978660" cy="357505"/>
          </a:xfrm>
          <a:custGeom>
            <a:avLst/>
            <a:gdLst/>
            <a:ahLst/>
            <a:cxnLst/>
            <a:rect l="l" t="t" r="r" b="b"/>
            <a:pathLst>
              <a:path w="1978660" h="357504">
                <a:moveTo>
                  <a:pt x="0" y="59537"/>
                </a:moveTo>
                <a:lnTo>
                  <a:pt x="4678" y="36363"/>
                </a:lnTo>
                <a:lnTo>
                  <a:pt x="17438" y="17438"/>
                </a:lnTo>
                <a:lnTo>
                  <a:pt x="36363" y="4678"/>
                </a:lnTo>
                <a:lnTo>
                  <a:pt x="59537" y="0"/>
                </a:lnTo>
                <a:lnTo>
                  <a:pt x="833437" y="0"/>
                </a:lnTo>
                <a:lnTo>
                  <a:pt x="1190625" y="0"/>
                </a:lnTo>
                <a:lnTo>
                  <a:pt x="1369212" y="0"/>
                </a:lnTo>
                <a:lnTo>
                  <a:pt x="1392386" y="4678"/>
                </a:lnTo>
                <a:lnTo>
                  <a:pt x="1411311" y="17438"/>
                </a:lnTo>
                <a:lnTo>
                  <a:pt x="1424071" y="36363"/>
                </a:lnTo>
                <a:lnTo>
                  <a:pt x="1428750" y="59537"/>
                </a:lnTo>
                <a:lnTo>
                  <a:pt x="1978075" y="169862"/>
                </a:lnTo>
                <a:lnTo>
                  <a:pt x="1428750" y="148831"/>
                </a:lnTo>
                <a:lnTo>
                  <a:pt x="1428750" y="297662"/>
                </a:lnTo>
                <a:lnTo>
                  <a:pt x="1424071" y="320834"/>
                </a:lnTo>
                <a:lnTo>
                  <a:pt x="1411311" y="339755"/>
                </a:lnTo>
                <a:lnTo>
                  <a:pt x="1392386" y="352510"/>
                </a:lnTo>
                <a:lnTo>
                  <a:pt x="1369212" y="357187"/>
                </a:lnTo>
                <a:lnTo>
                  <a:pt x="1190625" y="357187"/>
                </a:lnTo>
                <a:lnTo>
                  <a:pt x="833437" y="357187"/>
                </a:lnTo>
                <a:lnTo>
                  <a:pt x="59537" y="357187"/>
                </a:lnTo>
                <a:lnTo>
                  <a:pt x="36363" y="352510"/>
                </a:lnTo>
                <a:lnTo>
                  <a:pt x="17438" y="339755"/>
                </a:lnTo>
                <a:lnTo>
                  <a:pt x="4678" y="320834"/>
                </a:lnTo>
                <a:lnTo>
                  <a:pt x="0" y="297662"/>
                </a:lnTo>
                <a:lnTo>
                  <a:pt x="0" y="148831"/>
                </a:lnTo>
                <a:lnTo>
                  <a:pt x="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2729" y="3112738"/>
            <a:ext cx="6394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Verdana"/>
                <a:cs typeface="Verdana"/>
              </a:rPr>
              <a:t>jPanel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9580" y="1684020"/>
            <a:ext cx="2731007" cy="6675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062" y="1714500"/>
            <a:ext cx="2626245" cy="5633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062" y="1714494"/>
            <a:ext cx="2626360" cy="563880"/>
          </a:xfrm>
          <a:custGeom>
            <a:avLst/>
            <a:gdLst/>
            <a:ahLst/>
            <a:cxnLst/>
            <a:rect l="l" t="t" r="r" b="b"/>
            <a:pathLst>
              <a:path w="2626360" h="563880">
                <a:moveTo>
                  <a:pt x="0" y="59537"/>
                </a:moveTo>
                <a:lnTo>
                  <a:pt x="4678" y="36363"/>
                </a:lnTo>
                <a:lnTo>
                  <a:pt x="17438" y="17438"/>
                </a:lnTo>
                <a:lnTo>
                  <a:pt x="36363" y="4678"/>
                </a:lnTo>
                <a:lnTo>
                  <a:pt x="59537" y="0"/>
                </a:lnTo>
                <a:lnTo>
                  <a:pt x="833437" y="0"/>
                </a:lnTo>
                <a:lnTo>
                  <a:pt x="1190625" y="0"/>
                </a:lnTo>
                <a:lnTo>
                  <a:pt x="1369212" y="0"/>
                </a:lnTo>
                <a:lnTo>
                  <a:pt x="1392386" y="4678"/>
                </a:lnTo>
                <a:lnTo>
                  <a:pt x="1411311" y="17438"/>
                </a:lnTo>
                <a:lnTo>
                  <a:pt x="1424071" y="36363"/>
                </a:lnTo>
                <a:lnTo>
                  <a:pt x="1428750" y="59537"/>
                </a:lnTo>
                <a:lnTo>
                  <a:pt x="1428750" y="208368"/>
                </a:lnTo>
                <a:lnTo>
                  <a:pt x="2626245" y="563397"/>
                </a:lnTo>
                <a:lnTo>
                  <a:pt x="1428750" y="297662"/>
                </a:lnTo>
                <a:lnTo>
                  <a:pt x="1424071" y="320834"/>
                </a:lnTo>
                <a:lnTo>
                  <a:pt x="1411311" y="339755"/>
                </a:lnTo>
                <a:lnTo>
                  <a:pt x="1392386" y="352510"/>
                </a:lnTo>
                <a:lnTo>
                  <a:pt x="1369212" y="357187"/>
                </a:lnTo>
                <a:lnTo>
                  <a:pt x="1190625" y="357187"/>
                </a:lnTo>
                <a:lnTo>
                  <a:pt x="833437" y="357187"/>
                </a:lnTo>
                <a:lnTo>
                  <a:pt x="59537" y="357187"/>
                </a:lnTo>
                <a:lnTo>
                  <a:pt x="36363" y="352510"/>
                </a:lnTo>
                <a:lnTo>
                  <a:pt x="17438" y="339755"/>
                </a:lnTo>
                <a:lnTo>
                  <a:pt x="4678" y="320834"/>
                </a:lnTo>
                <a:lnTo>
                  <a:pt x="0" y="297662"/>
                </a:lnTo>
                <a:lnTo>
                  <a:pt x="0" y="208368"/>
                </a:lnTo>
                <a:lnTo>
                  <a:pt x="0" y="59537"/>
                </a:lnTo>
                <a:close/>
              </a:path>
            </a:pathLst>
          </a:custGeom>
          <a:ln w="1269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2755" y="1755425"/>
            <a:ext cx="1000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Verdana"/>
                <a:cs typeface="Verdana"/>
              </a:rPr>
              <a:t>jTextField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30723" y="1754124"/>
            <a:ext cx="1880615" cy="3901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3852" y="1720596"/>
            <a:ext cx="944879" cy="653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73852" y="2071458"/>
            <a:ext cx="944879" cy="453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0825" y="1785937"/>
            <a:ext cx="1777174" cy="2857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0825" y="1785938"/>
            <a:ext cx="1777364" cy="285750"/>
          </a:xfrm>
          <a:custGeom>
            <a:avLst/>
            <a:gdLst/>
            <a:ahLst/>
            <a:cxnLst/>
            <a:rect l="l" t="t" r="r" b="b"/>
            <a:pathLst>
              <a:path w="1777365" h="285750">
                <a:moveTo>
                  <a:pt x="348424" y="47625"/>
                </a:moveTo>
                <a:lnTo>
                  <a:pt x="352167" y="29087"/>
                </a:lnTo>
                <a:lnTo>
                  <a:pt x="362373" y="13949"/>
                </a:lnTo>
                <a:lnTo>
                  <a:pt x="377512" y="3742"/>
                </a:lnTo>
                <a:lnTo>
                  <a:pt x="396049" y="0"/>
                </a:lnTo>
                <a:lnTo>
                  <a:pt x="586549" y="0"/>
                </a:lnTo>
                <a:lnTo>
                  <a:pt x="943737" y="0"/>
                </a:lnTo>
                <a:lnTo>
                  <a:pt x="1729549" y="0"/>
                </a:lnTo>
                <a:lnTo>
                  <a:pt x="1748086" y="3742"/>
                </a:lnTo>
                <a:lnTo>
                  <a:pt x="1763225" y="13949"/>
                </a:lnTo>
                <a:lnTo>
                  <a:pt x="1773431" y="29087"/>
                </a:lnTo>
                <a:lnTo>
                  <a:pt x="1777174" y="47625"/>
                </a:lnTo>
                <a:lnTo>
                  <a:pt x="1777174" y="166687"/>
                </a:lnTo>
                <a:lnTo>
                  <a:pt x="1777174" y="238125"/>
                </a:lnTo>
                <a:lnTo>
                  <a:pt x="1773431" y="256662"/>
                </a:lnTo>
                <a:lnTo>
                  <a:pt x="1763225" y="271800"/>
                </a:lnTo>
                <a:lnTo>
                  <a:pt x="1748086" y="282007"/>
                </a:lnTo>
                <a:lnTo>
                  <a:pt x="1729549" y="285750"/>
                </a:lnTo>
                <a:lnTo>
                  <a:pt x="943737" y="285750"/>
                </a:lnTo>
                <a:lnTo>
                  <a:pt x="586549" y="285750"/>
                </a:lnTo>
                <a:lnTo>
                  <a:pt x="396049" y="285750"/>
                </a:lnTo>
                <a:lnTo>
                  <a:pt x="377512" y="282007"/>
                </a:lnTo>
                <a:lnTo>
                  <a:pt x="362373" y="271800"/>
                </a:lnTo>
                <a:lnTo>
                  <a:pt x="352167" y="256662"/>
                </a:lnTo>
                <a:lnTo>
                  <a:pt x="348424" y="238125"/>
                </a:lnTo>
                <a:lnTo>
                  <a:pt x="0" y="191452"/>
                </a:lnTo>
                <a:lnTo>
                  <a:pt x="348424" y="166687"/>
                </a:lnTo>
                <a:lnTo>
                  <a:pt x="348424" y="47625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26791" y="1791145"/>
            <a:ext cx="6362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10" dirty="0">
                <a:latin typeface="Verdana"/>
                <a:cs typeface="Verdana"/>
              </a:rPr>
              <a:t>La</a:t>
            </a:r>
            <a:r>
              <a:rPr sz="1600" spc="10" dirty="0">
                <a:latin typeface="Verdana"/>
                <a:cs typeface="Verdana"/>
              </a:rPr>
              <a:t>b</a:t>
            </a:r>
            <a:r>
              <a:rPr sz="1600" dirty="0">
                <a:latin typeface="Verdana"/>
                <a:cs typeface="Verdana"/>
              </a:rPr>
              <a:t>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07835" y="3613404"/>
            <a:ext cx="2103119" cy="4602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9321" y="3643312"/>
            <a:ext cx="1998865" cy="3571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9323" y="3643307"/>
            <a:ext cx="1998980" cy="357505"/>
          </a:xfrm>
          <a:custGeom>
            <a:avLst/>
            <a:gdLst/>
            <a:ahLst/>
            <a:cxnLst/>
            <a:rect l="l" t="t" r="r" b="b"/>
            <a:pathLst>
              <a:path w="1998979" h="357504">
                <a:moveTo>
                  <a:pt x="427240" y="59537"/>
                </a:moveTo>
                <a:lnTo>
                  <a:pt x="431919" y="36363"/>
                </a:lnTo>
                <a:lnTo>
                  <a:pt x="444679" y="17438"/>
                </a:lnTo>
                <a:lnTo>
                  <a:pt x="463604" y="4678"/>
                </a:lnTo>
                <a:lnTo>
                  <a:pt x="486778" y="0"/>
                </a:lnTo>
                <a:lnTo>
                  <a:pt x="689178" y="0"/>
                </a:lnTo>
                <a:lnTo>
                  <a:pt x="1082090" y="0"/>
                </a:lnTo>
                <a:lnTo>
                  <a:pt x="1939328" y="0"/>
                </a:lnTo>
                <a:lnTo>
                  <a:pt x="1962502" y="4678"/>
                </a:lnTo>
                <a:lnTo>
                  <a:pt x="1981427" y="17438"/>
                </a:lnTo>
                <a:lnTo>
                  <a:pt x="1994186" y="36363"/>
                </a:lnTo>
                <a:lnTo>
                  <a:pt x="1998865" y="59537"/>
                </a:lnTo>
                <a:lnTo>
                  <a:pt x="1998865" y="148831"/>
                </a:lnTo>
                <a:lnTo>
                  <a:pt x="1998865" y="297662"/>
                </a:lnTo>
                <a:lnTo>
                  <a:pt x="1994186" y="320834"/>
                </a:lnTo>
                <a:lnTo>
                  <a:pt x="1981427" y="339755"/>
                </a:lnTo>
                <a:lnTo>
                  <a:pt x="1962502" y="352510"/>
                </a:lnTo>
                <a:lnTo>
                  <a:pt x="1939328" y="357187"/>
                </a:lnTo>
                <a:lnTo>
                  <a:pt x="1082090" y="357187"/>
                </a:lnTo>
                <a:lnTo>
                  <a:pt x="689178" y="357187"/>
                </a:lnTo>
                <a:lnTo>
                  <a:pt x="486778" y="357187"/>
                </a:lnTo>
                <a:lnTo>
                  <a:pt x="463604" y="352510"/>
                </a:lnTo>
                <a:lnTo>
                  <a:pt x="444679" y="339755"/>
                </a:lnTo>
                <a:lnTo>
                  <a:pt x="431919" y="320834"/>
                </a:lnTo>
                <a:lnTo>
                  <a:pt x="427240" y="297662"/>
                </a:lnTo>
                <a:lnTo>
                  <a:pt x="427240" y="148831"/>
                </a:lnTo>
                <a:lnTo>
                  <a:pt x="0" y="129349"/>
                </a:lnTo>
                <a:lnTo>
                  <a:pt x="42724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46727" y="3684238"/>
            <a:ext cx="4508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10" dirty="0">
                <a:latin typeface="Verdana"/>
                <a:cs typeface="Verdana"/>
              </a:rPr>
              <a:t>Li</a:t>
            </a:r>
            <a:r>
              <a:rPr sz="1600" dirty="0">
                <a:latin typeface="Verdana"/>
                <a:cs typeface="Verdana"/>
              </a:rPr>
              <a:t>st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24243" y="4683252"/>
            <a:ext cx="2103119" cy="4632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3634" y="4714875"/>
            <a:ext cx="1998865" cy="3571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73634" y="4714871"/>
            <a:ext cx="1998980" cy="357505"/>
          </a:xfrm>
          <a:custGeom>
            <a:avLst/>
            <a:gdLst/>
            <a:ahLst/>
            <a:cxnLst/>
            <a:rect l="l" t="t" r="r" b="b"/>
            <a:pathLst>
              <a:path w="1998979" h="357504">
                <a:moveTo>
                  <a:pt x="427240" y="59537"/>
                </a:moveTo>
                <a:lnTo>
                  <a:pt x="431919" y="36363"/>
                </a:lnTo>
                <a:lnTo>
                  <a:pt x="444679" y="17438"/>
                </a:lnTo>
                <a:lnTo>
                  <a:pt x="463604" y="4678"/>
                </a:lnTo>
                <a:lnTo>
                  <a:pt x="486778" y="0"/>
                </a:lnTo>
                <a:lnTo>
                  <a:pt x="689178" y="0"/>
                </a:lnTo>
                <a:lnTo>
                  <a:pt x="1082090" y="0"/>
                </a:lnTo>
                <a:lnTo>
                  <a:pt x="1939328" y="0"/>
                </a:lnTo>
                <a:lnTo>
                  <a:pt x="1962502" y="4678"/>
                </a:lnTo>
                <a:lnTo>
                  <a:pt x="1981427" y="17438"/>
                </a:lnTo>
                <a:lnTo>
                  <a:pt x="1994186" y="36363"/>
                </a:lnTo>
                <a:lnTo>
                  <a:pt x="1998865" y="59537"/>
                </a:lnTo>
                <a:lnTo>
                  <a:pt x="1998865" y="148831"/>
                </a:lnTo>
                <a:lnTo>
                  <a:pt x="1998865" y="297662"/>
                </a:lnTo>
                <a:lnTo>
                  <a:pt x="1994186" y="320834"/>
                </a:lnTo>
                <a:lnTo>
                  <a:pt x="1981427" y="339755"/>
                </a:lnTo>
                <a:lnTo>
                  <a:pt x="1962502" y="352510"/>
                </a:lnTo>
                <a:lnTo>
                  <a:pt x="1939328" y="357187"/>
                </a:lnTo>
                <a:lnTo>
                  <a:pt x="1082090" y="357187"/>
                </a:lnTo>
                <a:lnTo>
                  <a:pt x="689178" y="357187"/>
                </a:lnTo>
                <a:lnTo>
                  <a:pt x="486778" y="357187"/>
                </a:lnTo>
                <a:lnTo>
                  <a:pt x="463604" y="352510"/>
                </a:lnTo>
                <a:lnTo>
                  <a:pt x="444679" y="339755"/>
                </a:lnTo>
                <a:lnTo>
                  <a:pt x="431919" y="320834"/>
                </a:lnTo>
                <a:lnTo>
                  <a:pt x="427240" y="297662"/>
                </a:lnTo>
                <a:lnTo>
                  <a:pt x="427240" y="148831"/>
                </a:lnTo>
                <a:lnTo>
                  <a:pt x="0" y="129349"/>
                </a:lnTo>
                <a:lnTo>
                  <a:pt x="427240" y="59537"/>
                </a:lnTo>
                <a:close/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99464" y="4755800"/>
            <a:ext cx="7766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Verdana"/>
                <a:cs typeface="Verdana"/>
              </a:rPr>
              <a:t>jButton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8657</Words>
  <Application>Microsoft Office PowerPoint</Application>
  <PresentationFormat>On-screen Show (4:3)</PresentationFormat>
  <Paragraphs>1451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Chapter 3:</vt:lpstr>
      <vt:lpstr>What is JAVA?</vt:lpstr>
      <vt:lpstr>History of JAVA</vt:lpstr>
      <vt:lpstr>Characteristics of JAVA</vt:lpstr>
      <vt:lpstr>Why JAVA is Platform Independent?</vt:lpstr>
      <vt:lpstr>Basics of GUI Applications</vt:lpstr>
      <vt:lpstr>GUI in JAVA</vt:lpstr>
      <vt:lpstr>Basic Graphical Controls of JAVA(Swing controls)</vt:lpstr>
      <vt:lpstr>Using Swing Controls</vt:lpstr>
      <vt:lpstr>Events Handling in JAVA GUI Application</vt:lpstr>
      <vt:lpstr>How to use Event Handlers in NetBeans</vt:lpstr>
      <vt:lpstr>Working with Container Control- jFrame</vt:lpstr>
      <vt:lpstr>Working with Panel- jPanel</vt:lpstr>
      <vt:lpstr>Working with Push Buttons- jButton</vt:lpstr>
      <vt:lpstr>Working with jButtons..</vt:lpstr>
      <vt:lpstr>Working with jLabel control</vt:lpstr>
      <vt:lpstr>Commonly used Properties &amp; Methods of jLabel</vt:lpstr>
      <vt:lpstr>Displaying Image with jLabel</vt:lpstr>
      <vt:lpstr>Working with jTextField control</vt:lpstr>
      <vt:lpstr>Commonly used Properties of jTextField</vt:lpstr>
      <vt:lpstr>Text interaction using jTextFields</vt:lpstr>
      <vt:lpstr>Working with jCheckBox control</vt:lpstr>
      <vt:lpstr>Commonly used Properties of jCheckBox</vt:lpstr>
      <vt:lpstr>Commonly used Methods of jCheckBox</vt:lpstr>
      <vt:lpstr>Working with jRadioButton control</vt:lpstr>
      <vt:lpstr>Commonly used Properties of jRadioButton</vt:lpstr>
      <vt:lpstr>Commonly used Methods of jRadioButton</vt:lpstr>
      <vt:lpstr>Chapter 3:</vt:lpstr>
      <vt:lpstr>Working with jList control</vt:lpstr>
      <vt:lpstr>Commonly used Properties of jList</vt:lpstr>
      <vt:lpstr>Commonly used Methods of jList</vt:lpstr>
      <vt:lpstr>How to handle Selections in the jList</vt:lpstr>
      <vt:lpstr>Working with jComboBox control</vt:lpstr>
      <vt:lpstr>Commonly used Properties of jComboBox</vt:lpstr>
      <vt:lpstr>Commonly used Methods of jComboBox</vt:lpstr>
      <vt:lpstr>Working with jTextArea control</vt:lpstr>
      <vt:lpstr>Commonly used Properties of jTextArea</vt:lpstr>
      <vt:lpstr>Commonly used Methods of jTextArea</vt:lpstr>
      <vt:lpstr>Working with jPasswordField Control</vt:lpstr>
      <vt:lpstr>Commonly used Methods of jPasswordField</vt:lpstr>
      <vt:lpstr>JOptionPane : Built-In Dialog of JAVA</vt:lpstr>
      <vt:lpstr>JOptionPane Dialog Types:</vt:lpstr>
      <vt:lpstr>Working with JOptionPane</vt:lpstr>
      <vt:lpstr>Return Value of JOptionPane dialog</vt:lpstr>
      <vt:lpstr>Return Value of JOptionPane dialog</vt:lpstr>
      <vt:lpstr>JDialog – A Simple General purpose dialog</vt:lpstr>
      <vt:lpstr>Displaying Text/Values in JAVA GUIs</vt:lpstr>
      <vt:lpstr>JAVA Tokens</vt:lpstr>
      <vt:lpstr>Keywords in Java</vt:lpstr>
      <vt:lpstr>Identifiers in Java</vt:lpstr>
      <vt:lpstr>Literals in Java</vt:lpstr>
      <vt:lpstr>Integer Literals</vt:lpstr>
      <vt:lpstr>Floating / Real Literals</vt:lpstr>
      <vt:lpstr>Other Literals</vt:lpstr>
      <vt:lpstr>Data types in JAVA</vt:lpstr>
      <vt:lpstr>Data Types in Java</vt:lpstr>
      <vt:lpstr>Primitive Data types</vt:lpstr>
      <vt:lpstr>Working with Variables</vt:lpstr>
      <vt:lpstr>Operators in Java</vt:lpstr>
      <vt:lpstr>1. Arithmetic Operators</vt:lpstr>
      <vt:lpstr>2. Increment &amp; Decrement Operator</vt:lpstr>
      <vt:lpstr>3.Relational Operator</vt:lpstr>
      <vt:lpstr>4.Logical Operator</vt:lpstr>
      <vt:lpstr>5.Assignment Operator</vt:lpstr>
      <vt:lpstr>6. Other Operators</vt:lpstr>
      <vt:lpstr>Operator’s Precedence</vt:lpstr>
      <vt:lpstr>Expression in Java</vt:lpstr>
      <vt:lpstr>Data Type Conversion in JAVA</vt:lpstr>
      <vt:lpstr>Implicit Type Conversion</vt:lpstr>
      <vt:lpstr>Explicit Conversion in JAVA</vt:lpstr>
      <vt:lpstr>JAVA Statements</vt:lpstr>
      <vt:lpstr>Programming Constructs in JAVA</vt:lpstr>
      <vt:lpstr>Diagrammatic Representation</vt:lpstr>
      <vt:lpstr>Selection statement (if..)</vt:lpstr>
      <vt:lpstr>Selection statement (if..else..)</vt:lpstr>
      <vt:lpstr>Nested if...</vt:lpstr>
      <vt:lpstr>If…else…If ladder</vt:lpstr>
      <vt:lpstr>Conditional operator and if.. statement</vt:lpstr>
      <vt:lpstr>The switch statement</vt:lpstr>
      <vt:lpstr>Switch and if..else statement</vt:lpstr>
      <vt:lpstr>Iteration (looping) statements</vt:lpstr>
      <vt:lpstr>The for .. loop</vt:lpstr>
      <vt:lpstr>Variations in for.. loop</vt:lpstr>
      <vt:lpstr>The while.. loop</vt:lpstr>
      <vt:lpstr>The do..while loop</vt:lpstr>
      <vt:lpstr>Which loop is better ?</vt:lpstr>
      <vt:lpstr>Jump statements in Java</vt:lpstr>
      <vt:lpstr>Break and Continue the loop</vt:lpstr>
      <vt:lpstr>Scope of a variable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</dc:title>
  <cp:lastModifiedBy>DAV</cp:lastModifiedBy>
  <cp:revision>4</cp:revision>
  <dcterms:created xsi:type="dcterms:W3CDTF">2020-04-17T08:09:19Z</dcterms:created>
  <dcterms:modified xsi:type="dcterms:W3CDTF">2020-05-01T10:19:05Z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2020-04-17T00:00:00Z</vt:filetime>
  </property>
</Properties>
</file>