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3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82" r:id="rId18"/>
    <p:sldId id="283" r:id="rId19"/>
    <p:sldId id="274" r:id="rId20"/>
    <p:sldId id="275" r:id="rId21"/>
    <p:sldId id="280" r:id="rId22"/>
    <p:sldId id="276" r:id="rId23"/>
    <p:sldId id="277" r:id="rId24"/>
    <p:sldId id="278" r:id="rId25"/>
    <p:sldId id="279" r:id="rId26"/>
    <p:sldId id="290" r:id="rId27"/>
    <p:sldId id="284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>
      <p:cViewPr varScale="1">
        <p:scale>
          <a:sx n="68" d="100"/>
          <a:sy n="68" d="100"/>
        </p:scale>
        <p:origin x="-10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 spc="-5" smtClean="0"/>
              <a:t>Maths Project Class</a:t>
            </a:r>
            <a:r>
              <a:rPr lang="en-US" spc="-30" smtClean="0"/>
              <a:t> </a:t>
            </a:r>
            <a:r>
              <a:rPr lang="en-US" spc="-5" smtClean="0"/>
              <a:t>IX</a:t>
            </a:r>
            <a:endParaRPr lang="en-US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150"/>
              </a:lnSpc>
            </a:pPr>
            <a:r>
              <a:rPr lang="en-US" smtClean="0"/>
              <a:t>1/</a:t>
            </a:r>
            <a:r>
              <a:rPr lang="en-US" spc="5" smtClean="0"/>
              <a:t>2</a:t>
            </a:r>
            <a:r>
              <a:rPr lang="en-US" spc="-10" smtClean="0"/>
              <a:t>7</a:t>
            </a:r>
            <a:r>
              <a:rPr lang="en-US" smtClean="0"/>
              <a:t>/2015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lang="en-US" smtClean="0"/>
              <a:pPr marL="25400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2057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CLASS-IX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MATHEMATICS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CO-ORDINATE GEOMETRY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 INSTITUTIONS ODISHA ZONE-1</a:t>
            </a:r>
            <a:br>
              <a:rPr lang="en-US" dirty="0" smtClean="0"/>
            </a:br>
            <a:r>
              <a:rPr lang="en-US" dirty="0" smtClean="0"/>
              <a:t>DAV PUBLIC SCHOOL UNIT-VIII,BBSR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5715000"/>
            <a:ext cx="5395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Prepared by Mr. </a:t>
            </a:r>
            <a:r>
              <a:rPr lang="en-US" sz="3200" dirty="0" err="1" smtClean="0">
                <a:solidFill>
                  <a:srgbClr val="FF0000"/>
                </a:solidFill>
              </a:rPr>
              <a:t>Duryodhan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Prusty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5" y="906651"/>
            <a:ext cx="101323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5" dirty="0" smtClean="0">
                <a:solidFill>
                  <a:srgbClr val="FF0000"/>
                </a:solidFill>
              </a:rPr>
              <a:t>USES OF </a:t>
            </a:r>
            <a:r>
              <a:rPr lang="en-US" sz="3200" spc="-45" dirty="0" smtClean="0">
                <a:solidFill>
                  <a:srgbClr val="FF0000"/>
                </a:solidFill>
              </a:rPr>
              <a:t>COORDINATE  </a:t>
            </a:r>
            <a:r>
              <a:rPr lang="en-US" sz="3200" spc="-40" dirty="0" smtClean="0">
                <a:solidFill>
                  <a:srgbClr val="FF0000"/>
                </a:solidFill>
              </a:rPr>
              <a:t>GEOMETRY </a:t>
            </a:r>
            <a:r>
              <a:rPr lang="en-US" sz="3200" dirty="0" smtClean="0">
                <a:solidFill>
                  <a:srgbClr val="FF0000"/>
                </a:solidFill>
              </a:rPr>
              <a:t>IN OUR </a:t>
            </a:r>
            <a:r>
              <a:rPr lang="en-US" sz="3200" spc="-180" dirty="0" smtClean="0">
                <a:solidFill>
                  <a:srgbClr val="FF0000"/>
                </a:solidFill>
              </a:rPr>
              <a:t>DAY </a:t>
            </a:r>
            <a:r>
              <a:rPr lang="en-US" sz="3200" spc="-40" dirty="0" smtClean="0">
                <a:solidFill>
                  <a:srgbClr val="FF0000"/>
                </a:solidFill>
              </a:rPr>
              <a:t>TO</a:t>
            </a:r>
            <a:r>
              <a:rPr lang="en-US" sz="3200" spc="-204" dirty="0" smtClean="0">
                <a:solidFill>
                  <a:srgbClr val="FF0000"/>
                </a:solidFill>
              </a:rPr>
              <a:t> </a:t>
            </a:r>
            <a:r>
              <a:rPr lang="en-US" sz="3200" spc="-170" dirty="0" smtClean="0">
                <a:solidFill>
                  <a:srgbClr val="FF0000"/>
                </a:solidFill>
              </a:rPr>
              <a:t>DAY  </a:t>
            </a:r>
            <a:r>
              <a:rPr lang="en-US" sz="3200" dirty="0" smtClean="0">
                <a:solidFill>
                  <a:srgbClr val="FF0000"/>
                </a:solidFill>
              </a:rPr>
              <a:t>LIFE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sz="3200" dirty="0" smtClean="0"/>
              <a:t>IN </a:t>
            </a:r>
            <a:r>
              <a:rPr sz="3200" spc="-25" dirty="0"/>
              <a:t>LOCATING</a:t>
            </a:r>
            <a:r>
              <a:rPr sz="3200" spc="-60" dirty="0"/>
              <a:t> </a:t>
            </a:r>
            <a:r>
              <a:rPr sz="3200" spc="-15" dirty="0"/>
              <a:t>PLACES/GEOGRAPHY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733044" y="1972055"/>
            <a:ext cx="5937504" cy="3941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2843" y="2200655"/>
            <a:ext cx="4276344" cy="3407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5" y="1036253"/>
            <a:ext cx="37528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 </a:t>
            </a:r>
            <a:r>
              <a:rPr sz="3200" spc="-25" dirty="0"/>
              <a:t>MOVIE</a:t>
            </a:r>
            <a:r>
              <a:rPr sz="3200" spc="-110" dirty="0"/>
              <a:t> </a:t>
            </a:r>
            <a:r>
              <a:rPr sz="3200" spc="-5" dirty="0"/>
              <a:t>THETRES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817876" y="1828800"/>
            <a:ext cx="6096000" cy="396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5" y="1036253"/>
            <a:ext cx="398335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 </a:t>
            </a:r>
            <a:r>
              <a:rPr sz="3200" spc="-40" dirty="0"/>
              <a:t>VARIOUS</a:t>
            </a:r>
            <a:r>
              <a:rPr sz="3200" spc="-160" dirty="0"/>
              <a:t> </a:t>
            </a:r>
            <a:r>
              <a:rPr sz="3200" spc="-10" dirty="0"/>
              <a:t>GRAPHS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00053" y="1972055"/>
            <a:ext cx="5394959" cy="409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5" y="1036253"/>
            <a:ext cx="38392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</a:t>
            </a:r>
            <a:r>
              <a:rPr sz="3200" spc="-110" dirty="0"/>
              <a:t> </a:t>
            </a:r>
            <a:r>
              <a:rPr sz="3200" spc="-10" dirty="0"/>
              <a:t>ARCHIETECTURE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85453" y="1972055"/>
            <a:ext cx="5727191" cy="3788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0451" y="2048255"/>
            <a:ext cx="4620767" cy="3560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94" y="1036253"/>
            <a:ext cx="524954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 </a:t>
            </a:r>
            <a:r>
              <a:rPr sz="3200" spc="-35" dirty="0"/>
              <a:t>PREPARING</a:t>
            </a:r>
            <a:r>
              <a:rPr sz="3200" spc="-45" dirty="0"/>
              <a:t> </a:t>
            </a:r>
            <a:r>
              <a:rPr sz="3200" spc="-15" dirty="0"/>
              <a:t>BLUEPRINTS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56844" y="2124455"/>
            <a:ext cx="4114800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5444" y="2048255"/>
            <a:ext cx="3468624" cy="3217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24445" y="2429255"/>
            <a:ext cx="3445763" cy="2721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7" y="1036259"/>
            <a:ext cx="55118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IN </a:t>
            </a:r>
            <a:r>
              <a:rPr sz="3200" spc="-10" dirty="0"/>
              <a:t>ANIMATION(especially</a:t>
            </a:r>
            <a:r>
              <a:rPr sz="3200" spc="-204" dirty="0"/>
              <a:t> </a:t>
            </a:r>
            <a:r>
              <a:rPr sz="3200" dirty="0"/>
              <a:t>3D)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571253" y="1972055"/>
            <a:ext cx="3864863" cy="411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1847" y="2276855"/>
            <a:ext cx="4567428" cy="363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Cartesian System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Example 1</a:t>
            </a:r>
            <a:r>
              <a:rPr lang="en-US" sz="3200" dirty="0" smtClean="0"/>
              <a:t> : See Fig. 3.11 and complete the following statements:</a:t>
            </a:r>
          </a:p>
          <a:p>
            <a:pPr>
              <a:buNone/>
            </a:pPr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) The abscissa and the ordinate of the point B are ___and ____, respectively. Hence, the coordinates of B are (__, ___).</a:t>
            </a:r>
          </a:p>
          <a:p>
            <a:pPr>
              <a:buNone/>
            </a:pPr>
            <a:r>
              <a:rPr lang="en-US" sz="3200" dirty="0" smtClean="0"/>
              <a:t>(ii) The x-coordinate and the y-coordinate of the point M are ___and ___, respectively. Hence, the coordinates of M are (___, ___).</a:t>
            </a:r>
          </a:p>
          <a:p>
            <a:pPr>
              <a:buNone/>
            </a:pPr>
            <a:r>
              <a:rPr lang="en-US" sz="3200" dirty="0" smtClean="0"/>
              <a:t>(iii) The x-coordinate and the y-coordinate of the point L are ___ and ____, respectively. Hence, the coordinates of L are (___, __).</a:t>
            </a:r>
          </a:p>
          <a:p>
            <a:pPr>
              <a:buNone/>
            </a:pPr>
            <a:r>
              <a:rPr lang="en-US" sz="3200" dirty="0" smtClean="0"/>
              <a:t>(iv) The x-coordinate and the y-coordinate of the point S are ___and ___, respectively. Hence, the coordinates of S are (__, ___).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AV STD-X STUDY MATERIALS\DAV VIII\CLASS-IX COORDINATE\FIG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1734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SOLUTION OF EXAMPLE 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600" b="1" dirty="0" smtClean="0"/>
              <a:t>Solution : </a:t>
            </a:r>
          </a:p>
          <a:p>
            <a:pPr>
              <a:buNone/>
            </a:pPr>
            <a:r>
              <a:rPr lang="en-US" sz="4600" dirty="0" smtClean="0"/>
              <a:t>(</a:t>
            </a:r>
            <a:r>
              <a:rPr lang="en-US" sz="4600" dirty="0" err="1" smtClean="0"/>
              <a:t>i</a:t>
            </a:r>
            <a:r>
              <a:rPr lang="en-US" sz="4600" dirty="0" smtClean="0"/>
              <a:t>) Since the distance of the point B from the y - axis is 4 units, the x - coordinate or abscissa of the point B is 4. The distance of the point B from the x - axis is 3 units; therefore, the y - coordinate, i.e., the ordinate, of the point B is 3. Hence, the coordinates of the point B are (4, 3).</a:t>
            </a:r>
          </a:p>
          <a:p>
            <a:pPr>
              <a:buNone/>
            </a:pPr>
            <a:r>
              <a:rPr lang="en-US" sz="4600" dirty="0" smtClean="0"/>
              <a:t>(ii) The x - coordinate and the y - coordinate of the point M are –3 and 4, respectively. Hence, the coordinates of the point M are (–3, 4).</a:t>
            </a:r>
          </a:p>
          <a:p>
            <a:pPr>
              <a:buNone/>
            </a:pPr>
            <a:r>
              <a:rPr lang="en-US" sz="4600" dirty="0" smtClean="0"/>
              <a:t>(iii) The x - coordinate and the y - coordinate of the point L are –5 and  – 4, respectively. Hence, the coordinates of the point L are (–5, – 4).</a:t>
            </a:r>
          </a:p>
          <a:p>
            <a:pPr>
              <a:buNone/>
            </a:pPr>
            <a:r>
              <a:rPr lang="en-US" sz="4600" dirty="0" smtClean="0"/>
              <a:t>(iv) The x - coordinate and the y- coordinate of the point S are 3 and  – 4, respectively. Hence, the coordinates of the point S are (3, – 4).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7065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Cartesian System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Example:1</a:t>
            </a:r>
            <a:r>
              <a:rPr lang="en-US" sz="3200" dirty="0" smtClean="0"/>
              <a:t> See Fig.3.14, and write the following: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The coordinates of B.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coordinates of C.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point identified by the coordinates (–3, –5).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The point identified by the coordinates (2, – 4).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abscissa of the point D.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ordinate of the point H.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coordinates of the point L.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 smtClean="0"/>
              <a:t> The coordinates of the point 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Learning Objectives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Students will be able to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recall co-ordinate axes.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locate position of a point for the given co-ordinates in the Cartesian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know about the quadrants to which the Cartesian plane is divided by co-ordinate axes.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plot a point in the Cartesian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solve problems in daily life situation using co-ordinate points.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AV STD-X STUDY MATERIALS\DAV VIII\CLASS-IX COORDINATE\fig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10439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Solution of Example 1: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indent="-57150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The coordinates of B is (-5,2)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coordinates of C is (5,-5)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point identified by the coordinates (–3, –5) is E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The point identified by the coordinates (2, – 4) is  G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abscissa of the point D is 6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ordinate of the point H is -3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coordinates of the point L is (0,5)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 The coordinates of the point M is (-3,0)</a:t>
            </a:r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201400" cy="1935162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0000"/>
                </a:solidFill>
              </a:rPr>
              <a:t>Plotting a Point in the Plane if its Coordinates are Given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11277600" cy="4572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Let us see a short video how to plot a point in Cartesian plane </a:t>
            </a:r>
            <a:r>
              <a:rPr lang="en-US" sz="3200" u="sng" dirty="0" smtClean="0">
                <a:solidFill>
                  <a:srgbClr val="FF0000"/>
                </a:solidFill>
              </a:rPr>
              <a:t>https://youtu.be/lQFNDoxd5eU</a:t>
            </a:r>
          </a:p>
          <a:p>
            <a:pPr>
              <a:buNone/>
            </a:pPr>
            <a:r>
              <a:rPr lang="en-US" sz="3200" dirty="0" smtClean="0"/>
              <a:t>Example 2 : Locate the points (5, 0), (0, 5), (2, 5), (5, 2), (–3, 5), (–3, –5), (5, –3) and (6, 1) in the Cartesian plane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Solution: Taking 1cm = 1unit, we draw the x - axis and the y - axis. The positions of the points are shown by dots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AV STD-X STUDY MATERIALS\DAV VIII\CLASS-IX COORDINATE\fig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10896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5541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Summary</a:t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/>
              <a:t>In this chapter, you have studied the following points 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To locate the position of an object or a point in a plane, we require two perpendicular lines. One of them is horizontal, and the other is vertical.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 The plane is called the Cartesian, or coordinate plane and the lines are called the coordinate axes.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 The horizontal line is called the x -axis, and the vertical line is called the y - axis.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 The coordinate axes divide the plane into four parts called quadrants.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/>
              <a:t> The point of intersection of the axes is called the origin.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Summary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/>
              <a:t> The distance of a point from the y - axis is called its x-coordinate, or abscissa, and the distance of the point from the x-axis is called its y-coordinate, or ordinate.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/>
              <a:t> If the abscissa of a point is x and the ordinate is y, then (x, y) are called the coordinates of the point.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/>
              <a:t> The coordinates of a point on the x-axis are of the form (x, 0) and that of the point on the y-axis are (0, y).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/>
              <a:t> The coordinates of the origin are (0, 0). 10. The coordinates of a point are of the form (+ , +) in the first quadrant, (–, +) in the second quadrant, (–, –) in the third quadrant and (+, –) in the fourth quadrant, where + denotes a positive real number and – denotes a negative real number.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/>
              <a:t> If x ≠ y, then (x, y) ≠ (y, x), and (x, y) = (y, x), if x = 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AV STD-X STUDY MATERIALS\DAV VIII\CLASS-IX COORDINATE\MIND MAP2.jpg"/>
          <p:cNvPicPr>
            <a:picLocks noChangeAspect="1" noChangeArrowheads="1"/>
          </p:cNvPicPr>
          <p:nvPr/>
        </p:nvPicPr>
        <p:blipFill>
          <a:blip r:embed="rId2" cstate="print"/>
          <a:srcRect b="657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5800" y="533400"/>
            <a:ext cx="2696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MIND MAP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133600"/>
            <a:ext cx="30908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Co-ordinate geometry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943600" y="2590800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D:\DAV STD-X STUDY MATERIALS\DAV VIII\CLASS-X AP\thank 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1430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93" y="851587"/>
            <a:ext cx="1005610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FF0000"/>
                </a:solidFill>
              </a:rPr>
              <a:t>HISTORY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2249" y="1802904"/>
            <a:ext cx="10130155" cy="2997835"/>
          </a:xfrm>
          <a:custGeom>
            <a:avLst/>
            <a:gdLst/>
            <a:ahLst/>
            <a:cxnLst/>
            <a:rect l="l" t="t" r="r" b="b"/>
            <a:pathLst>
              <a:path w="10130155" h="2997835">
                <a:moveTo>
                  <a:pt x="0" y="2997707"/>
                </a:moveTo>
                <a:lnTo>
                  <a:pt x="10130028" y="2997707"/>
                </a:lnTo>
                <a:lnTo>
                  <a:pt x="10130028" y="0"/>
                </a:lnTo>
                <a:lnTo>
                  <a:pt x="0" y="0"/>
                </a:lnTo>
                <a:lnTo>
                  <a:pt x="0" y="299770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1676400"/>
            <a:ext cx="10056631" cy="49187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idea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this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system was developed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1637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 writings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by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Descartes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independently 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by</a:t>
            </a:r>
            <a:r>
              <a:rPr sz="3200" spc="-5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u="sng" spc="-5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Pierre</a:t>
            </a:r>
            <a:r>
              <a:rPr sz="3200" u="sng" spc="-110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sng" spc="-5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de</a:t>
            </a:r>
            <a:r>
              <a:rPr sz="3200" u="sng" spc="-40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 </a:t>
            </a:r>
            <a:r>
              <a:rPr sz="3200" u="sng" spc="-10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Fermat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,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although</a:t>
            </a:r>
            <a:r>
              <a:rPr sz="3200" spc="-3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Fermat</a:t>
            </a:r>
            <a:r>
              <a:rPr sz="3200" spc="-1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also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latin typeface="Constantia"/>
                <a:cs typeface="Constantia"/>
              </a:rPr>
              <a:t>worked</a:t>
            </a:r>
            <a:r>
              <a:rPr sz="3200" spc="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</a:t>
            </a:r>
            <a:r>
              <a:rPr sz="3200" spc="-5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three</a:t>
            </a:r>
            <a:r>
              <a:rPr sz="3200" spc="-114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dimensions</a:t>
            </a:r>
            <a:r>
              <a:rPr sz="3200" spc="-9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did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not</a:t>
            </a:r>
            <a:r>
              <a:rPr sz="3200" spc="-8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publish  the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30" dirty="0">
                <a:solidFill>
                  <a:srgbClr val="6A391F"/>
                </a:solidFill>
                <a:latin typeface="Constantia"/>
                <a:cs typeface="Constantia"/>
              </a:rPr>
              <a:t>discovery.</a:t>
            </a:r>
            <a:r>
              <a:rPr sz="3200" spc="-2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Both</a:t>
            </a:r>
            <a:r>
              <a:rPr sz="3200" spc="-9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authors</a:t>
            </a:r>
            <a:r>
              <a:rPr sz="3200" spc="-9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used</a:t>
            </a:r>
            <a:r>
              <a:rPr sz="3200" spc="-5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</a:t>
            </a:r>
            <a:r>
              <a:rPr sz="3200" spc="-9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single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axis</a:t>
            </a:r>
            <a:r>
              <a:rPr sz="3200" spc="-2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in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their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treatments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 </a:t>
            </a:r>
            <a:r>
              <a:rPr sz="3200" spc="-25" dirty="0">
                <a:solidFill>
                  <a:srgbClr val="6A391F"/>
                </a:solidFill>
                <a:latin typeface="Constantia"/>
                <a:cs typeface="Constantia"/>
              </a:rPr>
              <a:t>have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variable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length 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measured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reference</a:t>
            </a:r>
            <a:r>
              <a:rPr sz="3200" spc="-8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to</a:t>
            </a:r>
            <a:r>
              <a:rPr sz="3200" spc="-9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this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axis.</a:t>
            </a:r>
            <a:r>
              <a:rPr sz="3200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concept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spc="1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using</a:t>
            </a:r>
            <a:r>
              <a:rPr sz="3200" spc="-7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</a:t>
            </a:r>
            <a:r>
              <a:rPr sz="3200" spc="-7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pair</a:t>
            </a:r>
            <a:r>
              <a:rPr sz="3200" spc="-12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axes</a:t>
            </a:r>
            <a:r>
              <a:rPr sz="3200" spc="-8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was</a:t>
            </a:r>
            <a:r>
              <a:rPr sz="3200" spc="-3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introduced</a:t>
            </a:r>
            <a:r>
              <a:rPr sz="3200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30" dirty="0">
                <a:solidFill>
                  <a:srgbClr val="6A391F"/>
                </a:solidFill>
                <a:latin typeface="Constantia"/>
                <a:cs typeface="Constantia"/>
              </a:rPr>
              <a:t>later, 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after Descartes' </a:t>
            </a:r>
            <a:r>
              <a:rPr sz="3200" i="1" u="sng" spc="10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La </a:t>
            </a:r>
            <a:r>
              <a:rPr sz="3200" i="1" u="sng" spc="-5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Géométrie</a:t>
            </a:r>
            <a:r>
              <a:rPr sz="3200" i="1" spc="-5" dirty="0">
                <a:solidFill>
                  <a:srgbClr val="2B3742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was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translated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into </a:t>
            </a:r>
            <a:r>
              <a:rPr sz="3200" spc="5" dirty="0">
                <a:solidFill>
                  <a:srgbClr val="6A391F"/>
                </a:solidFill>
                <a:latin typeface="Constantia"/>
                <a:cs typeface="Constantia"/>
              </a:rPr>
              <a:t>Latin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 </a:t>
            </a:r>
            <a:r>
              <a:rPr sz="3200" spc="-20" dirty="0">
                <a:solidFill>
                  <a:srgbClr val="6A391F"/>
                </a:solidFill>
                <a:latin typeface="Constantia"/>
                <a:cs typeface="Constantia"/>
              </a:rPr>
              <a:t>1649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by </a:t>
            </a:r>
            <a:r>
              <a:rPr sz="3200" u="sng" spc="-20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Frans </a:t>
            </a:r>
            <a:r>
              <a:rPr sz="3200" u="sng" spc="-5" dirty="0">
                <a:solidFill>
                  <a:srgbClr val="2B3742"/>
                </a:solidFill>
                <a:uFill>
                  <a:solidFill>
                    <a:srgbClr val="2B3742"/>
                  </a:solidFill>
                </a:uFill>
                <a:latin typeface="Constantia"/>
                <a:cs typeface="Constantia"/>
              </a:rPr>
              <a:t>van Schooten</a:t>
            </a:r>
            <a:r>
              <a:rPr sz="3200" spc="-5" dirty="0">
                <a:solidFill>
                  <a:srgbClr val="2B3742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  his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students. These commentators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introduced several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concepts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while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trying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to </a:t>
            </a:r>
            <a:r>
              <a:rPr sz="3200" spc="5" dirty="0">
                <a:solidFill>
                  <a:srgbClr val="6A391F"/>
                </a:solidFill>
                <a:latin typeface="Constantia"/>
                <a:cs typeface="Constantia"/>
              </a:rPr>
              <a:t>clarify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 ideas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contained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 Descartes'</a:t>
            </a:r>
            <a:r>
              <a:rPr sz="3200" spc="-19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work.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817" y="705269"/>
            <a:ext cx="32416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PIERRE </a:t>
            </a:r>
            <a:r>
              <a:rPr sz="2800" spc="-5" dirty="0"/>
              <a:t>DE</a:t>
            </a:r>
            <a:r>
              <a:rPr sz="2800" spc="-70" dirty="0"/>
              <a:t> </a:t>
            </a:r>
            <a:r>
              <a:rPr sz="2800" spc="-25" dirty="0"/>
              <a:t>FERMAT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522475" y="1447800"/>
            <a:ext cx="3124200" cy="456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9653" y="772419"/>
            <a:ext cx="2843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6A391F"/>
                </a:solidFill>
                <a:latin typeface="Constantia"/>
                <a:cs typeface="Constantia"/>
              </a:rPr>
              <a:t>RENE’</a:t>
            </a:r>
            <a:r>
              <a:rPr sz="28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2800" spc="-25" dirty="0">
                <a:solidFill>
                  <a:srgbClr val="6A391F"/>
                </a:solidFill>
                <a:latin typeface="Constantia"/>
                <a:cs typeface="Constantia"/>
              </a:rPr>
              <a:t>DECARTES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4076" y="1676400"/>
            <a:ext cx="2971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45708" y="5432252"/>
            <a:ext cx="13201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6A391F"/>
                </a:solidFill>
                <a:latin typeface="Constantia"/>
                <a:cs typeface="Constantia"/>
              </a:rPr>
              <a:t>Rene’</a:t>
            </a:r>
            <a:r>
              <a:rPr sz="1600" spc="-4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1600" spc="-10" dirty="0">
                <a:solidFill>
                  <a:srgbClr val="6A391F"/>
                </a:solidFill>
                <a:latin typeface="Constantia"/>
                <a:cs typeface="Constantia"/>
              </a:rPr>
              <a:t>Decartes  (1596-1950)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94" y="851587"/>
            <a:ext cx="959890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</a:rPr>
              <a:t>IN</a:t>
            </a:r>
            <a:r>
              <a:rPr sz="4400" spc="10" dirty="0">
                <a:solidFill>
                  <a:srgbClr val="FF0000"/>
                </a:solidFill>
              </a:rPr>
              <a:t>T</a:t>
            </a:r>
            <a:r>
              <a:rPr sz="4400" spc="-90" dirty="0">
                <a:solidFill>
                  <a:srgbClr val="FF0000"/>
                </a:solidFill>
              </a:rPr>
              <a:t>R</a:t>
            </a:r>
            <a:r>
              <a:rPr sz="4400" spc="-5" dirty="0">
                <a:solidFill>
                  <a:srgbClr val="FF0000"/>
                </a:solidFill>
              </a:rPr>
              <a:t>O</a:t>
            </a:r>
            <a:r>
              <a:rPr sz="4400" spc="10" dirty="0">
                <a:solidFill>
                  <a:srgbClr val="FF0000"/>
                </a:solidFill>
              </a:rPr>
              <a:t>D</a:t>
            </a:r>
            <a:r>
              <a:rPr sz="4400" dirty="0">
                <a:solidFill>
                  <a:srgbClr val="FF0000"/>
                </a:solidFill>
              </a:rPr>
              <a:t>U</a:t>
            </a:r>
            <a:r>
              <a:rPr sz="4400" spc="10" dirty="0">
                <a:solidFill>
                  <a:srgbClr val="FF0000"/>
                </a:solidFill>
              </a:rPr>
              <a:t>C</a:t>
            </a:r>
            <a:r>
              <a:rPr sz="4400" spc="-5" dirty="0">
                <a:solidFill>
                  <a:srgbClr val="FF0000"/>
                </a:solidFill>
              </a:rPr>
              <a:t>TION</a:t>
            </a:r>
            <a:endParaRPr sz="440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752600"/>
            <a:ext cx="10896599" cy="491878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sz="3200" b="1" spc="-15" dirty="0">
                <a:solidFill>
                  <a:srgbClr val="6A391F"/>
                </a:solidFill>
                <a:latin typeface="Constantia"/>
                <a:cs typeface="Constantia"/>
              </a:rPr>
              <a:t>Coordinate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Geometry or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the </a:t>
            </a:r>
            <a:r>
              <a:rPr sz="3200" b="1" spc="-10" dirty="0">
                <a:solidFill>
                  <a:srgbClr val="6A391F"/>
                </a:solidFill>
                <a:latin typeface="Constantia"/>
                <a:cs typeface="Constantia"/>
              </a:rPr>
              <a:t>system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of </a:t>
            </a:r>
            <a:r>
              <a:rPr sz="3200" b="1" spc="-15" dirty="0">
                <a:solidFill>
                  <a:srgbClr val="6A391F"/>
                </a:solidFill>
                <a:latin typeface="Constantia"/>
                <a:cs typeface="Constantia"/>
              </a:rPr>
              <a:t>coordinate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geometry has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been  </a:t>
            </a:r>
            <a:r>
              <a:rPr sz="3200" b="1" spc="-15" dirty="0">
                <a:solidFill>
                  <a:srgbClr val="6A391F"/>
                </a:solidFill>
                <a:latin typeface="Constantia"/>
                <a:cs typeface="Constantia"/>
              </a:rPr>
              <a:t>derived</a:t>
            </a:r>
            <a:r>
              <a:rPr sz="3200" b="1" spc="-3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6A391F"/>
                </a:solidFill>
                <a:latin typeface="Constantia"/>
                <a:cs typeface="Constantia"/>
              </a:rPr>
              <a:t>from</a:t>
            </a:r>
            <a:r>
              <a:rPr sz="3200" b="1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b="1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6A391F"/>
                </a:solidFill>
                <a:latin typeface="Constantia"/>
                <a:cs typeface="Constantia"/>
              </a:rPr>
              <a:t>correspondence</a:t>
            </a:r>
            <a:r>
              <a:rPr sz="3200" b="1" spc="-12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b="1" spc="3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b="1" spc="-8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points</a:t>
            </a:r>
            <a:r>
              <a:rPr sz="3200" b="1" spc="-9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on</a:t>
            </a:r>
            <a:r>
              <a:rPr sz="3200" b="1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b="1" spc="-4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6A391F"/>
                </a:solidFill>
                <a:latin typeface="Constantia"/>
                <a:cs typeface="Constantia"/>
              </a:rPr>
              <a:t>number</a:t>
            </a:r>
            <a:r>
              <a:rPr sz="3200" b="1" spc="-9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line</a:t>
            </a:r>
            <a:r>
              <a:rPr sz="3200" b="1" spc="-1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latin typeface="Constantia"/>
                <a:cs typeface="Constantia"/>
              </a:rPr>
              <a:t>and</a:t>
            </a:r>
            <a:r>
              <a:rPr sz="3200" b="1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b="1" spc="-10" dirty="0">
                <a:solidFill>
                  <a:srgbClr val="6A391F"/>
                </a:solidFill>
                <a:latin typeface="Constantia"/>
                <a:cs typeface="Constantia"/>
              </a:rPr>
              <a:t>real  </a:t>
            </a:r>
            <a:r>
              <a:rPr sz="3200" b="1" spc="-25" dirty="0">
                <a:solidFill>
                  <a:srgbClr val="6A391F"/>
                </a:solidFill>
                <a:latin typeface="Constantia"/>
                <a:cs typeface="Constantia"/>
              </a:rPr>
              <a:t>number.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very unique number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coordinate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can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be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represented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on a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number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line  and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any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real number can be located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on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number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line.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number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line 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represents</a:t>
            </a:r>
            <a:r>
              <a:rPr sz="3200" spc="-7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whole</a:t>
            </a:r>
            <a:r>
              <a:rPr sz="3200" spc="-10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spc="2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8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real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30" dirty="0">
                <a:solidFill>
                  <a:srgbClr val="6A391F"/>
                </a:solidFill>
                <a:latin typeface="Constantia"/>
                <a:cs typeface="Constantia"/>
              </a:rPr>
              <a:t>number.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By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latin typeface="Constantia"/>
                <a:cs typeface="Constantia"/>
              </a:rPr>
              <a:t>way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spc="2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convection</a:t>
            </a:r>
            <a:r>
              <a:rPr sz="3200" spc="-8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number 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line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is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horizontal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placed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line at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its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right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hand side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positive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Numbers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are  placed</a:t>
            </a:r>
            <a:r>
              <a:rPr sz="3200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</a:t>
            </a:r>
            <a:r>
              <a:rPr sz="3200" spc="-4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on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left</a:t>
            </a:r>
            <a:r>
              <a:rPr sz="3200" spc="-4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hand</a:t>
            </a:r>
            <a:r>
              <a:rPr sz="3200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side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negative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number</a:t>
            </a:r>
            <a:r>
              <a:rPr sz="3200" spc="-12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are</a:t>
            </a:r>
            <a:r>
              <a:rPr sz="3200" spc="-9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placed</a:t>
            </a:r>
            <a:r>
              <a:rPr sz="3200" spc="-4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and</a:t>
            </a:r>
            <a:r>
              <a:rPr sz="3200" spc="-2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they</a:t>
            </a:r>
            <a:r>
              <a:rPr sz="3200" spc="-4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both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are  separated </a:t>
            </a:r>
            <a:r>
              <a:rPr sz="3200" spc="-15" dirty="0">
                <a:solidFill>
                  <a:srgbClr val="6A391F"/>
                </a:solidFill>
                <a:latin typeface="Constantia"/>
                <a:cs typeface="Constantia"/>
              </a:rPr>
              <a:t>by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0</a:t>
            </a:r>
            <a:r>
              <a:rPr sz="3200" spc="-5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or</a:t>
            </a:r>
            <a:r>
              <a:rPr sz="3200" spc="-13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latin typeface="Constantia"/>
                <a:cs typeface="Constantia"/>
              </a:rPr>
              <a:t>we</a:t>
            </a:r>
            <a:r>
              <a:rPr sz="3200" spc="-11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can</a:t>
            </a:r>
            <a:r>
              <a:rPr sz="3200" spc="-7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say</a:t>
            </a:r>
            <a:r>
              <a:rPr sz="3200" spc="-9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zero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is</a:t>
            </a:r>
            <a:r>
              <a:rPr sz="3200" spc="-8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latin typeface="Constantia"/>
                <a:cs typeface="Constantia"/>
              </a:rPr>
              <a:t>placed</a:t>
            </a:r>
            <a:r>
              <a:rPr sz="3200" spc="2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in</a:t>
            </a:r>
            <a:r>
              <a:rPr sz="3200" spc="-65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</a:t>
            </a:r>
            <a:r>
              <a:rPr sz="3200" spc="-6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middle</a:t>
            </a:r>
            <a:r>
              <a:rPr sz="3200" spc="-10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latin typeface="Constantia"/>
                <a:cs typeface="Constantia"/>
              </a:rPr>
              <a:t>of</a:t>
            </a:r>
            <a:r>
              <a:rPr sz="3200" spc="20" dirty="0">
                <a:solidFill>
                  <a:srgbClr val="6A391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latin typeface="Constantia"/>
                <a:cs typeface="Constantia"/>
              </a:rPr>
              <a:t>them.</a:t>
            </a:r>
            <a:endParaRPr sz="3200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685" y="851587"/>
            <a:ext cx="101323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FF0000"/>
                </a:solidFill>
              </a:rPr>
              <a:t>COORDINATE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PLANE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xfrm>
            <a:off x="1143000" y="1828800"/>
            <a:ext cx="10439400" cy="31425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045">
              <a:lnSpc>
                <a:spcPts val="2280"/>
              </a:lnSpc>
              <a:spcBef>
                <a:spcPts val="105"/>
              </a:spcBef>
            </a:pPr>
            <a:r>
              <a:rPr sz="3200" dirty="0"/>
              <a:t>A </a:t>
            </a:r>
            <a:r>
              <a:rPr sz="3200" spc="-5" dirty="0"/>
              <a:t>two-dimensional surface on </a:t>
            </a:r>
            <a:r>
              <a:rPr sz="3200" spc="-15" dirty="0"/>
              <a:t>which </a:t>
            </a:r>
            <a:r>
              <a:rPr sz="3200" spc="-5" dirty="0"/>
              <a:t>points </a:t>
            </a:r>
            <a:r>
              <a:rPr sz="3200" spc="-10" dirty="0"/>
              <a:t>are </a:t>
            </a:r>
            <a:r>
              <a:rPr sz="3200" spc="-15" dirty="0"/>
              <a:t>plotted </a:t>
            </a:r>
            <a:r>
              <a:rPr sz="3200" dirty="0"/>
              <a:t>and </a:t>
            </a:r>
            <a:r>
              <a:rPr sz="3200" spc="-5" dirty="0"/>
              <a:t>located </a:t>
            </a:r>
            <a:r>
              <a:rPr sz="3200" spc="-15" dirty="0"/>
              <a:t>by their </a:t>
            </a:r>
            <a:r>
              <a:rPr sz="3200" dirty="0"/>
              <a:t>x and</a:t>
            </a:r>
            <a:r>
              <a:rPr sz="3200" spc="15" dirty="0"/>
              <a:t> </a:t>
            </a:r>
            <a:r>
              <a:rPr sz="3200" dirty="0" smtClean="0"/>
              <a:t>y</a:t>
            </a:r>
            <a:r>
              <a:rPr lang="en-US" sz="3200" dirty="0" smtClean="0"/>
              <a:t> </a:t>
            </a:r>
            <a:r>
              <a:rPr sz="3200" spc="-10" dirty="0" smtClean="0"/>
              <a:t>coordinates</a:t>
            </a:r>
            <a:endParaRPr lang="en-US" sz="3200" spc="-10" dirty="0" smtClean="0"/>
          </a:p>
          <a:p>
            <a:pPr marL="233045" marR="6985" indent="63500">
              <a:lnSpc>
                <a:spcPts val="2160"/>
              </a:lnSpc>
            </a:pPr>
            <a:r>
              <a:rPr lang="en-US" sz="3200" spc="-25" dirty="0" smtClean="0">
                <a:cs typeface="Constantia"/>
              </a:rPr>
              <a:t>It </a:t>
            </a:r>
            <a:r>
              <a:rPr lang="en-US" sz="3200" dirty="0" smtClean="0">
                <a:cs typeface="Constantia"/>
              </a:rPr>
              <a:t>has </a:t>
            </a:r>
            <a:r>
              <a:rPr lang="en-US" sz="3200" spc="-20" dirty="0" smtClean="0">
                <a:cs typeface="Constantia"/>
              </a:rPr>
              <a:t>two </a:t>
            </a:r>
            <a:r>
              <a:rPr lang="en-US" sz="3200" spc="-5" dirty="0" smtClean="0">
                <a:cs typeface="Constantia"/>
              </a:rPr>
              <a:t>scales, called the x-axis </a:t>
            </a:r>
            <a:r>
              <a:rPr lang="en-US" sz="3200" dirty="0" smtClean="0">
                <a:cs typeface="Constantia"/>
              </a:rPr>
              <a:t>and </a:t>
            </a:r>
            <a:r>
              <a:rPr lang="en-US" sz="3200" spc="-5" dirty="0" smtClean="0">
                <a:cs typeface="Constantia"/>
              </a:rPr>
              <a:t>y-axis, </a:t>
            </a:r>
            <a:r>
              <a:rPr lang="en-US" sz="3200" dirty="0" smtClean="0">
                <a:cs typeface="Constantia"/>
              </a:rPr>
              <a:t>at </a:t>
            </a:r>
            <a:r>
              <a:rPr lang="en-US" sz="3200" spc="-10" dirty="0" smtClean="0">
                <a:cs typeface="Constantia"/>
              </a:rPr>
              <a:t>right </a:t>
            </a:r>
            <a:r>
              <a:rPr lang="en-US" sz="3200" spc="-5" dirty="0" smtClean="0">
                <a:cs typeface="Constantia"/>
              </a:rPr>
              <a:t>angles </a:t>
            </a:r>
            <a:r>
              <a:rPr lang="en-US" sz="3200" spc="-15" dirty="0" smtClean="0">
                <a:cs typeface="Constantia"/>
              </a:rPr>
              <a:t>to </a:t>
            </a:r>
            <a:r>
              <a:rPr lang="en-US" sz="3200" dirty="0" smtClean="0">
                <a:cs typeface="Constantia"/>
              </a:rPr>
              <a:t>each </a:t>
            </a:r>
            <a:r>
              <a:rPr lang="en-US" sz="3200" spc="-30" dirty="0" smtClean="0">
                <a:cs typeface="Constantia"/>
              </a:rPr>
              <a:t>other. </a:t>
            </a:r>
          </a:p>
          <a:p>
            <a:pPr marL="233045" marR="6985" indent="63500">
              <a:lnSpc>
                <a:spcPts val="2160"/>
              </a:lnSpc>
            </a:pPr>
            <a:r>
              <a:rPr lang="en-US" sz="3200" spc="-5" dirty="0" smtClean="0">
                <a:cs typeface="Constantia"/>
              </a:rPr>
              <a:t>The plural </a:t>
            </a:r>
            <a:r>
              <a:rPr lang="en-US" sz="3200" dirty="0" smtClean="0">
                <a:cs typeface="Constantia"/>
              </a:rPr>
              <a:t>of  </a:t>
            </a:r>
            <a:r>
              <a:rPr lang="en-US" sz="3200" spc="-5" dirty="0" smtClean="0">
                <a:cs typeface="Constantia"/>
              </a:rPr>
              <a:t>axis</a:t>
            </a:r>
            <a:r>
              <a:rPr lang="en-US" sz="3200" spc="-40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is</a:t>
            </a:r>
            <a:r>
              <a:rPr lang="en-US" sz="3200" spc="-40" dirty="0" smtClean="0">
                <a:cs typeface="Constantia"/>
              </a:rPr>
              <a:t> </a:t>
            </a:r>
            <a:r>
              <a:rPr lang="en-US" sz="3200" spc="-10" dirty="0" smtClean="0">
                <a:cs typeface="Constantia"/>
              </a:rPr>
              <a:t>'axes'</a:t>
            </a:r>
            <a:r>
              <a:rPr lang="en-US" sz="3200" spc="25" dirty="0" smtClean="0">
                <a:cs typeface="Constantia"/>
              </a:rPr>
              <a:t> </a:t>
            </a:r>
            <a:r>
              <a:rPr lang="en-US" sz="3200" spc="-10" dirty="0" smtClean="0">
                <a:cs typeface="Constantia"/>
              </a:rPr>
              <a:t>(pronounced </a:t>
            </a:r>
            <a:r>
              <a:rPr lang="en-US" sz="3200" dirty="0" smtClean="0">
                <a:cs typeface="Constantia"/>
              </a:rPr>
              <a:t>"AXE-ease").</a:t>
            </a:r>
            <a:r>
              <a:rPr lang="en-US" sz="3200" spc="-5" dirty="0" smtClean="0">
                <a:cs typeface="Constantia"/>
              </a:rPr>
              <a:t> </a:t>
            </a:r>
            <a:r>
              <a:rPr lang="en-US" sz="3200" spc="-15" dirty="0" smtClean="0">
                <a:cs typeface="Constantia"/>
              </a:rPr>
              <a:t>Points</a:t>
            </a:r>
            <a:r>
              <a:rPr lang="en-US" sz="3200" spc="-114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on</a:t>
            </a:r>
            <a:r>
              <a:rPr lang="en-US" sz="3200" spc="-5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the</a:t>
            </a:r>
            <a:r>
              <a:rPr lang="en-US" sz="3200" spc="-7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plane</a:t>
            </a:r>
            <a:r>
              <a:rPr lang="en-US" sz="3200" spc="-90" dirty="0" smtClean="0">
                <a:cs typeface="Constantia"/>
              </a:rPr>
              <a:t> </a:t>
            </a:r>
            <a:r>
              <a:rPr lang="en-US" sz="3200" spc="-10" dirty="0" smtClean="0">
                <a:cs typeface="Constantia"/>
              </a:rPr>
              <a:t>are</a:t>
            </a:r>
            <a:r>
              <a:rPr lang="en-US" sz="3200" spc="-5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located</a:t>
            </a:r>
            <a:r>
              <a:rPr lang="en-US" sz="3200" spc="-40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using</a:t>
            </a:r>
            <a:r>
              <a:rPr lang="en-US" sz="3200" spc="-25" dirty="0" smtClean="0">
                <a:cs typeface="Constantia"/>
              </a:rPr>
              <a:t> </a:t>
            </a:r>
            <a:r>
              <a:rPr lang="en-US" sz="3200" spc="-20" dirty="0" smtClean="0">
                <a:cs typeface="Constantia"/>
              </a:rPr>
              <a:t>two</a:t>
            </a:r>
            <a:r>
              <a:rPr lang="en-US" sz="3200" spc="-70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numbers the</a:t>
            </a:r>
            <a:r>
              <a:rPr lang="en-US" sz="3200" spc="-100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x</a:t>
            </a:r>
            <a:r>
              <a:rPr lang="en-US" sz="3200" spc="-75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and</a:t>
            </a:r>
            <a:r>
              <a:rPr lang="en-US" sz="3200" spc="-55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y</a:t>
            </a:r>
            <a:r>
              <a:rPr lang="en-US" sz="3200" spc="-110" dirty="0" smtClean="0">
                <a:cs typeface="Constantia"/>
              </a:rPr>
              <a:t> </a:t>
            </a:r>
            <a:r>
              <a:rPr lang="en-US" sz="3200" spc="-15" dirty="0" smtClean="0">
                <a:cs typeface="Constantia"/>
              </a:rPr>
              <a:t>coordinates.</a:t>
            </a:r>
            <a:r>
              <a:rPr lang="en-US" sz="3200" spc="-65" dirty="0" smtClean="0">
                <a:cs typeface="Constantia"/>
              </a:rPr>
              <a:t> </a:t>
            </a:r>
          </a:p>
          <a:p>
            <a:pPr marL="233045" marR="6985" indent="63500">
              <a:lnSpc>
                <a:spcPts val="2160"/>
              </a:lnSpc>
            </a:pPr>
            <a:r>
              <a:rPr lang="en-US" sz="3200" spc="-5" dirty="0" smtClean="0">
                <a:cs typeface="Constantia"/>
              </a:rPr>
              <a:t>These</a:t>
            </a:r>
            <a:r>
              <a:rPr lang="en-US" sz="3200" spc="-95" dirty="0" smtClean="0">
                <a:cs typeface="Constantia"/>
              </a:rPr>
              <a:t> </a:t>
            </a:r>
            <a:r>
              <a:rPr lang="en-US" sz="3200" spc="-10" dirty="0" smtClean="0">
                <a:cs typeface="Constantia"/>
              </a:rPr>
              <a:t>are</a:t>
            </a:r>
            <a:r>
              <a:rPr lang="en-US" sz="3200" spc="-6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the</a:t>
            </a:r>
            <a:r>
              <a:rPr lang="en-US" sz="3200" spc="-5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horizontal</a:t>
            </a:r>
            <a:r>
              <a:rPr lang="en-US" sz="3200" spc="-75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and</a:t>
            </a:r>
            <a:r>
              <a:rPr lang="en-US" sz="3200" spc="-5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vertical</a:t>
            </a:r>
            <a:r>
              <a:rPr lang="en-US" sz="3200" spc="-85" dirty="0" smtClean="0">
                <a:cs typeface="Constantia"/>
              </a:rPr>
              <a:t> </a:t>
            </a:r>
            <a:r>
              <a:rPr lang="en-US" sz="3200" spc="-10" dirty="0" smtClean="0">
                <a:cs typeface="Constantia"/>
              </a:rPr>
              <a:t>distances</a:t>
            </a:r>
            <a:r>
              <a:rPr lang="en-US" sz="3200" spc="-95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of</a:t>
            </a:r>
            <a:r>
              <a:rPr lang="en-US" sz="3200" spc="25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the</a:t>
            </a:r>
            <a:r>
              <a:rPr lang="en-US" sz="3200" spc="-70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point</a:t>
            </a:r>
            <a:r>
              <a:rPr lang="en-US" sz="3200" spc="-70" dirty="0" smtClean="0">
                <a:cs typeface="Constantia"/>
              </a:rPr>
              <a:t> </a:t>
            </a:r>
            <a:r>
              <a:rPr lang="en-US" sz="3200" spc="-5" dirty="0" smtClean="0">
                <a:cs typeface="Constantia"/>
              </a:rPr>
              <a:t>from  </a:t>
            </a:r>
            <a:r>
              <a:rPr lang="en-US" sz="3200" dirty="0" smtClean="0">
                <a:cs typeface="Constantia"/>
              </a:rPr>
              <a:t>a </a:t>
            </a:r>
            <a:r>
              <a:rPr lang="en-US" sz="3200" spc="5" dirty="0" smtClean="0">
                <a:cs typeface="Constantia"/>
              </a:rPr>
              <a:t>specific </a:t>
            </a:r>
            <a:r>
              <a:rPr lang="en-US" sz="3200" dirty="0" smtClean="0">
                <a:cs typeface="Constantia"/>
              </a:rPr>
              <a:t>location </a:t>
            </a:r>
            <a:r>
              <a:rPr lang="en-US" sz="3200" spc="-5" dirty="0" smtClean="0">
                <a:cs typeface="Constantia"/>
              </a:rPr>
              <a:t>called the</a:t>
            </a:r>
            <a:r>
              <a:rPr lang="en-US" sz="3200" spc="-385" dirty="0" smtClean="0">
                <a:cs typeface="Constantia"/>
              </a:rPr>
              <a:t> </a:t>
            </a:r>
            <a:r>
              <a:rPr lang="en-US" sz="3200" dirty="0" smtClean="0">
                <a:cs typeface="Constantia"/>
              </a:rPr>
              <a:t>origin.</a:t>
            </a:r>
          </a:p>
          <a:p>
            <a:pPr marL="233045">
              <a:lnSpc>
                <a:spcPts val="2280"/>
              </a:lnSpc>
              <a:spcBef>
                <a:spcPts val="105"/>
              </a:spcBef>
            </a:pPr>
            <a:endParaRPr lang="en-US" sz="3200" spc="-10" dirty="0" smtClean="0"/>
          </a:p>
          <a:p>
            <a:pPr marL="233045">
              <a:lnSpc>
                <a:spcPts val="2280"/>
              </a:lnSpc>
              <a:spcBef>
                <a:spcPts val="105"/>
              </a:spcBef>
              <a:buNone/>
            </a:pP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0"/>
            <a:ext cx="11734800" cy="60638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endParaRPr lang="en-US" sz="3200" b="1" i="1" dirty="0" smtClean="0">
              <a:solidFill>
                <a:srgbClr val="6A391F"/>
              </a:solidFill>
              <a:cs typeface="Constantia"/>
            </a:endParaRPr>
          </a:p>
          <a:p>
            <a:pPr marL="12700">
              <a:spcBef>
                <a:spcPts val="105"/>
              </a:spcBef>
            </a:pPr>
            <a:r>
              <a:rPr sz="3200" b="1" i="1" dirty="0" smtClean="0">
                <a:solidFill>
                  <a:srgbClr val="6A391F"/>
                </a:solidFill>
                <a:cs typeface="Constantia"/>
              </a:rPr>
              <a:t>X</a:t>
            </a:r>
            <a:r>
              <a:rPr sz="3200" b="1" i="1" spc="-45" dirty="0" smtClean="0">
                <a:solidFill>
                  <a:srgbClr val="6A391F"/>
                </a:solidFill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cs typeface="Constantia"/>
              </a:rPr>
              <a:t>axis</a:t>
            </a:r>
            <a:endParaRPr sz="3200" dirty="0">
              <a:cs typeface="Constantia"/>
            </a:endParaRPr>
          </a:p>
          <a:p>
            <a:pPr marL="12700" marR="190500">
              <a:spcBef>
                <a:spcPts val="150"/>
              </a:spcBef>
            </a:pPr>
            <a:r>
              <a:rPr sz="3200" spc="-5" dirty="0">
                <a:solidFill>
                  <a:srgbClr val="6A391F"/>
                </a:solidFill>
                <a:cs typeface="Constantia"/>
              </a:rPr>
              <a:t>The horizontal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scale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 called the </a:t>
            </a:r>
            <a:r>
              <a:rPr sz="3200" i="1" spc="-5" dirty="0">
                <a:solidFill>
                  <a:srgbClr val="6A391F"/>
                </a:solidFill>
                <a:cs typeface="Constantia"/>
              </a:rPr>
              <a:t>x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-axis. As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you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go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to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right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on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scale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from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zero, 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12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values</a:t>
            </a:r>
            <a:r>
              <a:rPr sz="3200" spc="-8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are</a:t>
            </a:r>
            <a:r>
              <a:rPr sz="3200" spc="-9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positive</a:t>
            </a:r>
            <a:r>
              <a:rPr sz="3200" spc="-10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get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40" dirty="0">
                <a:solidFill>
                  <a:srgbClr val="6A391F"/>
                </a:solidFill>
                <a:cs typeface="Constantia"/>
              </a:rPr>
              <a:t>larger.</a:t>
            </a:r>
            <a:r>
              <a:rPr sz="3200" spc="-5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As</a:t>
            </a:r>
            <a:r>
              <a:rPr sz="3200" spc="-9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you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go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to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left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from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zero,</a:t>
            </a:r>
            <a:r>
              <a:rPr sz="3200" spc="-3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they</a:t>
            </a:r>
            <a:r>
              <a:rPr sz="3200" spc="-10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get</a:t>
            </a:r>
            <a:r>
              <a:rPr sz="3200" spc="-6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more</a:t>
            </a:r>
            <a:r>
              <a:rPr sz="3200" spc="-114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 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more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negative</a:t>
            </a:r>
            <a:r>
              <a:rPr sz="3200" spc="-10" dirty="0" smtClean="0">
                <a:solidFill>
                  <a:srgbClr val="6A391F"/>
                </a:solidFill>
                <a:cs typeface="Constantia"/>
              </a:rPr>
              <a:t>.</a:t>
            </a:r>
            <a:endParaRPr lang="en-US" sz="3200" spc="-10" dirty="0" smtClean="0">
              <a:solidFill>
                <a:srgbClr val="6A391F"/>
              </a:solidFill>
              <a:cs typeface="Constantia"/>
            </a:endParaRPr>
          </a:p>
          <a:p>
            <a:pPr marL="12700" marR="190500">
              <a:spcBef>
                <a:spcPts val="150"/>
              </a:spcBef>
            </a:pPr>
            <a:endParaRPr sz="3200" dirty="0">
              <a:cs typeface="Constantia"/>
            </a:endParaRPr>
          </a:p>
          <a:p>
            <a:pPr marL="12700"/>
            <a:r>
              <a:rPr sz="3200" b="1" i="1" dirty="0">
                <a:solidFill>
                  <a:srgbClr val="6A391F"/>
                </a:solidFill>
                <a:cs typeface="Constantia"/>
              </a:rPr>
              <a:t>Y</a:t>
            </a:r>
            <a:r>
              <a:rPr sz="3200" b="1" i="1" spc="-3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b="1" spc="-5" dirty="0">
                <a:solidFill>
                  <a:srgbClr val="6A391F"/>
                </a:solidFill>
                <a:cs typeface="Constantia"/>
              </a:rPr>
              <a:t>axis</a:t>
            </a:r>
            <a:endParaRPr sz="3200" dirty="0">
              <a:cs typeface="Constantia"/>
            </a:endParaRPr>
          </a:p>
          <a:p>
            <a:pPr marL="12700" marR="5080">
              <a:spcBef>
                <a:spcPts val="150"/>
              </a:spcBef>
            </a:pP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11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vertical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scale</a:t>
            </a:r>
            <a:r>
              <a:rPr sz="3200" spc="-5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</a:t>
            </a:r>
            <a:r>
              <a:rPr sz="3200" spc="-9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called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4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i="1" spc="-5" dirty="0">
                <a:solidFill>
                  <a:srgbClr val="6A391F"/>
                </a:solidFill>
                <a:cs typeface="Constantia"/>
              </a:rPr>
              <a:t>y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-axis.</a:t>
            </a:r>
            <a:r>
              <a:rPr sz="3200" spc="-3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As</a:t>
            </a:r>
            <a:r>
              <a:rPr sz="3200" spc="-9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you</a:t>
            </a:r>
            <a:r>
              <a:rPr sz="3200" spc="-7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go</a:t>
            </a:r>
            <a:r>
              <a:rPr sz="3200" spc="-9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up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from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zero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numbers</a:t>
            </a:r>
            <a:r>
              <a:rPr sz="3200" spc="-9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are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increasing  in</a:t>
            </a:r>
            <a:r>
              <a:rPr sz="3200" spc="-9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</a:t>
            </a:r>
            <a:r>
              <a:rPr sz="3200" spc="-8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positive</a:t>
            </a:r>
            <a:r>
              <a:rPr sz="3200" spc="-11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direction.</a:t>
            </a:r>
            <a:r>
              <a:rPr sz="3200" spc="-6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As</a:t>
            </a:r>
            <a:r>
              <a:rPr sz="3200" spc="-10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you</a:t>
            </a:r>
            <a:r>
              <a:rPr sz="3200" spc="-8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go</a:t>
            </a:r>
            <a:r>
              <a:rPr sz="3200" spc="-11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down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from</a:t>
            </a:r>
            <a:r>
              <a:rPr sz="3200" spc="-8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zero</a:t>
            </a:r>
            <a:r>
              <a:rPr sz="3200" spc="-8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they</a:t>
            </a:r>
            <a:r>
              <a:rPr sz="3200" spc="-11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get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more</a:t>
            </a:r>
            <a:r>
              <a:rPr sz="3200" spc="-12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more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negative</a:t>
            </a:r>
            <a:r>
              <a:rPr sz="3200" spc="-10" dirty="0" smtClean="0">
                <a:solidFill>
                  <a:srgbClr val="6A391F"/>
                </a:solidFill>
                <a:cs typeface="Constantia"/>
              </a:rPr>
              <a:t>.</a:t>
            </a:r>
            <a:endParaRPr lang="en-US" sz="3200" spc="-10" dirty="0" smtClean="0">
              <a:solidFill>
                <a:srgbClr val="6A391F"/>
              </a:solidFill>
              <a:cs typeface="Constantia"/>
            </a:endParaRPr>
          </a:p>
          <a:p>
            <a:pPr marL="12700" marR="5080">
              <a:spcBef>
                <a:spcPts val="150"/>
              </a:spcBef>
            </a:pPr>
            <a:endParaRPr lang="en-US" sz="3200" spc="-10" dirty="0" smtClean="0">
              <a:solidFill>
                <a:srgbClr val="6A391F"/>
              </a:solidFill>
              <a:cs typeface="Constantia"/>
            </a:endParaRPr>
          </a:p>
          <a:p>
            <a:pPr marL="12700" marR="5080">
              <a:spcBef>
                <a:spcPts val="150"/>
              </a:spcBef>
            </a:pPr>
            <a:endParaRPr sz="3200" dirty="0"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81000"/>
            <a:ext cx="11125200" cy="57842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</a:pPr>
            <a:r>
              <a:rPr sz="3200" b="1" spc="-5" dirty="0">
                <a:solidFill>
                  <a:srgbClr val="6A391F"/>
                </a:solidFill>
                <a:cs typeface="Constantia"/>
              </a:rPr>
              <a:t>Origin</a:t>
            </a:r>
            <a:endParaRPr sz="3200" dirty="0">
              <a:cs typeface="Constantia"/>
            </a:endParaRPr>
          </a:p>
          <a:p>
            <a:pPr marL="12700" marR="121920">
              <a:spcBef>
                <a:spcPts val="220"/>
              </a:spcBef>
            </a:pPr>
            <a:r>
              <a:rPr sz="3200" spc="-5" dirty="0">
                <a:solidFill>
                  <a:srgbClr val="6A391F"/>
                </a:solidFill>
                <a:cs typeface="Constantia"/>
              </a:rPr>
              <a:t>The point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where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two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axes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cross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(at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zero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on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both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scales)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 called the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origin.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 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origin</a:t>
            </a:r>
            <a:r>
              <a:rPr sz="3200" spc="-6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9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point</a:t>
            </a:r>
            <a:r>
              <a:rPr sz="3200" spc="-7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from</a:t>
            </a:r>
            <a:r>
              <a:rPr sz="3200" spc="-9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which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all</a:t>
            </a:r>
            <a:r>
              <a:rPr sz="3200" spc="-4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distances</a:t>
            </a:r>
            <a:r>
              <a:rPr sz="3200" spc="-10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along</a:t>
            </a:r>
            <a:r>
              <a:rPr sz="3200" spc="-3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12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x</a:t>
            </a:r>
            <a:r>
              <a:rPr sz="3200" spc="-8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y</a:t>
            </a:r>
            <a:r>
              <a:rPr sz="3200" spc="-11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axes</a:t>
            </a:r>
            <a:r>
              <a:rPr sz="3200" spc="-7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are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measured.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 </a:t>
            </a:r>
            <a:endParaRPr lang="en-US" sz="3200" spc="-5" dirty="0" smtClean="0">
              <a:solidFill>
                <a:srgbClr val="6A391F"/>
              </a:solidFill>
              <a:cs typeface="Constantia"/>
            </a:endParaRPr>
          </a:p>
          <a:p>
            <a:pPr marL="12700" marR="121920">
              <a:lnSpc>
                <a:spcPts val="1920"/>
              </a:lnSpc>
              <a:spcBef>
                <a:spcPts val="220"/>
              </a:spcBef>
            </a:pPr>
            <a:endParaRPr sz="3200" dirty="0">
              <a:cs typeface="Constantia"/>
            </a:endParaRPr>
          </a:p>
          <a:p>
            <a:pPr marL="12700">
              <a:lnSpc>
                <a:spcPts val="1695"/>
              </a:lnSpc>
            </a:pPr>
            <a:r>
              <a:rPr sz="3200" b="1" spc="-10" dirty="0">
                <a:solidFill>
                  <a:srgbClr val="6A391F"/>
                </a:solidFill>
                <a:cs typeface="Constantia"/>
              </a:rPr>
              <a:t>Quadrants</a:t>
            </a:r>
            <a:endParaRPr sz="3200" dirty="0">
              <a:cs typeface="Constantia"/>
            </a:endParaRPr>
          </a:p>
          <a:p>
            <a:pPr marL="12700" marR="5080">
              <a:spcBef>
                <a:spcPts val="240"/>
              </a:spcBef>
            </a:pPr>
            <a:r>
              <a:rPr sz="3200" spc="-5" dirty="0">
                <a:solidFill>
                  <a:srgbClr val="6A391F"/>
                </a:solidFill>
                <a:cs typeface="Constantia"/>
              </a:rPr>
              <a:t>The </a:t>
            </a:r>
            <a:r>
              <a:rPr sz="3200" spc="-20" dirty="0">
                <a:solidFill>
                  <a:srgbClr val="6A391F"/>
                </a:solidFill>
                <a:cs typeface="Constantia"/>
              </a:rPr>
              <a:t>two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axes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divide the plane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into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four areas called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quadrants.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 </a:t>
            </a:r>
            <a:r>
              <a:rPr sz="3200" spc="5" dirty="0">
                <a:solidFill>
                  <a:srgbClr val="6A391F"/>
                </a:solidFill>
                <a:cs typeface="Constantia"/>
              </a:rPr>
              <a:t>first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quadrant,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by  convention,</a:t>
            </a:r>
            <a:r>
              <a:rPr sz="3200" spc="-4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</a:t>
            </a:r>
            <a:r>
              <a:rPr sz="3200" spc="-5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</a:t>
            </a:r>
            <a:r>
              <a:rPr sz="3200" spc="-7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top</a:t>
            </a:r>
            <a:r>
              <a:rPr sz="3200" spc="-9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right,</a:t>
            </a:r>
            <a:r>
              <a:rPr sz="3200" spc="-5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then</a:t>
            </a:r>
            <a:r>
              <a:rPr sz="3200" spc="-5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they</a:t>
            </a:r>
            <a:r>
              <a:rPr sz="3200" spc="-10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go</a:t>
            </a:r>
            <a:r>
              <a:rPr sz="3200" spc="-114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around</a:t>
            </a:r>
            <a:r>
              <a:rPr sz="3200" spc="-60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counter-clockwise.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 </a:t>
            </a:r>
            <a:r>
              <a:rPr lang="en-US" sz="3200" spc="-5" dirty="0" smtClean="0">
                <a:solidFill>
                  <a:srgbClr val="6A391F"/>
                </a:solidFill>
                <a:cs typeface="Constantia"/>
              </a:rPr>
              <a:t>T</a:t>
            </a:r>
            <a:r>
              <a:rPr sz="3200" spc="-5" dirty="0" smtClean="0">
                <a:solidFill>
                  <a:srgbClr val="6A391F"/>
                </a:solidFill>
                <a:cs typeface="Constantia"/>
              </a:rPr>
              <a:t>hey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are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labelled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Quadrant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1,2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etc.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It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is </a:t>
            </a:r>
            <a:r>
              <a:rPr sz="3200" spc="-15" dirty="0">
                <a:solidFill>
                  <a:srgbClr val="6A391F"/>
                </a:solidFill>
                <a:cs typeface="Constantia"/>
              </a:rPr>
              <a:t>conventional to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label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them with numerals  but </a:t>
            </a:r>
            <a:r>
              <a:rPr sz="3200" spc="-25" dirty="0">
                <a:solidFill>
                  <a:srgbClr val="6A391F"/>
                </a:solidFill>
                <a:cs typeface="Constantia"/>
              </a:rPr>
              <a:t>we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talk about them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as "first,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second, third,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and fourth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quadrant". They </a:t>
            </a:r>
            <a:r>
              <a:rPr sz="3200" spc="-10" dirty="0">
                <a:solidFill>
                  <a:srgbClr val="6A391F"/>
                </a:solidFill>
                <a:cs typeface="Constantia"/>
              </a:rPr>
              <a:t>are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also  sometimes labelled </a:t>
            </a:r>
            <a:r>
              <a:rPr sz="3200" spc="-5" dirty="0">
                <a:solidFill>
                  <a:srgbClr val="6A391F"/>
                </a:solidFill>
                <a:cs typeface="Constantia"/>
              </a:rPr>
              <a:t>with Roman numerals: </a:t>
            </a:r>
            <a:r>
              <a:rPr sz="3200" dirty="0">
                <a:solidFill>
                  <a:srgbClr val="6A391F"/>
                </a:solidFill>
                <a:cs typeface="Constantia"/>
              </a:rPr>
              <a:t>I, II, III and</a:t>
            </a:r>
            <a:r>
              <a:rPr sz="3200" spc="-315" dirty="0">
                <a:solidFill>
                  <a:srgbClr val="6A391F"/>
                </a:solidFill>
                <a:cs typeface="Constantia"/>
              </a:rPr>
              <a:t> </a:t>
            </a:r>
            <a:r>
              <a:rPr sz="3200" spc="-70" dirty="0">
                <a:solidFill>
                  <a:srgbClr val="6A391F"/>
                </a:solidFill>
                <a:cs typeface="Constantia"/>
              </a:rPr>
              <a:t>IV</a:t>
            </a:r>
            <a:r>
              <a:rPr sz="3200" spc="-70" dirty="0" smtClean="0">
                <a:solidFill>
                  <a:srgbClr val="6A391F"/>
                </a:solidFill>
                <a:cs typeface="Constantia"/>
              </a:rPr>
              <a:t>.</a:t>
            </a:r>
            <a:endParaRPr lang="en-US" sz="3200" spc="-70" dirty="0" smtClean="0">
              <a:solidFill>
                <a:srgbClr val="6A391F"/>
              </a:solidFill>
              <a:cs typeface="Constantia"/>
            </a:endParaRPr>
          </a:p>
          <a:p>
            <a:pPr marL="12700" marR="5080">
              <a:spcBef>
                <a:spcPts val="240"/>
              </a:spcBef>
            </a:pPr>
            <a:endParaRPr sz="3200" dirty="0"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476" y="609600"/>
            <a:ext cx="10287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1541</Words>
  <Application>Microsoft Office PowerPoint</Application>
  <PresentationFormat>Custom</PresentationFormat>
  <Paragraphs>93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DAV INSTITUTIONS ODISHA ZONE-1 DAV PUBLIC SCHOOL UNIT-VIII,BBSR</vt:lpstr>
      <vt:lpstr>Learning Objectives</vt:lpstr>
      <vt:lpstr>HISTORY</vt:lpstr>
      <vt:lpstr>PIERRE DE FERMAT</vt:lpstr>
      <vt:lpstr>INTRODUCTION</vt:lpstr>
      <vt:lpstr>COORDINATE PLANE</vt:lpstr>
      <vt:lpstr>Slide 7</vt:lpstr>
      <vt:lpstr>Slide 8</vt:lpstr>
      <vt:lpstr>Slide 9</vt:lpstr>
      <vt:lpstr>USES OF COORDINATE  GEOMETRY IN OUR DAY TO DAY  LIFE: IN LOCATING PLACES/GEOGRAPHY</vt:lpstr>
      <vt:lpstr>IN MOVIE THETRES</vt:lpstr>
      <vt:lpstr>IN VARIOUS GRAPHS</vt:lpstr>
      <vt:lpstr>IN ARCHIETECTURE</vt:lpstr>
      <vt:lpstr>IN PREPARING BLUEPRINTS</vt:lpstr>
      <vt:lpstr>IN ANIMATION(especially 3D)</vt:lpstr>
      <vt:lpstr>Cartesian System</vt:lpstr>
      <vt:lpstr>Slide 17</vt:lpstr>
      <vt:lpstr>SOLUTION OF EXAMPLE 1</vt:lpstr>
      <vt:lpstr>Cartesian System </vt:lpstr>
      <vt:lpstr>Slide 20</vt:lpstr>
      <vt:lpstr>Solution of Example 1:</vt:lpstr>
      <vt:lpstr>Plotting a Point in the Plane if its Coordinates are Given </vt:lpstr>
      <vt:lpstr>Slide 23</vt:lpstr>
      <vt:lpstr>Summary </vt:lpstr>
      <vt:lpstr>Summary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GEOMETRY</dc:title>
  <dc:creator>Dell</dc:creator>
  <cp:lastModifiedBy>Dell</cp:lastModifiedBy>
  <cp:revision>19</cp:revision>
  <dcterms:created xsi:type="dcterms:W3CDTF">2020-04-16T09:25:32Z</dcterms:created>
  <dcterms:modified xsi:type="dcterms:W3CDTF">2020-04-18T00:06:16Z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PDFium</vt:lpwstr>
  </property>
  <property fmtid="{D5CDD505-2E9C-101B-9397-08002B2CF9AE}" pid="4" name="LastSaved">
    <vt:filetime>2020-04-16T00:00:00Z</vt:filetime>
  </property>
</Properties>
</file>