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Lst>
  <p:sldIdLst>
    <p:sldId id="256" r:id="rId2"/>
    <p:sldId id="284" r:id="rId3"/>
    <p:sldId id="264" r:id="rId4"/>
    <p:sldId id="258" r:id="rId5"/>
    <p:sldId id="267" r:id="rId6"/>
    <p:sldId id="262" r:id="rId7"/>
    <p:sldId id="268" r:id="rId8"/>
    <p:sldId id="269" r:id="rId9"/>
    <p:sldId id="266" r:id="rId10"/>
    <p:sldId id="275" r:id="rId11"/>
    <p:sldId id="263" r:id="rId12"/>
    <p:sldId id="270" r:id="rId13"/>
    <p:sldId id="271" r:id="rId14"/>
    <p:sldId id="272" r:id="rId15"/>
    <p:sldId id="274" r:id="rId16"/>
    <p:sldId id="276" r:id="rId17"/>
    <p:sldId id="277" r:id="rId18"/>
    <p:sldId id="280" r:id="rId19"/>
    <p:sldId id="281" r:id="rId20"/>
    <p:sldId id="282" r:id="rId21"/>
    <p:sldId id="278" r:id="rId22"/>
    <p:sldId id="28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161798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573994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730455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9457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18157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2345051-2045-45DA-935E-2E3CA1A69ADC}" type="datetimeFigureOut">
              <a:rPr lang="en-US" smtClean="0"/>
              <a:t>4/15/2020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496045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2345051-2045-45DA-935E-2E3CA1A69ADC}" type="datetimeFigureOut">
              <a:rPr lang="en-US" smtClean="0"/>
              <a:t>4/15/2020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908302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558043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36470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72345051-2045-45DA-935E-2E3CA1A69ADC}"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3839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99654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84376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333138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72345051-2045-45DA-935E-2E3CA1A69ADC}" type="datetimeFigureOut">
              <a:rPr lang="en-US" smtClean="0"/>
              <a:t>4/15/2020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19751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2345051-2045-45DA-935E-2E3CA1A69ADC}" type="datetimeFigureOut">
              <a:rPr lang="en-US" smtClean="0"/>
              <a:t>4/15/2020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3492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2345051-2045-45DA-935E-2E3CA1A69ADC}" type="datetimeFigureOut">
              <a:rPr lang="en-US" smtClean="0"/>
              <a:t>4/15/2020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76693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612477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2345051-2045-45DA-935E-2E3CA1A69ADC}" type="datetimeFigureOut">
              <a:rPr lang="en-US" smtClean="0"/>
              <a:t>4/15/2020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041502537"/>
      </p:ext>
    </p:extLst>
  </p:cSld>
  <p:clrMap bg1="dk1" tx1="lt1" bg2="dk2"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S352O39Rc0Y" TargetMode="External"/><Relationship Id="rId2" Type="http://schemas.openxmlformats.org/officeDocument/2006/relationships/hyperlink" Target="https://www.youtube.com/watch?v=QEa36qNo86E"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13F23BD5-311C-4274-AA2C-285FBA53AD2B}"/>
              </a:ext>
            </a:extLst>
          </p:cNvPr>
          <p:cNvSpPr>
            <a:spLocks noGrp="1"/>
          </p:cNvSpPr>
          <p:nvPr>
            <p:ph type="ctrTitle"/>
          </p:nvPr>
        </p:nvSpPr>
        <p:spPr>
          <a:xfrm>
            <a:off x="4872012" y="1447800"/>
            <a:ext cx="5222325" cy="3329581"/>
          </a:xfrm>
        </p:spPr>
        <p:txBody>
          <a:bodyPr>
            <a:normAutofit/>
          </a:bodyPr>
          <a:lstStyle/>
          <a:p>
            <a:pPr>
              <a:lnSpc>
                <a:spcPct val="90000"/>
              </a:lnSpc>
            </a:pPr>
            <a:r>
              <a:rPr lang="en-IN" dirty="0">
                <a:solidFill>
                  <a:srgbClr val="EBEBEB"/>
                </a:solidFill>
                <a:latin typeface="Aharoni" panose="02010803020104030203" pitchFamily="2" charset="-79"/>
                <a:cs typeface="Aharoni" panose="02010803020104030203" pitchFamily="2" charset="-79"/>
              </a:rPr>
              <a:t>SOURCES OF ENERGY</a:t>
            </a:r>
            <a:br>
              <a:rPr lang="en-IN" dirty="0">
                <a:solidFill>
                  <a:srgbClr val="EBEBEB"/>
                </a:solidFill>
              </a:rPr>
            </a:br>
            <a:r>
              <a:rPr lang="en-IN" dirty="0">
                <a:solidFill>
                  <a:srgbClr val="EBEBEB"/>
                </a:solidFill>
              </a:rPr>
              <a:t>SESSION : 3</a:t>
            </a:r>
          </a:p>
        </p:txBody>
      </p:sp>
      <p:sp>
        <p:nvSpPr>
          <p:cNvPr id="3" name="Subtitle 2">
            <a:extLst>
              <a:ext uri="{FF2B5EF4-FFF2-40B4-BE49-F238E27FC236}">
                <a16:creationId xmlns:a16="http://schemas.microsoft.com/office/drawing/2014/main" id="{7536359D-48DA-4860-8610-92C3305CC7A7}"/>
              </a:ext>
            </a:extLst>
          </p:cNvPr>
          <p:cNvSpPr>
            <a:spLocks noGrp="1"/>
          </p:cNvSpPr>
          <p:nvPr>
            <p:ph type="subTitle" idx="1"/>
          </p:nvPr>
        </p:nvSpPr>
        <p:spPr>
          <a:xfrm>
            <a:off x="4872012" y="4777380"/>
            <a:ext cx="5222326" cy="861420"/>
          </a:xfrm>
        </p:spPr>
        <p:txBody>
          <a:bodyPr>
            <a:normAutofit/>
          </a:bodyPr>
          <a:lstStyle/>
          <a:p>
            <a:r>
              <a:rPr lang="en-IN" b="1">
                <a:solidFill>
                  <a:schemeClr val="tx2">
                    <a:lumMod val="40000"/>
                    <a:lumOff val="60000"/>
                  </a:schemeClr>
                </a:solidFill>
                <a:latin typeface="Algerian" panose="04020705040A02060702" pitchFamily="82" charset="0"/>
              </a:rPr>
              <a:t>CLASS VIII</a:t>
            </a:r>
          </a:p>
          <a:p>
            <a:r>
              <a:rPr lang="en-IN" b="1">
                <a:solidFill>
                  <a:schemeClr val="tx2">
                    <a:lumMod val="40000"/>
                    <a:lumOff val="60000"/>
                  </a:schemeClr>
                </a:solidFill>
                <a:latin typeface="Algerian" panose="04020705040A02060702" pitchFamily="82" charset="0"/>
              </a:rPr>
              <a:t>BY : VIJIT KUMAR</a:t>
            </a:r>
          </a:p>
        </p:txBody>
      </p:sp>
      <p:sp>
        <p:nvSpPr>
          <p:cNvPr id="33"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7A5C10ED-7C77-48AF-B0DF-92F5D415451F}"/>
              </a:ext>
            </a:extLst>
          </p:cNvPr>
          <p:cNvPicPr>
            <a:picLocks noChangeAspect="1"/>
          </p:cNvPicPr>
          <p:nvPr/>
        </p:nvPicPr>
        <p:blipFill rotWithShape="1">
          <a:blip r:embed="rId3"/>
          <a:srcRect t="21482" b="10494"/>
          <a:stretch/>
        </p:blipFill>
        <p:spPr>
          <a:xfrm>
            <a:off x="3739" y="10"/>
            <a:ext cx="4480787" cy="2285989"/>
          </a:xfrm>
          <a:custGeom>
            <a:avLst/>
            <a:gdLst/>
            <a:ahLst/>
            <a:cxnLst/>
            <a:rect l="l" t="t" r="r" b="b"/>
            <a:pathLst>
              <a:path w="4480787" h="2285999">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8269" y="2285999"/>
                </a:lnTo>
                <a:lnTo>
                  <a:pt x="0" y="2285999"/>
                </a:lnTo>
                <a:close/>
              </a:path>
            </a:pathLst>
          </a:custGeom>
        </p:spPr>
      </p:pic>
      <p:sp>
        <p:nvSpPr>
          <p:cNvPr id="35" name="Rectangle 34">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2" name="Picture 3">
            <a:extLst>
              <a:ext uri="{FF2B5EF4-FFF2-40B4-BE49-F238E27FC236}">
                <a16:creationId xmlns:a16="http://schemas.microsoft.com/office/drawing/2014/main" id="{3549151F-C1A7-428E-869C-DB49B67DCAAB}"/>
              </a:ext>
            </a:extLst>
          </p:cNvPr>
          <p:cNvPicPr>
            <a:picLocks noChangeAspect="1"/>
          </p:cNvPicPr>
          <p:nvPr/>
        </p:nvPicPr>
        <p:blipFill rotWithShape="1">
          <a:blip r:embed="rId4"/>
          <a:srcRect t="29652" r="1" b="16737"/>
          <a:stretch/>
        </p:blipFill>
        <p:spPr>
          <a:xfrm>
            <a:off x="3739" y="2282327"/>
            <a:ext cx="4263947" cy="2285998"/>
          </a:xfrm>
          <a:custGeom>
            <a:avLst/>
            <a:gdLst/>
            <a:ahLst/>
            <a:cxnLst/>
            <a:rect l="l" t="t" r="r" b="b"/>
            <a:pathLst>
              <a:path w="4263947" h="2285998">
                <a:moveTo>
                  <a:pt x="0" y="0"/>
                </a:moveTo>
                <a:lnTo>
                  <a:pt x="4248101" y="0"/>
                </a:lnTo>
                <a:lnTo>
                  <a:pt x="4246807" y="28329"/>
                </a:lnTo>
                <a:lnTo>
                  <a:pt x="4241932" y="177833"/>
                </a:lnTo>
                <a:lnTo>
                  <a:pt x="4237730" y="327338"/>
                </a:lnTo>
                <a:lnTo>
                  <a:pt x="4233696" y="475470"/>
                </a:lnTo>
                <a:lnTo>
                  <a:pt x="4231847" y="621546"/>
                </a:lnTo>
                <a:lnTo>
                  <a:pt x="4229830" y="767621"/>
                </a:lnTo>
                <a:lnTo>
                  <a:pt x="4228821" y="911639"/>
                </a:lnTo>
                <a:lnTo>
                  <a:pt x="4229830" y="1054285"/>
                </a:lnTo>
                <a:lnTo>
                  <a:pt x="4229830" y="1195560"/>
                </a:lnTo>
                <a:lnTo>
                  <a:pt x="4231847" y="1335463"/>
                </a:lnTo>
                <a:lnTo>
                  <a:pt x="4234872" y="1472623"/>
                </a:lnTo>
                <a:lnTo>
                  <a:pt x="4237730" y="1608412"/>
                </a:lnTo>
                <a:lnTo>
                  <a:pt x="4240924" y="1741457"/>
                </a:lnTo>
                <a:lnTo>
                  <a:pt x="4245798" y="1873816"/>
                </a:lnTo>
                <a:lnTo>
                  <a:pt x="4251009" y="2004118"/>
                </a:lnTo>
                <a:lnTo>
                  <a:pt x="4255715" y="2131677"/>
                </a:lnTo>
                <a:lnTo>
                  <a:pt x="4263947" y="2285998"/>
                </a:lnTo>
                <a:lnTo>
                  <a:pt x="0" y="2285998"/>
                </a:lnTo>
                <a:close/>
              </a:path>
            </a:pathLst>
          </a:custGeom>
        </p:spPr>
      </p:pic>
      <p:pic>
        <p:nvPicPr>
          <p:cNvPr id="4" name="Picture 3">
            <a:extLst>
              <a:ext uri="{FF2B5EF4-FFF2-40B4-BE49-F238E27FC236}">
                <a16:creationId xmlns:a16="http://schemas.microsoft.com/office/drawing/2014/main" id="{029082D5-7743-4546-A7B0-E0FFC8E3A132}"/>
              </a:ext>
            </a:extLst>
          </p:cNvPr>
          <p:cNvPicPr>
            <a:picLocks noChangeAspect="1"/>
          </p:cNvPicPr>
          <p:nvPr/>
        </p:nvPicPr>
        <p:blipFill rotWithShape="1">
          <a:blip r:embed="rId5"/>
          <a:srcRect r="1" b="9180"/>
          <a:stretch/>
        </p:blipFill>
        <p:spPr>
          <a:xfrm>
            <a:off x="3738" y="4568326"/>
            <a:ext cx="4481964" cy="2289675"/>
          </a:xfrm>
          <a:custGeom>
            <a:avLst/>
            <a:gdLst/>
            <a:ahLst/>
            <a:cxnLst/>
            <a:rect l="l" t="t" r="r" b="b"/>
            <a:pathLst>
              <a:path w="4481964" h="2289675">
                <a:moveTo>
                  <a:pt x="0" y="0"/>
                </a:moveTo>
                <a:lnTo>
                  <a:pt x="4263555" y="0"/>
                </a:lnTo>
                <a:lnTo>
                  <a:pt x="4268995" y="101973"/>
                </a:lnTo>
                <a:lnTo>
                  <a:pt x="4283114" y="340631"/>
                </a:lnTo>
                <a:lnTo>
                  <a:pt x="4297906" y="569688"/>
                </a:lnTo>
                <a:lnTo>
                  <a:pt x="4314211" y="786401"/>
                </a:lnTo>
                <a:lnTo>
                  <a:pt x="4331188" y="993513"/>
                </a:lnTo>
                <a:lnTo>
                  <a:pt x="4349509" y="1185537"/>
                </a:lnTo>
                <a:lnTo>
                  <a:pt x="4367495" y="1365902"/>
                </a:lnTo>
                <a:lnTo>
                  <a:pt x="4385480" y="1531866"/>
                </a:lnTo>
                <a:lnTo>
                  <a:pt x="4402457" y="1684113"/>
                </a:lnTo>
                <a:lnTo>
                  <a:pt x="4418594" y="1819216"/>
                </a:lnTo>
                <a:lnTo>
                  <a:pt x="4433890" y="1941288"/>
                </a:lnTo>
                <a:lnTo>
                  <a:pt x="4446665" y="2044158"/>
                </a:lnTo>
                <a:lnTo>
                  <a:pt x="4458767" y="2130569"/>
                </a:lnTo>
                <a:lnTo>
                  <a:pt x="4476081" y="2249213"/>
                </a:lnTo>
                <a:lnTo>
                  <a:pt x="4481964" y="2289675"/>
                </a:lnTo>
                <a:lnTo>
                  <a:pt x="3577807" y="2289675"/>
                </a:lnTo>
                <a:lnTo>
                  <a:pt x="0" y="2289675"/>
                </a:lnTo>
                <a:close/>
              </a:path>
            </a:pathLst>
          </a:custGeom>
        </p:spPr>
      </p:pic>
    </p:spTree>
    <p:extLst>
      <p:ext uri="{BB962C8B-B14F-4D97-AF65-F5344CB8AC3E}">
        <p14:creationId xmlns:p14="http://schemas.microsoft.com/office/powerpoint/2010/main" val="2633270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4309F268-A45B-4517-B03F-2774BAEFF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34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B9D71B14-7808-43E1-BE42-8C6201370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02C3AAF-BACE-4039-8581-CC48A842D482}"/>
              </a:ext>
            </a:extLst>
          </p:cNvPr>
          <p:cNvPicPr>
            <a:picLocks noChangeAspect="1"/>
          </p:cNvPicPr>
          <p:nvPr/>
        </p:nvPicPr>
        <p:blipFill>
          <a:blip r:embed="rId3"/>
          <a:stretch>
            <a:fillRect/>
          </a:stretch>
        </p:blipFill>
        <p:spPr>
          <a:xfrm>
            <a:off x="1585014" y="643467"/>
            <a:ext cx="9021971" cy="5571066"/>
          </a:xfrm>
          <a:prstGeom prst="rect">
            <a:avLst/>
          </a:prstGeom>
        </p:spPr>
      </p:pic>
      <p:sp>
        <p:nvSpPr>
          <p:cNvPr id="3" name="TextBox 2">
            <a:extLst>
              <a:ext uri="{FF2B5EF4-FFF2-40B4-BE49-F238E27FC236}">
                <a16:creationId xmlns:a16="http://schemas.microsoft.com/office/drawing/2014/main" id="{E1EF67C7-0148-417A-9C86-8885CADEEEBB}"/>
              </a:ext>
            </a:extLst>
          </p:cNvPr>
          <p:cNvSpPr txBox="1"/>
          <p:nvPr/>
        </p:nvSpPr>
        <p:spPr>
          <a:xfrm>
            <a:off x="3879540" y="5965793"/>
            <a:ext cx="4634144" cy="400110"/>
          </a:xfrm>
          <a:prstGeom prst="rect">
            <a:avLst/>
          </a:prstGeom>
          <a:noFill/>
        </p:spPr>
        <p:txBody>
          <a:bodyPr wrap="square" rtlCol="0">
            <a:spAutoFit/>
          </a:bodyPr>
          <a:lstStyle/>
          <a:p>
            <a:pPr algn="ctr"/>
            <a:r>
              <a:rPr lang="en-IN" sz="2000" b="1" dirty="0">
                <a:solidFill>
                  <a:srgbClr val="002060"/>
                </a:solidFill>
              </a:rPr>
              <a:t>Thermal Power Plant</a:t>
            </a:r>
          </a:p>
        </p:txBody>
      </p:sp>
    </p:spTree>
    <p:extLst>
      <p:ext uri="{BB962C8B-B14F-4D97-AF65-F5344CB8AC3E}">
        <p14:creationId xmlns:p14="http://schemas.microsoft.com/office/powerpoint/2010/main" val="3058974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hueMod val="88000"/>
                <a:satMod val="130000"/>
                <a:lumMod val="124000"/>
              </a:schemeClr>
            </a:gs>
            <a:gs pos="100000">
              <a:schemeClr val="bg1">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9" name="Picture 8">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1" name="Oval 10">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5" name="Picture 14">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7" name="Rectangle 16">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B0487C8F-7D6C-4EAF-A9A5-45D8E94FC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4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578DA0F-394A-417D-892B-8253831A2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46230BC-2F38-4938-BFEE-857592E37491}"/>
              </a:ext>
            </a:extLst>
          </p:cNvPr>
          <p:cNvPicPr>
            <a:picLocks noChangeAspect="1"/>
          </p:cNvPicPr>
          <p:nvPr/>
        </p:nvPicPr>
        <p:blipFill>
          <a:blip r:embed="rId6"/>
          <a:stretch>
            <a:fillRect/>
          </a:stretch>
        </p:blipFill>
        <p:spPr>
          <a:xfrm>
            <a:off x="3777287" y="2443388"/>
            <a:ext cx="7958905" cy="3939657"/>
          </a:xfrm>
          <a:prstGeom prst="rect">
            <a:avLst/>
          </a:prstGeom>
        </p:spPr>
      </p:pic>
      <p:sp>
        <p:nvSpPr>
          <p:cNvPr id="3" name="TextBox 2">
            <a:extLst>
              <a:ext uri="{FF2B5EF4-FFF2-40B4-BE49-F238E27FC236}">
                <a16:creationId xmlns:a16="http://schemas.microsoft.com/office/drawing/2014/main" id="{59E78BC8-6037-4ABE-89E6-5AA6773CE5EB}"/>
              </a:ext>
            </a:extLst>
          </p:cNvPr>
          <p:cNvSpPr txBox="1"/>
          <p:nvPr/>
        </p:nvSpPr>
        <p:spPr>
          <a:xfrm>
            <a:off x="763588" y="630311"/>
            <a:ext cx="10457787" cy="1785104"/>
          </a:xfrm>
          <a:prstGeom prst="rect">
            <a:avLst/>
          </a:prstGeom>
          <a:noFill/>
        </p:spPr>
        <p:txBody>
          <a:bodyPr wrap="square" rtlCol="0">
            <a:spAutoFit/>
          </a:bodyPr>
          <a:lstStyle/>
          <a:p>
            <a:pPr algn="just"/>
            <a:r>
              <a:rPr lang="en-IN" sz="2000" b="1" dirty="0">
                <a:solidFill>
                  <a:schemeClr val="bg1"/>
                </a:solidFill>
              </a:rPr>
              <a:t>Formation of Coal :</a:t>
            </a:r>
          </a:p>
          <a:p>
            <a:pPr algn="just"/>
            <a:r>
              <a:rPr lang="en-IN" dirty="0">
                <a:solidFill>
                  <a:schemeClr val="bg1"/>
                </a:solidFill>
              </a:rPr>
              <a:t>	Coal was formed from plant remains buried deep under the earth’s crust over a large period of time due to the geological actions of heat and pressure.</a:t>
            </a:r>
          </a:p>
          <a:p>
            <a:pPr algn="just"/>
            <a:endParaRPr lang="en-IN" dirty="0">
              <a:solidFill>
                <a:schemeClr val="bg1"/>
              </a:solidFill>
            </a:endParaRPr>
          </a:p>
          <a:p>
            <a:pPr algn="just"/>
            <a:r>
              <a:rPr lang="en-IN" b="1" dirty="0">
                <a:solidFill>
                  <a:schemeClr val="bg1"/>
                </a:solidFill>
              </a:rPr>
              <a:t>Carbonisation : </a:t>
            </a:r>
            <a:r>
              <a:rPr lang="en-IN" dirty="0">
                <a:solidFill>
                  <a:schemeClr val="bg1"/>
                </a:solidFill>
              </a:rPr>
              <a:t>The process of conversion of dead plant materials into coal is called carbonisation.</a:t>
            </a:r>
            <a:endParaRPr lang="en-IN" b="1" dirty="0">
              <a:solidFill>
                <a:schemeClr val="bg1"/>
              </a:solidFill>
            </a:endParaRPr>
          </a:p>
        </p:txBody>
      </p:sp>
    </p:spTree>
    <p:extLst>
      <p:ext uri="{BB962C8B-B14F-4D97-AF65-F5344CB8AC3E}">
        <p14:creationId xmlns:p14="http://schemas.microsoft.com/office/powerpoint/2010/main" val="224753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FC2BEB8-DB52-4740-AD58-9AD79D4DA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F6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41FBD78-9B8B-4612-8E4E-39FF2DC45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480060"/>
            <a:ext cx="4980094" cy="3927687"/>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3" name="Picture 2">
            <a:extLst>
              <a:ext uri="{FF2B5EF4-FFF2-40B4-BE49-F238E27FC236}">
                <a16:creationId xmlns:a16="http://schemas.microsoft.com/office/drawing/2014/main" id="{BC5E8C3F-7F90-4DD9-A98A-B6D0D2053A36}"/>
              </a:ext>
            </a:extLst>
          </p:cNvPr>
          <p:cNvPicPr>
            <a:picLocks noChangeAspect="1"/>
          </p:cNvPicPr>
          <p:nvPr/>
        </p:nvPicPr>
        <p:blipFill>
          <a:blip r:embed="rId2"/>
          <a:stretch>
            <a:fillRect/>
          </a:stretch>
        </p:blipFill>
        <p:spPr>
          <a:xfrm>
            <a:off x="643466" y="693208"/>
            <a:ext cx="4654295" cy="3490722"/>
          </a:xfrm>
          <a:prstGeom prst="rect">
            <a:avLst/>
          </a:prstGeom>
        </p:spPr>
      </p:pic>
      <p:sp>
        <p:nvSpPr>
          <p:cNvPr id="12" name="Rectangle 11">
            <a:extLst>
              <a:ext uri="{FF2B5EF4-FFF2-40B4-BE49-F238E27FC236}">
                <a16:creationId xmlns:a16="http://schemas.microsoft.com/office/drawing/2014/main" id="{682FDA4F-079B-4A51-BDFE-A5CC94D1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480060"/>
            <a:ext cx="6101331" cy="1298484"/>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0B358C-0BB2-47F4-85EF-018578763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4" y="4576875"/>
            <a:ext cx="4970189" cy="1812069"/>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78FE84-C352-4EA1-94F1-90356CF5D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1939412"/>
            <a:ext cx="6101331" cy="4449533"/>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2" name="Picture 1">
            <a:extLst>
              <a:ext uri="{FF2B5EF4-FFF2-40B4-BE49-F238E27FC236}">
                <a16:creationId xmlns:a16="http://schemas.microsoft.com/office/drawing/2014/main" id="{E28DC8B6-07ED-4AB6-9607-BC01818BFE49}"/>
              </a:ext>
            </a:extLst>
          </p:cNvPr>
          <p:cNvPicPr>
            <a:picLocks noChangeAspect="1"/>
          </p:cNvPicPr>
          <p:nvPr/>
        </p:nvPicPr>
        <p:blipFill>
          <a:blip r:embed="rId3"/>
          <a:stretch>
            <a:fillRect/>
          </a:stretch>
        </p:blipFill>
        <p:spPr>
          <a:xfrm>
            <a:off x="5779855" y="2876297"/>
            <a:ext cx="5768679" cy="2581485"/>
          </a:xfrm>
          <a:prstGeom prst="rect">
            <a:avLst/>
          </a:prstGeom>
        </p:spPr>
      </p:pic>
      <p:sp>
        <p:nvSpPr>
          <p:cNvPr id="4" name="TextBox 3">
            <a:extLst>
              <a:ext uri="{FF2B5EF4-FFF2-40B4-BE49-F238E27FC236}">
                <a16:creationId xmlns:a16="http://schemas.microsoft.com/office/drawing/2014/main" id="{9DE3A56A-1E0D-4D82-962B-7818DEC13168}"/>
              </a:ext>
            </a:extLst>
          </p:cNvPr>
          <p:cNvSpPr txBox="1"/>
          <p:nvPr/>
        </p:nvSpPr>
        <p:spPr>
          <a:xfrm>
            <a:off x="5779855" y="693208"/>
            <a:ext cx="5850170" cy="923330"/>
          </a:xfrm>
          <a:prstGeom prst="rect">
            <a:avLst/>
          </a:prstGeom>
          <a:noFill/>
        </p:spPr>
        <p:txBody>
          <a:bodyPr wrap="square" rtlCol="0">
            <a:spAutoFit/>
          </a:bodyPr>
          <a:lstStyle/>
          <a:p>
            <a:pPr algn="ctr"/>
            <a:r>
              <a:rPr lang="en-IN" sz="5400" dirty="0">
                <a:latin typeface="Algerian" panose="04020705040A02060702" pitchFamily="82" charset="0"/>
              </a:rPr>
              <a:t>TYPES OF COAL</a:t>
            </a:r>
          </a:p>
        </p:txBody>
      </p:sp>
      <p:sp>
        <p:nvSpPr>
          <p:cNvPr id="5" name="TextBox 4">
            <a:extLst>
              <a:ext uri="{FF2B5EF4-FFF2-40B4-BE49-F238E27FC236}">
                <a16:creationId xmlns:a16="http://schemas.microsoft.com/office/drawing/2014/main" id="{46E132D7-F491-4E52-BD39-226B94AFB677}"/>
              </a:ext>
            </a:extLst>
          </p:cNvPr>
          <p:cNvSpPr txBox="1"/>
          <p:nvPr/>
        </p:nvSpPr>
        <p:spPr>
          <a:xfrm>
            <a:off x="643466" y="4847208"/>
            <a:ext cx="4654295" cy="1200329"/>
          </a:xfrm>
          <a:prstGeom prst="rect">
            <a:avLst/>
          </a:prstGeom>
          <a:noFill/>
        </p:spPr>
        <p:txBody>
          <a:bodyPr wrap="square" rtlCol="0">
            <a:spAutoFit/>
          </a:bodyPr>
          <a:lstStyle/>
          <a:p>
            <a:pPr marL="342900" indent="-342900">
              <a:buAutoNum type="arabicPeriod"/>
            </a:pPr>
            <a:r>
              <a:rPr lang="en-IN" dirty="0"/>
              <a:t>Peat			: 30 % Carbon</a:t>
            </a:r>
          </a:p>
          <a:p>
            <a:pPr marL="342900" indent="-342900">
              <a:buAutoNum type="arabicPeriod"/>
            </a:pPr>
            <a:r>
              <a:rPr lang="en-IN" dirty="0"/>
              <a:t>Lignite		: 38 % Carbon</a:t>
            </a:r>
          </a:p>
          <a:p>
            <a:pPr marL="342900" indent="-342900">
              <a:buAutoNum type="arabicPeriod"/>
            </a:pPr>
            <a:r>
              <a:rPr lang="en-IN" dirty="0"/>
              <a:t>Bituminous	: 65 % Carbon</a:t>
            </a:r>
          </a:p>
          <a:p>
            <a:pPr marL="342900" indent="-342900">
              <a:buAutoNum type="arabicPeriod"/>
            </a:pPr>
            <a:r>
              <a:rPr lang="en-IN" dirty="0"/>
              <a:t>Anthracite	: 90 % Carbon</a:t>
            </a:r>
          </a:p>
        </p:txBody>
      </p:sp>
    </p:spTree>
    <p:extLst>
      <p:ext uri="{BB962C8B-B14F-4D97-AF65-F5344CB8AC3E}">
        <p14:creationId xmlns:p14="http://schemas.microsoft.com/office/powerpoint/2010/main" val="21247493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arn(inVertical)">
                                      <p:cBhvr>
                                        <p:cTn id="25" dur="500"/>
                                        <p:tgtEl>
                                          <p:spTgt spid="5">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barn(inVertical)">
                                      <p:cBhvr>
                                        <p:cTn id="28" dur="500"/>
                                        <p:tgtEl>
                                          <p:spTgt spid="5">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barn(inVertical)">
                                      <p:cBhvr>
                                        <p:cTn id="3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297ECC-4C50-4ED5-BB01-1AC3CDCAD94F}"/>
              </a:ext>
            </a:extLst>
          </p:cNvPr>
          <p:cNvSpPr txBox="1"/>
          <p:nvPr/>
        </p:nvSpPr>
        <p:spPr>
          <a:xfrm>
            <a:off x="692458" y="319590"/>
            <a:ext cx="9747682" cy="2339102"/>
          </a:xfrm>
          <a:prstGeom prst="rect">
            <a:avLst/>
          </a:prstGeom>
          <a:noFill/>
        </p:spPr>
        <p:txBody>
          <a:bodyPr wrap="square" rtlCol="0">
            <a:spAutoFit/>
          </a:bodyPr>
          <a:lstStyle/>
          <a:p>
            <a:pPr algn="just"/>
            <a:r>
              <a:rPr lang="en-IN" sz="2000" b="1" dirty="0"/>
              <a:t>Destructive Distillation of Coal :</a:t>
            </a:r>
          </a:p>
          <a:p>
            <a:pPr algn="just"/>
            <a:r>
              <a:rPr lang="en-IN" dirty="0"/>
              <a:t>	The process of strong heating of coal in absence of air, is called destructive distillation of coal</a:t>
            </a:r>
          </a:p>
          <a:p>
            <a:pPr algn="just"/>
            <a:r>
              <a:rPr lang="en-IN" dirty="0"/>
              <a:t>	On destructive distillation of coal many useful products are obtained. Three major products are :</a:t>
            </a:r>
          </a:p>
          <a:p>
            <a:pPr marL="342900" indent="-342900" algn="just">
              <a:buAutoNum type="arabicPeriod"/>
            </a:pPr>
            <a:r>
              <a:rPr lang="en-IN" dirty="0"/>
              <a:t>Coke</a:t>
            </a:r>
          </a:p>
          <a:p>
            <a:pPr marL="342900" indent="-342900" algn="just">
              <a:buAutoNum type="arabicPeriod"/>
            </a:pPr>
            <a:r>
              <a:rPr lang="en-IN" dirty="0"/>
              <a:t>Coal Tar</a:t>
            </a:r>
          </a:p>
          <a:p>
            <a:pPr marL="342900" indent="-342900" algn="just">
              <a:buAutoNum type="arabicPeriod"/>
            </a:pPr>
            <a:r>
              <a:rPr lang="en-IN" dirty="0"/>
              <a:t>Coal Gas</a:t>
            </a:r>
          </a:p>
        </p:txBody>
      </p:sp>
      <p:pic>
        <p:nvPicPr>
          <p:cNvPr id="3" name="Picture 2">
            <a:extLst>
              <a:ext uri="{FF2B5EF4-FFF2-40B4-BE49-F238E27FC236}">
                <a16:creationId xmlns:a16="http://schemas.microsoft.com/office/drawing/2014/main" id="{413CC8A5-78FB-49C2-BB81-388590E06005}"/>
              </a:ext>
            </a:extLst>
          </p:cNvPr>
          <p:cNvPicPr>
            <a:picLocks noChangeAspect="1"/>
          </p:cNvPicPr>
          <p:nvPr/>
        </p:nvPicPr>
        <p:blipFill>
          <a:blip r:embed="rId2"/>
          <a:stretch>
            <a:fillRect/>
          </a:stretch>
        </p:blipFill>
        <p:spPr>
          <a:xfrm>
            <a:off x="4048218" y="2166151"/>
            <a:ext cx="8143784" cy="4696293"/>
          </a:xfrm>
          <a:prstGeom prst="rect">
            <a:avLst/>
          </a:prstGeom>
        </p:spPr>
      </p:pic>
      <p:sp>
        <p:nvSpPr>
          <p:cNvPr id="4" name="TextBox 3">
            <a:extLst>
              <a:ext uri="{FF2B5EF4-FFF2-40B4-BE49-F238E27FC236}">
                <a16:creationId xmlns:a16="http://schemas.microsoft.com/office/drawing/2014/main" id="{B12954F5-0C3F-4FD1-81CE-B2A97F15D63D}"/>
              </a:ext>
            </a:extLst>
          </p:cNvPr>
          <p:cNvSpPr txBox="1"/>
          <p:nvPr/>
        </p:nvSpPr>
        <p:spPr>
          <a:xfrm>
            <a:off x="6267634" y="2183904"/>
            <a:ext cx="4021585" cy="369332"/>
          </a:xfrm>
          <a:prstGeom prst="rect">
            <a:avLst/>
          </a:prstGeom>
          <a:noFill/>
        </p:spPr>
        <p:txBody>
          <a:bodyPr wrap="square" rtlCol="0">
            <a:spAutoFit/>
          </a:bodyPr>
          <a:lstStyle/>
          <a:p>
            <a:pPr algn="ctr"/>
            <a:r>
              <a:rPr lang="en-IN" b="1" dirty="0">
                <a:solidFill>
                  <a:srgbClr val="002060"/>
                </a:solidFill>
              </a:rPr>
              <a:t>Destructive Distillation of Coal</a:t>
            </a:r>
            <a:endParaRPr lang="en-IN" dirty="0">
              <a:solidFill>
                <a:srgbClr val="002060"/>
              </a:solidFill>
            </a:endParaRPr>
          </a:p>
        </p:txBody>
      </p:sp>
    </p:spTree>
    <p:extLst>
      <p:ext uri="{BB962C8B-B14F-4D97-AF65-F5344CB8AC3E}">
        <p14:creationId xmlns:p14="http://schemas.microsoft.com/office/powerpoint/2010/main" val="271260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barn(inVertical)">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barn(inVertical)">
                                      <p:cBhvr>
                                        <p:cTn id="31" dur="5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barn(inVertical)">
                                      <p:cBhvr>
                                        <p:cTn id="36" dur="50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heel(1)">
                                      <p:cBhvr>
                                        <p:cTn id="41" dur="20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0D30D7-8FAC-45DD-8DC3-513750DAFA56}"/>
              </a:ext>
            </a:extLst>
          </p:cNvPr>
          <p:cNvSpPr txBox="1"/>
          <p:nvPr/>
        </p:nvSpPr>
        <p:spPr>
          <a:xfrm>
            <a:off x="571500" y="400050"/>
            <a:ext cx="9504655" cy="6063198"/>
          </a:xfrm>
          <a:prstGeom prst="rect">
            <a:avLst/>
          </a:prstGeom>
          <a:noFill/>
        </p:spPr>
        <p:txBody>
          <a:bodyPr wrap="square" rtlCol="0">
            <a:spAutoFit/>
          </a:bodyPr>
          <a:lstStyle/>
          <a:p>
            <a:r>
              <a:rPr lang="en-IN" sz="2800" dirty="0"/>
              <a:t>USES :</a:t>
            </a:r>
          </a:p>
          <a:p>
            <a:r>
              <a:rPr lang="en-IN" b="1" dirty="0"/>
              <a:t>Coke :</a:t>
            </a:r>
            <a:r>
              <a:rPr lang="en-IN" dirty="0"/>
              <a:t> A hard porous substance which is mainly used</a:t>
            </a:r>
          </a:p>
          <a:p>
            <a:pPr marL="342900" indent="-342900">
              <a:buAutoNum type="arabicPeriod"/>
            </a:pPr>
            <a:r>
              <a:rPr lang="en-IN" dirty="0"/>
              <a:t>As a domestic as well as industrial fuel.</a:t>
            </a:r>
          </a:p>
          <a:p>
            <a:pPr marL="342900" indent="-342900">
              <a:buAutoNum type="arabicPeriod"/>
            </a:pPr>
            <a:r>
              <a:rPr lang="en-IN" dirty="0"/>
              <a:t>For extraction of metals</a:t>
            </a:r>
          </a:p>
          <a:p>
            <a:pPr marL="342900" indent="-342900">
              <a:buAutoNum type="arabicPeriod"/>
            </a:pPr>
            <a:r>
              <a:rPr lang="en-IN" dirty="0"/>
              <a:t>To make fuel gases like water gas</a:t>
            </a:r>
          </a:p>
          <a:p>
            <a:r>
              <a:rPr lang="en-IN" dirty="0"/>
              <a:t>	Water gas is a mixture of carbon monoxide and hydrogen gas which is used </a:t>
            </a:r>
          </a:p>
          <a:p>
            <a:r>
              <a:rPr lang="en-IN" dirty="0"/>
              <a:t>	as fuel.</a:t>
            </a:r>
          </a:p>
          <a:p>
            <a:endParaRPr lang="en-IN" dirty="0"/>
          </a:p>
          <a:p>
            <a:r>
              <a:rPr lang="en-IN" b="1" dirty="0"/>
              <a:t>Coal Tar : </a:t>
            </a:r>
            <a:r>
              <a:rPr lang="en-IN" dirty="0"/>
              <a:t>A black coloured viscous liquid which is used in</a:t>
            </a:r>
          </a:p>
          <a:p>
            <a:pPr marL="342900" indent="-342900">
              <a:buAutoNum type="arabicPeriod"/>
            </a:pPr>
            <a:r>
              <a:rPr lang="en-IN" dirty="0"/>
              <a:t>Synthetic dyes</a:t>
            </a:r>
          </a:p>
          <a:p>
            <a:pPr marL="342900" indent="-342900">
              <a:buAutoNum type="arabicPeriod"/>
            </a:pPr>
            <a:r>
              <a:rPr lang="en-IN" dirty="0"/>
              <a:t>Drugs</a:t>
            </a:r>
          </a:p>
          <a:p>
            <a:pPr marL="342900" indent="-342900">
              <a:buAutoNum type="arabicPeriod"/>
            </a:pPr>
            <a:r>
              <a:rPr lang="en-IN" dirty="0"/>
              <a:t>Explosives</a:t>
            </a:r>
          </a:p>
          <a:p>
            <a:pPr marL="342900" indent="-342900">
              <a:buAutoNum type="arabicPeriod"/>
            </a:pPr>
            <a:r>
              <a:rPr lang="en-IN" dirty="0"/>
              <a:t>Perfumes</a:t>
            </a:r>
          </a:p>
          <a:p>
            <a:pPr marL="342900" indent="-342900">
              <a:buAutoNum type="arabicPeriod"/>
            </a:pPr>
            <a:r>
              <a:rPr lang="en-IN" dirty="0"/>
              <a:t>Paints</a:t>
            </a:r>
          </a:p>
          <a:p>
            <a:pPr marL="342900" indent="-342900">
              <a:buAutoNum type="arabicPeriod"/>
            </a:pPr>
            <a:r>
              <a:rPr lang="en-IN" dirty="0"/>
              <a:t>Photographic materials</a:t>
            </a:r>
          </a:p>
          <a:p>
            <a:pPr marL="342900" indent="-342900">
              <a:buAutoNum type="arabicPeriod"/>
            </a:pPr>
            <a:r>
              <a:rPr lang="en-IN" dirty="0"/>
              <a:t>Roofing materials</a:t>
            </a:r>
          </a:p>
          <a:p>
            <a:endParaRPr lang="en-IN" dirty="0"/>
          </a:p>
          <a:p>
            <a:r>
              <a:rPr lang="en-IN" b="1" dirty="0"/>
              <a:t>Coal Gas : </a:t>
            </a:r>
            <a:r>
              <a:rPr lang="en-IN" dirty="0"/>
              <a:t>It is an inflammable gas which is used as</a:t>
            </a:r>
          </a:p>
          <a:p>
            <a:pPr marL="342900" indent="-342900">
              <a:buAutoNum type="arabicPeriod"/>
            </a:pPr>
            <a:r>
              <a:rPr lang="en-IN" dirty="0"/>
              <a:t>Domestic fuel and industrial fuel.</a:t>
            </a:r>
          </a:p>
          <a:p>
            <a:r>
              <a:rPr lang="en-IN" dirty="0"/>
              <a:t>	</a:t>
            </a:r>
            <a:r>
              <a:rPr lang="en-IN" b="1" dirty="0"/>
              <a:t>Limitation of coal gas:</a:t>
            </a:r>
          </a:p>
          <a:p>
            <a:r>
              <a:rPr lang="en-IN" dirty="0"/>
              <a:t>It can be used for only those industries which are located near coal processing unit.</a:t>
            </a:r>
          </a:p>
        </p:txBody>
      </p:sp>
      <p:pic>
        <p:nvPicPr>
          <p:cNvPr id="3" name="Picture 2">
            <a:extLst>
              <a:ext uri="{FF2B5EF4-FFF2-40B4-BE49-F238E27FC236}">
                <a16:creationId xmlns:a16="http://schemas.microsoft.com/office/drawing/2014/main" id="{ECE56830-40F7-4F93-8095-CB5D83CE6DA5}"/>
              </a:ext>
            </a:extLst>
          </p:cNvPr>
          <p:cNvPicPr>
            <a:picLocks noChangeAspect="1"/>
          </p:cNvPicPr>
          <p:nvPr/>
        </p:nvPicPr>
        <p:blipFill>
          <a:blip r:embed="rId2"/>
          <a:stretch>
            <a:fillRect/>
          </a:stretch>
        </p:blipFill>
        <p:spPr>
          <a:xfrm>
            <a:off x="9608416" y="0"/>
            <a:ext cx="2571750" cy="3429000"/>
          </a:xfrm>
          <a:prstGeom prst="rect">
            <a:avLst/>
          </a:prstGeom>
        </p:spPr>
      </p:pic>
      <p:pic>
        <p:nvPicPr>
          <p:cNvPr id="4" name="Picture 3">
            <a:extLst>
              <a:ext uri="{FF2B5EF4-FFF2-40B4-BE49-F238E27FC236}">
                <a16:creationId xmlns:a16="http://schemas.microsoft.com/office/drawing/2014/main" id="{1F910C1D-F656-4699-ACDC-4327F9D30B5C}"/>
              </a:ext>
            </a:extLst>
          </p:cNvPr>
          <p:cNvPicPr>
            <a:picLocks noChangeAspect="1"/>
          </p:cNvPicPr>
          <p:nvPr/>
        </p:nvPicPr>
        <p:blipFill>
          <a:blip r:embed="rId3"/>
          <a:stretch>
            <a:fillRect/>
          </a:stretch>
        </p:blipFill>
        <p:spPr>
          <a:xfrm>
            <a:off x="6760441" y="3429000"/>
            <a:ext cx="3315714" cy="1874099"/>
          </a:xfrm>
          <a:prstGeom prst="rect">
            <a:avLst/>
          </a:prstGeom>
        </p:spPr>
      </p:pic>
    </p:spTree>
    <p:extLst>
      <p:ext uri="{BB962C8B-B14F-4D97-AF65-F5344CB8AC3E}">
        <p14:creationId xmlns:p14="http://schemas.microsoft.com/office/powerpoint/2010/main" val="390057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in)">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barn(inVertical)">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fade">
                                      <p:cBhvr>
                                        <p:cTn id="39" dur="1000"/>
                                        <p:tgtEl>
                                          <p:spTgt spid="2">
                                            <p:txEl>
                                              <p:pRg st="5" end="5"/>
                                            </p:txEl>
                                          </p:spTgt>
                                        </p:tgtEl>
                                      </p:cBhvr>
                                    </p:animEffect>
                                    <p:anim calcmode="lin" valueType="num">
                                      <p:cBhvr>
                                        <p:cTn id="4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fade">
                                      <p:cBhvr>
                                        <p:cTn id="44" dur="1000"/>
                                        <p:tgtEl>
                                          <p:spTgt spid="2">
                                            <p:txEl>
                                              <p:pRg st="6" end="6"/>
                                            </p:txEl>
                                          </p:spTgt>
                                        </p:tgtEl>
                                      </p:cBhvr>
                                    </p:animEffect>
                                    <p:anim calcmode="lin" valueType="num">
                                      <p:cBhvr>
                                        <p:cTn id="4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animEffect transition="in" filter="barn(inVertical)">
                                      <p:cBhvr>
                                        <p:cTn id="51" dur="500"/>
                                        <p:tgtEl>
                                          <p:spTgt spid="2">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
                                            <p:txEl>
                                              <p:pRg st="9" end="9"/>
                                            </p:txEl>
                                          </p:spTgt>
                                        </p:tgtEl>
                                        <p:attrNameLst>
                                          <p:attrName>style.visibility</p:attrName>
                                        </p:attrNameLst>
                                      </p:cBhvr>
                                      <p:to>
                                        <p:strVal val="visible"/>
                                      </p:to>
                                    </p:set>
                                    <p:animEffect transition="in" filter="barn(inVertical)">
                                      <p:cBhvr>
                                        <p:cTn id="56" dur="500"/>
                                        <p:tgtEl>
                                          <p:spTgt spid="2">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
                                            <p:txEl>
                                              <p:pRg st="10" end="10"/>
                                            </p:txEl>
                                          </p:spTgt>
                                        </p:tgtEl>
                                        <p:attrNameLst>
                                          <p:attrName>style.visibility</p:attrName>
                                        </p:attrNameLst>
                                      </p:cBhvr>
                                      <p:to>
                                        <p:strVal val="visible"/>
                                      </p:to>
                                    </p:set>
                                    <p:animEffect transition="in" filter="barn(inVertical)">
                                      <p:cBhvr>
                                        <p:cTn id="61" dur="500"/>
                                        <p:tgtEl>
                                          <p:spTgt spid="2">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
                                            <p:txEl>
                                              <p:pRg st="11" end="11"/>
                                            </p:txEl>
                                          </p:spTgt>
                                        </p:tgtEl>
                                        <p:attrNameLst>
                                          <p:attrName>style.visibility</p:attrName>
                                        </p:attrNameLst>
                                      </p:cBhvr>
                                      <p:to>
                                        <p:strVal val="visible"/>
                                      </p:to>
                                    </p:set>
                                    <p:animEffect transition="in" filter="barn(inVertical)">
                                      <p:cBhvr>
                                        <p:cTn id="66" dur="500"/>
                                        <p:tgtEl>
                                          <p:spTgt spid="2">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
                                            <p:txEl>
                                              <p:pRg st="12" end="12"/>
                                            </p:txEl>
                                          </p:spTgt>
                                        </p:tgtEl>
                                        <p:attrNameLst>
                                          <p:attrName>style.visibility</p:attrName>
                                        </p:attrNameLst>
                                      </p:cBhvr>
                                      <p:to>
                                        <p:strVal val="visible"/>
                                      </p:to>
                                    </p:set>
                                    <p:animEffect transition="in" filter="barn(inVertical)">
                                      <p:cBhvr>
                                        <p:cTn id="71" dur="500"/>
                                        <p:tgtEl>
                                          <p:spTgt spid="2">
                                            <p:txEl>
                                              <p:pRg st="12" end="1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2">
                                            <p:txEl>
                                              <p:pRg st="13" end="13"/>
                                            </p:txEl>
                                          </p:spTgt>
                                        </p:tgtEl>
                                        <p:attrNameLst>
                                          <p:attrName>style.visibility</p:attrName>
                                        </p:attrNameLst>
                                      </p:cBhvr>
                                      <p:to>
                                        <p:strVal val="visible"/>
                                      </p:to>
                                    </p:set>
                                    <p:animEffect transition="in" filter="barn(inVertical)">
                                      <p:cBhvr>
                                        <p:cTn id="76" dur="500"/>
                                        <p:tgtEl>
                                          <p:spTgt spid="2">
                                            <p:txEl>
                                              <p:pRg st="13" end="1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2">
                                            <p:txEl>
                                              <p:pRg st="14" end="14"/>
                                            </p:txEl>
                                          </p:spTgt>
                                        </p:tgtEl>
                                        <p:attrNameLst>
                                          <p:attrName>style.visibility</p:attrName>
                                        </p:attrNameLst>
                                      </p:cBhvr>
                                      <p:to>
                                        <p:strVal val="visible"/>
                                      </p:to>
                                    </p:set>
                                    <p:animEffect transition="in" filter="barn(inVertical)">
                                      <p:cBhvr>
                                        <p:cTn id="81" dur="500"/>
                                        <p:tgtEl>
                                          <p:spTgt spid="2">
                                            <p:txEl>
                                              <p:pRg st="14" end="1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
                                            <p:txEl>
                                              <p:pRg st="15" end="15"/>
                                            </p:txEl>
                                          </p:spTgt>
                                        </p:tgtEl>
                                        <p:attrNameLst>
                                          <p:attrName>style.visibility</p:attrName>
                                        </p:attrNameLst>
                                      </p:cBhvr>
                                      <p:to>
                                        <p:strVal val="visible"/>
                                      </p:to>
                                    </p:set>
                                    <p:animEffect transition="in" filter="barn(inVertical)">
                                      <p:cBhvr>
                                        <p:cTn id="86" dur="500"/>
                                        <p:tgtEl>
                                          <p:spTgt spid="2">
                                            <p:txEl>
                                              <p:pRg st="15" end="15"/>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2">
                                            <p:txEl>
                                              <p:pRg st="17" end="17"/>
                                            </p:txEl>
                                          </p:spTgt>
                                        </p:tgtEl>
                                        <p:attrNameLst>
                                          <p:attrName>style.visibility</p:attrName>
                                        </p:attrNameLst>
                                      </p:cBhvr>
                                      <p:to>
                                        <p:strVal val="visible"/>
                                      </p:to>
                                    </p:set>
                                    <p:animEffect transition="in" filter="barn(inVertical)">
                                      <p:cBhvr>
                                        <p:cTn id="91" dur="500"/>
                                        <p:tgtEl>
                                          <p:spTgt spid="2">
                                            <p:txEl>
                                              <p:pRg st="17" end="17"/>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2">
                                            <p:txEl>
                                              <p:pRg st="18" end="18"/>
                                            </p:txEl>
                                          </p:spTgt>
                                        </p:tgtEl>
                                        <p:attrNameLst>
                                          <p:attrName>style.visibility</p:attrName>
                                        </p:attrNameLst>
                                      </p:cBhvr>
                                      <p:to>
                                        <p:strVal val="visible"/>
                                      </p:to>
                                    </p:set>
                                    <p:animEffect transition="in" filter="barn(inVertical)">
                                      <p:cBhvr>
                                        <p:cTn id="96" dur="500"/>
                                        <p:tgtEl>
                                          <p:spTgt spid="2">
                                            <p:txEl>
                                              <p:pRg st="18" end="18"/>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2">
                                            <p:txEl>
                                              <p:pRg st="19" end="19"/>
                                            </p:txEl>
                                          </p:spTgt>
                                        </p:tgtEl>
                                        <p:attrNameLst>
                                          <p:attrName>style.visibility</p:attrName>
                                        </p:attrNameLst>
                                      </p:cBhvr>
                                      <p:to>
                                        <p:strVal val="visible"/>
                                      </p:to>
                                    </p:set>
                                    <p:animEffect transition="in" filter="barn(inVertical)">
                                      <p:cBhvr>
                                        <p:cTn id="101" dur="500"/>
                                        <p:tgtEl>
                                          <p:spTgt spid="2">
                                            <p:txEl>
                                              <p:pRg st="19" end="19"/>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2">
                                            <p:txEl>
                                              <p:pRg st="20" end="20"/>
                                            </p:txEl>
                                          </p:spTgt>
                                        </p:tgtEl>
                                        <p:attrNameLst>
                                          <p:attrName>style.visibility</p:attrName>
                                        </p:attrNameLst>
                                      </p:cBhvr>
                                      <p:to>
                                        <p:strVal val="visible"/>
                                      </p:to>
                                    </p:set>
                                    <p:animEffect transition="in" filter="fade">
                                      <p:cBhvr>
                                        <p:cTn id="106" dur="1000"/>
                                        <p:tgtEl>
                                          <p:spTgt spid="2">
                                            <p:txEl>
                                              <p:pRg st="20" end="20"/>
                                            </p:txEl>
                                          </p:spTgt>
                                        </p:tgtEl>
                                      </p:cBhvr>
                                    </p:animEffect>
                                    <p:anim calcmode="lin" valueType="num">
                                      <p:cBhvr>
                                        <p:cTn id="107" dur="1000" fill="hold"/>
                                        <p:tgtEl>
                                          <p:spTgt spid="2">
                                            <p:txEl>
                                              <p:pRg st="20" end="20"/>
                                            </p:txEl>
                                          </p:spTgt>
                                        </p:tgtEl>
                                        <p:attrNameLst>
                                          <p:attrName>ppt_x</p:attrName>
                                        </p:attrNameLst>
                                      </p:cBhvr>
                                      <p:tavLst>
                                        <p:tav tm="0">
                                          <p:val>
                                            <p:strVal val="#ppt_x"/>
                                          </p:val>
                                        </p:tav>
                                        <p:tav tm="100000">
                                          <p:val>
                                            <p:strVal val="#ppt_x"/>
                                          </p:val>
                                        </p:tav>
                                      </p:tavLst>
                                    </p:anim>
                                    <p:anim calcmode="lin" valueType="num">
                                      <p:cBhvr>
                                        <p:cTn id="108" dur="1000" fill="hold"/>
                                        <p:tgtEl>
                                          <p:spTgt spid="2">
                                            <p:txEl>
                                              <p:pRg st="20" end="20"/>
                                            </p:tx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6" presetClass="entr" presetSubtype="16" fill="hold" nodeType="clickEffect">
                                  <p:stCondLst>
                                    <p:cond delay="0"/>
                                  </p:stCondLst>
                                  <p:childTnLst>
                                    <p:set>
                                      <p:cBhvr>
                                        <p:cTn id="112" dur="1" fill="hold">
                                          <p:stCondLst>
                                            <p:cond delay="0"/>
                                          </p:stCondLst>
                                        </p:cTn>
                                        <p:tgtEl>
                                          <p:spTgt spid="4"/>
                                        </p:tgtEl>
                                        <p:attrNameLst>
                                          <p:attrName>style.visibility</p:attrName>
                                        </p:attrNameLst>
                                      </p:cBhvr>
                                      <p:to>
                                        <p:strVal val="visible"/>
                                      </p:to>
                                    </p:set>
                                    <p:animEffect transition="in" filter="circle(in)">
                                      <p:cBhvr>
                                        <p:cTn id="1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09F268-A45B-4517-B03F-2774BAEFF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4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9D71B14-7808-43E1-BE42-8C6201370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EDEF8E5-8CE3-4917-A6B9-1042B2003449}"/>
              </a:ext>
            </a:extLst>
          </p:cNvPr>
          <p:cNvPicPr>
            <a:picLocks noChangeAspect="1"/>
          </p:cNvPicPr>
          <p:nvPr/>
        </p:nvPicPr>
        <p:blipFill>
          <a:blip r:embed="rId3"/>
          <a:stretch>
            <a:fillRect/>
          </a:stretch>
        </p:blipFill>
        <p:spPr>
          <a:xfrm>
            <a:off x="3108833" y="643467"/>
            <a:ext cx="5974333" cy="5571066"/>
          </a:xfrm>
          <a:prstGeom prst="rect">
            <a:avLst/>
          </a:prstGeom>
        </p:spPr>
      </p:pic>
    </p:spTree>
    <p:extLst>
      <p:ext uri="{BB962C8B-B14F-4D97-AF65-F5344CB8AC3E}">
        <p14:creationId xmlns:p14="http://schemas.microsoft.com/office/powerpoint/2010/main" val="81115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DA73C-1E63-47CA-AFB3-437E7247F078}"/>
              </a:ext>
            </a:extLst>
          </p:cNvPr>
          <p:cNvSpPr/>
          <p:nvPr/>
        </p:nvSpPr>
        <p:spPr>
          <a:xfrm>
            <a:off x="872970" y="504050"/>
            <a:ext cx="10232995" cy="2185214"/>
          </a:xfrm>
          <a:prstGeom prst="rect">
            <a:avLst/>
          </a:prstGeom>
        </p:spPr>
        <p:txBody>
          <a:bodyPr wrap="square">
            <a:spAutoFit/>
          </a:bodyPr>
          <a:lstStyle/>
          <a:p>
            <a:pPr algn="just"/>
            <a:r>
              <a:rPr lang="en-US" sz="2800" b="1" dirty="0"/>
              <a:t>Assignment :</a:t>
            </a:r>
          </a:p>
          <a:p>
            <a:pPr algn="just"/>
            <a:endParaRPr lang="en-US" dirty="0"/>
          </a:p>
          <a:p>
            <a:pPr algn="just"/>
            <a:r>
              <a:rPr lang="en-US" dirty="0"/>
              <a:t>1. Define carbonization.</a:t>
            </a:r>
          </a:p>
          <a:p>
            <a:pPr algn="just"/>
            <a:r>
              <a:rPr lang="en-US" dirty="0"/>
              <a:t>2. Explain the formation of coal</a:t>
            </a:r>
          </a:p>
          <a:p>
            <a:pPr algn="just"/>
            <a:r>
              <a:rPr lang="en-US" dirty="0"/>
              <a:t>3. Differentiate between bituminous and anthracite type of coal.</a:t>
            </a:r>
          </a:p>
          <a:p>
            <a:pPr algn="just"/>
            <a:r>
              <a:rPr lang="en-US" dirty="0"/>
              <a:t>4. What do you mean by destructive distillation of coal? What are the major products of destructive distillation of coal? Write two uses of each.</a:t>
            </a:r>
            <a:endParaRPr lang="en-IN" dirty="0"/>
          </a:p>
        </p:txBody>
      </p:sp>
      <p:sp>
        <p:nvSpPr>
          <p:cNvPr id="4" name="TextBox 3">
            <a:extLst>
              <a:ext uri="{FF2B5EF4-FFF2-40B4-BE49-F238E27FC236}">
                <a16:creationId xmlns:a16="http://schemas.microsoft.com/office/drawing/2014/main" id="{BDD840C4-FB29-4B52-8AA6-457CF8C950ED}"/>
              </a:ext>
            </a:extLst>
          </p:cNvPr>
          <p:cNvSpPr txBox="1"/>
          <p:nvPr/>
        </p:nvSpPr>
        <p:spPr>
          <a:xfrm>
            <a:off x="3693109" y="3693111"/>
            <a:ext cx="5175682" cy="1446550"/>
          </a:xfrm>
          <a:prstGeom prst="rect">
            <a:avLst/>
          </a:prstGeom>
          <a:noFill/>
        </p:spPr>
        <p:txBody>
          <a:bodyPr wrap="square" rtlCol="0">
            <a:spAutoFit/>
          </a:bodyPr>
          <a:lstStyle/>
          <a:p>
            <a:pPr algn="ctr"/>
            <a:r>
              <a:rPr lang="en-US" sz="4400" b="1" dirty="0"/>
              <a:t>Thanks</a:t>
            </a:r>
          </a:p>
          <a:p>
            <a:pPr algn="ctr"/>
            <a:r>
              <a:rPr lang="en-US" sz="4400" b="1" dirty="0"/>
              <a:t>Have a Good Day</a:t>
            </a:r>
            <a:endParaRPr lang="en-IN" sz="4400" b="1" dirty="0"/>
          </a:p>
        </p:txBody>
      </p:sp>
    </p:spTree>
    <p:extLst>
      <p:ext uri="{BB962C8B-B14F-4D97-AF65-F5344CB8AC3E}">
        <p14:creationId xmlns:p14="http://schemas.microsoft.com/office/powerpoint/2010/main" val="61637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heel(1)">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E6C19D-9296-4905-924A-96BD7A1A6F02}"/>
              </a:ext>
            </a:extLst>
          </p:cNvPr>
          <p:cNvSpPr txBox="1"/>
          <p:nvPr/>
        </p:nvSpPr>
        <p:spPr>
          <a:xfrm>
            <a:off x="310719" y="186426"/>
            <a:ext cx="11327907" cy="2308324"/>
          </a:xfrm>
          <a:prstGeom prst="rect">
            <a:avLst/>
          </a:prstGeom>
          <a:noFill/>
        </p:spPr>
        <p:txBody>
          <a:bodyPr wrap="square" rtlCol="0">
            <a:spAutoFit/>
          </a:bodyPr>
          <a:lstStyle/>
          <a:p>
            <a:pPr lvl="0" defTabSz="914400" eaLnBrk="0" fontAlgn="base" hangingPunct="0">
              <a:spcBef>
                <a:spcPct val="0"/>
              </a:spcBef>
              <a:spcAft>
                <a:spcPct val="0"/>
              </a:spcAft>
            </a:pPr>
            <a:r>
              <a:rPr lang="en-US" altLang="en-US" sz="2400" b="1" dirty="0">
                <a:latin typeface="Roboto"/>
              </a:rPr>
              <a:t>Petroleum :</a:t>
            </a:r>
            <a:endParaRPr lang="en-US" altLang="en-US" sz="2400" dirty="0">
              <a:latin typeface="Roboto"/>
            </a:endParaRPr>
          </a:p>
          <a:p>
            <a:pPr lvl="0" algn="just" defTabSz="914400" eaLnBrk="0" fontAlgn="base" hangingPunct="0">
              <a:spcBef>
                <a:spcPct val="0"/>
              </a:spcBef>
              <a:spcAft>
                <a:spcPct val="0"/>
              </a:spcAft>
            </a:pPr>
            <a:r>
              <a:rPr lang="en-US" altLang="en-US" sz="2000" dirty="0">
                <a:latin typeface="Roboto"/>
              </a:rPr>
              <a:t>	It is dark brownish to green </a:t>
            </a:r>
            <a:r>
              <a:rPr lang="en-US" altLang="en-US" sz="2000" dirty="0" err="1">
                <a:latin typeface="Roboto"/>
              </a:rPr>
              <a:t>coloured</a:t>
            </a:r>
            <a:r>
              <a:rPr lang="en-US" altLang="en-US" sz="2000" dirty="0">
                <a:latin typeface="Roboto"/>
              </a:rPr>
              <a:t> viscous liquid fossil fuel. It has strong foul smell due to the presence of </a:t>
            </a:r>
            <a:r>
              <a:rPr lang="en-US" altLang="en-US" sz="2000" dirty="0" err="1">
                <a:latin typeface="Roboto"/>
              </a:rPr>
              <a:t>sulphur</a:t>
            </a:r>
            <a:r>
              <a:rPr lang="en-US" altLang="en-US" sz="2000" dirty="0">
                <a:latin typeface="Roboto"/>
              </a:rPr>
              <a:t> containing compounds in it. It is commonly called as crude oil. The economy of a nation depends to a great extent on petroleum wealth, that's why petroleum is called the black gold.</a:t>
            </a:r>
          </a:p>
          <a:p>
            <a:pPr lvl="0" algn="just" defTabSz="914400" eaLnBrk="0" fontAlgn="base" hangingPunct="0">
              <a:spcBef>
                <a:spcPct val="0"/>
              </a:spcBef>
              <a:spcAft>
                <a:spcPct val="0"/>
              </a:spcAft>
            </a:pPr>
            <a:r>
              <a:rPr lang="en-US" altLang="en-US" sz="2000" dirty="0">
                <a:latin typeface="Roboto"/>
              </a:rPr>
              <a:t>	Its name is derived from Latin words Petra (meaning rock) and Oleum (meaning oil). Thus, petroleum literally means "rock oil".</a:t>
            </a:r>
          </a:p>
        </p:txBody>
      </p:sp>
      <p:pic>
        <p:nvPicPr>
          <p:cNvPr id="5" name="Picture 4">
            <a:extLst>
              <a:ext uri="{FF2B5EF4-FFF2-40B4-BE49-F238E27FC236}">
                <a16:creationId xmlns:a16="http://schemas.microsoft.com/office/drawing/2014/main" id="{68D701D0-C7AE-4BB3-A731-7BC25F9A0381}"/>
              </a:ext>
            </a:extLst>
          </p:cNvPr>
          <p:cNvPicPr>
            <a:picLocks noChangeAspect="1"/>
          </p:cNvPicPr>
          <p:nvPr/>
        </p:nvPicPr>
        <p:blipFill>
          <a:blip r:embed="rId2"/>
          <a:stretch>
            <a:fillRect/>
          </a:stretch>
        </p:blipFill>
        <p:spPr>
          <a:xfrm>
            <a:off x="4797835" y="2459110"/>
            <a:ext cx="7260996" cy="4274598"/>
          </a:xfrm>
          <a:prstGeom prst="rect">
            <a:avLst/>
          </a:prstGeom>
        </p:spPr>
      </p:pic>
      <p:sp>
        <p:nvSpPr>
          <p:cNvPr id="6" name="TextBox 5">
            <a:extLst>
              <a:ext uri="{FF2B5EF4-FFF2-40B4-BE49-F238E27FC236}">
                <a16:creationId xmlns:a16="http://schemas.microsoft.com/office/drawing/2014/main" id="{784B6478-10FB-48F4-BA5B-DEFB0D8B4148}"/>
              </a:ext>
            </a:extLst>
          </p:cNvPr>
          <p:cNvSpPr txBox="1"/>
          <p:nvPr/>
        </p:nvSpPr>
        <p:spPr>
          <a:xfrm>
            <a:off x="301841" y="2424317"/>
            <a:ext cx="4190260" cy="4401205"/>
          </a:xfrm>
          <a:prstGeom prst="rect">
            <a:avLst/>
          </a:prstGeom>
          <a:noFill/>
        </p:spPr>
        <p:txBody>
          <a:bodyPr wrap="square" rtlCol="0">
            <a:spAutoFit/>
          </a:bodyPr>
          <a:lstStyle/>
          <a:p>
            <a:pPr lvl="0" algn="just" defTabSz="914400" eaLnBrk="0" fontAlgn="base" hangingPunct="0">
              <a:spcBef>
                <a:spcPct val="0"/>
              </a:spcBef>
              <a:spcAft>
                <a:spcPct val="0"/>
              </a:spcAft>
            </a:pPr>
            <a:r>
              <a:rPr lang="en-US" altLang="en-US" sz="2000" b="1" dirty="0">
                <a:latin typeface="Roboto"/>
              </a:rPr>
              <a:t>Origin of petroleum :</a:t>
            </a:r>
            <a:r>
              <a:rPr lang="en-US" altLang="en-US" sz="2000" dirty="0">
                <a:latin typeface="Roboto"/>
              </a:rPr>
              <a:t> </a:t>
            </a:r>
          </a:p>
          <a:p>
            <a:pPr lvl="0" algn="just" defTabSz="914400" eaLnBrk="0" fontAlgn="base" hangingPunct="0">
              <a:spcBef>
                <a:spcPct val="0"/>
              </a:spcBef>
              <a:spcAft>
                <a:spcPct val="0"/>
              </a:spcAft>
            </a:pPr>
            <a:r>
              <a:rPr lang="en-US" altLang="en-US" sz="2000" dirty="0">
                <a:latin typeface="Roboto"/>
              </a:rPr>
              <a:t>	Petroleum is a complex mixture of solid, liquid and serous hydrocarbons, mixed with salt water and earthy particles. It is always found trapped between two impervious rocks.</a:t>
            </a:r>
          </a:p>
          <a:p>
            <a:pPr lvl="0" algn="just" defTabSz="914400" eaLnBrk="0" fontAlgn="base" hangingPunct="0">
              <a:spcBef>
                <a:spcPct val="0"/>
              </a:spcBef>
              <a:spcAft>
                <a:spcPct val="0"/>
              </a:spcAft>
            </a:pPr>
            <a:r>
              <a:rPr lang="en-US" altLang="en-US" sz="2000" dirty="0">
                <a:latin typeface="Roboto"/>
              </a:rPr>
              <a:t>	It is believed that petroleum is formed by the anaerobic decomposition of extremely small sea animals and plants which got buried in the sea bed millions of years ago. Let us see how this happened.</a:t>
            </a:r>
          </a:p>
        </p:txBody>
      </p:sp>
      <p:sp>
        <p:nvSpPr>
          <p:cNvPr id="7" name="TextBox 6">
            <a:extLst>
              <a:ext uri="{FF2B5EF4-FFF2-40B4-BE49-F238E27FC236}">
                <a16:creationId xmlns:a16="http://schemas.microsoft.com/office/drawing/2014/main" id="{36395F7C-4206-4455-9D0A-26AA541F321C}"/>
              </a:ext>
            </a:extLst>
          </p:cNvPr>
          <p:cNvSpPr txBox="1"/>
          <p:nvPr/>
        </p:nvSpPr>
        <p:spPr>
          <a:xfrm>
            <a:off x="4829456" y="-26641"/>
            <a:ext cx="2716567" cy="523220"/>
          </a:xfrm>
          <a:prstGeom prst="rect">
            <a:avLst/>
          </a:prstGeom>
          <a:noFill/>
        </p:spPr>
        <p:txBody>
          <a:bodyPr wrap="square" rtlCol="0">
            <a:spAutoFit/>
          </a:bodyPr>
          <a:lstStyle/>
          <a:p>
            <a:pPr algn="ctr"/>
            <a:r>
              <a:rPr lang="en-US" sz="2800" b="1" dirty="0"/>
              <a:t>SESSION - 3</a:t>
            </a:r>
            <a:endParaRPr lang="en-IN" sz="2800" b="1" dirty="0"/>
          </a:p>
        </p:txBody>
      </p:sp>
    </p:spTree>
    <p:extLst>
      <p:ext uri="{BB962C8B-B14F-4D97-AF65-F5344CB8AC3E}">
        <p14:creationId xmlns:p14="http://schemas.microsoft.com/office/powerpoint/2010/main" val="187258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arn(inVertic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barn(inVertical)">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B6C903-CBB2-4392-936C-A15BEFF0E715}"/>
              </a:ext>
            </a:extLst>
          </p:cNvPr>
          <p:cNvPicPr>
            <a:picLocks noChangeAspect="1"/>
          </p:cNvPicPr>
          <p:nvPr/>
        </p:nvPicPr>
        <p:blipFill>
          <a:blip r:embed="rId2"/>
          <a:stretch>
            <a:fillRect/>
          </a:stretch>
        </p:blipFill>
        <p:spPr>
          <a:xfrm>
            <a:off x="5157931" y="1720644"/>
            <a:ext cx="7018163" cy="5155112"/>
          </a:xfrm>
          <a:prstGeom prst="rect">
            <a:avLst/>
          </a:prstGeom>
        </p:spPr>
      </p:pic>
      <p:sp>
        <p:nvSpPr>
          <p:cNvPr id="5" name="TextBox 4">
            <a:extLst>
              <a:ext uri="{FF2B5EF4-FFF2-40B4-BE49-F238E27FC236}">
                <a16:creationId xmlns:a16="http://schemas.microsoft.com/office/drawing/2014/main" id="{C53ABE88-1C3B-46EB-B275-4A78C9067525}"/>
              </a:ext>
            </a:extLst>
          </p:cNvPr>
          <p:cNvSpPr txBox="1"/>
          <p:nvPr/>
        </p:nvSpPr>
        <p:spPr>
          <a:xfrm>
            <a:off x="363986" y="266325"/>
            <a:ext cx="11390050" cy="1384995"/>
          </a:xfrm>
          <a:prstGeom prst="rect">
            <a:avLst/>
          </a:prstGeom>
          <a:noFill/>
        </p:spPr>
        <p:txBody>
          <a:bodyPr wrap="square" rtlCol="0">
            <a:spAutoFit/>
          </a:bodyPr>
          <a:lstStyle/>
          <a:p>
            <a:pPr lvl="0" algn="just" defTabSz="914400" eaLnBrk="0" fontAlgn="base" hangingPunct="0">
              <a:spcBef>
                <a:spcPct val="0"/>
              </a:spcBef>
              <a:spcAft>
                <a:spcPct val="0"/>
              </a:spcAft>
            </a:pPr>
            <a:r>
              <a:rPr lang="en-US" altLang="en-US" sz="2400" b="1" dirty="0">
                <a:latin typeface="Roboto"/>
              </a:rPr>
              <a:t>Occurrence of petroleum:</a:t>
            </a:r>
            <a:r>
              <a:rPr lang="en-US" altLang="en-US" sz="2400" dirty="0">
                <a:latin typeface="Roboto"/>
              </a:rPr>
              <a:t> </a:t>
            </a:r>
          </a:p>
          <a:p>
            <a:pPr lvl="0" algn="just" defTabSz="914400" eaLnBrk="0" fontAlgn="base" hangingPunct="0">
              <a:spcBef>
                <a:spcPct val="0"/>
              </a:spcBef>
              <a:spcAft>
                <a:spcPct val="0"/>
              </a:spcAft>
            </a:pPr>
            <a:r>
              <a:rPr lang="en-US" altLang="en-US" sz="2000" dirty="0">
                <a:latin typeface="Roboto"/>
              </a:rPr>
              <a:t>	Petroleum occurs at a moderate depth (500 m to 2000 m) between the 2 layers of impervious rocks. The petroleum is lighter than It water &amp; hence, floats over it. Natural gas is found above petroleum, trapped between the rock cap &amp; petroleum layer.</a:t>
            </a:r>
          </a:p>
        </p:txBody>
      </p:sp>
      <p:sp>
        <p:nvSpPr>
          <p:cNvPr id="6" name="TextBox 5">
            <a:extLst>
              <a:ext uri="{FF2B5EF4-FFF2-40B4-BE49-F238E27FC236}">
                <a16:creationId xmlns:a16="http://schemas.microsoft.com/office/drawing/2014/main" id="{322A4F93-419D-4103-AC3F-D2CA31CC8E66}"/>
              </a:ext>
            </a:extLst>
          </p:cNvPr>
          <p:cNvSpPr txBox="1"/>
          <p:nvPr/>
        </p:nvSpPr>
        <p:spPr>
          <a:xfrm>
            <a:off x="363986" y="1873189"/>
            <a:ext cx="4429953" cy="3200876"/>
          </a:xfrm>
          <a:prstGeom prst="rect">
            <a:avLst/>
          </a:prstGeom>
          <a:noFill/>
        </p:spPr>
        <p:txBody>
          <a:bodyPr wrap="square" rtlCol="0">
            <a:spAutoFit/>
          </a:bodyPr>
          <a:lstStyle/>
          <a:p>
            <a:pPr algn="just"/>
            <a:r>
              <a:rPr lang="en-US" altLang="en-US" sz="2400" b="1" dirty="0">
                <a:latin typeface="Roboto"/>
              </a:rPr>
              <a:t>Drilling of oil wells:</a:t>
            </a:r>
            <a:r>
              <a:rPr lang="en-US" altLang="en-US" sz="2400" dirty="0">
                <a:latin typeface="Roboto"/>
              </a:rPr>
              <a:t> </a:t>
            </a:r>
          </a:p>
          <a:p>
            <a:pPr algn="just"/>
            <a:r>
              <a:rPr lang="en-US" altLang="en-US" sz="2000" dirty="0">
                <a:latin typeface="Roboto"/>
              </a:rPr>
              <a:t>	The hole is drilled in the Earth's crust &amp; when it reached the rock cap, the natural gas comes out first with a great pressure. When the pressure of gas subsides, petroleum starts flowing out due to the pressure of natural gas. Later on it is being pumped out using electric pump.</a:t>
            </a:r>
          </a:p>
          <a:p>
            <a:endParaRPr lang="en-IN" dirty="0"/>
          </a:p>
        </p:txBody>
      </p:sp>
    </p:spTree>
    <p:extLst>
      <p:ext uri="{BB962C8B-B14F-4D97-AF65-F5344CB8AC3E}">
        <p14:creationId xmlns:p14="http://schemas.microsoft.com/office/powerpoint/2010/main" val="386214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Vertic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barn(inVertical)">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89217D-22CA-4AEF-BCA2-F6E19A8BA6DE}"/>
              </a:ext>
            </a:extLst>
          </p:cNvPr>
          <p:cNvSpPr txBox="1"/>
          <p:nvPr/>
        </p:nvSpPr>
        <p:spPr>
          <a:xfrm>
            <a:off x="399495" y="2991765"/>
            <a:ext cx="5042517" cy="3785652"/>
          </a:xfrm>
          <a:prstGeom prst="rect">
            <a:avLst/>
          </a:prstGeom>
          <a:noFill/>
        </p:spPr>
        <p:txBody>
          <a:bodyPr wrap="square" rtlCol="0">
            <a:spAutoFit/>
          </a:bodyPr>
          <a:lstStyle/>
          <a:p>
            <a:pPr lvl="0" algn="just" defTabSz="914400" eaLnBrk="0" fontAlgn="base" hangingPunct="0">
              <a:spcBef>
                <a:spcPct val="0"/>
              </a:spcBef>
              <a:spcAft>
                <a:spcPct val="0"/>
              </a:spcAft>
            </a:pPr>
            <a:r>
              <a:rPr lang="en-US" altLang="en-US" sz="2000" b="1" dirty="0">
                <a:latin typeface="Roboto"/>
              </a:rPr>
              <a:t>Uses of petroleum :</a:t>
            </a:r>
            <a:endParaRPr lang="en-US" altLang="en-US" sz="2000" dirty="0">
              <a:latin typeface="Roboto"/>
            </a:endParaRPr>
          </a:p>
          <a:p>
            <a:pPr marL="457200" lvl="0" indent="-457200" algn="just" defTabSz="914400" eaLnBrk="0" fontAlgn="base" hangingPunct="0">
              <a:spcBef>
                <a:spcPct val="0"/>
              </a:spcBef>
              <a:spcAft>
                <a:spcPct val="0"/>
              </a:spcAft>
              <a:buAutoNum type="arabicPeriod"/>
            </a:pPr>
            <a:r>
              <a:rPr lang="en-US" altLang="en-US" sz="2000" dirty="0">
                <a:latin typeface="Roboto"/>
              </a:rPr>
              <a:t>Petroleum products are used as fuels.</a:t>
            </a:r>
          </a:p>
          <a:p>
            <a:pPr marL="457200" indent="-457200" algn="just" defTabSz="914400" eaLnBrk="0" fontAlgn="base" hangingPunct="0">
              <a:spcBef>
                <a:spcPct val="0"/>
              </a:spcBef>
              <a:spcAft>
                <a:spcPct val="0"/>
              </a:spcAft>
              <a:buFontTx/>
              <a:buAutoNum type="arabicPeriod"/>
            </a:pPr>
            <a:r>
              <a:rPr lang="en-US" altLang="en-US" sz="2000" dirty="0">
                <a:latin typeface="Roboto"/>
              </a:rPr>
              <a:t>Lubricating oils, and </a:t>
            </a:r>
            <a:r>
              <a:rPr lang="en-US" altLang="en-US" sz="2000" dirty="0" err="1">
                <a:latin typeface="Roboto"/>
              </a:rPr>
              <a:t>vaseline</a:t>
            </a:r>
            <a:r>
              <a:rPr lang="en-US" altLang="en-US" sz="2000" dirty="0">
                <a:latin typeface="Roboto"/>
              </a:rPr>
              <a:t> are used as lubricants.</a:t>
            </a:r>
          </a:p>
          <a:p>
            <a:pPr marL="457200" indent="-457200" algn="just" defTabSz="914400" eaLnBrk="0" fontAlgn="base" hangingPunct="0">
              <a:spcBef>
                <a:spcPct val="0"/>
              </a:spcBef>
              <a:spcAft>
                <a:spcPct val="0"/>
              </a:spcAft>
              <a:buFontTx/>
              <a:buAutoNum type="arabicPeriod"/>
            </a:pPr>
            <a:r>
              <a:rPr lang="en-US" altLang="en-US" sz="2000" dirty="0">
                <a:latin typeface="Roboto"/>
              </a:rPr>
              <a:t>Paraffin wax, products of petroleum, is used for manufacturing candles, polishes, waxed paper, water proofing, etc.</a:t>
            </a:r>
          </a:p>
          <a:p>
            <a:pPr lvl="0" algn="just" defTabSz="914400" eaLnBrk="0" fontAlgn="base" hangingPunct="0">
              <a:spcBef>
                <a:spcPct val="0"/>
              </a:spcBef>
              <a:spcAft>
                <a:spcPct val="0"/>
              </a:spcAft>
            </a:pPr>
            <a:r>
              <a:rPr lang="en-US" altLang="en-US" sz="2000" dirty="0">
                <a:latin typeface="Roboto"/>
              </a:rPr>
              <a:t>4.   Some of the by-products of petroleum</a:t>
            </a:r>
          </a:p>
          <a:p>
            <a:pPr lvl="0" algn="just" defTabSz="914400" eaLnBrk="0" fontAlgn="base" hangingPunct="0">
              <a:spcBef>
                <a:spcPct val="0"/>
              </a:spcBef>
              <a:spcAft>
                <a:spcPct val="0"/>
              </a:spcAft>
            </a:pPr>
            <a:r>
              <a:rPr lang="en-US" altLang="en-US" sz="2000" dirty="0">
                <a:latin typeface="Roboto"/>
              </a:rPr>
              <a:t>      after purification are used in the       preparation of medicines, 	ointments, face creams and cosmetics.</a:t>
            </a:r>
            <a:endParaRPr lang="en-IN" sz="2000" dirty="0"/>
          </a:p>
        </p:txBody>
      </p:sp>
      <p:sp>
        <p:nvSpPr>
          <p:cNvPr id="4" name="TextBox 3">
            <a:extLst>
              <a:ext uri="{FF2B5EF4-FFF2-40B4-BE49-F238E27FC236}">
                <a16:creationId xmlns:a16="http://schemas.microsoft.com/office/drawing/2014/main" id="{382BFC3C-F3B6-45D5-950C-98FC63B3FE5F}"/>
              </a:ext>
            </a:extLst>
          </p:cNvPr>
          <p:cNvSpPr txBox="1"/>
          <p:nvPr/>
        </p:nvSpPr>
        <p:spPr>
          <a:xfrm>
            <a:off x="399495" y="162035"/>
            <a:ext cx="11314515" cy="2923877"/>
          </a:xfrm>
          <a:prstGeom prst="rect">
            <a:avLst/>
          </a:prstGeom>
          <a:noFill/>
        </p:spPr>
        <p:txBody>
          <a:bodyPr wrap="square" rtlCol="0">
            <a:spAutoFit/>
          </a:bodyPr>
          <a:lstStyle/>
          <a:p>
            <a:pPr lvl="0" algn="just" defTabSz="914400" eaLnBrk="0" fontAlgn="base" hangingPunct="0">
              <a:spcBef>
                <a:spcPct val="0"/>
              </a:spcBef>
              <a:spcAft>
                <a:spcPct val="0"/>
              </a:spcAft>
            </a:pPr>
            <a:r>
              <a:rPr lang="en-US" altLang="en-US" sz="2400" b="1" dirty="0">
                <a:latin typeface="Roboto"/>
              </a:rPr>
              <a:t>Refining of petroleum:</a:t>
            </a:r>
            <a:r>
              <a:rPr lang="en-US" altLang="en-US" sz="2400" dirty="0">
                <a:latin typeface="Roboto"/>
              </a:rPr>
              <a:t> </a:t>
            </a:r>
          </a:p>
          <a:p>
            <a:pPr lvl="0" algn="just" defTabSz="914400" eaLnBrk="0" fontAlgn="base" hangingPunct="0">
              <a:spcBef>
                <a:spcPct val="0"/>
              </a:spcBef>
              <a:spcAft>
                <a:spcPct val="0"/>
              </a:spcAft>
            </a:pPr>
            <a:r>
              <a:rPr lang="en-US" altLang="en-US" sz="2000" dirty="0">
                <a:latin typeface="Roboto"/>
              </a:rPr>
              <a:t>	Petroleum is a mixture of several hydrocarbons. It also contains water, salt and rocky materials. It cannot be used in this made form either as a fuel or a basic material to produce other useful components. Before being put to use, it has to be purified or refined. The process of separating the various components of petroleum from one another is known as the refining of petroleum. This is done by a process called fractional distillation which is based on the fact that the different components of petroleum have distinctly different boiling points.</a:t>
            </a:r>
          </a:p>
          <a:p>
            <a:pPr lvl="0" algn="just" defTabSz="914400" eaLnBrk="0" fontAlgn="base" hangingPunct="0">
              <a:spcBef>
                <a:spcPct val="0"/>
              </a:spcBef>
              <a:spcAft>
                <a:spcPct val="0"/>
              </a:spcAft>
            </a:pPr>
            <a:r>
              <a:rPr lang="en-US" altLang="en-US" sz="2000" dirty="0">
                <a:latin typeface="Roboto"/>
              </a:rPr>
              <a:t>	In fractional distillation, crude petroleum is heated to a temperature of, 400°C or slightly above in a furnace.</a:t>
            </a:r>
            <a:endParaRPr lang="en-US" altLang="en-US" sz="2000" dirty="0"/>
          </a:p>
        </p:txBody>
      </p:sp>
      <p:pic>
        <p:nvPicPr>
          <p:cNvPr id="5" name="Picture 4">
            <a:extLst>
              <a:ext uri="{FF2B5EF4-FFF2-40B4-BE49-F238E27FC236}">
                <a16:creationId xmlns:a16="http://schemas.microsoft.com/office/drawing/2014/main" id="{75E898B5-3991-4D2C-A21E-A57D93339C2A}"/>
              </a:ext>
            </a:extLst>
          </p:cNvPr>
          <p:cNvPicPr>
            <a:picLocks noChangeAspect="1"/>
          </p:cNvPicPr>
          <p:nvPr/>
        </p:nvPicPr>
        <p:blipFill>
          <a:blip r:embed="rId2"/>
          <a:stretch>
            <a:fillRect/>
          </a:stretch>
        </p:blipFill>
        <p:spPr>
          <a:xfrm>
            <a:off x="5788184" y="2846484"/>
            <a:ext cx="5925826" cy="4011516"/>
          </a:xfrm>
          <a:prstGeom prst="rect">
            <a:avLst/>
          </a:prstGeom>
        </p:spPr>
      </p:pic>
      <p:sp>
        <p:nvSpPr>
          <p:cNvPr id="6" name="TextBox 5">
            <a:extLst>
              <a:ext uri="{FF2B5EF4-FFF2-40B4-BE49-F238E27FC236}">
                <a16:creationId xmlns:a16="http://schemas.microsoft.com/office/drawing/2014/main" id="{74F48DAB-D9C3-47B6-BF56-D2E5828E061B}"/>
              </a:ext>
            </a:extLst>
          </p:cNvPr>
          <p:cNvSpPr txBox="1"/>
          <p:nvPr/>
        </p:nvSpPr>
        <p:spPr>
          <a:xfrm>
            <a:off x="5788184" y="2822361"/>
            <a:ext cx="2361460" cy="584775"/>
          </a:xfrm>
          <a:prstGeom prst="rect">
            <a:avLst/>
          </a:prstGeom>
          <a:noFill/>
        </p:spPr>
        <p:txBody>
          <a:bodyPr wrap="square" rtlCol="0">
            <a:spAutoFit/>
          </a:bodyPr>
          <a:lstStyle/>
          <a:p>
            <a:pPr algn="ctr"/>
            <a:r>
              <a:rPr lang="en-IN" sz="1600" b="1" dirty="0">
                <a:solidFill>
                  <a:schemeClr val="bg1"/>
                </a:solidFill>
              </a:rPr>
              <a:t>Fractional Distillation of Crude Oil</a:t>
            </a:r>
          </a:p>
        </p:txBody>
      </p:sp>
    </p:spTree>
    <p:extLst>
      <p:ext uri="{BB962C8B-B14F-4D97-AF65-F5344CB8AC3E}">
        <p14:creationId xmlns:p14="http://schemas.microsoft.com/office/powerpoint/2010/main" val="149297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barn(inVertical)">
                                      <p:cBhvr>
                                        <p:cTn id="36" dur="500"/>
                                        <p:tgtEl>
                                          <p:spTgt spid="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1" end="1"/>
                                            </p:txEl>
                                          </p:spTgt>
                                        </p:tgtEl>
                                        <p:attrNameLst>
                                          <p:attrName>style.visibility</p:attrName>
                                        </p:attrNameLst>
                                      </p:cBhvr>
                                      <p:to>
                                        <p:strVal val="visible"/>
                                      </p:to>
                                    </p:set>
                                    <p:animEffect transition="in" filter="fade">
                                      <p:cBhvr>
                                        <p:cTn id="41" dur="1000"/>
                                        <p:tgtEl>
                                          <p:spTgt spid="2">
                                            <p:txEl>
                                              <p:pRg st="1" end="1"/>
                                            </p:txEl>
                                          </p:spTgt>
                                        </p:tgtEl>
                                      </p:cBhvr>
                                    </p:animEffect>
                                    <p:anim calcmode="lin" valueType="num">
                                      <p:cBhvr>
                                        <p:cTn id="4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1000"/>
                                        <p:tgtEl>
                                          <p:spTgt spid="2">
                                            <p:txEl>
                                              <p:pRg st="2" end="2"/>
                                            </p:txEl>
                                          </p:spTgt>
                                        </p:tgtEl>
                                      </p:cBhvr>
                                    </p:animEffect>
                                    <p:anim calcmode="lin" valueType="num">
                                      <p:cBhvr>
                                        <p:cTn id="4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Effect transition="in" filter="fade">
                                      <p:cBhvr>
                                        <p:cTn id="55" dur="1000"/>
                                        <p:tgtEl>
                                          <p:spTgt spid="2">
                                            <p:txEl>
                                              <p:pRg st="3" end="3"/>
                                            </p:txEl>
                                          </p:spTgt>
                                        </p:tgtEl>
                                      </p:cBhvr>
                                    </p:animEffect>
                                    <p:anim calcmode="lin" valueType="num">
                                      <p:cBhvr>
                                        <p:cTn id="5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5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
                                            <p:txEl>
                                              <p:pRg st="4" end="4"/>
                                            </p:txEl>
                                          </p:spTgt>
                                        </p:tgtEl>
                                        <p:attrNameLst>
                                          <p:attrName>style.visibility</p:attrName>
                                        </p:attrNameLst>
                                      </p:cBhvr>
                                      <p:to>
                                        <p:strVal val="visible"/>
                                      </p:to>
                                    </p:set>
                                    <p:animEffect transition="in" filter="fade">
                                      <p:cBhvr>
                                        <p:cTn id="62" dur="1000"/>
                                        <p:tgtEl>
                                          <p:spTgt spid="2">
                                            <p:txEl>
                                              <p:pRg st="4" end="4"/>
                                            </p:txEl>
                                          </p:spTgt>
                                        </p:tgtEl>
                                      </p:cBhvr>
                                    </p:animEffect>
                                    <p:anim calcmode="lin" valueType="num">
                                      <p:cBhvr>
                                        <p:cTn id="6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6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
                                            <p:txEl>
                                              <p:pRg st="5" end="5"/>
                                            </p:txEl>
                                          </p:spTgt>
                                        </p:tgtEl>
                                        <p:attrNameLst>
                                          <p:attrName>style.visibility</p:attrName>
                                        </p:attrNameLst>
                                      </p:cBhvr>
                                      <p:to>
                                        <p:strVal val="visible"/>
                                      </p:to>
                                    </p:set>
                                    <p:animEffect transition="in" filter="fade">
                                      <p:cBhvr>
                                        <p:cTn id="67" dur="1000"/>
                                        <p:tgtEl>
                                          <p:spTgt spid="2">
                                            <p:txEl>
                                              <p:pRg st="5" end="5"/>
                                            </p:txEl>
                                          </p:spTgt>
                                        </p:tgtEl>
                                      </p:cBhvr>
                                    </p:animEffect>
                                    <p:anim calcmode="lin" valueType="num">
                                      <p:cBhvr>
                                        <p:cTn id="6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6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3D2E9C-6808-4418-A623-BC9A16637065}"/>
              </a:ext>
            </a:extLst>
          </p:cNvPr>
          <p:cNvSpPr txBox="1"/>
          <p:nvPr/>
        </p:nvSpPr>
        <p:spPr>
          <a:xfrm>
            <a:off x="1065320" y="665825"/>
            <a:ext cx="9215022" cy="954107"/>
          </a:xfrm>
          <a:prstGeom prst="rect">
            <a:avLst/>
          </a:prstGeom>
          <a:noFill/>
        </p:spPr>
        <p:txBody>
          <a:bodyPr wrap="square" rtlCol="0">
            <a:spAutoFit/>
          </a:bodyPr>
          <a:lstStyle/>
          <a:p>
            <a:r>
              <a:rPr lang="en-IN" sz="2000" b="1" dirty="0"/>
              <a:t>FORMATION OF COAL :</a:t>
            </a:r>
          </a:p>
          <a:p>
            <a:r>
              <a:rPr lang="en-IN" u="sng" dirty="0">
                <a:hlinkClick r:id="rId2"/>
              </a:rPr>
              <a:t>https://www.youtube.com/watch?v=QEa36qNo86E</a:t>
            </a:r>
            <a:endParaRPr lang="en-IN" dirty="0"/>
          </a:p>
          <a:p>
            <a:endParaRPr lang="en-IN" dirty="0"/>
          </a:p>
        </p:txBody>
      </p:sp>
      <p:sp>
        <p:nvSpPr>
          <p:cNvPr id="3" name="TextBox 2">
            <a:extLst>
              <a:ext uri="{FF2B5EF4-FFF2-40B4-BE49-F238E27FC236}">
                <a16:creationId xmlns:a16="http://schemas.microsoft.com/office/drawing/2014/main" id="{F26972BD-837E-4309-AEA1-5332F2BD29ED}"/>
              </a:ext>
            </a:extLst>
          </p:cNvPr>
          <p:cNvSpPr txBox="1"/>
          <p:nvPr/>
        </p:nvSpPr>
        <p:spPr>
          <a:xfrm>
            <a:off x="1065320" y="2601157"/>
            <a:ext cx="8353888" cy="954107"/>
          </a:xfrm>
          <a:prstGeom prst="rect">
            <a:avLst/>
          </a:prstGeom>
          <a:noFill/>
        </p:spPr>
        <p:txBody>
          <a:bodyPr wrap="square" rtlCol="0">
            <a:spAutoFit/>
          </a:bodyPr>
          <a:lstStyle/>
          <a:p>
            <a:r>
              <a:rPr lang="en-IN" sz="2000" b="1" dirty="0"/>
              <a:t>Coal and Petroleum :</a:t>
            </a:r>
          </a:p>
          <a:p>
            <a:r>
              <a:rPr lang="en-IN" u="sng" dirty="0">
                <a:hlinkClick r:id="rId3"/>
              </a:rPr>
              <a:t>https://www.youtube.com/watch?v=S352O39Rc0Y</a:t>
            </a:r>
            <a:endParaRPr lang="en-IN" dirty="0"/>
          </a:p>
          <a:p>
            <a:endParaRPr lang="en-IN" dirty="0"/>
          </a:p>
        </p:txBody>
      </p:sp>
    </p:spTree>
    <p:extLst>
      <p:ext uri="{BB962C8B-B14F-4D97-AF65-F5344CB8AC3E}">
        <p14:creationId xmlns:p14="http://schemas.microsoft.com/office/powerpoint/2010/main" val="60213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FA92D7-CF22-4B13-938D-95999767DBF2}"/>
              </a:ext>
            </a:extLst>
          </p:cNvPr>
          <p:cNvPicPr>
            <a:picLocks noChangeAspect="1"/>
          </p:cNvPicPr>
          <p:nvPr/>
        </p:nvPicPr>
        <p:blipFill>
          <a:blip r:embed="rId2"/>
          <a:stretch>
            <a:fillRect/>
          </a:stretch>
        </p:blipFill>
        <p:spPr>
          <a:xfrm>
            <a:off x="3471169" y="-6658"/>
            <a:ext cx="6948652" cy="6864658"/>
          </a:xfrm>
          <a:prstGeom prst="rect">
            <a:avLst/>
          </a:prstGeom>
        </p:spPr>
      </p:pic>
      <p:sp>
        <p:nvSpPr>
          <p:cNvPr id="3" name="TextBox 2">
            <a:extLst>
              <a:ext uri="{FF2B5EF4-FFF2-40B4-BE49-F238E27FC236}">
                <a16:creationId xmlns:a16="http://schemas.microsoft.com/office/drawing/2014/main" id="{331A6141-2AB6-4D89-9B89-254861D479F5}"/>
              </a:ext>
            </a:extLst>
          </p:cNvPr>
          <p:cNvSpPr txBox="1"/>
          <p:nvPr/>
        </p:nvSpPr>
        <p:spPr>
          <a:xfrm>
            <a:off x="355107" y="514905"/>
            <a:ext cx="2965142" cy="707886"/>
          </a:xfrm>
          <a:prstGeom prst="rect">
            <a:avLst/>
          </a:prstGeom>
          <a:noFill/>
        </p:spPr>
        <p:txBody>
          <a:bodyPr wrap="square" rtlCol="0">
            <a:spAutoFit/>
          </a:bodyPr>
          <a:lstStyle/>
          <a:p>
            <a:pPr algn="ctr"/>
            <a:r>
              <a:rPr lang="en-IN" sz="2000" b="1" dirty="0"/>
              <a:t>USES OF PETROLEUM PRODUCTS</a:t>
            </a:r>
          </a:p>
        </p:txBody>
      </p:sp>
    </p:spTree>
    <p:extLst>
      <p:ext uri="{BB962C8B-B14F-4D97-AF65-F5344CB8AC3E}">
        <p14:creationId xmlns:p14="http://schemas.microsoft.com/office/powerpoint/2010/main" val="406030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a:extLst>
              <a:ext uri="{FF2B5EF4-FFF2-40B4-BE49-F238E27FC236}">
                <a16:creationId xmlns:a16="http://schemas.microsoft.com/office/drawing/2014/main" id="{6FC7C2B1-9C0F-4321-9621-60D70DF559F2}"/>
              </a:ext>
            </a:extLst>
          </p:cNvPr>
          <p:cNvSpPr>
            <a:spLocks noChangeAspect="1" noChangeArrowheads="1"/>
          </p:cNvSpPr>
          <p:nvPr/>
        </p:nvSpPr>
        <p:spPr bwMode="auto">
          <a:xfrm>
            <a:off x="-2803525" y="503238"/>
            <a:ext cx="5295900" cy="3190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TextBox 4">
            <a:extLst>
              <a:ext uri="{FF2B5EF4-FFF2-40B4-BE49-F238E27FC236}">
                <a16:creationId xmlns:a16="http://schemas.microsoft.com/office/drawing/2014/main" id="{01FF1662-ED84-4143-A9BA-D26BF785F98D}"/>
              </a:ext>
            </a:extLst>
          </p:cNvPr>
          <p:cNvSpPr txBox="1"/>
          <p:nvPr/>
        </p:nvSpPr>
        <p:spPr>
          <a:xfrm>
            <a:off x="530352" y="271716"/>
            <a:ext cx="11119104" cy="6247864"/>
          </a:xfrm>
          <a:prstGeom prst="rect">
            <a:avLst/>
          </a:prstGeom>
          <a:noFill/>
        </p:spPr>
        <p:txBody>
          <a:bodyPr wrap="square" rtlCol="0">
            <a:spAutoFit/>
          </a:bodyPr>
          <a:lstStyle/>
          <a:p>
            <a:pPr lvl="0" defTabSz="914400" eaLnBrk="0" fontAlgn="base" hangingPunct="0">
              <a:spcBef>
                <a:spcPct val="0"/>
              </a:spcBef>
              <a:spcAft>
                <a:spcPct val="0"/>
              </a:spcAft>
            </a:pPr>
            <a:r>
              <a:rPr lang="en-US" altLang="en-US" sz="2000" b="1" dirty="0">
                <a:latin typeface="Roboto"/>
              </a:rPr>
              <a:t>Natural gas :</a:t>
            </a:r>
            <a:endParaRPr lang="en-US" altLang="en-US" sz="2000" dirty="0">
              <a:latin typeface="Roboto"/>
            </a:endParaRPr>
          </a:p>
          <a:p>
            <a:pPr lvl="0" algn="just" defTabSz="914400" eaLnBrk="0" fontAlgn="base" hangingPunct="0">
              <a:spcBef>
                <a:spcPct val="0"/>
              </a:spcBef>
              <a:spcAft>
                <a:spcPct val="0"/>
              </a:spcAft>
            </a:pPr>
            <a:r>
              <a:rPr lang="en-US" altLang="en-US" sz="2000" dirty="0">
                <a:latin typeface="Roboto"/>
              </a:rPr>
              <a:t>	Natural gas was formed millions of years ago along with petroleum when microscopic sea plants &amp; animals died &amp; got buried under the sand &amp; mud. These plants &amp; animals under anaerobic conditions changed to gas.</a:t>
            </a:r>
            <a:endParaRPr lang="en-US" altLang="en-US" sz="1600" dirty="0"/>
          </a:p>
          <a:p>
            <a:pPr lvl="0" defTabSz="914400" eaLnBrk="0" fontAlgn="base" hangingPunct="0">
              <a:spcBef>
                <a:spcPct val="0"/>
              </a:spcBef>
              <a:spcAft>
                <a:spcPct val="0"/>
              </a:spcAft>
            </a:pPr>
            <a:r>
              <a:rPr lang="en-US" altLang="en-US" sz="2000" b="1" dirty="0">
                <a:latin typeface="Roboto"/>
              </a:rPr>
              <a:t>Composition :</a:t>
            </a:r>
            <a:endParaRPr lang="en-US" altLang="en-US" sz="2000" dirty="0">
              <a:latin typeface="Roboto"/>
            </a:endParaRPr>
          </a:p>
          <a:p>
            <a:pPr lvl="0" algn="just" defTabSz="914400" eaLnBrk="0" fontAlgn="base" hangingPunct="0">
              <a:spcBef>
                <a:spcPct val="0"/>
              </a:spcBef>
              <a:spcAft>
                <a:spcPct val="0"/>
              </a:spcAft>
            </a:pPr>
            <a:r>
              <a:rPr lang="en-US" altLang="en-US" sz="2000" dirty="0">
                <a:latin typeface="Roboto"/>
              </a:rPr>
              <a:t>	It consist mainly of methane (about 85%), ethane (about 10%) propane (about 3%) and butane when natural gas is compressed at high pressure then it is called CNG (compressed natural gas). CNG is used for power generation.</a:t>
            </a:r>
          </a:p>
          <a:p>
            <a:pPr lvl="0" algn="just" defTabSz="914400" eaLnBrk="0" fontAlgn="base" hangingPunct="0">
              <a:spcBef>
                <a:spcPct val="0"/>
              </a:spcBef>
              <a:spcAft>
                <a:spcPct val="0"/>
              </a:spcAft>
            </a:pPr>
            <a:r>
              <a:rPr lang="en-US" altLang="en-US" sz="2000" dirty="0">
                <a:latin typeface="Roboto"/>
              </a:rPr>
              <a:t>	It is now being used as a fuel for transport vehicles because it is less polluting. The great advantage of CNG is that it can be used directly for burning in homes and factories where it can be supplied through pipes. Such network of </a:t>
            </a:r>
            <a:r>
              <a:rPr lang="en-US" altLang="en-US" sz="2000" dirty="0" err="1">
                <a:latin typeface="Roboto"/>
              </a:rPr>
              <a:t>pjpeline</a:t>
            </a:r>
            <a:r>
              <a:rPr lang="en-US" altLang="en-US" sz="2000" dirty="0">
                <a:latin typeface="Roboto"/>
              </a:rPr>
              <a:t> exists in Vadodara (Gujarat) and some parts of Delhi.</a:t>
            </a:r>
          </a:p>
          <a:p>
            <a:pPr lvl="0" defTabSz="914400" eaLnBrk="0" fontAlgn="base" hangingPunct="0">
              <a:spcBef>
                <a:spcPct val="0"/>
              </a:spcBef>
              <a:spcAft>
                <a:spcPct val="0"/>
              </a:spcAft>
            </a:pPr>
            <a:r>
              <a:rPr lang="en-US" altLang="en-US" sz="2000" b="1" dirty="0">
                <a:latin typeface="Roboto"/>
              </a:rPr>
              <a:t>Occurrence :</a:t>
            </a:r>
            <a:endParaRPr lang="en-US" altLang="en-US" sz="2000" dirty="0">
              <a:latin typeface="Roboto"/>
            </a:endParaRPr>
          </a:p>
          <a:p>
            <a:pPr lvl="0" algn="just" defTabSz="914400" eaLnBrk="0" fontAlgn="base" hangingPunct="0">
              <a:spcBef>
                <a:spcPct val="0"/>
              </a:spcBef>
              <a:spcAft>
                <a:spcPct val="0"/>
              </a:spcAft>
            </a:pPr>
            <a:r>
              <a:rPr lang="en-US" altLang="en-US" sz="2000" dirty="0">
                <a:latin typeface="Roboto"/>
              </a:rPr>
              <a:t>	It is generally found trapped between impervious rocks, sometimes along with petroleum &amp; sometimes without petroleum.</a:t>
            </a:r>
          </a:p>
          <a:p>
            <a:pPr lvl="0" algn="just" defTabSz="914400" eaLnBrk="0" fontAlgn="base" hangingPunct="0">
              <a:spcBef>
                <a:spcPct val="0"/>
              </a:spcBef>
              <a:spcAft>
                <a:spcPct val="0"/>
              </a:spcAft>
            </a:pPr>
            <a:r>
              <a:rPr lang="en-US" altLang="en-US" sz="2000" dirty="0">
                <a:latin typeface="Roboto"/>
              </a:rPr>
              <a:t>	In our country, natural gas has been found in Tripura, Rajasthan, Maharashtra and in the Krishna Godavari Delta.</a:t>
            </a:r>
            <a:endParaRPr lang="en-US" altLang="en-US" sz="1600" dirty="0"/>
          </a:p>
          <a:p>
            <a:pPr lvl="0" defTabSz="914400" eaLnBrk="0" fontAlgn="base" hangingPunct="0">
              <a:spcBef>
                <a:spcPct val="0"/>
              </a:spcBef>
              <a:spcAft>
                <a:spcPct val="0"/>
              </a:spcAft>
            </a:pPr>
            <a:r>
              <a:rPr lang="en-US" altLang="en-US" sz="2000" b="1" dirty="0">
                <a:latin typeface="Roboto"/>
              </a:rPr>
              <a:t>Uses of natural gas :</a:t>
            </a:r>
            <a:endParaRPr lang="en-US" altLang="en-US" sz="2000" dirty="0">
              <a:latin typeface="Roboto"/>
            </a:endParaRPr>
          </a:p>
          <a:p>
            <a:pPr lvl="0" defTabSz="914400" eaLnBrk="0" fontAlgn="base" hangingPunct="0">
              <a:spcBef>
                <a:spcPct val="0"/>
              </a:spcBef>
              <a:spcAft>
                <a:spcPct val="0"/>
              </a:spcAft>
            </a:pPr>
            <a:r>
              <a:rPr lang="en-US" altLang="en-US" sz="2000" dirty="0">
                <a:latin typeface="Roboto"/>
              </a:rPr>
              <a:t>(1) As a fuel - It has a very high calorific value of 55 </a:t>
            </a:r>
            <a:r>
              <a:rPr lang="en-US" altLang="en-US" sz="2000" dirty="0" err="1">
                <a:latin typeface="Roboto"/>
              </a:rPr>
              <a:t>ktJ</a:t>
            </a:r>
            <a:r>
              <a:rPr lang="en-US" altLang="en-US" sz="2000" dirty="0">
                <a:latin typeface="Roboto"/>
              </a:rPr>
              <a:t>/g</a:t>
            </a:r>
          </a:p>
          <a:p>
            <a:pPr lvl="0" defTabSz="914400" eaLnBrk="0" fontAlgn="base" hangingPunct="0">
              <a:spcBef>
                <a:spcPct val="0"/>
              </a:spcBef>
              <a:spcAft>
                <a:spcPct val="0"/>
              </a:spcAft>
            </a:pPr>
            <a:r>
              <a:rPr lang="en-US" altLang="en-US" sz="2000" dirty="0">
                <a:latin typeface="Roboto"/>
              </a:rPr>
              <a:t>(2) As a source of hydrogen &amp; carbon</a:t>
            </a:r>
          </a:p>
        </p:txBody>
      </p:sp>
    </p:spTree>
    <p:extLst>
      <p:ext uri="{BB962C8B-B14F-4D97-AF65-F5344CB8AC3E}">
        <p14:creationId xmlns:p14="http://schemas.microsoft.com/office/powerpoint/2010/main" val="33379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barn(inVertical)">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barn(inVertical)">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1000"/>
                                        <p:tgtEl>
                                          <p:spTgt spid="5">
                                            <p:txEl>
                                              <p:pRg st="6" end="6"/>
                                            </p:txEl>
                                          </p:spTgt>
                                        </p:tgtEl>
                                      </p:cBhvr>
                                    </p:animEffect>
                                    <p:anim calcmode="lin" valueType="num">
                                      <p:cBhvr>
                                        <p:cTn id="44"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fade">
                                      <p:cBhvr>
                                        <p:cTn id="50" dur="1000"/>
                                        <p:tgtEl>
                                          <p:spTgt spid="5">
                                            <p:txEl>
                                              <p:pRg st="7" end="7"/>
                                            </p:txEl>
                                          </p:spTgt>
                                        </p:tgtEl>
                                      </p:cBhvr>
                                    </p:animEffect>
                                    <p:anim calcmode="lin" valueType="num">
                                      <p:cBhvr>
                                        <p:cTn id="51"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Effect transition="in" filter="barn(inVertical)">
                                      <p:cBhvr>
                                        <p:cTn id="57" dur="500"/>
                                        <p:tgtEl>
                                          <p:spTgt spid="5">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5">
                                            <p:txEl>
                                              <p:pRg st="9" end="9"/>
                                            </p:txEl>
                                          </p:spTgt>
                                        </p:tgtEl>
                                        <p:attrNameLst>
                                          <p:attrName>style.visibility</p:attrName>
                                        </p:attrNameLst>
                                      </p:cBhvr>
                                      <p:to>
                                        <p:strVal val="visible"/>
                                      </p:to>
                                    </p:set>
                                    <p:animEffect transition="in" filter="fade">
                                      <p:cBhvr>
                                        <p:cTn id="62" dur="1000"/>
                                        <p:tgtEl>
                                          <p:spTgt spid="5">
                                            <p:txEl>
                                              <p:pRg st="9" end="9"/>
                                            </p:txEl>
                                          </p:spTgt>
                                        </p:tgtEl>
                                      </p:cBhvr>
                                    </p:animEffect>
                                    <p:anim calcmode="lin" valueType="num">
                                      <p:cBhvr>
                                        <p:cTn id="63"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5">
                                            <p:txEl>
                                              <p:pRg st="10" end="10"/>
                                            </p:txEl>
                                          </p:spTgt>
                                        </p:tgtEl>
                                        <p:attrNameLst>
                                          <p:attrName>style.visibility</p:attrName>
                                        </p:attrNameLst>
                                      </p:cBhvr>
                                      <p:to>
                                        <p:strVal val="visible"/>
                                      </p:to>
                                    </p:set>
                                    <p:animEffect transition="in" filter="fade">
                                      <p:cBhvr>
                                        <p:cTn id="69" dur="1000"/>
                                        <p:tgtEl>
                                          <p:spTgt spid="5">
                                            <p:txEl>
                                              <p:pRg st="10" end="10"/>
                                            </p:txEl>
                                          </p:spTgt>
                                        </p:tgtEl>
                                      </p:cBhvr>
                                    </p:animEffect>
                                    <p:anim calcmode="lin" valueType="num">
                                      <p:cBhvr>
                                        <p:cTn id="70"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71"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67BEB3-1329-4003-B3E3-30526363E7AF}"/>
              </a:ext>
            </a:extLst>
          </p:cNvPr>
          <p:cNvSpPr/>
          <p:nvPr/>
        </p:nvSpPr>
        <p:spPr>
          <a:xfrm>
            <a:off x="961746" y="707034"/>
            <a:ext cx="10179729" cy="1846659"/>
          </a:xfrm>
          <a:prstGeom prst="rect">
            <a:avLst/>
          </a:prstGeom>
        </p:spPr>
        <p:txBody>
          <a:bodyPr wrap="square">
            <a:spAutoFit/>
          </a:bodyPr>
          <a:lstStyle/>
          <a:p>
            <a:r>
              <a:rPr lang="en-US" sz="2400" b="1" dirty="0"/>
              <a:t>Assignment :</a:t>
            </a:r>
          </a:p>
          <a:p>
            <a:endParaRPr lang="en-US" dirty="0"/>
          </a:p>
          <a:p>
            <a:r>
              <a:rPr lang="en-US" dirty="0"/>
              <a:t>1. Define refining of petroleum. Name the process used for refining of petroleum.</a:t>
            </a:r>
          </a:p>
          <a:p>
            <a:r>
              <a:rPr lang="en-US" dirty="0"/>
              <a:t>2. Explain the occurrence of petroleum</a:t>
            </a:r>
          </a:p>
          <a:p>
            <a:r>
              <a:rPr lang="en-US" dirty="0"/>
              <a:t>3. Write any five petroleum products and their uses.</a:t>
            </a:r>
          </a:p>
          <a:p>
            <a:r>
              <a:rPr lang="en-US" dirty="0"/>
              <a:t>4. What is natural gas? Write its composition and uses.</a:t>
            </a:r>
          </a:p>
        </p:txBody>
      </p:sp>
      <p:pic>
        <p:nvPicPr>
          <p:cNvPr id="3" name="Picture 2">
            <a:extLst>
              <a:ext uri="{FF2B5EF4-FFF2-40B4-BE49-F238E27FC236}">
                <a16:creationId xmlns:a16="http://schemas.microsoft.com/office/drawing/2014/main" id="{D74CF61A-E968-4A61-8174-C2B687A12AA6}"/>
              </a:ext>
            </a:extLst>
          </p:cNvPr>
          <p:cNvPicPr>
            <a:picLocks noChangeAspect="1"/>
          </p:cNvPicPr>
          <p:nvPr/>
        </p:nvPicPr>
        <p:blipFill>
          <a:blip r:embed="rId2"/>
          <a:stretch>
            <a:fillRect/>
          </a:stretch>
        </p:blipFill>
        <p:spPr>
          <a:xfrm>
            <a:off x="3268545" y="3789589"/>
            <a:ext cx="5566130" cy="1853345"/>
          </a:xfrm>
          <a:prstGeom prst="rect">
            <a:avLst/>
          </a:prstGeom>
        </p:spPr>
      </p:pic>
    </p:spTree>
    <p:extLst>
      <p:ext uri="{BB962C8B-B14F-4D97-AF65-F5344CB8AC3E}">
        <p14:creationId xmlns:p14="http://schemas.microsoft.com/office/powerpoint/2010/main" val="1093145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6F25EE-4909-42DF-B96B-3DB5B58D38CA}"/>
              </a:ext>
            </a:extLst>
          </p:cNvPr>
          <p:cNvSpPr txBox="1"/>
          <p:nvPr/>
        </p:nvSpPr>
        <p:spPr>
          <a:xfrm>
            <a:off x="800373" y="585927"/>
            <a:ext cx="10573490" cy="5632311"/>
          </a:xfrm>
          <a:prstGeom prst="rect">
            <a:avLst/>
          </a:prstGeom>
          <a:noFill/>
        </p:spPr>
        <p:txBody>
          <a:bodyPr wrap="square" rtlCol="0">
            <a:spAutoFit/>
          </a:bodyPr>
          <a:lstStyle/>
          <a:p>
            <a:r>
              <a:rPr lang="en-IN" sz="2400" dirty="0"/>
              <a:t>ENERGY : The capacity of a body to do work.</a:t>
            </a:r>
          </a:p>
          <a:p>
            <a:endParaRPr lang="en-IN" sz="2400" dirty="0"/>
          </a:p>
          <a:p>
            <a:r>
              <a:rPr lang="en-IN" sz="2400" dirty="0"/>
              <a:t>	Forms of Energy :</a:t>
            </a:r>
          </a:p>
          <a:p>
            <a:pPr marL="342900" indent="-342900">
              <a:buAutoNum type="arabicPeriod"/>
            </a:pPr>
            <a:r>
              <a:rPr lang="en-IN" sz="2400" dirty="0"/>
              <a:t>Mechanical Energy</a:t>
            </a:r>
          </a:p>
          <a:p>
            <a:pPr marL="342900" indent="-342900">
              <a:buAutoNum type="arabicPeriod"/>
            </a:pPr>
            <a:r>
              <a:rPr lang="en-IN" sz="2400" dirty="0"/>
              <a:t>Heat Energy</a:t>
            </a:r>
          </a:p>
          <a:p>
            <a:pPr marL="342900" indent="-342900">
              <a:buAutoNum type="arabicPeriod"/>
            </a:pPr>
            <a:r>
              <a:rPr lang="en-IN" sz="2400" dirty="0"/>
              <a:t>Chemical Energy</a:t>
            </a:r>
          </a:p>
          <a:p>
            <a:pPr marL="342900" indent="-342900">
              <a:buAutoNum type="arabicPeriod"/>
            </a:pPr>
            <a:r>
              <a:rPr lang="en-IN" sz="2400" dirty="0"/>
              <a:t>Light Energy</a:t>
            </a:r>
          </a:p>
          <a:p>
            <a:pPr marL="342900" indent="-342900">
              <a:buAutoNum type="arabicPeriod"/>
            </a:pPr>
            <a:r>
              <a:rPr lang="en-IN" sz="2400" dirty="0"/>
              <a:t>Sound Energy</a:t>
            </a:r>
          </a:p>
          <a:p>
            <a:pPr marL="342900" indent="-342900">
              <a:buAutoNum type="arabicPeriod"/>
            </a:pPr>
            <a:r>
              <a:rPr lang="en-IN" sz="2400" dirty="0"/>
              <a:t>Nuclear Energy etc.</a:t>
            </a:r>
          </a:p>
          <a:p>
            <a:endParaRPr lang="en-IN" sz="2400" dirty="0"/>
          </a:p>
          <a:p>
            <a:endParaRPr lang="en-IN" sz="2400" dirty="0"/>
          </a:p>
          <a:p>
            <a:endParaRPr lang="en-IN" sz="2400" dirty="0"/>
          </a:p>
          <a:p>
            <a:r>
              <a:rPr lang="en-IN" sz="2400" dirty="0"/>
              <a:t>FUELS : The substances which produce energy (heat) on burning in air are called fuels.</a:t>
            </a:r>
          </a:p>
          <a:p>
            <a:endParaRPr lang="en-IN" sz="2400" dirty="0"/>
          </a:p>
        </p:txBody>
      </p:sp>
      <p:pic>
        <p:nvPicPr>
          <p:cNvPr id="3" name="Picture 2">
            <a:extLst>
              <a:ext uri="{FF2B5EF4-FFF2-40B4-BE49-F238E27FC236}">
                <a16:creationId xmlns:a16="http://schemas.microsoft.com/office/drawing/2014/main" id="{7CB267E6-D13B-4A85-8864-9C372F4FDBB3}"/>
              </a:ext>
            </a:extLst>
          </p:cNvPr>
          <p:cNvPicPr>
            <a:picLocks noChangeAspect="1"/>
          </p:cNvPicPr>
          <p:nvPr/>
        </p:nvPicPr>
        <p:blipFill>
          <a:blip r:embed="rId2"/>
          <a:stretch>
            <a:fillRect/>
          </a:stretch>
        </p:blipFill>
        <p:spPr>
          <a:xfrm>
            <a:off x="5557421" y="1218782"/>
            <a:ext cx="5825324" cy="3681691"/>
          </a:xfrm>
          <a:prstGeom prst="rect">
            <a:avLst/>
          </a:prstGeom>
        </p:spPr>
      </p:pic>
    </p:spTree>
    <p:extLst>
      <p:ext uri="{BB962C8B-B14F-4D97-AF65-F5344CB8AC3E}">
        <p14:creationId xmlns:p14="http://schemas.microsoft.com/office/powerpoint/2010/main" val="109043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arn(inVertic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arn(inVertic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arn(inVertical)">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heel(1)">
                                      <p:cBhvr>
                                        <p:cTn id="47" dur="2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
                                            <p:txEl>
                                              <p:pRg st="12" end="12"/>
                                            </p:txEl>
                                          </p:spTgt>
                                        </p:tgtEl>
                                        <p:attrNameLst>
                                          <p:attrName>style.visibility</p:attrName>
                                        </p:attrNameLst>
                                      </p:cBhvr>
                                      <p:to>
                                        <p:strVal val="visible"/>
                                      </p:to>
                                    </p:set>
                                    <p:animEffect transition="in" filter="fade">
                                      <p:cBhvr>
                                        <p:cTn id="52" dur="1000"/>
                                        <p:tgtEl>
                                          <p:spTgt spid="2">
                                            <p:txEl>
                                              <p:pRg st="12" end="12"/>
                                            </p:txEl>
                                          </p:spTgt>
                                        </p:tgtEl>
                                      </p:cBhvr>
                                    </p:animEffect>
                                    <p:anim calcmode="lin" valueType="num">
                                      <p:cBhvr>
                                        <p:cTn id="53"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FFE6F72-A41C-4D68-83CD-F3F643FB0A16}"/>
              </a:ext>
            </a:extLst>
          </p:cNvPr>
          <p:cNvSpPr txBox="1"/>
          <p:nvPr/>
        </p:nvSpPr>
        <p:spPr>
          <a:xfrm>
            <a:off x="870012" y="523783"/>
            <a:ext cx="10457895" cy="3539430"/>
          </a:xfrm>
          <a:prstGeom prst="rect">
            <a:avLst/>
          </a:prstGeom>
          <a:noFill/>
        </p:spPr>
        <p:txBody>
          <a:bodyPr wrap="square" rtlCol="0">
            <a:spAutoFit/>
          </a:bodyPr>
          <a:lstStyle/>
          <a:p>
            <a:r>
              <a:rPr lang="en-IN" sz="2000" dirty="0"/>
              <a:t>CLASSIFICATION OF SOURCES OF ENERGY :</a:t>
            </a:r>
          </a:p>
          <a:p>
            <a:r>
              <a:rPr lang="en-IN" dirty="0"/>
              <a:t> </a:t>
            </a:r>
            <a:r>
              <a:rPr lang="en-IN" sz="2000" dirty="0"/>
              <a:t>Sources of energy can be classified on the basis of –</a:t>
            </a:r>
            <a:endParaRPr lang="en-IN" dirty="0"/>
          </a:p>
          <a:p>
            <a:endParaRPr lang="en-IN" dirty="0"/>
          </a:p>
          <a:p>
            <a:r>
              <a:rPr lang="en-IN" sz="2000" dirty="0"/>
              <a:t>Occurrence</a:t>
            </a:r>
          </a:p>
          <a:p>
            <a:pPr marL="342900" indent="-342900">
              <a:buAutoNum type="arabicPeriod"/>
            </a:pPr>
            <a:r>
              <a:rPr lang="en-IN" dirty="0"/>
              <a:t>Natural Sources : available in nature</a:t>
            </a:r>
          </a:p>
          <a:p>
            <a:r>
              <a:rPr lang="en-IN" dirty="0"/>
              <a:t>	Ex. : Solar energy, wind energy, </a:t>
            </a:r>
            <a:r>
              <a:rPr lang="en-IN" dirty="0" err="1"/>
              <a:t>hydal</a:t>
            </a:r>
            <a:r>
              <a:rPr lang="en-IN" dirty="0"/>
              <a:t> energy (Hydro-electricity) etc.</a:t>
            </a:r>
          </a:p>
          <a:p>
            <a:pPr marL="342900" indent="-342900">
              <a:buAutoNum type="arabicPeriod" startAt="2"/>
            </a:pPr>
            <a:r>
              <a:rPr lang="en-IN" dirty="0"/>
              <a:t>Synthetic Sources : man made materials used as sources of energy </a:t>
            </a:r>
          </a:p>
          <a:p>
            <a:endParaRPr lang="en-IN" dirty="0"/>
          </a:p>
          <a:p>
            <a:r>
              <a:rPr lang="en-IN" sz="2000" dirty="0"/>
              <a:t>Physical State</a:t>
            </a:r>
          </a:p>
          <a:p>
            <a:pPr marL="342900" indent="-342900">
              <a:buAutoNum type="arabicPeriod"/>
            </a:pPr>
            <a:r>
              <a:rPr lang="en-IN" dirty="0"/>
              <a:t>Solid : Coal, wood, charcoal, coke etc.</a:t>
            </a:r>
          </a:p>
          <a:p>
            <a:pPr marL="342900" indent="-342900">
              <a:buAutoNum type="arabicPeriod"/>
            </a:pPr>
            <a:r>
              <a:rPr lang="en-IN" dirty="0"/>
              <a:t>Liquid : Kerosene, diesel, petrol etc.</a:t>
            </a:r>
          </a:p>
          <a:p>
            <a:pPr marL="342900" indent="-342900">
              <a:buAutoNum type="arabicPeriod"/>
            </a:pPr>
            <a:r>
              <a:rPr lang="en-IN" dirty="0"/>
              <a:t>Gas : LPG, CNG, bio-gas, coal gas, PNG etc.</a:t>
            </a:r>
          </a:p>
        </p:txBody>
      </p:sp>
      <p:pic>
        <p:nvPicPr>
          <p:cNvPr id="11" name="Picture 10">
            <a:extLst>
              <a:ext uri="{FF2B5EF4-FFF2-40B4-BE49-F238E27FC236}">
                <a16:creationId xmlns:a16="http://schemas.microsoft.com/office/drawing/2014/main" id="{236E23C5-3E6E-4BAF-806E-01377C88E70B}"/>
              </a:ext>
            </a:extLst>
          </p:cNvPr>
          <p:cNvPicPr>
            <a:picLocks noChangeAspect="1"/>
          </p:cNvPicPr>
          <p:nvPr/>
        </p:nvPicPr>
        <p:blipFill>
          <a:blip r:embed="rId2"/>
          <a:stretch>
            <a:fillRect/>
          </a:stretch>
        </p:blipFill>
        <p:spPr>
          <a:xfrm>
            <a:off x="7946252" y="4080969"/>
            <a:ext cx="4236870" cy="2763715"/>
          </a:xfrm>
          <a:prstGeom prst="rect">
            <a:avLst/>
          </a:prstGeom>
        </p:spPr>
      </p:pic>
      <p:sp>
        <p:nvSpPr>
          <p:cNvPr id="2" name="TextBox 1">
            <a:extLst>
              <a:ext uri="{FF2B5EF4-FFF2-40B4-BE49-F238E27FC236}">
                <a16:creationId xmlns:a16="http://schemas.microsoft.com/office/drawing/2014/main" id="{68C3848D-9048-4801-8333-B8E7B60189CD}"/>
              </a:ext>
            </a:extLst>
          </p:cNvPr>
          <p:cNvSpPr txBox="1"/>
          <p:nvPr/>
        </p:nvSpPr>
        <p:spPr>
          <a:xfrm>
            <a:off x="905522" y="4225769"/>
            <a:ext cx="6569476" cy="2339102"/>
          </a:xfrm>
          <a:prstGeom prst="rect">
            <a:avLst/>
          </a:prstGeom>
          <a:noFill/>
        </p:spPr>
        <p:txBody>
          <a:bodyPr wrap="square" rtlCol="0">
            <a:spAutoFit/>
          </a:bodyPr>
          <a:lstStyle/>
          <a:p>
            <a:r>
              <a:rPr lang="en-IN" sz="2000" dirty="0"/>
              <a:t>Availability</a:t>
            </a:r>
          </a:p>
          <a:p>
            <a:pPr marL="342900" indent="-342900">
              <a:buAutoNum type="arabicPeriod"/>
            </a:pPr>
            <a:r>
              <a:rPr lang="en-IN" dirty="0"/>
              <a:t>Renewable : A natural resource which can be replenish itself naturally over a short period of time.	Ex. Wind, solar, biomass etc</a:t>
            </a:r>
          </a:p>
          <a:p>
            <a:pPr marL="342900" indent="-342900">
              <a:buAutoNum type="arabicPeriod"/>
            </a:pPr>
            <a:r>
              <a:rPr lang="en-IN" dirty="0"/>
              <a:t>Non-renewable : Energy sources, which once used up, cannot be replenished, in a short period of time. 	Ex. : Coal, Petroleum, Natural Gas etc.</a:t>
            </a:r>
          </a:p>
          <a:p>
            <a:endParaRPr lang="en-IN" dirty="0"/>
          </a:p>
        </p:txBody>
      </p:sp>
    </p:spTree>
    <p:extLst>
      <p:ext uri="{BB962C8B-B14F-4D97-AF65-F5344CB8AC3E}">
        <p14:creationId xmlns:p14="http://schemas.microsoft.com/office/powerpoint/2010/main" val="293270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1000"/>
                                        <p:tgtEl>
                                          <p:spTgt spid="9">
                                            <p:txEl>
                                              <p:pRg st="3" end="3"/>
                                            </p:txEl>
                                          </p:spTgt>
                                        </p:tgtEl>
                                      </p:cBhvr>
                                    </p:animEffect>
                                    <p:anim calcmode="lin" valueType="num">
                                      <p:cBhvr>
                                        <p:cTn id="1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1000"/>
                                        <p:tgtEl>
                                          <p:spTgt spid="9">
                                            <p:txEl>
                                              <p:pRg st="4" end="4"/>
                                            </p:txEl>
                                          </p:spTgt>
                                        </p:tgtEl>
                                      </p:cBhvr>
                                    </p:animEffect>
                                    <p:anim calcmode="lin" valueType="num">
                                      <p:cBhvr>
                                        <p:cTn id="2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Effect transition="in" filter="fade">
                                      <p:cBhvr>
                                        <p:cTn id="29" dur="1000"/>
                                        <p:tgtEl>
                                          <p:spTgt spid="9">
                                            <p:txEl>
                                              <p:pRg st="5" end="5"/>
                                            </p:txEl>
                                          </p:spTgt>
                                        </p:tgtEl>
                                      </p:cBhvr>
                                    </p:animEffect>
                                    <p:anim calcmode="lin" valueType="num">
                                      <p:cBhvr>
                                        <p:cTn id="30"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xEl>
                                              <p:pRg st="6" end="6"/>
                                            </p:txEl>
                                          </p:spTgt>
                                        </p:tgtEl>
                                        <p:attrNameLst>
                                          <p:attrName>style.visibility</p:attrName>
                                        </p:attrNameLst>
                                      </p:cBhvr>
                                      <p:to>
                                        <p:strVal val="visible"/>
                                      </p:to>
                                    </p:set>
                                    <p:animEffect transition="in" filter="fade">
                                      <p:cBhvr>
                                        <p:cTn id="36" dur="1000"/>
                                        <p:tgtEl>
                                          <p:spTgt spid="9">
                                            <p:txEl>
                                              <p:pRg st="6" end="6"/>
                                            </p:txEl>
                                          </p:spTgt>
                                        </p:tgtEl>
                                      </p:cBhvr>
                                    </p:animEffect>
                                    <p:anim calcmode="lin" valueType="num">
                                      <p:cBhvr>
                                        <p:cTn id="37"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9">
                                            <p:txEl>
                                              <p:pRg st="8" end="8"/>
                                            </p:txEl>
                                          </p:spTgt>
                                        </p:tgtEl>
                                        <p:attrNameLst>
                                          <p:attrName>style.visibility</p:attrName>
                                        </p:attrNameLst>
                                      </p:cBhvr>
                                      <p:to>
                                        <p:strVal val="visible"/>
                                      </p:to>
                                    </p:set>
                                    <p:animEffect transition="in" filter="fade">
                                      <p:cBhvr>
                                        <p:cTn id="43" dur="1000"/>
                                        <p:tgtEl>
                                          <p:spTgt spid="9">
                                            <p:txEl>
                                              <p:pRg st="8" end="8"/>
                                            </p:txEl>
                                          </p:spTgt>
                                        </p:tgtEl>
                                      </p:cBhvr>
                                    </p:animEffect>
                                    <p:anim calcmode="lin" valueType="num">
                                      <p:cBhvr>
                                        <p:cTn id="44"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5"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9">
                                            <p:txEl>
                                              <p:pRg st="9" end="9"/>
                                            </p:txEl>
                                          </p:spTgt>
                                        </p:tgtEl>
                                        <p:attrNameLst>
                                          <p:attrName>style.visibility</p:attrName>
                                        </p:attrNameLst>
                                      </p:cBhvr>
                                      <p:to>
                                        <p:strVal val="visible"/>
                                      </p:to>
                                    </p:set>
                                    <p:animEffect transition="in" filter="fade">
                                      <p:cBhvr>
                                        <p:cTn id="50" dur="1000"/>
                                        <p:tgtEl>
                                          <p:spTgt spid="9">
                                            <p:txEl>
                                              <p:pRg st="9" end="9"/>
                                            </p:txEl>
                                          </p:spTgt>
                                        </p:tgtEl>
                                      </p:cBhvr>
                                    </p:animEffect>
                                    <p:anim calcmode="lin" valueType="num">
                                      <p:cBhvr>
                                        <p:cTn id="51"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52" dur="1000" fill="hold"/>
                                        <p:tgtEl>
                                          <p:spTgt spid="9">
                                            <p:txEl>
                                              <p:pRg st="9" end="9"/>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9">
                                            <p:txEl>
                                              <p:pRg st="10" end="10"/>
                                            </p:txEl>
                                          </p:spTgt>
                                        </p:tgtEl>
                                        <p:attrNameLst>
                                          <p:attrName>style.visibility</p:attrName>
                                        </p:attrNameLst>
                                      </p:cBhvr>
                                      <p:to>
                                        <p:strVal val="visible"/>
                                      </p:to>
                                    </p:set>
                                    <p:animEffect transition="in" filter="fade">
                                      <p:cBhvr>
                                        <p:cTn id="55" dur="1000"/>
                                        <p:tgtEl>
                                          <p:spTgt spid="9">
                                            <p:txEl>
                                              <p:pRg st="10" end="10"/>
                                            </p:txEl>
                                          </p:spTgt>
                                        </p:tgtEl>
                                      </p:cBhvr>
                                    </p:animEffect>
                                    <p:anim calcmode="lin" valueType="num">
                                      <p:cBhvr>
                                        <p:cTn id="56"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57" dur="1000" fill="hold"/>
                                        <p:tgtEl>
                                          <p:spTgt spid="9">
                                            <p:txEl>
                                              <p:pRg st="10" end="10"/>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9">
                                            <p:txEl>
                                              <p:pRg st="11" end="11"/>
                                            </p:txEl>
                                          </p:spTgt>
                                        </p:tgtEl>
                                        <p:attrNameLst>
                                          <p:attrName>style.visibility</p:attrName>
                                        </p:attrNameLst>
                                      </p:cBhvr>
                                      <p:to>
                                        <p:strVal val="visible"/>
                                      </p:to>
                                    </p:set>
                                    <p:animEffect transition="in" filter="fade">
                                      <p:cBhvr>
                                        <p:cTn id="60" dur="1000"/>
                                        <p:tgtEl>
                                          <p:spTgt spid="9">
                                            <p:txEl>
                                              <p:pRg st="11" end="11"/>
                                            </p:txEl>
                                          </p:spTgt>
                                        </p:tgtEl>
                                      </p:cBhvr>
                                    </p:animEffect>
                                    <p:anim calcmode="lin" valueType="num">
                                      <p:cBhvr>
                                        <p:cTn id="61" dur="1000" fill="hold"/>
                                        <p:tgtEl>
                                          <p:spTgt spid="9">
                                            <p:txEl>
                                              <p:pRg st="11" end="11"/>
                                            </p:txEl>
                                          </p:spTgt>
                                        </p:tgtEl>
                                        <p:attrNameLst>
                                          <p:attrName>ppt_x</p:attrName>
                                        </p:attrNameLst>
                                      </p:cBhvr>
                                      <p:tavLst>
                                        <p:tav tm="0">
                                          <p:val>
                                            <p:strVal val="#ppt_x"/>
                                          </p:val>
                                        </p:tav>
                                        <p:tav tm="100000">
                                          <p:val>
                                            <p:strVal val="#ppt_x"/>
                                          </p:val>
                                        </p:tav>
                                      </p:tavLst>
                                    </p:anim>
                                    <p:anim calcmode="lin" valueType="num">
                                      <p:cBhvr>
                                        <p:cTn id="62" dur="1000" fill="hold"/>
                                        <p:tgtEl>
                                          <p:spTgt spid="9">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
                                            <p:txEl>
                                              <p:pRg st="0" end="0"/>
                                            </p:txEl>
                                          </p:spTgt>
                                        </p:tgtEl>
                                        <p:attrNameLst>
                                          <p:attrName>style.visibility</p:attrName>
                                        </p:attrNameLst>
                                      </p:cBhvr>
                                      <p:to>
                                        <p:strVal val="visible"/>
                                      </p:to>
                                    </p:set>
                                    <p:animEffect transition="in" filter="fade">
                                      <p:cBhvr>
                                        <p:cTn id="67" dur="1000"/>
                                        <p:tgtEl>
                                          <p:spTgt spid="2">
                                            <p:txEl>
                                              <p:pRg st="0" end="0"/>
                                            </p:txEl>
                                          </p:spTgt>
                                        </p:tgtEl>
                                      </p:cBhvr>
                                    </p:animEffect>
                                    <p:anim calcmode="lin" valueType="num">
                                      <p:cBhvr>
                                        <p:cTn id="6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6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
                                            <p:txEl>
                                              <p:pRg st="1" end="1"/>
                                            </p:txEl>
                                          </p:spTgt>
                                        </p:tgtEl>
                                        <p:attrNameLst>
                                          <p:attrName>style.visibility</p:attrName>
                                        </p:attrNameLst>
                                      </p:cBhvr>
                                      <p:to>
                                        <p:strVal val="visible"/>
                                      </p:to>
                                    </p:set>
                                    <p:animEffect transition="in" filter="fade">
                                      <p:cBhvr>
                                        <p:cTn id="74" dur="1000"/>
                                        <p:tgtEl>
                                          <p:spTgt spid="2">
                                            <p:txEl>
                                              <p:pRg st="1" end="1"/>
                                            </p:txEl>
                                          </p:spTgt>
                                        </p:tgtEl>
                                      </p:cBhvr>
                                    </p:animEffect>
                                    <p:anim calcmode="lin" valueType="num">
                                      <p:cBhvr>
                                        <p:cTn id="7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7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2">
                                            <p:txEl>
                                              <p:pRg st="2" end="2"/>
                                            </p:txEl>
                                          </p:spTgt>
                                        </p:tgtEl>
                                        <p:attrNameLst>
                                          <p:attrName>style.visibility</p:attrName>
                                        </p:attrNameLst>
                                      </p:cBhvr>
                                      <p:to>
                                        <p:strVal val="visible"/>
                                      </p:to>
                                    </p:set>
                                    <p:animEffect transition="in" filter="fade">
                                      <p:cBhvr>
                                        <p:cTn id="81" dur="1000"/>
                                        <p:tgtEl>
                                          <p:spTgt spid="2">
                                            <p:txEl>
                                              <p:pRg st="2" end="2"/>
                                            </p:txEl>
                                          </p:spTgt>
                                        </p:tgtEl>
                                      </p:cBhvr>
                                    </p:animEffect>
                                    <p:anim calcmode="lin" valueType="num">
                                      <p:cBhvr>
                                        <p:cTn id="8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8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1" presetClass="entr" presetSubtype="1" fill="hold" nodeType="click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heel(1)">
                                      <p:cBhvr>
                                        <p:cTn id="8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D182C1-997E-4160-A118-03E7BFC036AE}"/>
              </a:ext>
            </a:extLst>
          </p:cNvPr>
          <p:cNvPicPr>
            <a:picLocks noChangeAspect="1"/>
          </p:cNvPicPr>
          <p:nvPr/>
        </p:nvPicPr>
        <p:blipFill>
          <a:blip r:embed="rId2"/>
          <a:stretch>
            <a:fillRect/>
          </a:stretch>
        </p:blipFill>
        <p:spPr>
          <a:xfrm>
            <a:off x="1580225" y="0"/>
            <a:ext cx="8859915" cy="6846374"/>
          </a:xfrm>
          <a:prstGeom prst="rect">
            <a:avLst/>
          </a:prstGeom>
        </p:spPr>
      </p:pic>
    </p:spTree>
    <p:extLst>
      <p:ext uri="{BB962C8B-B14F-4D97-AF65-F5344CB8AC3E}">
        <p14:creationId xmlns:p14="http://schemas.microsoft.com/office/powerpoint/2010/main" val="127636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3D91CC-E579-4093-B1E6-007ADF1B0CE7}"/>
              </a:ext>
            </a:extLst>
          </p:cNvPr>
          <p:cNvSpPr txBox="1"/>
          <p:nvPr/>
        </p:nvSpPr>
        <p:spPr>
          <a:xfrm>
            <a:off x="5779363" y="4385569"/>
            <a:ext cx="6098959" cy="2308324"/>
          </a:xfrm>
          <a:prstGeom prst="rect">
            <a:avLst/>
          </a:prstGeom>
          <a:noFill/>
        </p:spPr>
        <p:txBody>
          <a:bodyPr wrap="square" rtlCol="0">
            <a:spAutoFit/>
          </a:bodyPr>
          <a:lstStyle/>
          <a:p>
            <a:r>
              <a:rPr lang="en-IN" sz="2400" b="1" dirty="0"/>
              <a:t>Fossil Fuels : </a:t>
            </a:r>
          </a:p>
          <a:p>
            <a:r>
              <a:rPr lang="en-IN" dirty="0"/>
              <a:t>	</a:t>
            </a:r>
            <a:r>
              <a:rPr lang="en-IN" sz="2000" dirty="0"/>
              <a:t>Fossil means the remains of living beings</a:t>
            </a:r>
          </a:p>
          <a:p>
            <a:pPr algn="just"/>
            <a:r>
              <a:rPr lang="en-IN" sz="2000" dirty="0"/>
              <a:t>The fuels which were formed, over a period of millions of years, by the action of heat and pressure on the remains of dead plants and animals.</a:t>
            </a:r>
          </a:p>
          <a:p>
            <a:pPr algn="just"/>
            <a:r>
              <a:rPr lang="en-IN" sz="2000" dirty="0"/>
              <a:t>Ex. : Coal, Petroleum and Natural Gas.</a:t>
            </a:r>
          </a:p>
        </p:txBody>
      </p:sp>
      <p:pic>
        <p:nvPicPr>
          <p:cNvPr id="3" name="Picture 2">
            <a:extLst>
              <a:ext uri="{FF2B5EF4-FFF2-40B4-BE49-F238E27FC236}">
                <a16:creationId xmlns:a16="http://schemas.microsoft.com/office/drawing/2014/main" id="{BEAB9C47-6EF7-42D0-9530-41AACDEE966E}"/>
              </a:ext>
            </a:extLst>
          </p:cNvPr>
          <p:cNvPicPr>
            <a:picLocks noChangeAspect="1"/>
          </p:cNvPicPr>
          <p:nvPr/>
        </p:nvPicPr>
        <p:blipFill>
          <a:blip r:embed="rId2"/>
          <a:stretch>
            <a:fillRect/>
          </a:stretch>
        </p:blipFill>
        <p:spPr>
          <a:xfrm>
            <a:off x="8781452" y="0"/>
            <a:ext cx="3410548" cy="4393449"/>
          </a:xfrm>
          <a:prstGeom prst="rect">
            <a:avLst/>
          </a:prstGeom>
        </p:spPr>
      </p:pic>
      <p:pic>
        <p:nvPicPr>
          <p:cNvPr id="4" name="Picture 3">
            <a:extLst>
              <a:ext uri="{FF2B5EF4-FFF2-40B4-BE49-F238E27FC236}">
                <a16:creationId xmlns:a16="http://schemas.microsoft.com/office/drawing/2014/main" id="{327A4E03-55FD-4C66-902A-247AD930C1EA}"/>
              </a:ext>
            </a:extLst>
          </p:cNvPr>
          <p:cNvPicPr>
            <a:picLocks noChangeAspect="1"/>
          </p:cNvPicPr>
          <p:nvPr/>
        </p:nvPicPr>
        <p:blipFill>
          <a:blip r:embed="rId3"/>
          <a:stretch>
            <a:fillRect/>
          </a:stretch>
        </p:blipFill>
        <p:spPr>
          <a:xfrm>
            <a:off x="8877" y="3132792"/>
            <a:ext cx="5548544" cy="3722411"/>
          </a:xfrm>
          <a:prstGeom prst="rect">
            <a:avLst/>
          </a:prstGeom>
        </p:spPr>
      </p:pic>
      <p:sp>
        <p:nvSpPr>
          <p:cNvPr id="5" name="TextBox 4">
            <a:extLst>
              <a:ext uri="{FF2B5EF4-FFF2-40B4-BE49-F238E27FC236}">
                <a16:creationId xmlns:a16="http://schemas.microsoft.com/office/drawing/2014/main" id="{BD4E2BFA-66ED-44E2-A0AE-AE825F1FC41B}"/>
              </a:ext>
            </a:extLst>
          </p:cNvPr>
          <p:cNvSpPr txBox="1"/>
          <p:nvPr/>
        </p:nvSpPr>
        <p:spPr>
          <a:xfrm>
            <a:off x="870012" y="230814"/>
            <a:ext cx="7474998" cy="2893100"/>
          </a:xfrm>
          <a:prstGeom prst="rect">
            <a:avLst/>
          </a:prstGeom>
          <a:noFill/>
        </p:spPr>
        <p:txBody>
          <a:bodyPr wrap="square" rtlCol="0">
            <a:spAutoFit/>
          </a:bodyPr>
          <a:lstStyle/>
          <a:p>
            <a:r>
              <a:rPr lang="en-US" sz="2000" dirty="0"/>
              <a:t>One another classification is –</a:t>
            </a:r>
          </a:p>
          <a:p>
            <a:endParaRPr lang="en-US" dirty="0"/>
          </a:p>
          <a:p>
            <a:pPr algn="just"/>
            <a:r>
              <a:rPr lang="en-US" b="1" dirty="0"/>
              <a:t>1. Conventional sources of energy :</a:t>
            </a:r>
            <a:r>
              <a:rPr lang="en-US" dirty="0"/>
              <a:t> Most important and most widely used as it can be used anytime and anywhere. We can not reuse after using it once.	</a:t>
            </a:r>
          </a:p>
          <a:p>
            <a:endParaRPr lang="en-IN" dirty="0"/>
          </a:p>
          <a:p>
            <a:pPr algn="just"/>
            <a:r>
              <a:rPr lang="en-IN" b="1" dirty="0"/>
              <a:t>2. Non-Conventional sources of energy :</a:t>
            </a:r>
            <a:r>
              <a:rPr lang="en-IN" dirty="0"/>
              <a:t> The natural resources that time and region bounding and can not be used anytime and anywhere. These are pollution free and can be used to generate electricity.</a:t>
            </a:r>
          </a:p>
        </p:txBody>
      </p:sp>
    </p:spTree>
    <p:extLst>
      <p:ext uri="{BB962C8B-B14F-4D97-AF65-F5344CB8AC3E}">
        <p14:creationId xmlns:p14="http://schemas.microsoft.com/office/powerpoint/2010/main" val="427164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1)">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 calcmode="lin" valueType="num">
                                      <p:cBhvr additive="base">
                                        <p:cTn id="3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fade">
                                      <p:cBhvr>
                                        <p:cTn id="37" dur="1000"/>
                                        <p:tgtEl>
                                          <p:spTgt spid="2">
                                            <p:txEl>
                                              <p:pRg st="1" end="1"/>
                                            </p:txEl>
                                          </p:spTgt>
                                        </p:tgtEl>
                                      </p:cBhvr>
                                    </p:animEffect>
                                    <p:anim calcmode="lin" valueType="num">
                                      <p:cBhvr>
                                        <p:cTn id="3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1000"/>
                                        <p:tgtEl>
                                          <p:spTgt spid="2">
                                            <p:txEl>
                                              <p:pRg st="2" end="2"/>
                                            </p:txEl>
                                          </p:spTgt>
                                        </p:tgtEl>
                                      </p:cBhvr>
                                    </p:animEffect>
                                    <p:anim calcmode="lin" valueType="num">
                                      <p:cBhvr>
                                        <p:cTn id="4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
                                            <p:txEl>
                                              <p:pRg st="3" end="3"/>
                                            </p:txEl>
                                          </p:spTgt>
                                        </p:tgtEl>
                                        <p:attrNameLst>
                                          <p:attrName>style.visibility</p:attrName>
                                        </p:attrNameLst>
                                      </p:cBhvr>
                                      <p:to>
                                        <p:strVal val="visible"/>
                                      </p:to>
                                    </p:set>
                                    <p:animEffect transition="in" filter="fade">
                                      <p:cBhvr>
                                        <p:cTn id="51" dur="1000"/>
                                        <p:tgtEl>
                                          <p:spTgt spid="2">
                                            <p:txEl>
                                              <p:pRg st="3" end="3"/>
                                            </p:txEl>
                                          </p:spTgt>
                                        </p:tgtEl>
                                      </p:cBhvr>
                                    </p:animEffect>
                                    <p:anim calcmode="lin" valueType="num">
                                      <p:cBhvr>
                                        <p:cTn id="5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heel(1)">
                                      <p:cBhvr>
                                        <p:cTn id="5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94A3F6-EE2B-456A-B4B2-918051126DCD}"/>
              </a:ext>
            </a:extLst>
          </p:cNvPr>
          <p:cNvSpPr txBox="1"/>
          <p:nvPr/>
        </p:nvSpPr>
        <p:spPr>
          <a:xfrm>
            <a:off x="568171" y="532660"/>
            <a:ext cx="9880846" cy="2616101"/>
          </a:xfrm>
          <a:prstGeom prst="rect">
            <a:avLst/>
          </a:prstGeom>
          <a:noFill/>
        </p:spPr>
        <p:txBody>
          <a:bodyPr wrap="square" rtlCol="0">
            <a:spAutoFit/>
          </a:bodyPr>
          <a:lstStyle/>
          <a:p>
            <a:r>
              <a:rPr lang="en-US" sz="2400" b="1" dirty="0"/>
              <a:t>Wood as a Fuel :</a:t>
            </a:r>
          </a:p>
          <a:p>
            <a:r>
              <a:rPr lang="en-US" sz="2000" dirty="0"/>
              <a:t>	</a:t>
            </a:r>
            <a:endParaRPr lang="en-US" sz="1000" dirty="0"/>
          </a:p>
          <a:p>
            <a:pPr algn="just"/>
            <a:r>
              <a:rPr lang="en-US" sz="2000" dirty="0"/>
              <a:t>	</a:t>
            </a:r>
            <a:r>
              <a:rPr lang="en-US" sz="2400" dirty="0"/>
              <a:t>Wood is major renewable natural resource. It is the largest source of energy. It is used for cooking and heating.</a:t>
            </a:r>
          </a:p>
          <a:p>
            <a:pPr algn="just"/>
            <a:r>
              <a:rPr lang="en-US" sz="2400" dirty="0"/>
              <a:t>	</a:t>
            </a:r>
          </a:p>
          <a:p>
            <a:pPr algn="just"/>
            <a:r>
              <a:rPr lang="en-US" sz="2400" dirty="0"/>
              <a:t>	Combustion of wood produces heat along with some gases like carbon dioxide and carbon monoxide which are dangerous.</a:t>
            </a:r>
            <a:endParaRPr lang="en-IN" sz="2400" dirty="0"/>
          </a:p>
        </p:txBody>
      </p:sp>
      <p:pic>
        <p:nvPicPr>
          <p:cNvPr id="3" name="Picture 2">
            <a:extLst>
              <a:ext uri="{FF2B5EF4-FFF2-40B4-BE49-F238E27FC236}">
                <a16:creationId xmlns:a16="http://schemas.microsoft.com/office/drawing/2014/main" id="{1B36D5E5-8384-406F-8D3F-0BFC3BA732B7}"/>
              </a:ext>
            </a:extLst>
          </p:cNvPr>
          <p:cNvPicPr>
            <a:picLocks noChangeAspect="1"/>
          </p:cNvPicPr>
          <p:nvPr/>
        </p:nvPicPr>
        <p:blipFill>
          <a:blip r:embed="rId2"/>
          <a:stretch>
            <a:fillRect/>
          </a:stretch>
        </p:blipFill>
        <p:spPr>
          <a:xfrm>
            <a:off x="3470312" y="3350592"/>
            <a:ext cx="5271326" cy="3507407"/>
          </a:xfrm>
          <a:prstGeom prst="rect">
            <a:avLst/>
          </a:prstGeom>
        </p:spPr>
      </p:pic>
    </p:spTree>
    <p:extLst>
      <p:ext uri="{BB962C8B-B14F-4D97-AF65-F5344CB8AC3E}">
        <p14:creationId xmlns:p14="http://schemas.microsoft.com/office/powerpoint/2010/main" val="346484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298F4F-C5B0-4F0E-A81D-3FA1091F2FDE}"/>
              </a:ext>
            </a:extLst>
          </p:cNvPr>
          <p:cNvSpPr txBox="1"/>
          <p:nvPr/>
        </p:nvSpPr>
        <p:spPr>
          <a:xfrm>
            <a:off x="798990" y="621437"/>
            <a:ext cx="9632272" cy="1785104"/>
          </a:xfrm>
          <a:prstGeom prst="rect">
            <a:avLst/>
          </a:prstGeom>
          <a:noFill/>
        </p:spPr>
        <p:txBody>
          <a:bodyPr wrap="square" rtlCol="0">
            <a:spAutoFit/>
          </a:bodyPr>
          <a:lstStyle/>
          <a:p>
            <a:r>
              <a:rPr lang="en-US" sz="3200" b="1" dirty="0"/>
              <a:t>Assignment :</a:t>
            </a:r>
          </a:p>
          <a:p>
            <a:endParaRPr lang="en-US" dirty="0"/>
          </a:p>
          <a:p>
            <a:r>
              <a:rPr lang="en-US" sz="2000" dirty="0"/>
              <a:t>1. Define fuels</a:t>
            </a:r>
          </a:p>
          <a:p>
            <a:r>
              <a:rPr lang="en-US" sz="2000" dirty="0"/>
              <a:t>2. Explain the classification of sources of energy</a:t>
            </a:r>
          </a:p>
          <a:p>
            <a:r>
              <a:rPr lang="en-US" sz="2000" dirty="0"/>
              <a:t>3. Differentiate between renewable and non-renewable sources of energy.</a:t>
            </a:r>
            <a:endParaRPr lang="en-IN" sz="2000" dirty="0"/>
          </a:p>
        </p:txBody>
      </p:sp>
      <p:sp>
        <p:nvSpPr>
          <p:cNvPr id="3" name="TextBox 2">
            <a:extLst>
              <a:ext uri="{FF2B5EF4-FFF2-40B4-BE49-F238E27FC236}">
                <a16:creationId xmlns:a16="http://schemas.microsoft.com/office/drawing/2014/main" id="{4B907641-A62B-494B-B6CF-E5BCCDB35728}"/>
              </a:ext>
            </a:extLst>
          </p:cNvPr>
          <p:cNvSpPr txBox="1"/>
          <p:nvPr/>
        </p:nvSpPr>
        <p:spPr>
          <a:xfrm>
            <a:off x="3107184" y="3693111"/>
            <a:ext cx="5175682" cy="1446550"/>
          </a:xfrm>
          <a:prstGeom prst="rect">
            <a:avLst/>
          </a:prstGeom>
          <a:noFill/>
        </p:spPr>
        <p:txBody>
          <a:bodyPr wrap="square" rtlCol="0">
            <a:spAutoFit/>
          </a:bodyPr>
          <a:lstStyle/>
          <a:p>
            <a:pPr algn="ctr"/>
            <a:r>
              <a:rPr lang="en-US" sz="4400" b="1" dirty="0"/>
              <a:t>Thanks</a:t>
            </a:r>
          </a:p>
          <a:p>
            <a:pPr algn="ctr"/>
            <a:r>
              <a:rPr lang="en-US" sz="4400" b="1" dirty="0"/>
              <a:t>Have a Good Day</a:t>
            </a:r>
            <a:endParaRPr lang="en-IN" sz="4400" b="1" dirty="0"/>
          </a:p>
        </p:txBody>
      </p:sp>
    </p:spTree>
    <p:extLst>
      <p:ext uri="{BB962C8B-B14F-4D97-AF65-F5344CB8AC3E}">
        <p14:creationId xmlns:p14="http://schemas.microsoft.com/office/powerpoint/2010/main" val="48329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circle(in)">
                                      <p:cBhvr>
                                        <p:cTn id="29" dur="20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heel(1)">
                                      <p:cBhvr>
                                        <p:cTn id="34"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3D91CC-E579-4093-B1E6-007ADF1B0CE7}"/>
              </a:ext>
            </a:extLst>
          </p:cNvPr>
          <p:cNvSpPr txBox="1"/>
          <p:nvPr/>
        </p:nvSpPr>
        <p:spPr>
          <a:xfrm>
            <a:off x="584864" y="350090"/>
            <a:ext cx="10608816" cy="1846659"/>
          </a:xfrm>
          <a:prstGeom prst="rect">
            <a:avLst/>
          </a:prstGeom>
          <a:noFill/>
        </p:spPr>
        <p:txBody>
          <a:bodyPr wrap="square" rtlCol="0">
            <a:spAutoFit/>
          </a:bodyPr>
          <a:lstStyle/>
          <a:p>
            <a:r>
              <a:rPr lang="en-IN" sz="2400" b="1" dirty="0"/>
              <a:t>COAL :</a:t>
            </a:r>
          </a:p>
          <a:p>
            <a:r>
              <a:rPr lang="en-IN" dirty="0"/>
              <a:t>Coal is a combustible black or a brownish black sedimentary rock.</a:t>
            </a:r>
          </a:p>
          <a:p>
            <a:endParaRPr lang="en-IN" dirty="0"/>
          </a:p>
          <a:p>
            <a:r>
              <a:rPr lang="en-IN" dirty="0"/>
              <a:t>USES OF COAL</a:t>
            </a:r>
          </a:p>
          <a:p>
            <a:pPr marL="342900" indent="-342900">
              <a:buAutoNum type="arabicPeriod"/>
            </a:pPr>
            <a:r>
              <a:rPr lang="en-IN" dirty="0"/>
              <a:t>Used as fuel for cooking</a:t>
            </a:r>
          </a:p>
          <a:p>
            <a:pPr marL="342900" indent="-342900">
              <a:buAutoNum type="arabicPeriod"/>
            </a:pPr>
            <a:r>
              <a:rPr lang="en-IN" dirty="0"/>
              <a:t>Used for generation of electricity (the largest source of energy for thermal power plant)</a:t>
            </a:r>
          </a:p>
        </p:txBody>
      </p:sp>
      <p:pic>
        <p:nvPicPr>
          <p:cNvPr id="7" name="Picture 6">
            <a:extLst>
              <a:ext uri="{FF2B5EF4-FFF2-40B4-BE49-F238E27FC236}">
                <a16:creationId xmlns:a16="http://schemas.microsoft.com/office/drawing/2014/main" id="{1136C89D-BFB9-493E-B75A-9155FBC0EAC5}"/>
              </a:ext>
            </a:extLst>
          </p:cNvPr>
          <p:cNvPicPr>
            <a:picLocks noChangeAspect="1"/>
          </p:cNvPicPr>
          <p:nvPr/>
        </p:nvPicPr>
        <p:blipFill>
          <a:blip r:embed="rId2"/>
          <a:stretch>
            <a:fillRect/>
          </a:stretch>
        </p:blipFill>
        <p:spPr>
          <a:xfrm>
            <a:off x="8549196" y="30958"/>
            <a:ext cx="1906370" cy="1785714"/>
          </a:xfrm>
          <a:prstGeom prst="rect">
            <a:avLst/>
          </a:prstGeom>
        </p:spPr>
      </p:pic>
      <p:pic>
        <p:nvPicPr>
          <p:cNvPr id="8" name="Picture 7">
            <a:extLst>
              <a:ext uri="{FF2B5EF4-FFF2-40B4-BE49-F238E27FC236}">
                <a16:creationId xmlns:a16="http://schemas.microsoft.com/office/drawing/2014/main" id="{43B86671-EA59-4176-B641-1092B7128589}"/>
              </a:ext>
            </a:extLst>
          </p:cNvPr>
          <p:cNvPicPr>
            <a:picLocks noChangeAspect="1"/>
          </p:cNvPicPr>
          <p:nvPr/>
        </p:nvPicPr>
        <p:blipFill>
          <a:blip r:embed="rId3"/>
          <a:stretch>
            <a:fillRect/>
          </a:stretch>
        </p:blipFill>
        <p:spPr>
          <a:xfrm>
            <a:off x="1237983" y="3698942"/>
            <a:ext cx="3971925" cy="2647950"/>
          </a:xfrm>
          <a:prstGeom prst="rect">
            <a:avLst/>
          </a:prstGeom>
        </p:spPr>
      </p:pic>
      <p:pic>
        <p:nvPicPr>
          <p:cNvPr id="9" name="Picture 8">
            <a:extLst>
              <a:ext uri="{FF2B5EF4-FFF2-40B4-BE49-F238E27FC236}">
                <a16:creationId xmlns:a16="http://schemas.microsoft.com/office/drawing/2014/main" id="{852AEF36-273B-446E-A96D-D16E2E8DAA5B}"/>
              </a:ext>
            </a:extLst>
          </p:cNvPr>
          <p:cNvPicPr>
            <a:picLocks noChangeAspect="1"/>
          </p:cNvPicPr>
          <p:nvPr/>
        </p:nvPicPr>
        <p:blipFill>
          <a:blip r:embed="rId4"/>
          <a:stretch>
            <a:fillRect/>
          </a:stretch>
        </p:blipFill>
        <p:spPr>
          <a:xfrm>
            <a:off x="6982093" y="3698941"/>
            <a:ext cx="4707469" cy="2647951"/>
          </a:xfrm>
          <a:prstGeom prst="rect">
            <a:avLst/>
          </a:prstGeom>
        </p:spPr>
      </p:pic>
      <p:sp>
        <p:nvSpPr>
          <p:cNvPr id="3" name="TextBox 2">
            <a:extLst>
              <a:ext uri="{FF2B5EF4-FFF2-40B4-BE49-F238E27FC236}">
                <a16:creationId xmlns:a16="http://schemas.microsoft.com/office/drawing/2014/main" id="{62FB379C-F420-4CAF-9211-208BCDE3BFAC}"/>
              </a:ext>
            </a:extLst>
          </p:cNvPr>
          <p:cNvSpPr txBox="1"/>
          <p:nvPr/>
        </p:nvSpPr>
        <p:spPr>
          <a:xfrm>
            <a:off x="594801" y="2221613"/>
            <a:ext cx="10786369" cy="1477328"/>
          </a:xfrm>
          <a:prstGeom prst="rect">
            <a:avLst/>
          </a:prstGeom>
          <a:noFill/>
        </p:spPr>
        <p:txBody>
          <a:bodyPr wrap="square" rtlCol="0">
            <a:spAutoFit/>
          </a:bodyPr>
          <a:lstStyle/>
          <a:p>
            <a:r>
              <a:rPr lang="en-IN" b="1" dirty="0"/>
              <a:t>Occurrence of Coal :</a:t>
            </a:r>
          </a:p>
          <a:p>
            <a:r>
              <a:rPr lang="en-IN" dirty="0"/>
              <a:t>	It is found deep under the earth surface and derived out by mining the earth crust.</a:t>
            </a:r>
          </a:p>
          <a:p>
            <a:r>
              <a:rPr lang="en-IN" dirty="0"/>
              <a:t>There are two types of Coal Mines</a:t>
            </a:r>
          </a:p>
          <a:p>
            <a:pPr marL="342900" indent="-342900">
              <a:buAutoNum type="arabicPeriod"/>
            </a:pPr>
            <a:r>
              <a:rPr lang="en-IN" dirty="0"/>
              <a:t>Open cast Mines</a:t>
            </a:r>
          </a:p>
          <a:p>
            <a:pPr marL="342900" indent="-342900">
              <a:buAutoNum type="arabicPeriod"/>
            </a:pPr>
            <a:r>
              <a:rPr lang="en-IN" dirty="0"/>
              <a:t>Underground Mines </a:t>
            </a:r>
          </a:p>
        </p:txBody>
      </p:sp>
      <p:sp>
        <p:nvSpPr>
          <p:cNvPr id="4" name="TextBox 3">
            <a:extLst>
              <a:ext uri="{FF2B5EF4-FFF2-40B4-BE49-F238E27FC236}">
                <a16:creationId xmlns:a16="http://schemas.microsoft.com/office/drawing/2014/main" id="{EA4E7685-5F3E-4886-8212-22029F934AEA}"/>
              </a:ext>
            </a:extLst>
          </p:cNvPr>
          <p:cNvSpPr txBox="1"/>
          <p:nvPr/>
        </p:nvSpPr>
        <p:spPr>
          <a:xfrm>
            <a:off x="1740024" y="6358756"/>
            <a:ext cx="2760955" cy="369332"/>
          </a:xfrm>
          <a:prstGeom prst="rect">
            <a:avLst/>
          </a:prstGeom>
          <a:noFill/>
        </p:spPr>
        <p:txBody>
          <a:bodyPr wrap="square" rtlCol="0">
            <a:spAutoFit/>
          </a:bodyPr>
          <a:lstStyle/>
          <a:p>
            <a:pPr algn="ctr"/>
            <a:r>
              <a:rPr lang="en-IN" dirty="0"/>
              <a:t>Open Cast Mine</a:t>
            </a:r>
          </a:p>
        </p:txBody>
      </p:sp>
      <p:sp>
        <p:nvSpPr>
          <p:cNvPr id="10" name="TextBox 9">
            <a:extLst>
              <a:ext uri="{FF2B5EF4-FFF2-40B4-BE49-F238E27FC236}">
                <a16:creationId xmlns:a16="http://schemas.microsoft.com/office/drawing/2014/main" id="{ECA64C5B-536B-4F9B-A1EA-3B230472CC40}"/>
              </a:ext>
            </a:extLst>
          </p:cNvPr>
          <p:cNvSpPr txBox="1"/>
          <p:nvPr/>
        </p:nvSpPr>
        <p:spPr>
          <a:xfrm>
            <a:off x="8000278" y="6377987"/>
            <a:ext cx="2760955" cy="369332"/>
          </a:xfrm>
          <a:prstGeom prst="rect">
            <a:avLst/>
          </a:prstGeom>
          <a:noFill/>
        </p:spPr>
        <p:txBody>
          <a:bodyPr wrap="square" rtlCol="0">
            <a:spAutoFit/>
          </a:bodyPr>
          <a:lstStyle/>
          <a:p>
            <a:pPr algn="ctr"/>
            <a:r>
              <a:rPr lang="en-IN" dirty="0"/>
              <a:t>Underground Mine</a:t>
            </a:r>
          </a:p>
        </p:txBody>
      </p:sp>
      <p:sp>
        <p:nvSpPr>
          <p:cNvPr id="5" name="TextBox 4">
            <a:extLst>
              <a:ext uri="{FF2B5EF4-FFF2-40B4-BE49-F238E27FC236}">
                <a16:creationId xmlns:a16="http://schemas.microsoft.com/office/drawing/2014/main" id="{8876C1D9-DCC9-4332-89DB-AABF36320918}"/>
              </a:ext>
            </a:extLst>
          </p:cNvPr>
          <p:cNvSpPr txBox="1"/>
          <p:nvPr/>
        </p:nvSpPr>
        <p:spPr>
          <a:xfrm>
            <a:off x="4367814" y="44383"/>
            <a:ext cx="2716567" cy="523220"/>
          </a:xfrm>
          <a:prstGeom prst="rect">
            <a:avLst/>
          </a:prstGeom>
          <a:noFill/>
        </p:spPr>
        <p:txBody>
          <a:bodyPr wrap="square" rtlCol="0">
            <a:spAutoFit/>
          </a:bodyPr>
          <a:lstStyle/>
          <a:p>
            <a:pPr algn="ctr"/>
            <a:r>
              <a:rPr lang="en-US" sz="2800" b="1" dirty="0"/>
              <a:t>SESSION - 2</a:t>
            </a:r>
            <a:endParaRPr lang="en-IN" sz="2800" b="1" dirty="0"/>
          </a:p>
        </p:txBody>
      </p:sp>
    </p:spTree>
    <p:extLst>
      <p:ext uri="{BB962C8B-B14F-4D97-AF65-F5344CB8AC3E}">
        <p14:creationId xmlns:p14="http://schemas.microsoft.com/office/powerpoint/2010/main" val="97391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Effect transition="in" filter="barn(inVertical)">
                                      <p:cBhvr>
                                        <p:cTn id="43" dur="500"/>
                                        <p:tgtEl>
                                          <p:spTgt spid="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animEffect transition="in" filter="fade">
                                      <p:cBhvr>
                                        <p:cTn id="48" dur="1000"/>
                                        <p:tgtEl>
                                          <p:spTgt spid="3">
                                            <p:txEl>
                                              <p:pRg st="1" end="1"/>
                                            </p:txEl>
                                          </p:spTgt>
                                        </p:tgtEl>
                                      </p:cBhvr>
                                    </p:animEffect>
                                    <p:anim calcmode="lin" valueType="num">
                                      <p:cBhvr>
                                        <p:cTn id="4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animEffect transition="in" filter="barn(inVertical)">
                                      <p:cBhvr>
                                        <p:cTn id="55" dur="500"/>
                                        <p:tgtEl>
                                          <p:spTgt spid="3">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xEl>
                                              <p:pRg st="3" end="3"/>
                                            </p:txEl>
                                          </p:spTgt>
                                        </p:tgtEl>
                                        <p:attrNameLst>
                                          <p:attrName>style.visibility</p:attrName>
                                        </p:attrNameLst>
                                      </p:cBhvr>
                                      <p:to>
                                        <p:strVal val="visible"/>
                                      </p:to>
                                    </p:set>
                                    <p:animEffect transition="in" filter="fade">
                                      <p:cBhvr>
                                        <p:cTn id="60" dur="1000"/>
                                        <p:tgtEl>
                                          <p:spTgt spid="3">
                                            <p:txEl>
                                              <p:pRg st="3" end="3"/>
                                            </p:txEl>
                                          </p:spTgt>
                                        </p:tgtEl>
                                      </p:cBhvr>
                                    </p:animEffect>
                                    <p:anim calcmode="lin" valueType="num">
                                      <p:cBhvr>
                                        <p:cTn id="6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ircle(in)">
                                      <p:cBhvr>
                                        <p:cTn id="67" dur="20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
                                            <p:txEl>
                                              <p:pRg st="0" end="0"/>
                                            </p:txEl>
                                          </p:spTgt>
                                        </p:tgtEl>
                                        <p:attrNameLst>
                                          <p:attrName>style.visibility</p:attrName>
                                        </p:attrNameLst>
                                      </p:cBhvr>
                                      <p:to>
                                        <p:strVal val="visible"/>
                                      </p:to>
                                    </p:set>
                                    <p:animEffect transition="in" filter="barn(inVertical)">
                                      <p:cBhvr>
                                        <p:cTn id="72" dur="500"/>
                                        <p:tgtEl>
                                          <p:spTgt spid="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xEl>
                                              <p:pRg st="4" end="4"/>
                                            </p:txEl>
                                          </p:spTgt>
                                        </p:tgtEl>
                                        <p:attrNameLst>
                                          <p:attrName>style.visibility</p:attrName>
                                        </p:attrNameLst>
                                      </p:cBhvr>
                                      <p:to>
                                        <p:strVal val="visible"/>
                                      </p:to>
                                    </p:set>
                                    <p:animEffect transition="in" filter="barn(inVertical)">
                                      <p:cBhvr>
                                        <p:cTn id="77" dur="500"/>
                                        <p:tgtEl>
                                          <p:spTgt spid="3">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circle(in)">
                                      <p:cBhvr>
                                        <p:cTn id="82" dur="20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0">
                                            <p:txEl>
                                              <p:pRg st="0" end="0"/>
                                            </p:txEl>
                                          </p:spTgt>
                                        </p:tgtEl>
                                        <p:attrNameLst>
                                          <p:attrName>style.visibility</p:attrName>
                                        </p:attrNameLst>
                                      </p:cBhvr>
                                      <p:to>
                                        <p:strVal val="visible"/>
                                      </p:to>
                                    </p:set>
                                    <p:animEffect transition="in" filter="barn(inVertical)">
                                      <p:cBhvr>
                                        <p:cTn id="8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246</TotalTime>
  <Words>1609</Words>
  <Application>Microsoft Office PowerPoint</Application>
  <PresentationFormat>Widescreen</PresentationFormat>
  <Paragraphs>155</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Aharoni</vt:lpstr>
      <vt:lpstr>Algerian</vt:lpstr>
      <vt:lpstr>Arial</vt:lpstr>
      <vt:lpstr>Century Gothic</vt:lpstr>
      <vt:lpstr>Roboto</vt:lpstr>
      <vt:lpstr>Wingdings 3</vt:lpstr>
      <vt:lpstr>Ion</vt:lpstr>
      <vt:lpstr>SOURCES OF ENERGY SESSION :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SOURCES OF ENERGY SESSION : 1</dc:title>
  <dc:creator>vijit051@gmail.com</dc:creator>
  <cp:lastModifiedBy>vijit051@gmail.com</cp:lastModifiedBy>
  <cp:revision>35</cp:revision>
  <dcterms:created xsi:type="dcterms:W3CDTF">2020-04-07T15:31:42Z</dcterms:created>
  <dcterms:modified xsi:type="dcterms:W3CDTF">2020-04-15T04:26:44Z</dcterms:modified>
</cp:coreProperties>
</file>