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4" r:id="rId1"/>
  </p:sldMasterIdLst>
  <p:notesMasterIdLst>
    <p:notesMasterId r:id="rId9"/>
  </p:notes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61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4660"/>
  </p:normalViewPr>
  <p:slideViewPr>
    <p:cSldViewPr snapToGrid="0">
      <p:cViewPr varScale="1">
        <p:scale>
          <a:sx n="70" d="100"/>
          <a:sy n="70" d="100"/>
        </p:scale>
        <p:origin x="7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heme" Target="theme/theme1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viewProps" Target="viewProps.xml" /><Relationship Id="rId5" Type="http://schemas.openxmlformats.org/officeDocument/2006/relationships/slide" Target="slides/slide4.xml" /><Relationship Id="rId10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notesMaster" Target="notesMasters/notesMaster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F4FA9-E7FA-4DED-A863-27A223603F09}" type="datetimeFigureOut">
              <a:rPr lang="en-IN" smtClean="0"/>
              <a:t>02-04-2020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8B591-3558-4433-8BFE-BD162A771D9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2001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8B591-3558-4433-8BFE-BD162A771D90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6370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055E-3FEC-4C69-AE2E-2FA33B3F926A}" type="datetimeFigureOut">
              <a:rPr lang="en-IN" smtClean="0"/>
              <a:t>02-04-2020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53C1-05E2-438C-A818-56F1CC2A2F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198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055E-3FEC-4C69-AE2E-2FA33B3F926A}" type="datetimeFigureOut">
              <a:rPr lang="en-IN" smtClean="0"/>
              <a:t>02-04-2020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53C1-05E2-438C-A818-56F1CC2A2F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72176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055E-3FEC-4C69-AE2E-2FA33B3F926A}" type="datetimeFigureOut">
              <a:rPr lang="en-IN" smtClean="0"/>
              <a:t>02-04-2020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53C1-05E2-438C-A818-56F1CC2A2F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97640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055E-3FEC-4C69-AE2E-2FA33B3F926A}" type="datetimeFigureOut">
              <a:rPr lang="en-IN" smtClean="0"/>
              <a:t>02-04-2020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53C1-05E2-438C-A818-56F1CC2A2F16}" type="slidenum">
              <a:rPr lang="en-IN" smtClean="0"/>
              <a:t>‹#›</a:t>
            </a:fld>
            <a:endParaRPr lang="en-IN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6755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055E-3FEC-4C69-AE2E-2FA33B3F926A}" type="datetimeFigureOut">
              <a:rPr lang="en-IN" smtClean="0"/>
              <a:t>02-04-2020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53C1-05E2-438C-A818-56F1CC2A2F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13190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055E-3FEC-4C69-AE2E-2FA33B3F926A}" type="datetimeFigureOut">
              <a:rPr lang="en-IN" smtClean="0"/>
              <a:t>02-04-2020</a:t>
            </a:fld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53C1-05E2-438C-A818-56F1CC2A2F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19665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055E-3FEC-4C69-AE2E-2FA33B3F926A}" type="datetimeFigureOut">
              <a:rPr lang="en-IN" smtClean="0"/>
              <a:t>02-04-2020</a:t>
            </a:fld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53C1-05E2-438C-A818-56F1CC2A2F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1632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055E-3FEC-4C69-AE2E-2FA33B3F926A}" type="datetimeFigureOut">
              <a:rPr lang="en-IN" smtClean="0"/>
              <a:t>02-04-2020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53C1-05E2-438C-A818-56F1CC2A2F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5410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055E-3FEC-4C69-AE2E-2FA33B3F926A}" type="datetimeFigureOut">
              <a:rPr lang="en-IN" smtClean="0"/>
              <a:t>02-04-2020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53C1-05E2-438C-A818-56F1CC2A2F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82961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055E-3FEC-4C69-AE2E-2FA33B3F926A}" type="datetimeFigureOut">
              <a:rPr lang="en-IN" smtClean="0"/>
              <a:t>02-04-2020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53C1-05E2-438C-A818-56F1CC2A2F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3552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055E-3FEC-4C69-AE2E-2FA33B3F926A}" type="datetimeFigureOut">
              <a:rPr lang="en-IN" smtClean="0"/>
              <a:t>02-04-2020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53C1-05E2-438C-A818-56F1CC2A2F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5446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055E-3FEC-4C69-AE2E-2FA33B3F926A}" type="datetimeFigureOut">
              <a:rPr lang="en-IN" smtClean="0"/>
              <a:t>02-04-2020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53C1-05E2-438C-A818-56F1CC2A2F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483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055E-3FEC-4C69-AE2E-2FA33B3F926A}" type="datetimeFigureOut">
              <a:rPr lang="en-IN" smtClean="0"/>
              <a:t>02-04-2020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53C1-05E2-438C-A818-56F1CC2A2F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70955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055E-3FEC-4C69-AE2E-2FA33B3F926A}" type="datetimeFigureOut">
              <a:rPr lang="en-IN" smtClean="0"/>
              <a:t>02-04-2020</a:t>
            </a:fld>
            <a:endParaRPr lang="en-IN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53C1-05E2-438C-A818-56F1CC2A2F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0379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055E-3FEC-4C69-AE2E-2FA33B3F926A}" type="datetimeFigureOut">
              <a:rPr lang="en-IN" smtClean="0"/>
              <a:t>02-04-2020</a:t>
            </a:fld>
            <a:endParaRPr lang="en-IN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53C1-05E2-438C-A818-56F1CC2A2F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40292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055E-3FEC-4C69-AE2E-2FA33B3F926A}" type="datetimeFigureOut">
              <a:rPr lang="en-IN" smtClean="0"/>
              <a:t>02-04-2020</a:t>
            </a:fld>
            <a:endParaRPr lang="en-IN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53C1-05E2-438C-A818-56F1CC2A2F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8937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055E-3FEC-4C69-AE2E-2FA33B3F926A}" type="datetimeFigureOut">
              <a:rPr lang="en-IN" smtClean="0"/>
              <a:t>02-04-2020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53C1-05E2-438C-A818-56F1CC2A2F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87944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21" Type="http://schemas.openxmlformats.org/officeDocument/2006/relationships/image" Target="../media/image4.png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image" Target="../media/image3.png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image" Target="../media/image2.png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Relationship Id="rId22" Type="http://schemas.openxmlformats.org/officeDocument/2006/relationships/image" Target="../media/image5.pn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86055E-3FEC-4C69-AE2E-2FA33B3F926A}" type="datetimeFigureOut">
              <a:rPr lang="en-IN" smtClean="0"/>
              <a:t>02-04-2020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D53C1-05E2-438C-A818-56F1CC2A2F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22677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  <p:sldLayoutId id="2147483930" r:id="rId16"/>
    <p:sldLayoutId id="21474839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.wma" /><Relationship Id="rId1" Type="http://schemas.microsoft.com/office/2007/relationships/media" Target="../media/media1.wma" /><Relationship Id="rId4" Type="http://schemas.openxmlformats.org/officeDocument/2006/relationships/image" Target="../media/image6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7" Type="http://schemas.openxmlformats.org/officeDocument/2006/relationships/image" Target="../media/image6.png" /><Relationship Id="rId2" Type="http://schemas.openxmlformats.org/officeDocument/2006/relationships/audio" Target="../media/media2.wma" /><Relationship Id="rId1" Type="http://schemas.microsoft.com/office/2007/relationships/media" Target="../media/media2.wma" /><Relationship Id="rId6" Type="http://schemas.openxmlformats.org/officeDocument/2006/relationships/image" Target="../media/image8.jpeg" /><Relationship Id="rId5" Type="http://schemas.openxmlformats.org/officeDocument/2006/relationships/image" Target="../media/image7.png" /><Relationship Id="rId4" Type="http://schemas.openxmlformats.org/officeDocument/2006/relationships/notesSlide" Target="../notesSlides/notesSlide1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3.wma" /><Relationship Id="rId1" Type="http://schemas.microsoft.com/office/2007/relationships/media" Target="../media/media3.wma" /><Relationship Id="rId5" Type="http://schemas.openxmlformats.org/officeDocument/2006/relationships/image" Target="../media/image6.png" /><Relationship Id="rId4" Type="http://schemas.openxmlformats.org/officeDocument/2006/relationships/image" Target="../media/image9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 /><Relationship Id="rId3" Type="http://schemas.microsoft.com/office/2007/relationships/media" Target="../media/media5.wma" /><Relationship Id="rId7" Type="http://schemas.openxmlformats.org/officeDocument/2006/relationships/image" Target="../media/image11.jpeg" /><Relationship Id="rId2" Type="http://schemas.openxmlformats.org/officeDocument/2006/relationships/video" Target="../media/media4.mp4" /><Relationship Id="rId1" Type="http://schemas.microsoft.com/office/2007/relationships/media" Target="../media/media4.mp4" /><Relationship Id="rId6" Type="http://schemas.openxmlformats.org/officeDocument/2006/relationships/image" Target="../media/image10.png" /><Relationship Id="rId5" Type="http://schemas.openxmlformats.org/officeDocument/2006/relationships/slideLayout" Target="../slideLayouts/slideLayout1.xml" /><Relationship Id="rId4" Type="http://schemas.openxmlformats.org/officeDocument/2006/relationships/audio" Target="../media/media5.wma" 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7.wma" /><Relationship Id="rId7" Type="http://schemas.openxmlformats.org/officeDocument/2006/relationships/image" Target="../media/image6.png" /><Relationship Id="rId2" Type="http://schemas.openxmlformats.org/officeDocument/2006/relationships/video" Target="../media/media6.mp4" /><Relationship Id="rId1" Type="http://schemas.microsoft.com/office/2007/relationships/media" Target="../media/media6.mp4" /><Relationship Id="rId6" Type="http://schemas.openxmlformats.org/officeDocument/2006/relationships/image" Target="../media/image12.png" /><Relationship Id="rId5" Type="http://schemas.openxmlformats.org/officeDocument/2006/relationships/slideLayout" Target="../slideLayouts/slideLayout1.xml" /><Relationship Id="rId4" Type="http://schemas.openxmlformats.org/officeDocument/2006/relationships/audio" Target="../media/media7.wma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8.wma" /><Relationship Id="rId1" Type="http://schemas.microsoft.com/office/2007/relationships/media" Target="../media/media8.wma" /><Relationship Id="rId4" Type="http://schemas.openxmlformats.org/officeDocument/2006/relationships/image" Target="../media/image6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9.wma" /><Relationship Id="rId1" Type="http://schemas.microsoft.com/office/2007/relationships/media" Target="../media/media9.wma" /><Relationship Id="rId4" Type="http://schemas.openxmlformats.org/officeDocument/2006/relationships/image" Target="../media/image6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317" y="655093"/>
            <a:ext cx="10564837" cy="1774207"/>
          </a:xfrm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br>
              <a:rPr lang="en-IN" sz="4400" dirty="0"/>
            </a:br>
            <a:r>
              <a:rPr lang="en-IN" sz="7300" b="1" i="1" u="sng" dirty="0">
                <a:solidFill>
                  <a:srgbClr val="FFC000"/>
                </a:solidFill>
                <a:latin typeface="Arial Black" panose="020B0A04020102020204" pitchFamily="34" charset="0"/>
              </a:rPr>
              <a:t>RATIONAL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490" y="286603"/>
            <a:ext cx="11095628" cy="214269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N" dirty="0"/>
              <a:t>                                                                                    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                                                                                            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sz="3600" dirty="0"/>
              <a:t>        </a:t>
            </a:r>
            <a:endParaRPr lang="en-IN" dirty="0"/>
          </a:p>
          <a:p>
            <a:pPr marL="0" indent="0">
              <a:buNone/>
            </a:pPr>
            <a:endParaRPr lang="en-IN" sz="26400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2647667" y="3111690"/>
            <a:ext cx="4844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i="1" dirty="0">
                <a:solidFill>
                  <a:srgbClr val="92D050"/>
                </a:solidFill>
              </a:rPr>
              <a:t>DAY 4                                                       </a:t>
            </a:r>
          </a:p>
        </p:txBody>
      </p:sp>
      <p:sp>
        <p:nvSpPr>
          <p:cNvPr id="5" name="Oval 4"/>
          <p:cNvSpPr/>
          <p:nvPr/>
        </p:nvSpPr>
        <p:spPr>
          <a:xfrm>
            <a:off x="1786597" y="3111690"/>
            <a:ext cx="7934178" cy="131963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000" b="1" i="1" dirty="0">
                <a:solidFill>
                  <a:srgbClr val="92D050"/>
                </a:solidFill>
              </a:rPr>
              <a:t>DAY</a:t>
            </a:r>
            <a:r>
              <a:rPr lang="en-IN" sz="6000" b="1" dirty="0">
                <a:solidFill>
                  <a:srgbClr val="92D050"/>
                </a:solidFill>
              </a:rPr>
              <a:t> 4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4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1"/>
    </mc:Choice>
    <mc:Fallback xmlns="">
      <p:transition spd="slow" advTm="10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615" y="1760562"/>
            <a:ext cx="9144000" cy="3234520"/>
          </a:xfrm>
        </p:spPr>
        <p:txBody>
          <a:bodyPr/>
          <a:lstStyle/>
          <a:p>
            <a:pPr marL="274320" lvl="0" indent="-274320" algn="l">
              <a:spcBef>
                <a:spcPts val="0"/>
              </a:spcBef>
              <a:buClr>
                <a:schemeClr val="accent3"/>
              </a:buClr>
              <a:buSzPct val="25000"/>
            </a:pPr>
            <a:endParaRPr lang="en-US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lvl="0" indent="-274320" algn="l">
              <a:spcBef>
                <a:spcPts val="0"/>
              </a:spcBef>
              <a:buClr>
                <a:schemeClr val="accent3"/>
              </a:buClr>
              <a:buSzPct val="25000"/>
            </a:pPr>
            <a:endParaRPr lang="en-US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lvl="0" indent="-274320" algn="l">
              <a:spcBef>
                <a:spcPts val="0"/>
              </a:spcBef>
              <a:buClr>
                <a:schemeClr val="accent3"/>
              </a:buClr>
              <a:buSzPct val="25000"/>
            </a:pPr>
            <a:endParaRPr lang="en-US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lvl="0" indent="-274320" algn="l">
              <a:spcBef>
                <a:spcPts val="0"/>
              </a:spcBef>
              <a:buClr>
                <a:schemeClr val="accent3"/>
              </a:buClr>
              <a:buSzPct val="25000"/>
            </a:pPr>
            <a:endParaRPr lang="en-US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4" name="Shape 241"/>
          <p:cNvPicPr preferRelativeResize="0"/>
          <p:nvPr/>
        </p:nvPicPr>
        <p:blipFill rotWithShape="1">
          <a:blip r:embed="rId5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6182992" y="2446527"/>
            <a:ext cx="4449169" cy="184244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5" name="Shape 242" descr="graph.JPG"/>
          <p:cNvPicPr preferRelativeResize="0"/>
          <p:nvPr/>
        </p:nvPicPr>
        <p:blipFill rotWithShape="1">
          <a:blip r:embed="rId6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191069" y="4562903"/>
            <a:ext cx="11614245" cy="1173706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68740" y="2446527"/>
            <a:ext cx="3862317" cy="707886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dirty="0"/>
              <a:t> </a:t>
            </a:r>
            <a:r>
              <a:rPr lang="en-IN" sz="2000" b="1" i="1" dirty="0">
                <a:solidFill>
                  <a:srgbClr val="C00000"/>
                </a:solidFill>
              </a:rPr>
              <a:t>LET US REPRESENT THESE RATIONAL NUMBERS.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8740" y="3581630"/>
            <a:ext cx="2565779" cy="369332"/>
          </a:xfrm>
          <a:prstGeom prst="rect">
            <a:avLst/>
          </a:prstGeom>
          <a:ln/>
          <a:effectLst>
            <a:softEdge rad="3175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N" b="1" i="1" dirty="0">
                <a:solidFill>
                  <a:schemeClr val="accent2">
                    <a:lumMod val="75000"/>
                  </a:schemeClr>
                </a:solidFill>
              </a:rPr>
              <a:t>REPRESENTATION</a:t>
            </a:r>
          </a:p>
        </p:txBody>
      </p:sp>
      <p:cxnSp>
        <p:nvCxnSpPr>
          <p:cNvPr id="17" name="Straight Arrow Connector 16"/>
          <p:cNvCxnSpPr>
            <a:stCxn id="12" idx="2"/>
          </p:cNvCxnSpPr>
          <p:nvPr/>
        </p:nvCxnSpPr>
        <p:spPr>
          <a:xfrm flipH="1">
            <a:off x="1951629" y="3950962"/>
            <a:ext cx="1" cy="58062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069" y="385384"/>
            <a:ext cx="10476931" cy="1607189"/>
          </a:xfrm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400" b="1" i="1" u="sng" strike="noStrike" cap="none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REPRESENTATION OF RATIONAL NUMBERS ON A NUMBER LINE:-</a:t>
            </a:r>
            <a:endParaRPr lang="en-IN" sz="4400" i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1" name="Straight Arrow Connector 10"/>
          <p:cNvCxnSpPr>
            <a:stCxn id="6" idx="3"/>
          </p:cNvCxnSpPr>
          <p:nvPr/>
        </p:nvCxnSpPr>
        <p:spPr>
          <a:xfrm>
            <a:off x="4531057" y="2800470"/>
            <a:ext cx="1651935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85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77"/>
    </mc:Choice>
    <mc:Fallback xmlns="">
      <p:transition spd="slow" advTm="88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72955" y="1367245"/>
                <a:ext cx="10713494" cy="47824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>
                  <a:buClr>
                    <a:schemeClr val="dk2"/>
                  </a:buClr>
                  <a:buSzPct val="95000"/>
                  <a:buFont typeface="Noto Sans Symbols"/>
                  <a:buChar char="❖"/>
                </a:pPr>
                <a:r>
                  <a:rPr lang="en-US" sz="2800" b="1" i="1" u="none" strike="noStrike" cap="none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Step 1.   Mark integers on number line.</a:t>
                </a:r>
              </a:p>
              <a:p>
                <a:pPr lvl="0">
                  <a:buClr>
                    <a:schemeClr val="dk2"/>
                  </a:buClr>
                  <a:buSzPct val="95000"/>
                </a:pPr>
                <a:endParaRPr lang="en-US" sz="2800" b="1" i="1" u="none" strike="noStrike" cap="none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onstantia"/>
                  <a:ea typeface="Constantia"/>
                  <a:cs typeface="Constantia"/>
                  <a:sym typeface="Constantia"/>
                </a:endParaRPr>
              </a:p>
              <a:p>
                <a:pPr lvl="0">
                  <a:buClr>
                    <a:schemeClr val="dk2"/>
                  </a:buClr>
                  <a:buSzPct val="95000"/>
                  <a:buFont typeface="Noto Sans Symbols"/>
                  <a:buChar char="❖"/>
                </a:pPr>
                <a:r>
                  <a:rPr lang="en-US" sz="2800" b="1" i="1" u="none" strike="noStrike" cap="none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    Step 2.  Divide each unit segment into five equal parts(as 5   is the  denominator).</a:t>
                </a:r>
              </a:p>
              <a:p>
                <a:pPr lvl="0">
                  <a:buClr>
                    <a:schemeClr val="dk2"/>
                  </a:buClr>
                  <a:buSzPct val="25000"/>
                </a:pPr>
                <a:endParaRPr lang="en-US" sz="2800" b="1" i="1" u="none" strike="noStrike" cap="none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onstantia"/>
                  <a:ea typeface="Constantia"/>
                  <a:cs typeface="Constantia"/>
                  <a:sym typeface="Constantia"/>
                </a:endParaRPr>
              </a:p>
              <a:p>
                <a:pPr lvl="0">
                  <a:buClr>
                    <a:schemeClr val="dk2"/>
                  </a:buClr>
                  <a:buSzPct val="95000"/>
                  <a:buFont typeface="Noto Sans Symbols"/>
                  <a:buChar char="❖"/>
                </a:pPr>
                <a:r>
                  <a:rPr lang="en-US" sz="2800" b="1" i="1" u="none" strike="noStrike" cap="none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Step 3.  Second and seventh mark on right side of zero </a:t>
                </a:r>
                <a:br>
                  <a:rPr lang="en-US" sz="2800" b="1" i="1" u="none" strike="noStrike" cap="none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</a:br>
                <a:r>
                  <a:rPr lang="en-US" sz="2800" b="1" i="1" u="none" strike="noStrike" cap="none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                  represents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u="none" strike="noStrike" cap="none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sym typeface="Constantia"/>
                          </a:rPr>
                        </m:ctrlPr>
                      </m:fPr>
                      <m:num>
                        <m:r>
                          <a:rPr lang="en-IN" sz="2800" b="1" i="1" u="none" strike="noStrike" cap="none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sym typeface="Constantia"/>
                          </a:rPr>
                          <m:t>𝟐</m:t>
                        </m:r>
                      </m:num>
                      <m:den>
                        <m:r>
                          <a:rPr lang="en-IN" sz="2800" b="1" i="1" u="none" strike="noStrike" cap="none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sym typeface="Constantia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i="1" u="none" strike="noStrike" cap="none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    and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u="none" strike="noStrike" cap="none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sym typeface="Constantia"/>
                          </a:rPr>
                        </m:ctrlPr>
                      </m:fPr>
                      <m:num>
                        <m:r>
                          <a:rPr lang="en-IN" sz="2800" b="1" i="1" u="none" strike="noStrike" cap="none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sym typeface="Constantia"/>
                          </a:rPr>
                          <m:t>𝟕</m:t>
                        </m:r>
                      </m:num>
                      <m:den>
                        <m:r>
                          <a:rPr lang="en-IN" sz="2800" b="1" i="1" u="none" strike="noStrike" cap="none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sym typeface="Constantia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b="1" i="1" u="none" strike="noStrike" cap="none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    respectively. </a:t>
                </a:r>
              </a:p>
              <a:p>
                <a:pPr marL="365760" lvl="1" indent="-365760">
                  <a:buClr>
                    <a:schemeClr val="dk2"/>
                  </a:buClr>
                  <a:buSzPct val="25000"/>
                </a:pPr>
                <a:r>
                  <a:rPr lang="en-US" sz="2800" b="1" i="1" u="none" strike="noStrike" cap="none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		</a:t>
                </a:r>
                <a:br>
                  <a:rPr lang="en-US" sz="2800" b="1" i="1" u="none" strike="noStrike" cap="none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</a:br>
                <a:r>
                  <a:rPr lang="en-US" sz="2800" b="1" i="1" u="none" strike="noStrike" cap="none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               First and third mark on left side of zero represent </a:t>
                </a:r>
                <a:br>
                  <a:rPr lang="en-US" sz="2800" b="1" i="1" u="none" strike="noStrike" cap="none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</a:br>
                <a:r>
                  <a:rPr lang="en-US" sz="2800" b="1" i="1" u="none" strike="noStrike" cap="none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u="none" strike="noStrike" cap="none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sym typeface="Constantia"/>
                          </a:rPr>
                        </m:ctrlPr>
                      </m:fPr>
                      <m:num>
                        <m:r>
                          <a:rPr lang="en-IN" sz="2800" b="1" i="1" u="none" strike="noStrike" cap="none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sym typeface="Constantia"/>
                          </a:rPr>
                          <m:t>−</m:t>
                        </m:r>
                        <m:r>
                          <a:rPr lang="en-IN" sz="2800" b="1" i="1" u="none" strike="noStrike" cap="none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sym typeface="Constantia"/>
                          </a:rPr>
                          <m:t>𝟏</m:t>
                        </m:r>
                      </m:num>
                      <m:den>
                        <m:r>
                          <a:rPr lang="en-IN" sz="2800" b="1" i="1" u="none" strike="noStrike" cap="none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sym typeface="Constantia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b="1" i="1" u="none" strike="noStrike" cap="none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    and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u="none" strike="noStrike" cap="none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sym typeface="Constantia"/>
                          </a:rPr>
                        </m:ctrlPr>
                      </m:fPr>
                      <m:num>
                        <m:r>
                          <a:rPr lang="en-IN" sz="2800" b="1" i="1" u="none" strike="noStrike" cap="none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sym typeface="Constantia"/>
                          </a:rPr>
                          <m:t>−</m:t>
                        </m:r>
                        <m:r>
                          <a:rPr lang="en-IN" sz="2800" b="1" i="1" u="none" strike="noStrike" cap="none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sym typeface="Constantia"/>
                          </a:rPr>
                          <m:t>𝟑</m:t>
                        </m:r>
                      </m:num>
                      <m:den>
                        <m:r>
                          <a:rPr lang="en-IN" sz="2800" b="1" i="1" u="none" strike="noStrike" cap="none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sym typeface="Constantia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b="1" i="1" u="none" strike="noStrike" cap="none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Constantia"/>
                    <a:ea typeface="Constantia"/>
                    <a:cs typeface="Constantia"/>
                    <a:sym typeface="Constantia"/>
                  </a:rPr>
                  <a:t>     respectively.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55" y="1367245"/>
                <a:ext cx="10713494" cy="4782463"/>
              </a:xfrm>
              <a:prstGeom prst="rect">
                <a:avLst/>
              </a:prstGeom>
              <a:blipFill rotWithShape="0">
                <a:blip r:embed="rId4"/>
                <a:stretch>
                  <a:fillRect l="-1252" t="-1911" r="-968" b="-76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323832" y="450376"/>
            <a:ext cx="9198591" cy="76944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4400" b="1" i="1" u="sng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METHOD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0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38"/>
    </mc:Choice>
    <mc:Fallback xmlns="">
      <p:transition spd="slow" advTm="16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8615" y="764275"/>
            <a:ext cx="8755388" cy="1596788"/>
          </a:xfrm>
        </p:spPr>
        <p:txBody>
          <a:bodyPr/>
          <a:lstStyle/>
          <a:p>
            <a:pPr algn="ctr"/>
            <a:r>
              <a:rPr lang="en-IN" sz="3200" b="1" i="1" u="sng" dirty="0"/>
              <a:t> </a:t>
            </a:r>
            <a:r>
              <a:rPr lang="en-IN" sz="3200" b="1" i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HOW TO PLOT RATIONAL NUMBERS WHEN NUMERATOR IS SMALLER THAN THE DENOMINATOR</a:t>
            </a:r>
            <a:r>
              <a:rPr lang="en-IN" sz="36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? 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82388" y="2863479"/>
            <a:ext cx="8591615" cy="2500091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IN" sz="3200" b="1" dirty="0"/>
              <a:t>WATCH THIS VIDEO</a:t>
            </a:r>
          </a:p>
        </p:txBody>
      </p:sp>
      <p:pic>
        <p:nvPicPr>
          <p:cNvPr id="3" name="2Rational Numbers on a Number Line - Part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14900" y="3411940"/>
            <a:ext cx="7287906" cy="1719617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3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8"/>
    </mc:Choice>
    <mc:Fallback xmlns="">
      <p:transition spd="slow" advTm="10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vol="10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603" y="204717"/>
            <a:ext cx="10645253" cy="1895776"/>
          </a:xfrm>
        </p:spPr>
        <p:txBody>
          <a:bodyPr>
            <a:normAutofit fontScale="90000"/>
          </a:bodyPr>
          <a:lstStyle/>
          <a:p>
            <a:pPr algn="ctr"/>
            <a:r>
              <a:rPr lang="en-IN" sz="4000" b="1" i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HOW TO PLOT RATIONAL NUMBERS WHEN NUMERATOR IS GREATER THAN THE DENOMINATOR?</a:t>
            </a:r>
            <a:endParaRPr lang="en-IN" sz="4000" u="sng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8201" y="2961563"/>
            <a:ext cx="8878880" cy="3057099"/>
          </a:xfr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IN" sz="3200" b="1" i="1" dirty="0"/>
              <a:t>WATCH THIS VIDEO</a:t>
            </a:r>
          </a:p>
        </p:txBody>
      </p:sp>
      <p:pic>
        <p:nvPicPr>
          <p:cNvPr id="4" name="3Rational Numbers on a Number Line - Part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048" y="3521123"/>
            <a:ext cx="7328847" cy="19379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9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0"/>
    </mc:Choice>
    <mc:Fallback xmlns="">
      <p:transition spd="slow" advTm="14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4525" y="1255594"/>
            <a:ext cx="937601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b="1" dirty="0">
                <a:solidFill>
                  <a:srgbClr val="FFC000"/>
                </a:solidFill>
              </a:rPr>
              <a:t> </a:t>
            </a:r>
            <a:r>
              <a:rPr lang="en-IN" sz="2400" b="1" i="1" dirty="0">
                <a:solidFill>
                  <a:srgbClr val="FFC000"/>
                </a:solidFill>
              </a:rPr>
              <a:t>Choose the length between two consecutive integers to be a multiple of the denominator. Then it will be easy to divide into number of parts equal to the denominator.</a:t>
            </a:r>
          </a:p>
          <a:p>
            <a:r>
              <a:rPr lang="en-IN" sz="2400" b="1" i="1" dirty="0">
                <a:solidFill>
                  <a:srgbClr val="FFC000"/>
                </a:solidFill>
              </a:rPr>
              <a:t>    For example to plot 1/5 mark the points 1and -1 at a gap of    </a:t>
            </a:r>
          </a:p>
          <a:p>
            <a:r>
              <a:rPr lang="en-IN" sz="2400" b="1" i="1" dirty="0">
                <a:solidFill>
                  <a:srgbClr val="FFC000"/>
                </a:solidFill>
              </a:rPr>
              <a:t>    2.5cm or 5 cm from 0.</a:t>
            </a:r>
          </a:p>
          <a:p>
            <a:r>
              <a:rPr lang="en-IN" sz="2400" b="1" i="1" dirty="0">
                <a:solidFill>
                  <a:srgbClr val="FFC000"/>
                </a:solidFill>
              </a:rPr>
              <a:t>    For example to plot 1/4 mark the points 1and -1 at a gap        </a:t>
            </a:r>
          </a:p>
          <a:p>
            <a:r>
              <a:rPr lang="en-IN" sz="2400" b="1" i="1" dirty="0">
                <a:solidFill>
                  <a:srgbClr val="FFC000"/>
                </a:solidFill>
              </a:rPr>
              <a:t>    of 2cm or 4cm </a:t>
            </a:r>
          </a:p>
          <a:p>
            <a:r>
              <a:rPr lang="en-IN" sz="2400" b="1" i="1" dirty="0">
                <a:solidFill>
                  <a:srgbClr val="FFC000"/>
                </a:solidFill>
              </a:rPr>
              <a:t>    from 0.</a:t>
            </a:r>
          </a:p>
          <a:p>
            <a:r>
              <a:rPr lang="en-IN" sz="2400" b="1" i="1" dirty="0">
                <a:solidFill>
                  <a:srgbClr val="FFC000"/>
                </a:solidFill>
              </a:rPr>
              <a:t>    For example to plot 1/3 mark the points 1and -1 at a gap </a:t>
            </a:r>
          </a:p>
          <a:p>
            <a:r>
              <a:rPr lang="en-IN" sz="2400" b="1" i="1" dirty="0">
                <a:solidFill>
                  <a:srgbClr val="FFC000"/>
                </a:solidFill>
              </a:rPr>
              <a:t>    of 1.5cm or 3 cm from 0.</a:t>
            </a:r>
          </a:p>
          <a:p>
            <a:endParaRPr lang="en-IN" sz="2400" b="1" i="1" dirty="0">
              <a:solidFill>
                <a:srgbClr val="FFC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2400" b="1" i="1" dirty="0">
                <a:solidFill>
                  <a:srgbClr val="FFC000"/>
                </a:solidFill>
              </a:rPr>
              <a:t>  Use scale and pencil for plotting the rational numbers.</a:t>
            </a:r>
          </a:p>
          <a:p>
            <a:r>
              <a:rPr lang="en-IN" sz="2400" b="1" i="1" dirty="0">
                <a:solidFill>
                  <a:srgbClr val="FFC000"/>
                </a:solidFill>
              </a:rPr>
              <a:t> 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2400" b="1" i="1" dirty="0">
                <a:solidFill>
                  <a:srgbClr val="FFC000"/>
                </a:solidFill>
              </a:rPr>
              <a:t>  Mark the equal parts by proper measurement.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005619" y="566381"/>
            <a:ext cx="3821372" cy="587169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b="1" i="1" u="sng" dirty="0">
                <a:solidFill>
                  <a:srgbClr val="C00000"/>
                </a:solidFill>
              </a:rPr>
              <a:t>NOTE:</a:t>
            </a:r>
            <a:endParaRPr lang="en-IN" u="sng" dirty="0">
              <a:solidFill>
                <a:srgbClr val="C0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3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50"/>
    </mc:Choice>
    <mc:Fallback xmlns="">
      <p:transition spd="slow" advTm="28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90314" y="790310"/>
            <a:ext cx="5767754" cy="1046440"/>
          </a:xfrm>
          <a:prstGeom prst="rect">
            <a:avLst/>
          </a:prstGeom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4400" b="1" i="1" u="sng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WORKSHEET-5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IN" i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5754" y="2180493"/>
            <a:ext cx="96363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4000" b="1" i="1" dirty="0">
                <a:solidFill>
                  <a:srgbClr val="FFFF00"/>
                </a:solidFill>
              </a:rPr>
              <a:t>No need to do questions that are discussed in the PPT.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N" sz="4000" b="1" i="1" dirty="0">
              <a:solidFill>
                <a:srgbClr val="FFFF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4000" b="1" i="1" dirty="0">
                <a:solidFill>
                  <a:srgbClr val="FFFF00"/>
                </a:solidFill>
              </a:rPr>
              <a:t>Do Q1 in the book.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N" sz="4000" b="1" i="1" dirty="0">
              <a:solidFill>
                <a:srgbClr val="FFFF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4000" b="1" i="1" dirty="0">
                <a:solidFill>
                  <a:srgbClr val="FFFF00"/>
                </a:solidFill>
              </a:rPr>
              <a:t>Do Q2 and Q3 in the HW notebook</a:t>
            </a:r>
            <a:r>
              <a:rPr lang="en-IN" sz="4000" b="1" i="1" dirty="0"/>
              <a:t>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7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09"/>
    </mc:Choice>
    <mc:Fallback xmlns="">
      <p:transition spd="slow" advTm="21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607</TotalTime>
  <Words>253</Words>
  <Application>Microsoft Office PowerPoint</Application>
  <PresentationFormat>Widescreen</PresentationFormat>
  <Paragraphs>48</Paragraphs>
  <Slides>7</Slides>
  <Notes>1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Ion</vt:lpstr>
      <vt:lpstr> RATIONAL NUMBERS</vt:lpstr>
      <vt:lpstr>REPRESENTATION OF RATIONAL NUMBERS ON A NUMBER LINE:-</vt:lpstr>
      <vt:lpstr>PowerPoint Presentation</vt:lpstr>
      <vt:lpstr> HOW TO PLOT RATIONAL NUMBERS WHEN NUMERATOR IS SMALLER THAN THE DENOMINATOR? </vt:lpstr>
      <vt:lpstr>HOW TO PLOT RATIONAL NUMBERS WHEN NUMERATOR IS GREATER THAN THE DENOMINATOR?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ABCD</dc:creator>
  <cp:lastModifiedBy>anjalikhera18@gmail.com</cp:lastModifiedBy>
  <cp:revision>41</cp:revision>
  <dcterms:created xsi:type="dcterms:W3CDTF">2020-03-30T12:21:56Z</dcterms:created>
  <dcterms:modified xsi:type="dcterms:W3CDTF">2020-04-02T02:41:47Z</dcterms:modified>
</cp:coreProperties>
</file>