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8" r:id="rId1"/>
  </p:sldMasterIdLst>
  <p:sldIdLst>
    <p:sldId id="260" r:id="rId2"/>
    <p:sldId id="266" r:id="rId3"/>
    <p:sldId id="259" r:id="rId4"/>
    <p:sldId id="261" r:id="rId5"/>
    <p:sldId id="267" r:id="rId6"/>
    <p:sldId id="258" r:id="rId7"/>
    <p:sldId id="268" r:id="rId8"/>
    <p:sldId id="262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iddharth das" initials="sd" lastIdx="1" clrIdx="0">
    <p:extLst>
      <p:ext uri="{19B8F6BF-5375-455C-9EA6-DF929625EA0E}">
        <p15:presenceInfo xmlns="" xmlns:p15="http://schemas.microsoft.com/office/powerpoint/2012/main" userId="bc33fc56c82c13de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620"/>
    <p:restoredTop sz="94291" autoAdjust="0"/>
  </p:normalViewPr>
  <p:slideViewPr>
    <p:cSldViewPr snapToGrid="0">
      <p:cViewPr varScale="1">
        <p:scale>
          <a:sx n="73" d="100"/>
          <a:sy n="73" d="100"/>
        </p:scale>
        <p:origin x="-600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F835F-0DF3-4B51-AF4B-3AB53664C22B}" type="datetimeFigureOut">
              <a:rPr lang="en-US" smtClean="0"/>
              <a:pPr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6F9A2-9DA4-4257-8456-4B550CC29CA5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528206679"/>
      </p:ext>
    </p:extLst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F835F-0DF3-4B51-AF4B-3AB53664C22B}" type="datetimeFigureOut">
              <a:rPr lang="en-US" smtClean="0"/>
              <a:pPr/>
              <a:t>4/22/2020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6F9A2-9DA4-4257-8456-4B550CC29CA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70430456"/>
      </p:ext>
    </p:extLst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F835F-0DF3-4B51-AF4B-3AB53664C22B}" type="datetimeFigureOut">
              <a:rPr lang="en-US" smtClean="0"/>
              <a:pPr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6F9A2-9DA4-4257-8456-4B550CC29CA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22785902"/>
      </p:ext>
    </p:extLst>
  </p:cSld>
  <p:clrMapOvr>
    <a:masterClrMapping/>
  </p:clrMapOvr>
  <p:transition spd="slow">
    <p:wip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F835F-0DF3-4B51-AF4B-3AB53664C22B}" type="datetimeFigureOut">
              <a:rPr lang="en-US" smtClean="0"/>
              <a:pPr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6F9A2-9DA4-4257-8456-4B550CC29CA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1854554859"/>
      </p:ext>
    </p:extLst>
  </p:cSld>
  <p:clrMapOvr>
    <a:masterClrMapping/>
  </p:clrMapOvr>
  <p:transition spd="slow">
    <p:wip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F835F-0DF3-4B51-AF4B-3AB53664C22B}" type="datetimeFigureOut">
              <a:rPr lang="en-US" smtClean="0"/>
              <a:pPr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6F9A2-9DA4-4257-8456-4B550CC29CA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16524659"/>
      </p:ext>
    </p:extLst>
  </p:cSld>
  <p:clrMapOvr>
    <a:masterClrMapping/>
  </p:clrMapOvr>
  <p:transition spd="slow">
    <p:wip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F835F-0DF3-4B51-AF4B-3AB53664C22B}" type="datetimeFigureOut">
              <a:rPr lang="en-US" smtClean="0"/>
              <a:pPr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6F9A2-9DA4-4257-8456-4B550CC29CA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593650013"/>
      </p:ext>
    </p:extLst>
  </p:cSld>
  <p:clrMapOvr>
    <a:masterClrMapping/>
  </p:clrMapOvr>
  <p:transition spd="slow">
    <p:wip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F835F-0DF3-4B51-AF4B-3AB53664C22B}" type="datetimeFigureOut">
              <a:rPr lang="en-US" smtClean="0"/>
              <a:pPr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6F9A2-9DA4-4257-8456-4B550CC29CA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41502355"/>
      </p:ext>
    </p:extLst>
  </p:cSld>
  <p:clrMapOvr>
    <a:masterClrMapping/>
  </p:clrMapOvr>
  <p:transition spd="slow">
    <p:wip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F835F-0DF3-4B51-AF4B-3AB53664C22B}" type="datetimeFigureOut">
              <a:rPr lang="en-US" smtClean="0"/>
              <a:pPr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6F9A2-9DA4-4257-8456-4B550CC29CA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43491101"/>
      </p:ext>
    </p:extLst>
  </p:cSld>
  <p:clrMapOvr>
    <a:masterClrMapping/>
  </p:clrMapOvr>
  <p:transition spd="slow">
    <p:wip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F835F-0DF3-4B51-AF4B-3AB53664C22B}" type="datetimeFigureOut">
              <a:rPr lang="en-US" smtClean="0"/>
              <a:pPr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6F9A2-9DA4-4257-8456-4B550CC29CA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14100371"/>
      </p:ext>
    </p:extLst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F835F-0DF3-4B51-AF4B-3AB53664C22B}" type="datetimeFigureOut">
              <a:rPr lang="en-US" smtClean="0"/>
              <a:pPr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6F9A2-9DA4-4257-8456-4B550CC29CA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05823891"/>
      </p:ext>
    </p:extLst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F835F-0DF3-4B51-AF4B-3AB53664C22B}" type="datetimeFigureOut">
              <a:rPr lang="en-US" smtClean="0"/>
              <a:pPr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6F9A2-9DA4-4257-8456-4B550CC29CA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35874515"/>
      </p:ext>
    </p:extLst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F835F-0DF3-4B51-AF4B-3AB53664C22B}" type="datetimeFigureOut">
              <a:rPr lang="en-US" smtClean="0"/>
              <a:pPr/>
              <a:t>4/22/2020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6F9A2-9DA4-4257-8456-4B550CC29CA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60223331"/>
      </p:ext>
    </p:extLst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F835F-0DF3-4B51-AF4B-3AB53664C22B}" type="datetimeFigureOut">
              <a:rPr lang="en-US" smtClean="0"/>
              <a:pPr/>
              <a:t>4/22/2020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6F9A2-9DA4-4257-8456-4B550CC29CA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83857967"/>
      </p:ext>
    </p:extLst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F835F-0DF3-4B51-AF4B-3AB53664C22B}" type="datetimeFigureOut">
              <a:rPr lang="en-US" smtClean="0"/>
              <a:pPr/>
              <a:t>4/22/2020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6F9A2-9DA4-4257-8456-4B550CC29CA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51764519"/>
      </p:ext>
    </p:extLst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F835F-0DF3-4B51-AF4B-3AB53664C22B}" type="datetimeFigureOut">
              <a:rPr lang="en-US" smtClean="0"/>
              <a:pPr/>
              <a:t>4/22/2020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6F9A2-9DA4-4257-8456-4B550CC29CA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55259703"/>
      </p:ext>
    </p:extLst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F835F-0DF3-4B51-AF4B-3AB53664C22B}" type="datetimeFigureOut">
              <a:rPr lang="en-US" smtClean="0"/>
              <a:pPr/>
              <a:t>4/22/2020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6F9A2-9DA4-4257-8456-4B550CC29CA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46633828"/>
      </p:ext>
    </p:extLst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F835F-0DF3-4B51-AF4B-3AB53664C22B}" type="datetimeFigureOut">
              <a:rPr lang="en-US" smtClean="0"/>
              <a:pPr/>
              <a:t>4/22/2020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6F9A2-9DA4-4257-8456-4B550CC29CA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42667066"/>
      </p:ext>
    </p:extLst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CD2F835F-0DF3-4B51-AF4B-3AB53664C22B}" type="datetimeFigureOut">
              <a:rPr lang="en-US" smtClean="0"/>
              <a:pPr/>
              <a:t>4/22/2020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2E66F9A2-9DA4-4257-8456-4B550CC29CA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5286195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  <p:sldLayoutId id="2147483750" r:id="rId12"/>
    <p:sldLayoutId id="2147483751" r:id="rId13"/>
    <p:sldLayoutId id="2147483752" r:id="rId14"/>
    <p:sldLayoutId id="2147483753" r:id="rId15"/>
    <p:sldLayoutId id="2147483754" r:id="rId16"/>
    <p:sldLayoutId id="2147483755" r:id="rId17"/>
  </p:sldLayoutIdLst>
  <p:transition spd="slow">
    <p:wipe/>
  </p:transition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4pPr>
      <a:lvl5pPr marL="21145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10 Best Places Of Indian Cultural Heritage To Visit In 2020">
            <a:extLst>
              <a:ext uri="{FF2B5EF4-FFF2-40B4-BE49-F238E27FC236}">
                <a16:creationId xmlns="" xmlns:a16="http://schemas.microsoft.com/office/drawing/2014/main" id="{EFF9B653-809F-45CF-8F82-ECB1812D3711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E57743F3-7B5E-470A-8E72-E2BE03B43EB7}"/>
              </a:ext>
            </a:extLst>
          </p:cNvPr>
          <p:cNvSpPr/>
          <p:nvPr/>
        </p:nvSpPr>
        <p:spPr>
          <a:xfrm>
            <a:off x="1287535" y="0"/>
            <a:ext cx="9956572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i="1" dirty="0">
                <a:solidFill>
                  <a:schemeClr val="accent1"/>
                </a:solidFill>
              </a:rPr>
              <a:t>PRESERVING OUR HERITAGE </a:t>
            </a:r>
            <a:r>
              <a:rPr lang="en-US" sz="5400" b="1" i="1" dirty="0" smtClean="0">
                <a:solidFill>
                  <a:schemeClr val="accent1"/>
                </a:solidFill>
              </a:rPr>
              <a:t> </a:t>
            </a:r>
            <a:endParaRPr lang="en-US" sz="5400" b="1" i="1" dirty="0">
              <a:solidFill>
                <a:schemeClr val="accent1"/>
              </a:solidFill>
            </a:endParaRPr>
          </a:p>
          <a:p>
            <a:pPr algn="ctr"/>
            <a:endParaRPr lang="en-US" sz="5400" b="1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0369626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566646" y="399869"/>
            <a:ext cx="8534401" cy="1232988"/>
          </a:xfrm>
        </p:spPr>
        <p:txBody>
          <a:bodyPr/>
          <a:lstStyle/>
          <a:p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What is Heritage?</a:t>
            </a:r>
            <a:endParaRPr lang="en-US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527458" y="1909354"/>
            <a:ext cx="8534400" cy="4556760"/>
          </a:xfrm>
        </p:spPr>
        <p:txBody>
          <a:bodyPr>
            <a:noAutofit/>
          </a:bodyPr>
          <a:lstStyle/>
          <a:p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HERITAGE is what we inherit from our ancestors and our past. It is important enough to be passed on to future generations. </a:t>
            </a:r>
          </a:p>
          <a:p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There are three types of Heritages-</a:t>
            </a:r>
            <a:r>
              <a:rPr lang="en-US" sz="3200" b="1" i="1" dirty="0" smtClean="0"/>
              <a:t> </a:t>
            </a:r>
          </a:p>
          <a:p>
            <a:pPr marL="457200" indent="-457200">
              <a:buAutoNum type="arabicPeriod"/>
            </a:pPr>
            <a:r>
              <a:rPr lang="en-US" sz="3200" b="1" i="1" dirty="0" smtClean="0"/>
              <a:t>Natural Heritage (water, land, trees etc)</a:t>
            </a:r>
          </a:p>
          <a:p>
            <a:pPr marL="457200" indent="-457200">
              <a:buAutoNum type="arabicPeriod"/>
            </a:pPr>
            <a:r>
              <a:rPr lang="en-US" sz="3200" b="1" i="1" dirty="0" smtClean="0"/>
              <a:t>Built Heritage (monuments, caves)</a:t>
            </a:r>
          </a:p>
          <a:p>
            <a:pPr marL="457200" indent="-457200">
              <a:buAutoNum type="arabicPeriod"/>
            </a:pPr>
            <a:r>
              <a:rPr lang="en-US" sz="3200" b="1" i="1" dirty="0" smtClean="0"/>
              <a:t>Living Heritage (performing arts, literature etc) </a:t>
            </a:r>
          </a:p>
          <a:p>
            <a:endParaRPr lang="en-US" sz="3200" b="1" i="1" dirty="0" smtClean="0"/>
          </a:p>
          <a:p>
            <a:endParaRPr lang="en-US" sz="3200" dirty="0"/>
          </a:p>
        </p:txBody>
      </p:sp>
      <p:pic>
        <p:nvPicPr>
          <p:cNvPr id="7" name="Picture 2" descr="C:\Users\abc\Desktop\22467073-caterpillar-cartoon-reading-boo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85931" y="1343298"/>
            <a:ext cx="2840037" cy="39624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7C467542-007B-42E8-ABE6-37489BA0B2E3}"/>
              </a:ext>
            </a:extLst>
          </p:cNvPr>
          <p:cNvSpPr txBox="1"/>
          <p:nvPr/>
        </p:nvSpPr>
        <p:spPr>
          <a:xfrm>
            <a:off x="185530" y="477078"/>
            <a:ext cx="805541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</a:rPr>
              <a:t>Why </a:t>
            </a:r>
            <a:r>
              <a:rPr lang="en-US" sz="3200" b="1" dirty="0">
                <a:solidFill>
                  <a:schemeClr val="bg1"/>
                </a:solidFill>
              </a:rPr>
              <a:t>is heritage important to preserve ?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157E685E-D0F1-4530-B8A2-5964029B89BE}"/>
              </a:ext>
            </a:extLst>
          </p:cNvPr>
          <p:cNvSpPr txBox="1"/>
          <p:nvPr/>
        </p:nvSpPr>
        <p:spPr>
          <a:xfrm>
            <a:off x="185530" y="1219199"/>
            <a:ext cx="11900453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Heritage</a:t>
            </a:r>
            <a:r>
              <a:rPr lang="en-US" sz="3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  basically </a:t>
            </a:r>
            <a:r>
              <a:rPr lang="en-US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represent </a:t>
            </a:r>
            <a:r>
              <a:rPr lang="en-US" sz="3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past history and culture of a nation. </a:t>
            </a:r>
            <a:endParaRPr lang="en-US" sz="36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/>
            <a:r>
              <a:rPr lang="en-US" sz="3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underlying idea of protecting our heritage is to pass it to our children. We keep our heritage alive so that it can be experienced by generations to come. </a:t>
            </a:r>
            <a:endParaRPr lang="en-US" sz="36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3600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3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converse is also true: </a:t>
            </a:r>
            <a:r>
              <a:rPr lang="en-US" sz="36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We </a:t>
            </a:r>
            <a:r>
              <a:rPr lang="en-US" sz="36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hand our heritage to our children so as to keep it alive.</a:t>
            </a:r>
          </a:p>
          <a:p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0943437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1F2E6321-825F-497A-A26C-D4D68A8E29B1}"/>
              </a:ext>
            </a:extLst>
          </p:cNvPr>
          <p:cNvSpPr txBox="1"/>
          <p:nvPr/>
        </p:nvSpPr>
        <p:spPr>
          <a:xfrm>
            <a:off x="371061" y="492492"/>
            <a:ext cx="727474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i="1" dirty="0">
                <a:solidFill>
                  <a:schemeClr val="bg1"/>
                </a:solidFill>
              </a:rPr>
              <a:t>How can we preserve our heritage?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A4B4BAEA-623C-4B2B-A4B8-0231165FCD65}"/>
              </a:ext>
            </a:extLst>
          </p:cNvPr>
          <p:cNvSpPr txBox="1"/>
          <p:nvPr/>
        </p:nvSpPr>
        <p:spPr>
          <a:xfrm>
            <a:off x="370134" y="1285461"/>
            <a:ext cx="11092069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>
              <a:buFont typeface="Arial" panose="020B0604020202020204" pitchFamily="34" charset="0"/>
              <a:buChar char="•"/>
            </a:pPr>
            <a:endParaRPr lang="en-US" sz="2800" dirty="0">
              <a:solidFill>
                <a:schemeClr val="bg1"/>
              </a:solidFill>
            </a:endParaRP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</a:rPr>
              <a:t>Prevent ourselves and others from scribbling on the walls.</a:t>
            </a:r>
          </a:p>
          <a:p>
            <a:pPr lvl="0"/>
            <a:endParaRPr lang="en-US" sz="2800" dirty="0">
              <a:solidFill>
                <a:schemeClr val="bg1"/>
              </a:solidFill>
            </a:endParaRP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</a:rPr>
              <a:t>Participating in the regular Cleanliness Drives.</a:t>
            </a:r>
          </a:p>
          <a:p>
            <a:pPr lvl="0"/>
            <a:endParaRPr lang="en-US" sz="2800" dirty="0">
              <a:solidFill>
                <a:schemeClr val="bg1"/>
              </a:solidFill>
            </a:endParaRP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</a:rPr>
              <a:t>Being a part of the 'Adopt a Heritage' initiative.</a:t>
            </a:r>
          </a:p>
          <a:p>
            <a:pPr lvl="0"/>
            <a:endParaRPr lang="en-US" sz="2800" dirty="0">
              <a:solidFill>
                <a:schemeClr val="bg1"/>
              </a:solidFill>
            </a:endParaRP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bg1"/>
                </a:solidFill>
              </a:rPr>
              <a:t>Spreading awareness around about </a:t>
            </a:r>
            <a:r>
              <a:rPr lang="en-US" sz="2800" dirty="0" smtClean="0">
                <a:solidFill>
                  <a:schemeClr val="bg1"/>
                </a:solidFill>
              </a:rPr>
              <a:t>the </a:t>
            </a:r>
            <a:r>
              <a:rPr lang="en-US" sz="2800" dirty="0">
                <a:solidFill>
                  <a:schemeClr val="bg1"/>
                </a:solidFill>
              </a:rPr>
              <a:t>monuments and their </a:t>
            </a:r>
            <a:r>
              <a:rPr lang="en-US" sz="2800" dirty="0" smtClean="0">
                <a:solidFill>
                  <a:schemeClr val="bg1"/>
                </a:solidFill>
              </a:rPr>
              <a:t>importance</a:t>
            </a:r>
            <a:r>
              <a:rPr lang="en-US" sz="2800" dirty="0">
                <a:solidFill>
                  <a:schemeClr val="bg1"/>
                </a:solidFill>
              </a:rPr>
              <a:t>.</a:t>
            </a:r>
            <a:endParaRPr lang="en-US" dirty="0"/>
          </a:p>
          <a:p>
            <a:endParaRPr lang="en-US" dirty="0"/>
          </a:p>
        </p:txBody>
      </p:sp>
      <p:pic>
        <p:nvPicPr>
          <p:cNvPr id="2050" name="Picture 2" descr="C:\Users\abc\Desktop\pngtree-no-graffiti-warning-sign-image_122558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469086" y="0"/>
            <a:ext cx="2281645" cy="1772194"/>
          </a:xfrm>
          <a:prstGeom prst="rect">
            <a:avLst/>
          </a:prstGeom>
          <a:noFill/>
        </p:spPr>
      </p:pic>
      <p:pic>
        <p:nvPicPr>
          <p:cNvPr id="2051" name="Picture 3" descr="C:\Users\abc\Desktop\downloa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279936" y="2422071"/>
            <a:ext cx="2619375" cy="17526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82232606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1150" y="326571"/>
            <a:ext cx="8534400" cy="1507067"/>
          </a:xfrm>
        </p:spPr>
        <p:txBody>
          <a:bodyPr/>
          <a:lstStyle/>
          <a:p>
            <a:r>
              <a:rPr lang="en-US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Let’s Revise- Worksheet-1</a:t>
            </a:r>
            <a:endParaRPr lang="en-US" b="1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1256" y="1658984"/>
            <a:ext cx="11760926" cy="496727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4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1. What do you mean by heritage?</a:t>
            </a:r>
          </a:p>
          <a:p>
            <a:pPr>
              <a:buNone/>
            </a:pPr>
            <a:r>
              <a:rPr lang="en-US" sz="24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 2. Give two examples of each :-</a:t>
            </a:r>
          </a:p>
          <a:p>
            <a:pPr>
              <a:buNone/>
            </a:pPr>
            <a:r>
              <a:rPr lang="en-US" sz="24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a. built heritage</a:t>
            </a:r>
          </a:p>
          <a:p>
            <a:pPr>
              <a:buNone/>
            </a:pPr>
            <a:r>
              <a:rPr lang="en-US" sz="24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b. living heritage</a:t>
            </a:r>
          </a:p>
          <a:p>
            <a:pPr>
              <a:buNone/>
            </a:pPr>
            <a:r>
              <a:rPr lang="en-US" sz="24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c. natural heritage </a:t>
            </a:r>
          </a:p>
          <a:p>
            <a:pPr>
              <a:buNone/>
            </a:pPr>
            <a:r>
              <a:rPr lang="en-US" sz="24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 4. True or False:-</a:t>
            </a:r>
          </a:p>
          <a:p>
            <a:pPr>
              <a:buNone/>
            </a:pPr>
            <a:r>
              <a:rPr lang="en-US" sz="24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a. We should not take the responsibility to look after the places of Indian heritage. (      )</a:t>
            </a:r>
          </a:p>
          <a:p>
            <a:pPr>
              <a:buNone/>
            </a:pPr>
            <a:r>
              <a:rPr lang="en-US" sz="24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b. We should take care of our monuments. (       )</a:t>
            </a:r>
          </a:p>
          <a:p>
            <a:pPr>
              <a:buNone/>
            </a:pPr>
            <a:r>
              <a:rPr lang="en-US" sz="24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c. Monuments tell us about our glorious past. (       )</a:t>
            </a:r>
          </a:p>
          <a:p>
            <a:endParaRPr lang="en-US" sz="1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Top 10 World Heritage Sites in India | My India">
            <a:extLst>
              <a:ext uri="{FF2B5EF4-FFF2-40B4-BE49-F238E27FC236}">
                <a16:creationId xmlns="" xmlns:a16="http://schemas.microsoft.com/office/drawing/2014/main" id="{3058C860-D251-461E-A5C7-BDB23C22DD6E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18661"/>
            <a:ext cx="11145078" cy="628815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="" xmlns:p14="http://schemas.microsoft.com/office/powerpoint/2010/main" val="277977379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75211" y="0"/>
            <a:ext cx="10450286" cy="67710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Map Skill</a:t>
            </a:r>
          </a:p>
          <a:p>
            <a:r>
              <a:rPr lang="en-US" sz="32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en-US" sz="3200" b="1" i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World Heritage Site-  A natural or man-made site, area or structure which is </a:t>
            </a:r>
            <a:r>
              <a:rPr lang="en-US" sz="3200" b="1" i="1" dirty="0" err="1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recognised</a:t>
            </a:r>
            <a:r>
              <a:rPr lang="en-US" sz="3200" b="1" i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as being of outstanding international importance and therefore deserves special protection.</a:t>
            </a:r>
            <a:endParaRPr lang="en-US" sz="3200" b="1" dirty="0" smtClean="0">
              <a:solidFill>
                <a:schemeClr val="accent3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en-US" sz="32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In India there are 38 World Heritage Sites. Find out the names of any 8 World Heritage Sites of India and the states in which they are located. Locate, label and </a:t>
            </a:r>
            <a:r>
              <a:rPr lang="en-US" sz="3200" b="1" dirty="0" err="1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colour</a:t>
            </a:r>
            <a:r>
              <a:rPr lang="en-US" sz="32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those states on the political map of India. </a:t>
            </a:r>
          </a:p>
          <a:p>
            <a:r>
              <a:rPr lang="en-US" sz="32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Name of the site                             Name of the state</a:t>
            </a:r>
          </a:p>
          <a:p>
            <a:r>
              <a:rPr lang="en-US" sz="32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en-US" dirty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45C41B03-1B6E-442C-BB1D-78318B54DCCB}"/>
              </a:ext>
            </a:extLst>
          </p:cNvPr>
          <p:cNvSpPr/>
          <p:nvPr/>
        </p:nvSpPr>
        <p:spPr>
          <a:xfrm>
            <a:off x="1387529" y="217464"/>
            <a:ext cx="8872942" cy="470898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6000" b="1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Monuments have no voice so you must speak out for them!</a:t>
            </a:r>
          </a:p>
          <a:p>
            <a:pPr algn="ctr"/>
            <a:endParaRPr lang="en-US" sz="6000" b="1" dirty="0" smtClean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  <a:p>
            <a:pPr algn="ctr"/>
            <a:r>
              <a:rPr lang="en-US" sz="6000" b="1" cap="none" spc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THANK YOU!</a:t>
            </a:r>
            <a:endParaRPr lang="en-US" sz="6000" b="1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643155" y="5133703"/>
            <a:ext cx="62701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42477895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D06F1E"/>
      </a:dk2>
      <a:lt2>
        <a:srgbClr val="F0BE21"/>
      </a:lt2>
      <a:accent1>
        <a:srgbClr val="760603"/>
      </a:accent1>
      <a:accent2>
        <a:srgbClr val="9F761A"/>
      </a:accent2>
      <a:accent3>
        <a:srgbClr val="92A200"/>
      </a:accent3>
      <a:accent4>
        <a:srgbClr val="4AA157"/>
      </a:accent4>
      <a:accent5>
        <a:srgbClr val="46788D"/>
      </a:accent5>
      <a:accent6>
        <a:srgbClr val="A848A8"/>
      </a:accent6>
      <a:hlink>
        <a:srgbClr val="460402"/>
      </a:hlink>
      <a:folHlink>
        <a:srgbClr val="991111"/>
      </a:folHlink>
    </a:clrScheme>
    <a:fontScheme name="Slice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162000"/>
                <a:satMod val="200000"/>
                <a:lumMod val="124000"/>
              </a:schemeClr>
            </a:gs>
            <a:gs pos="100000">
              <a:schemeClr val="phClr">
                <a:shade val="96000"/>
                <a:hueMod val="88000"/>
                <a:satMod val="220000"/>
                <a:lumMod val="82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142000"/>
                <a:satMod val="200000"/>
                <a:lumMod val="118000"/>
              </a:schemeClr>
            </a:gs>
            <a:gs pos="100000">
              <a:schemeClr val="phClr">
                <a:shade val="92000"/>
                <a:hueMod val="22000"/>
                <a:satMod val="220000"/>
                <a:lumMod val="62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Slice" id="{0507925B-6AC9-4358-8E18-C330545D08F8}" vid="{282EB108-EDE6-4B8E-957B-D4A69BF580E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152</TotalTime>
  <Words>145</Words>
  <Application>Microsoft Office PowerPoint</Application>
  <PresentationFormat>Custom</PresentationFormat>
  <Paragraphs>42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Slice</vt:lpstr>
      <vt:lpstr>Slide 1</vt:lpstr>
      <vt:lpstr>What is Heritage?</vt:lpstr>
      <vt:lpstr>Slide 3</vt:lpstr>
      <vt:lpstr>Slide 4</vt:lpstr>
      <vt:lpstr>Let’s Revise- Worksheet-1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siddharth das</dc:creator>
  <cp:lastModifiedBy>DAV</cp:lastModifiedBy>
  <cp:revision>33</cp:revision>
  <dcterms:created xsi:type="dcterms:W3CDTF">2020-04-18T09:44:25Z</dcterms:created>
  <dcterms:modified xsi:type="dcterms:W3CDTF">2020-04-22T11:36:43Z</dcterms:modified>
</cp:coreProperties>
</file>