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70" r:id="rId11"/>
    <p:sldId id="268" r:id="rId12"/>
    <p:sldId id="271"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DFDFB0-7029-4EE7-A15A-3DC0C27DD509}" type="datetimeFigureOut">
              <a:rPr lang="en-IN" smtClean="0"/>
              <a:pPr/>
              <a:t>01-05-2020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22D1D4-29BC-4519-B03A-6AE36400D934}" type="slidenum">
              <a:rPr lang="en-IN" smtClean="0"/>
              <a:pPr/>
              <a:t>‹#›</a:t>
            </a:fld>
            <a:endParaRPr lang="en-IN"/>
          </a:p>
        </p:txBody>
      </p:sp>
    </p:spTree>
    <p:extLst>
      <p:ext uri="{BB962C8B-B14F-4D97-AF65-F5344CB8AC3E}">
        <p14:creationId xmlns="" xmlns:p14="http://schemas.microsoft.com/office/powerpoint/2010/main" val="1688739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DFDFB0-7029-4EE7-A15A-3DC0C27DD509}" type="datetimeFigureOut">
              <a:rPr lang="en-IN" smtClean="0"/>
              <a:pPr/>
              <a:t>01-05-2020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22D1D4-29BC-4519-B03A-6AE36400D934}" type="slidenum">
              <a:rPr lang="en-IN" smtClean="0"/>
              <a:pPr/>
              <a:t>‹#›</a:t>
            </a:fld>
            <a:endParaRPr lang="en-IN"/>
          </a:p>
        </p:txBody>
      </p:sp>
    </p:spTree>
    <p:extLst>
      <p:ext uri="{BB962C8B-B14F-4D97-AF65-F5344CB8AC3E}">
        <p14:creationId xmlns="" xmlns:p14="http://schemas.microsoft.com/office/powerpoint/2010/main" val="3277722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DFDFB0-7029-4EE7-A15A-3DC0C27DD509}" type="datetimeFigureOut">
              <a:rPr lang="en-IN" smtClean="0"/>
              <a:pPr/>
              <a:t>01-05-2020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22D1D4-29BC-4519-B03A-6AE36400D934}" type="slidenum">
              <a:rPr lang="en-IN" smtClean="0"/>
              <a:pPr/>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3599923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DFDFB0-7029-4EE7-A15A-3DC0C27DD509}" type="datetimeFigureOut">
              <a:rPr lang="en-IN" smtClean="0"/>
              <a:pPr/>
              <a:t>01-05-2020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22D1D4-29BC-4519-B03A-6AE36400D934}" type="slidenum">
              <a:rPr lang="en-IN" smtClean="0"/>
              <a:pPr/>
              <a:t>‹#›</a:t>
            </a:fld>
            <a:endParaRPr lang="en-IN"/>
          </a:p>
        </p:txBody>
      </p:sp>
    </p:spTree>
    <p:extLst>
      <p:ext uri="{BB962C8B-B14F-4D97-AF65-F5344CB8AC3E}">
        <p14:creationId xmlns="" xmlns:p14="http://schemas.microsoft.com/office/powerpoint/2010/main" val="2586254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DFDFB0-7029-4EE7-A15A-3DC0C27DD509}" type="datetimeFigureOut">
              <a:rPr lang="en-IN" smtClean="0"/>
              <a:pPr/>
              <a:t>01-05-2020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22D1D4-29BC-4519-B03A-6AE36400D934}" type="slidenum">
              <a:rPr lang="en-IN" smtClean="0"/>
              <a:pPr/>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2488403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DFDFB0-7029-4EE7-A15A-3DC0C27DD509}" type="datetimeFigureOut">
              <a:rPr lang="en-IN" smtClean="0"/>
              <a:pPr/>
              <a:t>01-05-2020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22D1D4-29BC-4519-B03A-6AE36400D934}" type="slidenum">
              <a:rPr lang="en-IN" smtClean="0"/>
              <a:pPr/>
              <a:t>‹#›</a:t>
            </a:fld>
            <a:endParaRPr lang="en-IN"/>
          </a:p>
        </p:txBody>
      </p:sp>
    </p:spTree>
    <p:extLst>
      <p:ext uri="{BB962C8B-B14F-4D97-AF65-F5344CB8AC3E}">
        <p14:creationId xmlns="" xmlns:p14="http://schemas.microsoft.com/office/powerpoint/2010/main" val="28598445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DFDFB0-7029-4EE7-A15A-3DC0C27DD509}" type="datetimeFigureOut">
              <a:rPr lang="en-IN" smtClean="0"/>
              <a:pPr/>
              <a:t>01-05-2020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22D1D4-29BC-4519-B03A-6AE36400D934}" type="slidenum">
              <a:rPr lang="en-IN" smtClean="0"/>
              <a:pPr/>
              <a:t>‹#›</a:t>
            </a:fld>
            <a:endParaRPr lang="en-IN"/>
          </a:p>
        </p:txBody>
      </p:sp>
    </p:spTree>
    <p:extLst>
      <p:ext uri="{BB962C8B-B14F-4D97-AF65-F5344CB8AC3E}">
        <p14:creationId xmlns="" xmlns:p14="http://schemas.microsoft.com/office/powerpoint/2010/main" val="3248870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DFDFB0-7029-4EE7-A15A-3DC0C27DD509}" type="datetimeFigureOut">
              <a:rPr lang="en-IN" smtClean="0"/>
              <a:pPr/>
              <a:t>01-05-2020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22D1D4-29BC-4519-B03A-6AE36400D934}" type="slidenum">
              <a:rPr lang="en-IN" smtClean="0"/>
              <a:pPr/>
              <a:t>‹#›</a:t>
            </a:fld>
            <a:endParaRPr lang="en-IN"/>
          </a:p>
        </p:txBody>
      </p:sp>
    </p:spTree>
    <p:extLst>
      <p:ext uri="{BB962C8B-B14F-4D97-AF65-F5344CB8AC3E}">
        <p14:creationId xmlns="" xmlns:p14="http://schemas.microsoft.com/office/powerpoint/2010/main" val="3121238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DFDFB0-7029-4EE7-A15A-3DC0C27DD509}" type="datetimeFigureOut">
              <a:rPr lang="en-IN" smtClean="0"/>
              <a:pPr/>
              <a:t>01-05-2020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22D1D4-29BC-4519-B03A-6AE36400D934}" type="slidenum">
              <a:rPr lang="en-IN" smtClean="0"/>
              <a:pPr/>
              <a:t>‹#›</a:t>
            </a:fld>
            <a:endParaRPr lang="en-IN"/>
          </a:p>
        </p:txBody>
      </p:sp>
    </p:spTree>
    <p:extLst>
      <p:ext uri="{BB962C8B-B14F-4D97-AF65-F5344CB8AC3E}">
        <p14:creationId xmlns="" xmlns:p14="http://schemas.microsoft.com/office/powerpoint/2010/main" val="3167395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DFDFB0-7029-4EE7-A15A-3DC0C27DD509}" type="datetimeFigureOut">
              <a:rPr lang="en-IN" smtClean="0"/>
              <a:pPr/>
              <a:t>01-05-2020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22D1D4-29BC-4519-B03A-6AE36400D934}" type="slidenum">
              <a:rPr lang="en-IN" smtClean="0"/>
              <a:pPr/>
              <a:t>‹#›</a:t>
            </a:fld>
            <a:endParaRPr lang="en-IN"/>
          </a:p>
        </p:txBody>
      </p:sp>
    </p:spTree>
    <p:extLst>
      <p:ext uri="{BB962C8B-B14F-4D97-AF65-F5344CB8AC3E}">
        <p14:creationId xmlns="" xmlns:p14="http://schemas.microsoft.com/office/powerpoint/2010/main" val="2627663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DFDFB0-7029-4EE7-A15A-3DC0C27DD509}" type="datetimeFigureOut">
              <a:rPr lang="en-IN" smtClean="0"/>
              <a:pPr/>
              <a:t>01-05-2020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522D1D4-29BC-4519-B03A-6AE36400D934}" type="slidenum">
              <a:rPr lang="en-IN" smtClean="0"/>
              <a:pPr/>
              <a:t>‹#›</a:t>
            </a:fld>
            <a:endParaRPr lang="en-IN"/>
          </a:p>
        </p:txBody>
      </p:sp>
    </p:spTree>
    <p:extLst>
      <p:ext uri="{BB962C8B-B14F-4D97-AF65-F5344CB8AC3E}">
        <p14:creationId xmlns="" xmlns:p14="http://schemas.microsoft.com/office/powerpoint/2010/main" val="1866283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DFDFB0-7029-4EE7-A15A-3DC0C27DD509}" type="datetimeFigureOut">
              <a:rPr lang="en-IN" smtClean="0"/>
              <a:pPr/>
              <a:t>01-05-2020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522D1D4-29BC-4519-B03A-6AE36400D934}" type="slidenum">
              <a:rPr lang="en-IN" smtClean="0"/>
              <a:pPr/>
              <a:t>‹#›</a:t>
            </a:fld>
            <a:endParaRPr lang="en-IN"/>
          </a:p>
        </p:txBody>
      </p:sp>
    </p:spTree>
    <p:extLst>
      <p:ext uri="{BB962C8B-B14F-4D97-AF65-F5344CB8AC3E}">
        <p14:creationId xmlns="" xmlns:p14="http://schemas.microsoft.com/office/powerpoint/2010/main" val="299884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DFDFB0-7029-4EE7-A15A-3DC0C27DD509}" type="datetimeFigureOut">
              <a:rPr lang="en-IN" smtClean="0"/>
              <a:pPr/>
              <a:t>01-05-2020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522D1D4-29BC-4519-B03A-6AE36400D934}" type="slidenum">
              <a:rPr lang="en-IN" smtClean="0"/>
              <a:pPr/>
              <a:t>‹#›</a:t>
            </a:fld>
            <a:endParaRPr lang="en-IN"/>
          </a:p>
        </p:txBody>
      </p:sp>
    </p:spTree>
    <p:extLst>
      <p:ext uri="{BB962C8B-B14F-4D97-AF65-F5344CB8AC3E}">
        <p14:creationId xmlns="" xmlns:p14="http://schemas.microsoft.com/office/powerpoint/2010/main" val="1448574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DFDFB0-7029-4EE7-A15A-3DC0C27DD509}" type="datetimeFigureOut">
              <a:rPr lang="en-IN" smtClean="0"/>
              <a:pPr/>
              <a:t>01-05-2020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522D1D4-29BC-4519-B03A-6AE36400D934}" type="slidenum">
              <a:rPr lang="en-IN" smtClean="0"/>
              <a:pPr/>
              <a:t>‹#›</a:t>
            </a:fld>
            <a:endParaRPr lang="en-IN"/>
          </a:p>
        </p:txBody>
      </p:sp>
    </p:spTree>
    <p:extLst>
      <p:ext uri="{BB962C8B-B14F-4D97-AF65-F5344CB8AC3E}">
        <p14:creationId xmlns="" xmlns:p14="http://schemas.microsoft.com/office/powerpoint/2010/main" val="4149910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DFDFB0-7029-4EE7-A15A-3DC0C27DD509}" type="datetimeFigureOut">
              <a:rPr lang="en-IN" smtClean="0"/>
              <a:pPr/>
              <a:t>01-05-2020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522D1D4-29BC-4519-B03A-6AE36400D934}" type="slidenum">
              <a:rPr lang="en-IN" smtClean="0"/>
              <a:pPr/>
              <a:t>‹#›</a:t>
            </a:fld>
            <a:endParaRPr lang="en-IN"/>
          </a:p>
        </p:txBody>
      </p:sp>
    </p:spTree>
    <p:extLst>
      <p:ext uri="{BB962C8B-B14F-4D97-AF65-F5344CB8AC3E}">
        <p14:creationId xmlns="" xmlns:p14="http://schemas.microsoft.com/office/powerpoint/2010/main" val="914525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DFB0-7029-4EE7-A15A-3DC0C27DD509}" type="datetimeFigureOut">
              <a:rPr lang="en-IN" smtClean="0"/>
              <a:pPr/>
              <a:t>01-05-2020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522D1D4-29BC-4519-B03A-6AE36400D934}" type="slidenum">
              <a:rPr lang="en-IN" smtClean="0"/>
              <a:pPr/>
              <a:t>‹#›</a:t>
            </a:fld>
            <a:endParaRPr lang="en-IN"/>
          </a:p>
        </p:txBody>
      </p:sp>
    </p:spTree>
    <p:extLst>
      <p:ext uri="{BB962C8B-B14F-4D97-AF65-F5344CB8AC3E}">
        <p14:creationId xmlns="" xmlns:p14="http://schemas.microsoft.com/office/powerpoint/2010/main" val="3389017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DFDFB0-7029-4EE7-A15A-3DC0C27DD509}" type="datetimeFigureOut">
              <a:rPr lang="en-IN" smtClean="0"/>
              <a:pPr/>
              <a:t>01-05-2020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22D1D4-29BC-4519-B03A-6AE36400D934}" type="slidenum">
              <a:rPr lang="en-IN" smtClean="0"/>
              <a:pPr/>
              <a:t>‹#›</a:t>
            </a:fld>
            <a:endParaRPr lang="en-IN"/>
          </a:p>
        </p:txBody>
      </p:sp>
    </p:spTree>
    <p:extLst>
      <p:ext uri="{BB962C8B-B14F-4D97-AF65-F5344CB8AC3E}">
        <p14:creationId xmlns="" xmlns:p14="http://schemas.microsoft.com/office/powerpoint/2010/main" val="20257871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B41E22-41F8-477C-8033-474DA7BC3449}"/>
              </a:ext>
            </a:extLst>
          </p:cNvPr>
          <p:cNvSpPr>
            <a:spLocks noGrp="1"/>
          </p:cNvSpPr>
          <p:nvPr>
            <p:ph type="ctrTitle"/>
          </p:nvPr>
        </p:nvSpPr>
        <p:spPr/>
        <p:txBody>
          <a:bodyPr/>
          <a:lstStyle/>
          <a:p>
            <a:r>
              <a:rPr lang="en-IN" dirty="0"/>
              <a:t>PYTHON </a:t>
            </a:r>
          </a:p>
        </p:txBody>
      </p:sp>
      <p:sp>
        <p:nvSpPr>
          <p:cNvPr id="3" name="Subtitle 2">
            <a:extLst>
              <a:ext uri="{FF2B5EF4-FFF2-40B4-BE49-F238E27FC236}">
                <a16:creationId xmlns="" xmlns:a16="http://schemas.microsoft.com/office/drawing/2014/main" id="{84AD91FA-A066-4E6C-90DD-64FED9FEF0E2}"/>
              </a:ext>
            </a:extLst>
          </p:cNvPr>
          <p:cNvSpPr>
            <a:spLocks noGrp="1"/>
          </p:cNvSpPr>
          <p:nvPr>
            <p:ph type="subTitle" idx="1"/>
          </p:nvPr>
        </p:nvSpPr>
        <p:spPr/>
        <p:txBody>
          <a:bodyPr>
            <a:normAutofit/>
          </a:bodyPr>
          <a:lstStyle/>
          <a:p>
            <a:r>
              <a:rPr lang="en-IN" sz="2600" dirty="0">
                <a:solidFill>
                  <a:schemeClr val="accent4"/>
                </a:solidFill>
              </a:rPr>
              <a:t>LIST</a:t>
            </a:r>
            <a:r>
              <a:rPr lang="en-IN" dirty="0"/>
              <a:t> </a:t>
            </a:r>
          </a:p>
        </p:txBody>
      </p:sp>
    </p:spTree>
    <p:extLst>
      <p:ext uri="{BB962C8B-B14F-4D97-AF65-F5344CB8AC3E}">
        <p14:creationId xmlns="" xmlns:p14="http://schemas.microsoft.com/office/powerpoint/2010/main" val="1021913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5676557-65A3-467C-A3C8-1D63F6939362}"/>
              </a:ext>
            </a:extLst>
          </p:cNvPr>
          <p:cNvSpPr/>
          <p:nvPr/>
        </p:nvSpPr>
        <p:spPr>
          <a:xfrm>
            <a:off x="676275" y="612844"/>
            <a:ext cx="7905750" cy="7017306"/>
          </a:xfrm>
          <a:prstGeom prst="rect">
            <a:avLst/>
          </a:prstGeom>
        </p:spPr>
        <p:txBody>
          <a:bodyPr wrap="square">
            <a:spAutoFit/>
          </a:bodyPr>
          <a:lstStyle/>
          <a:p>
            <a:r>
              <a:rPr lang="en-IN" dirty="0">
                <a:solidFill>
                  <a:srgbClr val="FF0000"/>
                </a:solidFill>
              </a:rPr>
              <a:t>3. append():</a:t>
            </a:r>
          </a:p>
          <a:p>
            <a:r>
              <a:rPr lang="en-IN" dirty="0">
                <a:solidFill>
                  <a:srgbClr val="FF0000"/>
                </a:solidFill>
              </a:rPr>
              <a:t> (</a:t>
            </a:r>
            <a:r>
              <a:rPr lang="en-IN" dirty="0" err="1">
                <a:solidFill>
                  <a:srgbClr val="FF0000"/>
                </a:solidFill>
              </a:rPr>
              <a:t>i</a:t>
            </a:r>
            <a:r>
              <a:rPr lang="en-IN" dirty="0">
                <a:solidFill>
                  <a:srgbClr val="FF0000"/>
                </a:solidFill>
              </a:rPr>
              <a:t>) </a:t>
            </a:r>
            <a:r>
              <a:rPr lang="en-US" dirty="0">
                <a:solidFill>
                  <a:srgbClr val="FF0000"/>
                </a:solidFill>
              </a:rPr>
              <a:t>Appends a single element passed as an argument at the end of the list</a:t>
            </a:r>
          </a:p>
          <a:p>
            <a:r>
              <a:rPr lang="en-US" dirty="0"/>
              <a:t>&gt;&gt;&gt; l1 = [10,22,30,40,45] </a:t>
            </a:r>
          </a:p>
          <a:p>
            <a:r>
              <a:rPr lang="en-US" dirty="0"/>
              <a:t>&gt;&gt;&gt; l1.append(50) </a:t>
            </a:r>
          </a:p>
          <a:p>
            <a:r>
              <a:rPr lang="en-US" dirty="0"/>
              <a:t>&gt;&gt;&gt; l1 </a:t>
            </a:r>
          </a:p>
          <a:p>
            <a:r>
              <a:rPr lang="en-US" dirty="0"/>
              <a:t>Output: [10, 22, 30, 40,45, 50]</a:t>
            </a:r>
          </a:p>
          <a:p>
            <a:r>
              <a:rPr lang="en-US" dirty="0"/>
              <a:t>(</a:t>
            </a:r>
            <a:r>
              <a:rPr lang="en-US" dirty="0">
                <a:solidFill>
                  <a:srgbClr val="FF0000"/>
                </a:solidFill>
              </a:rPr>
              <a:t>ii) A list can also be appended as an element to an existing list</a:t>
            </a:r>
          </a:p>
          <a:p>
            <a:r>
              <a:rPr lang="en-IN" dirty="0"/>
              <a:t>&gt;&gt;&gt; list1 = [10,20,30,40] </a:t>
            </a:r>
          </a:p>
          <a:p>
            <a:r>
              <a:rPr lang="en-IN" dirty="0"/>
              <a:t>&gt;&gt;&gt; list1.append([</a:t>
            </a:r>
            <a:r>
              <a:rPr lang="en-IN" dirty="0" err="1"/>
              <a:t>a,b</a:t>
            </a:r>
            <a:r>
              <a:rPr lang="en-IN" dirty="0"/>
              <a:t>]) </a:t>
            </a:r>
          </a:p>
          <a:p>
            <a:r>
              <a:rPr lang="en-IN" dirty="0"/>
              <a:t>&gt;&gt;&gt; list1</a:t>
            </a:r>
          </a:p>
          <a:p>
            <a:r>
              <a:rPr lang="en-IN" dirty="0"/>
              <a:t>Output:  [10, 20, 30, 40, [a, b]]</a:t>
            </a:r>
          </a:p>
          <a:p>
            <a:r>
              <a:rPr lang="en-IN" dirty="0">
                <a:solidFill>
                  <a:srgbClr val="FF0000"/>
                </a:solidFill>
              </a:rPr>
              <a:t>4.pop():</a:t>
            </a:r>
          </a:p>
          <a:p>
            <a:r>
              <a:rPr lang="en-US" dirty="0">
                <a:solidFill>
                  <a:srgbClr val="FF0000"/>
                </a:solidFill>
              </a:rPr>
              <a:t>Returns the element whose index is passed as argument to this function and also removes it from the list. If no argument is given, then it returns and removes the last element of the list</a:t>
            </a:r>
          </a:p>
          <a:p>
            <a:r>
              <a:rPr lang="fr-FR" dirty="0"/>
              <a:t>l1 = [10,20,30,40,50,60] </a:t>
            </a:r>
          </a:p>
          <a:p>
            <a:r>
              <a:rPr lang="fr-FR" dirty="0"/>
              <a:t>&gt;&gt;&gt; list1.pop(3) </a:t>
            </a:r>
          </a:p>
          <a:p>
            <a:r>
              <a:rPr lang="fr-FR" dirty="0"/>
              <a:t>Output: 40 </a:t>
            </a:r>
          </a:p>
          <a:p>
            <a:r>
              <a:rPr lang="fr-FR" dirty="0"/>
              <a:t>&gt;&gt;&gt; list1 [10, 20, 30, 50, 60] </a:t>
            </a:r>
          </a:p>
          <a:p>
            <a:r>
              <a:rPr lang="fr-FR" dirty="0"/>
              <a:t>&gt;&gt;&gt; list1 = [10,20,30,40,50,60] </a:t>
            </a:r>
          </a:p>
          <a:p>
            <a:r>
              <a:rPr lang="fr-FR" dirty="0"/>
              <a:t>&gt;&gt;&gt; list1.pop()</a:t>
            </a:r>
          </a:p>
          <a:p>
            <a:r>
              <a:rPr lang="fr-FR" dirty="0"/>
              <a:t>Output:  60 </a:t>
            </a:r>
          </a:p>
          <a:p>
            <a:endParaRPr lang="en-IN" dirty="0"/>
          </a:p>
          <a:p>
            <a:endParaRPr lang="en-IN" dirty="0"/>
          </a:p>
          <a:p>
            <a:endParaRPr lang="en-IN" dirty="0"/>
          </a:p>
        </p:txBody>
      </p:sp>
    </p:spTree>
    <p:extLst>
      <p:ext uri="{BB962C8B-B14F-4D97-AF65-F5344CB8AC3E}">
        <p14:creationId xmlns="" xmlns:p14="http://schemas.microsoft.com/office/powerpoint/2010/main" val="512429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barn(inVertical)">
                                      <p:cBhvr>
                                        <p:cTn id="19" dur="500"/>
                                        <p:tgtEl>
                                          <p:spTgt spid="2">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2">
                                            <p:txEl>
                                              <p:pRg st="11" end="11"/>
                                            </p:txEl>
                                          </p:spTgt>
                                        </p:tgtEl>
                                        <p:attrNameLst>
                                          <p:attrName>style.visibility</p:attrName>
                                        </p:attrNameLst>
                                      </p:cBhvr>
                                      <p:to>
                                        <p:strVal val="visible"/>
                                      </p:to>
                                    </p:set>
                                    <p:animEffect transition="in" filter="wipe(down)">
                                      <p:cBhvr>
                                        <p:cTn id="24" dur="500"/>
                                        <p:tgtEl>
                                          <p:spTgt spid="2">
                                            <p:txEl>
                                              <p:pRg st="11" end="11"/>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2">
                                            <p:txEl>
                                              <p:pRg st="12" end="12"/>
                                            </p:txEl>
                                          </p:spTgt>
                                        </p:tgtEl>
                                        <p:attrNameLst>
                                          <p:attrName>style.visibility</p:attrName>
                                        </p:attrNameLst>
                                      </p:cBhvr>
                                      <p:to>
                                        <p:strVal val="visible"/>
                                      </p:to>
                                    </p:set>
                                    <p:animEffect transition="in" filter="wipe(down)">
                                      <p:cBhvr>
                                        <p:cTn id="27"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AAE49A-EB96-42EE-9D82-CD3865BBE4AF}"/>
              </a:ext>
            </a:extLst>
          </p:cNvPr>
          <p:cNvSpPr>
            <a:spLocks noGrp="1"/>
          </p:cNvSpPr>
          <p:nvPr>
            <p:ph type="title"/>
          </p:nvPr>
        </p:nvSpPr>
        <p:spPr/>
        <p:txBody>
          <a:bodyPr/>
          <a:lstStyle/>
          <a:p>
            <a:r>
              <a:rPr lang="en-IN" b="1" i="1" u="sng" dirty="0">
                <a:solidFill>
                  <a:schemeClr val="accent4"/>
                </a:solidFill>
              </a:rPr>
              <a:t>List manipulation:</a:t>
            </a:r>
            <a:br>
              <a:rPr lang="en-IN" b="1" i="1" u="sng" dirty="0">
                <a:solidFill>
                  <a:schemeClr val="accent4"/>
                </a:solidFill>
              </a:rPr>
            </a:br>
            <a:endParaRPr lang="en-IN" dirty="0"/>
          </a:p>
        </p:txBody>
      </p:sp>
      <p:sp>
        <p:nvSpPr>
          <p:cNvPr id="3" name="Content Placeholder 2">
            <a:extLst>
              <a:ext uri="{FF2B5EF4-FFF2-40B4-BE49-F238E27FC236}">
                <a16:creationId xmlns="" xmlns:a16="http://schemas.microsoft.com/office/drawing/2014/main" id="{97D244D6-A97C-447B-81D3-9D176D2784D0}"/>
              </a:ext>
            </a:extLst>
          </p:cNvPr>
          <p:cNvSpPr>
            <a:spLocks noGrp="1"/>
          </p:cNvSpPr>
          <p:nvPr>
            <p:ph idx="1"/>
          </p:nvPr>
        </p:nvSpPr>
        <p:spPr>
          <a:xfrm>
            <a:off x="572559" y="1270000"/>
            <a:ext cx="8596668" cy="3880773"/>
          </a:xfrm>
        </p:spPr>
        <p:txBody>
          <a:bodyPr>
            <a:normAutofit/>
          </a:bodyPr>
          <a:lstStyle/>
          <a:p>
            <a:r>
              <a:rPr lang="en-US" dirty="0"/>
              <a:t>1.  Append an element </a:t>
            </a:r>
          </a:p>
          <a:p>
            <a:r>
              <a:rPr lang="en-US" dirty="0"/>
              <a:t>2.  Insert an element </a:t>
            </a:r>
          </a:p>
          <a:p>
            <a:r>
              <a:rPr lang="en-US" dirty="0"/>
              <a:t>3.  Append a list to the given list </a:t>
            </a:r>
          </a:p>
          <a:p>
            <a:r>
              <a:rPr lang="en-US" dirty="0"/>
              <a:t>4.  Modify an existing element </a:t>
            </a:r>
          </a:p>
          <a:p>
            <a:r>
              <a:rPr lang="en-US" dirty="0"/>
              <a:t>5.  Delete an existing element from its position </a:t>
            </a:r>
          </a:p>
          <a:p>
            <a:r>
              <a:rPr lang="en-US" dirty="0"/>
              <a:t>6.  Delete an existing element with a given value </a:t>
            </a:r>
          </a:p>
          <a:p>
            <a:r>
              <a:rPr lang="en-US" dirty="0"/>
              <a:t>7.  Sort the list in the ascending order </a:t>
            </a:r>
          </a:p>
          <a:p>
            <a:r>
              <a:rPr lang="en-US" dirty="0"/>
              <a:t>8.  Sort the list in descending order </a:t>
            </a:r>
          </a:p>
          <a:p>
            <a:r>
              <a:rPr lang="en-US" dirty="0"/>
              <a:t>9.  Display the list</a:t>
            </a:r>
            <a:endParaRPr lang="en-IN" dirty="0"/>
          </a:p>
        </p:txBody>
      </p:sp>
    </p:spTree>
    <p:extLst>
      <p:ext uri="{BB962C8B-B14F-4D97-AF65-F5344CB8AC3E}">
        <p14:creationId xmlns="" xmlns:p14="http://schemas.microsoft.com/office/powerpoint/2010/main" val="212128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3B41F1-7BB5-4F84-B854-61AE7F8C12B8}"/>
              </a:ext>
            </a:extLst>
          </p:cNvPr>
          <p:cNvSpPr>
            <a:spLocks noGrp="1"/>
          </p:cNvSpPr>
          <p:nvPr>
            <p:ph type="title"/>
          </p:nvPr>
        </p:nvSpPr>
        <p:spPr/>
        <p:txBody>
          <a:bodyPr/>
          <a:lstStyle/>
          <a:p>
            <a:r>
              <a:rPr lang="en-IN" dirty="0"/>
              <a:t>Difference between sort() and sorted()</a:t>
            </a:r>
          </a:p>
        </p:txBody>
      </p:sp>
      <p:sp>
        <p:nvSpPr>
          <p:cNvPr id="3" name="Content Placeholder 2">
            <a:extLst>
              <a:ext uri="{FF2B5EF4-FFF2-40B4-BE49-F238E27FC236}">
                <a16:creationId xmlns="" xmlns:a16="http://schemas.microsoft.com/office/drawing/2014/main" id="{5D25DE82-C6F2-4A15-972A-598A0731F120}"/>
              </a:ext>
            </a:extLst>
          </p:cNvPr>
          <p:cNvSpPr>
            <a:spLocks noGrp="1"/>
          </p:cNvSpPr>
          <p:nvPr>
            <p:ph sz="half" idx="1"/>
          </p:nvPr>
        </p:nvSpPr>
        <p:spPr/>
        <p:txBody>
          <a:bodyPr>
            <a:normAutofit/>
          </a:bodyPr>
          <a:lstStyle/>
          <a:p>
            <a:pPr marL="0" indent="0">
              <a:buNone/>
            </a:pPr>
            <a:r>
              <a:rPr lang="en-IN" b="1" i="1" u="sng" dirty="0">
                <a:solidFill>
                  <a:schemeClr val="accent4"/>
                </a:solidFill>
              </a:rPr>
              <a:t>5.sort()</a:t>
            </a:r>
          </a:p>
          <a:p>
            <a:r>
              <a:rPr lang="en-US" dirty="0">
                <a:solidFill>
                  <a:schemeClr val="accent5"/>
                </a:solidFill>
              </a:rPr>
              <a:t>Sorts the elements of the given list in place.</a:t>
            </a:r>
          </a:p>
          <a:p>
            <a:pPr marL="0" indent="0">
              <a:buNone/>
            </a:pPr>
            <a:r>
              <a:rPr lang="en-US" dirty="0"/>
              <a:t>&gt;&gt;&gt;l1 = ['T','Z','L', 'C', 'E' ,'D’]</a:t>
            </a:r>
          </a:p>
          <a:p>
            <a:pPr marL="0" indent="0">
              <a:buNone/>
            </a:pPr>
            <a:r>
              <a:rPr lang="en-US" dirty="0"/>
              <a:t> &gt;&gt;&gt; l1.sort() </a:t>
            </a:r>
          </a:p>
          <a:p>
            <a:pPr marL="0" indent="0">
              <a:buNone/>
            </a:pPr>
            <a:r>
              <a:rPr lang="en-US" dirty="0"/>
              <a:t>&gt;&gt;&gt; l1 </a:t>
            </a:r>
          </a:p>
          <a:p>
            <a:pPr marL="0" indent="0">
              <a:buNone/>
            </a:pPr>
            <a:r>
              <a:rPr lang="en-US" dirty="0"/>
              <a:t>Output:['C', 'D', 'E', 'L', 'T', 'Z’]</a:t>
            </a:r>
            <a:endParaRPr lang="en-IN" dirty="0"/>
          </a:p>
        </p:txBody>
      </p:sp>
      <p:sp>
        <p:nvSpPr>
          <p:cNvPr id="4" name="Content Placeholder 3">
            <a:extLst>
              <a:ext uri="{FF2B5EF4-FFF2-40B4-BE49-F238E27FC236}">
                <a16:creationId xmlns="" xmlns:a16="http://schemas.microsoft.com/office/drawing/2014/main" id="{E58DBA02-8C0A-492C-B625-35542012173D}"/>
              </a:ext>
            </a:extLst>
          </p:cNvPr>
          <p:cNvSpPr>
            <a:spLocks noGrp="1"/>
          </p:cNvSpPr>
          <p:nvPr>
            <p:ph sz="half" idx="2"/>
          </p:nvPr>
        </p:nvSpPr>
        <p:spPr/>
        <p:txBody>
          <a:bodyPr>
            <a:normAutofit/>
          </a:bodyPr>
          <a:lstStyle/>
          <a:p>
            <a:pPr marL="0" indent="0">
              <a:buNone/>
            </a:pPr>
            <a:r>
              <a:rPr lang="en-IN" b="1" i="1" u="sng" dirty="0">
                <a:solidFill>
                  <a:schemeClr val="accent4"/>
                </a:solidFill>
              </a:rPr>
              <a:t>6. sorted()</a:t>
            </a:r>
          </a:p>
          <a:p>
            <a:r>
              <a:rPr lang="en-US" dirty="0">
                <a:solidFill>
                  <a:srgbClr val="C00000"/>
                </a:solidFill>
              </a:rPr>
              <a:t>It takes a list as parameter and creates a new list consisting of the same elements but arranged in ascending order</a:t>
            </a:r>
          </a:p>
          <a:p>
            <a:pPr marL="0" indent="0">
              <a:buNone/>
            </a:pPr>
            <a:r>
              <a:rPr lang="en-IN" dirty="0"/>
              <a:t>&gt;&gt;&gt;l1 = [15,30,12] </a:t>
            </a:r>
          </a:p>
          <a:p>
            <a:pPr marL="0" indent="0">
              <a:buNone/>
            </a:pPr>
            <a:r>
              <a:rPr lang="en-IN" dirty="0"/>
              <a:t>&gt;&gt;&gt; l2 = sorted(list1) </a:t>
            </a:r>
          </a:p>
          <a:p>
            <a:pPr marL="0" indent="0">
              <a:buNone/>
            </a:pPr>
            <a:r>
              <a:rPr lang="en-IN" dirty="0"/>
              <a:t> &gt;&gt;&gt; list2 </a:t>
            </a:r>
          </a:p>
          <a:p>
            <a:r>
              <a:rPr lang="en-IN" dirty="0"/>
              <a:t>Output:[12,15,30]</a:t>
            </a:r>
          </a:p>
        </p:txBody>
      </p:sp>
    </p:spTree>
    <p:extLst>
      <p:ext uri="{BB962C8B-B14F-4D97-AF65-F5344CB8AC3E}">
        <p14:creationId xmlns="" xmlns:p14="http://schemas.microsoft.com/office/powerpoint/2010/main" val="2370682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Effect transition="in" filter="wipe(down)">
                                      <p:cBhvr>
                                        <p:cTn id="43" dur="500"/>
                                        <p:tgtEl>
                                          <p:spTgt spid="4">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4">
                                            <p:txEl>
                                              <p:pRg st="1" end="1"/>
                                            </p:txEl>
                                          </p:spTgt>
                                        </p:tgtEl>
                                        <p:attrNameLst>
                                          <p:attrName>style.visibility</p:attrName>
                                        </p:attrNameLst>
                                      </p:cBhvr>
                                      <p:to>
                                        <p:strVal val="visible"/>
                                      </p:to>
                                    </p:set>
                                    <p:animEffect transition="in" filter="wipe(down)">
                                      <p:cBhvr>
                                        <p:cTn id="48" dur="500"/>
                                        <p:tgtEl>
                                          <p:spTgt spid="4">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4">
                                            <p:txEl>
                                              <p:pRg st="2" end="2"/>
                                            </p:txEl>
                                          </p:spTgt>
                                        </p:tgtEl>
                                        <p:attrNameLst>
                                          <p:attrName>style.visibility</p:attrName>
                                        </p:attrNameLst>
                                      </p:cBhvr>
                                      <p:to>
                                        <p:strVal val="visible"/>
                                      </p:to>
                                    </p:set>
                                    <p:animEffect transition="in" filter="wipe(down)">
                                      <p:cBhvr>
                                        <p:cTn id="53" dur="500"/>
                                        <p:tgtEl>
                                          <p:spTgt spid="4">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4">
                                            <p:txEl>
                                              <p:pRg st="3" end="3"/>
                                            </p:txEl>
                                          </p:spTgt>
                                        </p:tgtEl>
                                        <p:attrNameLst>
                                          <p:attrName>style.visibility</p:attrName>
                                        </p:attrNameLst>
                                      </p:cBhvr>
                                      <p:to>
                                        <p:strVal val="visible"/>
                                      </p:to>
                                    </p:set>
                                    <p:animEffect transition="in" filter="wipe(down)">
                                      <p:cBhvr>
                                        <p:cTn id="58" dur="500"/>
                                        <p:tgtEl>
                                          <p:spTgt spid="4">
                                            <p:txEl>
                                              <p:pRg st="3" end="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4">
                                            <p:txEl>
                                              <p:pRg st="4" end="4"/>
                                            </p:txEl>
                                          </p:spTgt>
                                        </p:tgtEl>
                                        <p:attrNameLst>
                                          <p:attrName>style.visibility</p:attrName>
                                        </p:attrNameLst>
                                      </p:cBhvr>
                                      <p:to>
                                        <p:strVal val="visible"/>
                                      </p:to>
                                    </p:set>
                                    <p:animEffect transition="in" filter="wipe(down)">
                                      <p:cBhvr>
                                        <p:cTn id="63" dur="500"/>
                                        <p:tgtEl>
                                          <p:spTgt spid="4">
                                            <p:txEl>
                                              <p:pRg st="4" end="4"/>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4">
                                            <p:txEl>
                                              <p:pRg st="5" end="5"/>
                                            </p:txEl>
                                          </p:spTgt>
                                        </p:tgtEl>
                                        <p:attrNameLst>
                                          <p:attrName>style.visibility</p:attrName>
                                        </p:attrNameLst>
                                      </p:cBhvr>
                                      <p:to>
                                        <p:strVal val="visible"/>
                                      </p:to>
                                    </p:set>
                                    <p:animEffect transition="in" filter="wipe(down)">
                                      <p:cBhvr>
                                        <p:cTn id="68"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AD831B-D20F-4CF8-B10F-8D5C9AB7DCAB}"/>
              </a:ext>
            </a:extLst>
          </p:cNvPr>
          <p:cNvSpPr>
            <a:spLocks noGrp="1"/>
          </p:cNvSpPr>
          <p:nvPr>
            <p:ph type="title"/>
          </p:nvPr>
        </p:nvSpPr>
        <p:spPr/>
        <p:txBody>
          <a:bodyPr/>
          <a:lstStyle/>
          <a:p>
            <a:endParaRPr lang="en-IN"/>
          </a:p>
        </p:txBody>
      </p:sp>
      <p:sp>
        <p:nvSpPr>
          <p:cNvPr id="3" name="Content Placeholder 2">
            <a:extLst>
              <a:ext uri="{FF2B5EF4-FFF2-40B4-BE49-F238E27FC236}">
                <a16:creationId xmlns="" xmlns:a16="http://schemas.microsoft.com/office/drawing/2014/main" id="{7E35C4D4-A083-4C39-B9EF-D999B685E600}"/>
              </a:ext>
            </a:extLst>
          </p:cNvPr>
          <p:cNvSpPr>
            <a:spLocks noGrp="1"/>
          </p:cNvSpPr>
          <p:nvPr>
            <p:ph idx="1"/>
          </p:nvPr>
        </p:nvSpPr>
        <p:spPr/>
        <p:txBody>
          <a:bodyPr/>
          <a:lstStyle/>
          <a:p>
            <a:pPr marL="0" indent="0">
              <a:buNone/>
            </a:pPr>
            <a:r>
              <a:rPr lang="en-IN"/>
              <a:t>							End</a:t>
            </a:r>
            <a:endParaRPr lang="en-IN" dirty="0"/>
          </a:p>
          <a:p>
            <a:endParaRPr lang="en-IN" dirty="0"/>
          </a:p>
          <a:p>
            <a:endParaRPr lang="en-IN" dirty="0"/>
          </a:p>
          <a:p>
            <a:pPr marL="2286000" lvl="5" indent="0">
              <a:buNone/>
            </a:pPr>
            <a:r>
              <a:rPr lang="en-IN" dirty="0"/>
              <a:t>************** Thanks **********************</a:t>
            </a:r>
          </a:p>
        </p:txBody>
      </p:sp>
    </p:spTree>
    <p:extLst>
      <p:ext uri="{BB962C8B-B14F-4D97-AF65-F5344CB8AC3E}">
        <p14:creationId xmlns="" xmlns:p14="http://schemas.microsoft.com/office/powerpoint/2010/main" val="145840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15A8D0A-CBFE-4AFE-B03A-66BBAA62C307}"/>
              </a:ext>
            </a:extLst>
          </p:cNvPr>
          <p:cNvSpPr>
            <a:spLocks noGrp="1"/>
          </p:cNvSpPr>
          <p:nvPr>
            <p:ph type="title"/>
          </p:nvPr>
        </p:nvSpPr>
        <p:spPr/>
        <p:txBody>
          <a:bodyPr/>
          <a:lstStyle/>
          <a:p>
            <a:r>
              <a:rPr lang="en-IN" b="1" i="1" u="sng" dirty="0">
                <a:solidFill>
                  <a:schemeClr val="accent4"/>
                </a:solidFill>
              </a:rPr>
              <a:t>Introduction to List</a:t>
            </a:r>
          </a:p>
        </p:txBody>
      </p:sp>
      <p:sp>
        <p:nvSpPr>
          <p:cNvPr id="3" name="Content Placeholder 2">
            <a:extLst>
              <a:ext uri="{FF2B5EF4-FFF2-40B4-BE49-F238E27FC236}">
                <a16:creationId xmlns="" xmlns:a16="http://schemas.microsoft.com/office/drawing/2014/main" id="{329D63AB-79F6-48BF-AD06-E7189D1D11F6}"/>
              </a:ext>
            </a:extLst>
          </p:cNvPr>
          <p:cNvSpPr>
            <a:spLocks noGrp="1"/>
          </p:cNvSpPr>
          <p:nvPr>
            <p:ph idx="1"/>
          </p:nvPr>
        </p:nvSpPr>
        <p:spPr/>
        <p:txBody>
          <a:bodyPr/>
          <a:lstStyle/>
          <a:p>
            <a:r>
              <a:rPr lang="en-IN" dirty="0"/>
              <a:t> The Data type list is an ordered sequence which is mutable and made up of one or more elements.</a:t>
            </a:r>
          </a:p>
          <a:p>
            <a:pPr marL="0" indent="0">
              <a:buNone/>
            </a:pPr>
            <a:endParaRPr lang="en-IN" dirty="0"/>
          </a:p>
          <a:p>
            <a:r>
              <a:rPr lang="en-IN" dirty="0"/>
              <a:t>A list can have elements of different data types such as integer, float ,     string ,tuple or even another list.</a:t>
            </a:r>
          </a:p>
          <a:p>
            <a:endParaRPr lang="en-IN" dirty="0"/>
          </a:p>
          <a:p>
            <a:r>
              <a:rPr lang="en-IN" dirty="0">
                <a:solidFill>
                  <a:schemeClr val="tx1"/>
                </a:solidFill>
              </a:rPr>
              <a:t>A list is very useful to group elements of mixed data types.</a:t>
            </a:r>
          </a:p>
          <a:p>
            <a:endParaRPr lang="en-IN" dirty="0"/>
          </a:p>
          <a:p>
            <a:r>
              <a:rPr lang="en-IN" dirty="0"/>
              <a:t>Elements of list are enclosed in square brackets [ ] and separated by comma.</a:t>
            </a:r>
          </a:p>
        </p:txBody>
      </p:sp>
    </p:spTree>
    <p:extLst>
      <p:ext uri="{BB962C8B-B14F-4D97-AF65-F5344CB8AC3E}">
        <p14:creationId xmlns="" xmlns:p14="http://schemas.microsoft.com/office/powerpoint/2010/main" val="4192558774"/>
      </p:ext>
    </p:extLst>
  </p:cSld>
  <p:clrMapOvr>
    <a:masterClrMapping/>
  </p:clrMapOvr>
  <mc:AlternateContent xmlns:mc="http://schemas.openxmlformats.org/markup-compatibility/2006">
    <mc:Choice xmlns=""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E62001-2895-4738-BBC4-66EB9F2BE4C7}"/>
              </a:ext>
            </a:extLst>
          </p:cNvPr>
          <p:cNvSpPr>
            <a:spLocks noGrp="1"/>
          </p:cNvSpPr>
          <p:nvPr>
            <p:ph type="title"/>
          </p:nvPr>
        </p:nvSpPr>
        <p:spPr/>
        <p:txBody>
          <a:bodyPr/>
          <a:lstStyle/>
          <a:p>
            <a:r>
              <a:rPr lang="en-IN" dirty="0"/>
              <a:t>Examples of list.</a:t>
            </a:r>
            <a:br>
              <a:rPr lang="en-IN" dirty="0"/>
            </a:br>
            <a:endParaRPr lang="en-IN" dirty="0"/>
          </a:p>
        </p:txBody>
      </p:sp>
      <p:sp>
        <p:nvSpPr>
          <p:cNvPr id="3" name="Content Placeholder 2">
            <a:extLst>
              <a:ext uri="{FF2B5EF4-FFF2-40B4-BE49-F238E27FC236}">
                <a16:creationId xmlns="" xmlns:a16="http://schemas.microsoft.com/office/drawing/2014/main" id="{C7E25E80-6FF2-4E29-BA21-2675B96ABAB1}"/>
              </a:ext>
            </a:extLst>
          </p:cNvPr>
          <p:cNvSpPr>
            <a:spLocks noGrp="1"/>
          </p:cNvSpPr>
          <p:nvPr>
            <p:ph idx="1"/>
          </p:nvPr>
        </p:nvSpPr>
        <p:spPr/>
        <p:txBody>
          <a:bodyPr>
            <a:normAutofit lnSpcReduction="10000"/>
          </a:bodyPr>
          <a:lstStyle/>
          <a:p>
            <a:pPr marL="0" indent="0">
              <a:buNone/>
            </a:pPr>
            <a:r>
              <a:rPr lang="en-IN" dirty="0"/>
              <a:t>eg1.</a:t>
            </a:r>
          </a:p>
          <a:p>
            <a:pPr marL="0" indent="0">
              <a:buNone/>
            </a:pPr>
            <a:r>
              <a:rPr lang="en-IN" dirty="0"/>
              <a:t>&gt;&gt;&gt; A=[2,5,7,a,b,c]</a:t>
            </a:r>
          </a:p>
          <a:p>
            <a:pPr marL="0" indent="0">
              <a:buNone/>
            </a:pPr>
            <a:r>
              <a:rPr lang="en-IN" dirty="0"/>
              <a:t>&gt;&gt;&gt;print(A)</a:t>
            </a:r>
          </a:p>
          <a:p>
            <a:pPr marL="0" indent="0">
              <a:buNone/>
            </a:pPr>
            <a:r>
              <a:rPr lang="en-IN" dirty="0"/>
              <a:t># The Output of the above print statement is:</a:t>
            </a:r>
          </a:p>
          <a:p>
            <a:pPr marL="0" indent="0">
              <a:buNone/>
            </a:pPr>
            <a:r>
              <a:rPr lang="en-IN" dirty="0"/>
              <a:t>[2,5,7,a,b,c]</a:t>
            </a:r>
          </a:p>
          <a:p>
            <a:pPr marL="0" indent="0">
              <a:buNone/>
            </a:pPr>
            <a:r>
              <a:rPr lang="en-IN" dirty="0"/>
              <a:t>eg2.</a:t>
            </a:r>
          </a:p>
          <a:p>
            <a:pPr marL="0" indent="0">
              <a:buNone/>
            </a:pPr>
            <a:r>
              <a:rPr lang="en-IN" dirty="0"/>
              <a:t>&gt;&gt;&gt;B=[q , w ,e , r , t , y]</a:t>
            </a:r>
          </a:p>
          <a:p>
            <a:pPr marL="0" indent="0">
              <a:buNone/>
            </a:pPr>
            <a:r>
              <a:rPr lang="en-IN" dirty="0"/>
              <a:t># The Output of the above print statement is:</a:t>
            </a:r>
          </a:p>
          <a:p>
            <a:pPr marL="0" indent="0">
              <a:buNone/>
            </a:pPr>
            <a:r>
              <a:rPr lang="en-IN" dirty="0"/>
              <a:t>  [q , w , e , r , t , y]</a:t>
            </a:r>
          </a:p>
          <a:p>
            <a:pPr marL="0" indent="0">
              <a:buNone/>
            </a:pPr>
            <a:r>
              <a:rPr lang="en-IN" dirty="0"/>
              <a:t> </a:t>
            </a:r>
          </a:p>
        </p:txBody>
      </p:sp>
    </p:spTree>
    <p:extLst>
      <p:ext uri="{BB962C8B-B14F-4D97-AF65-F5344CB8AC3E}">
        <p14:creationId xmlns="" xmlns:p14="http://schemas.microsoft.com/office/powerpoint/2010/main" val="1464644024"/>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D159A9-351A-42C6-9AB1-F47348389DA5}"/>
              </a:ext>
            </a:extLst>
          </p:cNvPr>
          <p:cNvSpPr>
            <a:spLocks noGrp="1"/>
          </p:cNvSpPr>
          <p:nvPr>
            <p:ph type="title"/>
          </p:nvPr>
        </p:nvSpPr>
        <p:spPr/>
        <p:txBody>
          <a:bodyPr/>
          <a:lstStyle/>
          <a:p>
            <a:r>
              <a:rPr lang="en-IN" b="1" u="sng" dirty="0">
                <a:solidFill>
                  <a:srgbClr val="FF0000"/>
                </a:solidFill>
              </a:rPr>
              <a:t>Accessing elements in a List.</a:t>
            </a:r>
            <a:br>
              <a:rPr lang="en-IN" b="1" u="sng" dirty="0">
                <a:solidFill>
                  <a:srgbClr val="FF0000"/>
                </a:solidFill>
              </a:rPr>
            </a:br>
            <a:endParaRPr lang="en-IN" dirty="0"/>
          </a:p>
        </p:txBody>
      </p:sp>
      <p:sp>
        <p:nvSpPr>
          <p:cNvPr id="3" name="Content Placeholder 2">
            <a:extLst>
              <a:ext uri="{FF2B5EF4-FFF2-40B4-BE49-F238E27FC236}">
                <a16:creationId xmlns="" xmlns:a16="http://schemas.microsoft.com/office/drawing/2014/main" id="{FA04180B-0A77-4D13-B8A4-443100D81945}"/>
              </a:ext>
            </a:extLst>
          </p:cNvPr>
          <p:cNvSpPr>
            <a:spLocks noGrp="1"/>
          </p:cNvSpPr>
          <p:nvPr>
            <p:ph idx="1"/>
          </p:nvPr>
        </p:nvSpPr>
        <p:spPr>
          <a:xfrm>
            <a:off x="782109" y="2367627"/>
            <a:ext cx="8596668" cy="3880773"/>
          </a:xfrm>
        </p:spPr>
        <p:txBody>
          <a:bodyPr/>
          <a:lstStyle/>
          <a:p>
            <a:r>
              <a:rPr lang="en-IN" dirty="0"/>
              <a:t>Each element in a list is accessed using value called index.</a:t>
            </a:r>
          </a:p>
          <a:p>
            <a:pPr marL="0" indent="0">
              <a:buNone/>
            </a:pPr>
            <a:endParaRPr lang="en-IN" dirty="0"/>
          </a:p>
          <a:p>
            <a:r>
              <a:rPr lang="en-IN" dirty="0"/>
              <a:t>The first index value is 0 ,the second index value 1 and so on.</a:t>
            </a:r>
          </a:p>
          <a:p>
            <a:pPr marL="0" indent="0">
              <a:buNone/>
            </a:pPr>
            <a:endParaRPr lang="en-IN" dirty="0"/>
          </a:p>
          <a:p>
            <a:r>
              <a:rPr lang="en-IN" dirty="0"/>
              <a:t>Elements in the list are assigned index values in increasing order </a:t>
            </a:r>
          </a:p>
          <a:p>
            <a:pPr marL="0" indent="0">
              <a:buNone/>
            </a:pPr>
            <a:r>
              <a:rPr lang="en-IN" dirty="0"/>
              <a:t>	sterling from 0.</a:t>
            </a:r>
          </a:p>
          <a:p>
            <a:endParaRPr lang="en-IN" dirty="0"/>
          </a:p>
        </p:txBody>
      </p:sp>
    </p:spTree>
    <p:extLst>
      <p:ext uri="{BB962C8B-B14F-4D97-AF65-F5344CB8AC3E}">
        <p14:creationId xmlns="" xmlns:p14="http://schemas.microsoft.com/office/powerpoint/2010/main" val="10833970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C6B0E1-41F0-42F2-B57B-F6D53A1E8BC1}"/>
              </a:ext>
            </a:extLst>
          </p:cNvPr>
          <p:cNvSpPr>
            <a:spLocks noGrp="1"/>
          </p:cNvSpPr>
          <p:nvPr>
            <p:ph type="title"/>
          </p:nvPr>
        </p:nvSpPr>
        <p:spPr/>
        <p:txBody>
          <a:bodyPr>
            <a:normAutofit fontScale="90000"/>
          </a:bodyPr>
          <a:lstStyle/>
          <a:p>
            <a:r>
              <a:rPr lang="en-IN" b="1" u="sng" dirty="0">
                <a:solidFill>
                  <a:srgbClr val="FF0000"/>
                </a:solidFill>
              </a:rPr>
              <a:t>Example of Accessing elements in a List.</a:t>
            </a:r>
            <a:br>
              <a:rPr lang="en-IN" b="1" u="sng" dirty="0">
                <a:solidFill>
                  <a:srgbClr val="FF0000"/>
                </a:solidFill>
              </a:rPr>
            </a:br>
            <a:endParaRPr lang="en-IN" dirty="0"/>
          </a:p>
        </p:txBody>
      </p:sp>
      <p:sp>
        <p:nvSpPr>
          <p:cNvPr id="3" name="Content Placeholder 2">
            <a:extLst>
              <a:ext uri="{FF2B5EF4-FFF2-40B4-BE49-F238E27FC236}">
                <a16:creationId xmlns="" xmlns:a16="http://schemas.microsoft.com/office/drawing/2014/main" id="{F156EF57-578B-44E5-B24E-908C067F84CA}"/>
              </a:ext>
            </a:extLst>
          </p:cNvPr>
          <p:cNvSpPr>
            <a:spLocks noGrp="1"/>
          </p:cNvSpPr>
          <p:nvPr>
            <p:ph idx="1"/>
          </p:nvPr>
        </p:nvSpPr>
        <p:spPr/>
        <p:txBody>
          <a:bodyPr>
            <a:normAutofit/>
          </a:bodyPr>
          <a:lstStyle/>
          <a:p>
            <a:pPr marL="0" indent="0">
              <a:buNone/>
            </a:pPr>
            <a:r>
              <a:rPr lang="en-IN" dirty="0"/>
              <a:t>eg1. </a:t>
            </a:r>
          </a:p>
          <a:p>
            <a:pPr marL="0" indent="0">
              <a:buNone/>
            </a:pPr>
            <a:r>
              <a:rPr lang="en-IN" dirty="0"/>
              <a:t># initialling a list named l1</a:t>
            </a:r>
          </a:p>
          <a:p>
            <a:pPr marL="0" indent="0">
              <a:buNone/>
            </a:pPr>
            <a:r>
              <a:rPr lang="en-IN" dirty="0"/>
              <a:t>&gt;&gt;&gt; l1=[ I,N,D,I,A]</a:t>
            </a:r>
          </a:p>
          <a:p>
            <a:pPr marL="0" indent="0">
              <a:buNone/>
            </a:pPr>
            <a:r>
              <a:rPr lang="en-IN" dirty="0"/>
              <a:t>&gt;&gt;&gt; l1[0]</a:t>
            </a:r>
          </a:p>
          <a:p>
            <a:pPr marL="0" indent="0">
              <a:buNone/>
            </a:pPr>
            <a:r>
              <a:rPr lang="en-IN" dirty="0"/>
              <a:t># it returns first element of list l1.</a:t>
            </a:r>
          </a:p>
          <a:p>
            <a:pPr marL="0" indent="0">
              <a:buNone/>
            </a:pPr>
            <a:r>
              <a:rPr lang="en-IN" dirty="0"/>
              <a:t>      I</a:t>
            </a:r>
          </a:p>
          <a:p>
            <a:pPr marL="0" indent="0">
              <a:buNone/>
            </a:pPr>
            <a:r>
              <a:rPr lang="en-IN" dirty="0"/>
              <a:t>&gt;&gt;&gt; l1[-1]</a:t>
            </a:r>
          </a:p>
          <a:p>
            <a:pPr marL="0" indent="0">
              <a:buNone/>
            </a:pPr>
            <a:r>
              <a:rPr lang="en-IN" dirty="0"/>
              <a:t># it returns first element from right</a:t>
            </a:r>
          </a:p>
          <a:p>
            <a:pPr marL="0" indent="0">
              <a:buNone/>
            </a:pPr>
            <a:r>
              <a:rPr lang="en-IN" dirty="0"/>
              <a:t>     A</a:t>
            </a:r>
          </a:p>
        </p:txBody>
      </p:sp>
    </p:spTree>
    <p:extLst>
      <p:ext uri="{BB962C8B-B14F-4D97-AF65-F5344CB8AC3E}">
        <p14:creationId xmlns="" xmlns:p14="http://schemas.microsoft.com/office/powerpoint/2010/main" val="865370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FF2390-BCD8-43F2-B583-78CE55C3CD7D}"/>
              </a:ext>
            </a:extLst>
          </p:cNvPr>
          <p:cNvSpPr>
            <a:spLocks noGrp="1"/>
          </p:cNvSpPr>
          <p:nvPr>
            <p:ph type="title"/>
          </p:nvPr>
        </p:nvSpPr>
        <p:spPr/>
        <p:txBody>
          <a:bodyPr/>
          <a:lstStyle/>
          <a:p>
            <a:r>
              <a:rPr lang="en-US" b="1" i="1" u="sng" dirty="0">
                <a:solidFill>
                  <a:srgbClr val="FF0000"/>
                </a:solidFill>
              </a:rPr>
              <a:t>Lists are Mutable In Python:</a:t>
            </a:r>
            <a:br>
              <a:rPr lang="en-US" b="1" i="1" u="sng" dirty="0">
                <a:solidFill>
                  <a:srgbClr val="FF0000"/>
                </a:solidFill>
              </a:rPr>
            </a:br>
            <a:endParaRPr lang="en-IN" dirty="0"/>
          </a:p>
        </p:txBody>
      </p:sp>
      <p:sp>
        <p:nvSpPr>
          <p:cNvPr id="3" name="Content Placeholder 2">
            <a:extLst>
              <a:ext uri="{FF2B5EF4-FFF2-40B4-BE49-F238E27FC236}">
                <a16:creationId xmlns="" xmlns:a16="http://schemas.microsoft.com/office/drawing/2014/main" id="{34970238-940F-41FE-BA9C-7866E0DF948A}"/>
              </a:ext>
            </a:extLst>
          </p:cNvPr>
          <p:cNvSpPr>
            <a:spLocks noGrp="1"/>
          </p:cNvSpPr>
          <p:nvPr>
            <p:ph idx="1"/>
          </p:nvPr>
        </p:nvSpPr>
        <p:spPr/>
        <p:txBody>
          <a:bodyPr>
            <a:normAutofit/>
          </a:bodyPr>
          <a:lstStyle/>
          <a:p>
            <a:pPr marL="0" indent="0">
              <a:buNone/>
            </a:pPr>
            <a:r>
              <a:rPr lang="en-US" dirty="0"/>
              <a:t> </a:t>
            </a:r>
            <a:endParaRPr lang="en-US" sz="2000" dirty="0"/>
          </a:p>
          <a:p>
            <a:pPr marL="0" indent="0">
              <a:buNone/>
            </a:pPr>
            <a:r>
              <a:rPr lang="en-US" u="sng" dirty="0">
                <a:solidFill>
                  <a:srgbClr val="7030A0"/>
                </a:solidFill>
              </a:rPr>
              <a:t>lists are mutable. </a:t>
            </a:r>
            <a:r>
              <a:rPr lang="en-US" dirty="0"/>
              <a:t>It means that the contents of the list </a:t>
            </a:r>
            <a:r>
              <a:rPr lang="en-US" u="sng" dirty="0">
                <a:solidFill>
                  <a:srgbClr val="7030A0"/>
                </a:solidFill>
              </a:rPr>
              <a:t>can be changed </a:t>
            </a:r>
            <a:r>
              <a:rPr lang="en-US" dirty="0"/>
              <a:t>after it has been created. </a:t>
            </a:r>
          </a:p>
          <a:p>
            <a:pPr marL="0" indent="0">
              <a:buNone/>
            </a:pPr>
            <a:r>
              <a:rPr lang="en-US" dirty="0"/>
              <a:t>#List list1 of colors </a:t>
            </a:r>
          </a:p>
          <a:p>
            <a:pPr marL="0" indent="0">
              <a:buNone/>
            </a:pPr>
            <a:r>
              <a:rPr lang="en-US" dirty="0"/>
              <a:t> &gt;&gt;&gt; list1 = ['</a:t>
            </a:r>
            <a:r>
              <a:rPr lang="en-US" dirty="0" err="1"/>
              <a:t>Red','Green','Blue','Orange</a:t>
            </a:r>
            <a:r>
              <a:rPr lang="en-US" dirty="0"/>
              <a:t>’]  </a:t>
            </a:r>
          </a:p>
          <a:p>
            <a:pPr marL="0" indent="0">
              <a:buNone/>
            </a:pPr>
            <a:r>
              <a:rPr lang="en-US" dirty="0"/>
              <a:t> #change/override the fourth element of list1  </a:t>
            </a:r>
          </a:p>
          <a:p>
            <a:pPr marL="0" indent="0">
              <a:buNone/>
            </a:pPr>
            <a:r>
              <a:rPr lang="en-US" dirty="0"/>
              <a:t>&gt;&gt;&gt; list1[3] = 'Black'             </a:t>
            </a:r>
          </a:p>
          <a:p>
            <a:pPr marL="0" indent="0">
              <a:buNone/>
            </a:pPr>
            <a:r>
              <a:rPr lang="en-US" dirty="0"/>
              <a:t>   &gt;&gt;&gt; list1 </a:t>
            </a:r>
          </a:p>
          <a:p>
            <a:pPr marL="0" indent="0">
              <a:buNone/>
            </a:pPr>
            <a:r>
              <a:rPr lang="en-US" dirty="0"/>
              <a:t> #print the modified list</a:t>
            </a:r>
          </a:p>
          <a:p>
            <a:pPr marL="0" indent="0">
              <a:buNone/>
            </a:pPr>
            <a:r>
              <a:rPr lang="en-US" dirty="0"/>
              <a:t> list1 ['Red', 'Green', 'Blue', 'Black']</a:t>
            </a:r>
            <a:endParaRPr lang="en-IN" dirty="0"/>
          </a:p>
        </p:txBody>
      </p:sp>
    </p:spTree>
    <p:extLst>
      <p:ext uri="{BB962C8B-B14F-4D97-AF65-F5344CB8AC3E}">
        <p14:creationId xmlns="" xmlns:p14="http://schemas.microsoft.com/office/powerpoint/2010/main" val="7562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69EB23-C2C4-4568-8C5D-E629CD1AE573}"/>
              </a:ext>
            </a:extLst>
          </p:cNvPr>
          <p:cNvSpPr>
            <a:spLocks noGrp="1"/>
          </p:cNvSpPr>
          <p:nvPr>
            <p:ph type="title"/>
          </p:nvPr>
        </p:nvSpPr>
        <p:spPr/>
        <p:txBody>
          <a:bodyPr/>
          <a:lstStyle/>
          <a:p>
            <a:r>
              <a:rPr lang="en-US" b="1" u="sng" dirty="0">
                <a:solidFill>
                  <a:srgbClr val="FF0000"/>
                </a:solidFill>
              </a:rPr>
              <a:t>List operations  :</a:t>
            </a:r>
            <a:br>
              <a:rPr lang="en-US" b="1" u="sng" dirty="0">
                <a:solidFill>
                  <a:srgbClr val="FF0000"/>
                </a:solidFill>
              </a:rPr>
            </a:br>
            <a:endParaRPr lang="en-IN" dirty="0"/>
          </a:p>
        </p:txBody>
      </p:sp>
      <p:sp>
        <p:nvSpPr>
          <p:cNvPr id="3" name="Content Placeholder 2">
            <a:extLst>
              <a:ext uri="{FF2B5EF4-FFF2-40B4-BE49-F238E27FC236}">
                <a16:creationId xmlns="" xmlns:a16="http://schemas.microsoft.com/office/drawing/2014/main" id="{647275E9-4245-41F8-A30A-A2BCF43C879D}"/>
              </a:ext>
            </a:extLst>
          </p:cNvPr>
          <p:cNvSpPr>
            <a:spLocks noGrp="1"/>
          </p:cNvSpPr>
          <p:nvPr>
            <p:ph idx="1"/>
          </p:nvPr>
        </p:nvSpPr>
        <p:spPr/>
        <p:txBody>
          <a:bodyPr>
            <a:normAutofit fontScale="85000" lnSpcReduction="10000"/>
          </a:bodyPr>
          <a:lstStyle/>
          <a:p>
            <a:r>
              <a:rPr lang="en-US" dirty="0"/>
              <a:t>The data type list allows manipulation of its contents through various operations :</a:t>
            </a:r>
          </a:p>
          <a:p>
            <a:pPr marL="0" indent="0">
              <a:buNone/>
            </a:pPr>
            <a:r>
              <a:rPr lang="en-US" dirty="0"/>
              <a:t>1.</a:t>
            </a:r>
            <a:r>
              <a:rPr lang="en-US" dirty="0">
                <a:solidFill>
                  <a:schemeClr val="accent2"/>
                </a:solidFill>
              </a:rPr>
              <a:t>Concatenation.   </a:t>
            </a:r>
          </a:p>
          <a:p>
            <a:pPr marL="0" indent="0">
              <a:buNone/>
            </a:pPr>
            <a:r>
              <a:rPr lang="en-US" dirty="0"/>
              <a:t>Python allows us to join two or more lists using  concatenation </a:t>
            </a:r>
          </a:p>
          <a:p>
            <a:pPr marL="0" indent="0">
              <a:buNone/>
            </a:pPr>
            <a:r>
              <a:rPr lang="en-US" dirty="0"/>
              <a:t>operator using symbol +.</a:t>
            </a:r>
          </a:p>
          <a:p>
            <a:pPr marL="0" indent="0">
              <a:buNone/>
            </a:pPr>
            <a:r>
              <a:rPr lang="en-US" dirty="0"/>
              <a:t>2.</a:t>
            </a:r>
            <a:r>
              <a:rPr lang="en-US" dirty="0">
                <a:solidFill>
                  <a:schemeClr val="accent2"/>
                </a:solidFill>
              </a:rPr>
              <a:t>Repetition.</a:t>
            </a:r>
          </a:p>
          <a:p>
            <a:pPr marL="0" indent="0">
              <a:buNone/>
            </a:pPr>
            <a:r>
              <a:rPr lang="en-US" dirty="0"/>
              <a:t>Python allows us to replicate the contents of a list using repetition operator depicted by symbol *.</a:t>
            </a:r>
          </a:p>
          <a:p>
            <a:pPr marL="0" indent="0">
              <a:buNone/>
            </a:pPr>
            <a:r>
              <a:rPr lang="en-US" dirty="0"/>
              <a:t>3.</a:t>
            </a:r>
            <a:r>
              <a:rPr lang="en-US" dirty="0">
                <a:solidFill>
                  <a:schemeClr val="accent2"/>
                </a:solidFill>
              </a:rPr>
              <a:t>Membership.</a:t>
            </a:r>
          </a:p>
          <a:p>
            <a:pPr marL="0" indent="0">
              <a:buNone/>
            </a:pPr>
            <a:r>
              <a:rPr lang="en-US" dirty="0"/>
              <a:t>The membership operator in checks if the element is present in the list and returns True, else returns False. </a:t>
            </a:r>
          </a:p>
          <a:p>
            <a:pPr marL="0" indent="0">
              <a:buNone/>
            </a:pPr>
            <a:r>
              <a:rPr lang="en-US" dirty="0"/>
              <a:t>4.</a:t>
            </a:r>
            <a:r>
              <a:rPr lang="en-US" dirty="0">
                <a:solidFill>
                  <a:schemeClr val="accent2"/>
                </a:solidFill>
              </a:rPr>
              <a:t>Slicing.</a:t>
            </a:r>
          </a:p>
          <a:p>
            <a:pPr marL="0" indent="0">
              <a:buNone/>
            </a:pPr>
            <a:r>
              <a:rPr lang="en-US" dirty="0"/>
              <a:t>Slicing operations allow us to create new list by taking out elements from an existing list.</a:t>
            </a:r>
            <a:endParaRPr lang="en-IN" dirty="0"/>
          </a:p>
        </p:txBody>
      </p:sp>
    </p:spTree>
    <p:extLst>
      <p:ext uri="{BB962C8B-B14F-4D97-AF65-F5344CB8AC3E}">
        <p14:creationId xmlns="" xmlns:p14="http://schemas.microsoft.com/office/powerpoint/2010/main" val="198026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000"/>
                                        <p:tgtEl>
                                          <p:spTgt spid="3">
                                            <p:txEl>
                                              <p:pRg st="8" end="8"/>
                                            </p:txEl>
                                          </p:spTgt>
                                        </p:tgtEl>
                                      </p:cBhvr>
                                    </p:animEffect>
                                    <p:anim calcmode="lin" valueType="num">
                                      <p:cBhvr>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1000"/>
                                        <p:tgtEl>
                                          <p:spTgt spid="3">
                                            <p:txEl>
                                              <p:pRg st="9" end="9"/>
                                            </p:txEl>
                                          </p:spTgt>
                                        </p:tgtEl>
                                      </p:cBhvr>
                                    </p:animEffect>
                                    <p:anim calcmode="lin" valueType="num">
                                      <p:cBhvr>
                                        <p:cTn id="5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ACC81C-6B55-4395-8454-0611CEF9CAAF}"/>
              </a:ext>
            </a:extLst>
          </p:cNvPr>
          <p:cNvSpPr>
            <a:spLocks noGrp="1"/>
          </p:cNvSpPr>
          <p:nvPr>
            <p:ph type="title"/>
          </p:nvPr>
        </p:nvSpPr>
        <p:spPr/>
        <p:txBody>
          <a:bodyPr/>
          <a:lstStyle/>
          <a:p>
            <a:r>
              <a:rPr lang="en-US" b="1" i="1" u="sng" dirty="0">
                <a:solidFill>
                  <a:schemeClr val="accent4"/>
                </a:solidFill>
              </a:rPr>
              <a:t>Traversing a List:</a:t>
            </a:r>
            <a:br>
              <a:rPr lang="en-US" b="1" i="1" u="sng" dirty="0">
                <a:solidFill>
                  <a:schemeClr val="accent4"/>
                </a:solidFill>
              </a:rPr>
            </a:br>
            <a:endParaRPr lang="en-IN" dirty="0"/>
          </a:p>
        </p:txBody>
      </p:sp>
      <p:sp>
        <p:nvSpPr>
          <p:cNvPr id="3" name="Content Placeholder 2">
            <a:extLst>
              <a:ext uri="{FF2B5EF4-FFF2-40B4-BE49-F238E27FC236}">
                <a16:creationId xmlns="" xmlns:a16="http://schemas.microsoft.com/office/drawing/2014/main" id="{97ABCF4C-64AD-4E1C-BF8E-04D6C3E8DBC4}"/>
              </a:ext>
            </a:extLst>
          </p:cNvPr>
          <p:cNvSpPr>
            <a:spLocks noGrp="1"/>
          </p:cNvSpPr>
          <p:nvPr>
            <p:ph idx="1"/>
          </p:nvPr>
        </p:nvSpPr>
        <p:spPr/>
        <p:txBody>
          <a:bodyPr>
            <a:normAutofit fontScale="92500" lnSpcReduction="20000"/>
          </a:bodyPr>
          <a:lstStyle/>
          <a:p>
            <a:pPr marL="0" indent="0">
              <a:buNone/>
            </a:pPr>
            <a:r>
              <a:rPr lang="en-US" dirty="0"/>
              <a:t>We can access each element of the list or traverse a list using a </a:t>
            </a:r>
            <a:r>
              <a:rPr lang="en-US" b="1" dirty="0">
                <a:solidFill>
                  <a:schemeClr val="accent4"/>
                </a:solidFill>
              </a:rPr>
              <a:t>for loop </a:t>
            </a:r>
            <a:r>
              <a:rPr lang="en-US" dirty="0"/>
              <a:t>or a </a:t>
            </a:r>
            <a:r>
              <a:rPr lang="en-US" dirty="0">
                <a:solidFill>
                  <a:schemeClr val="accent4"/>
                </a:solidFill>
              </a:rPr>
              <a:t>while loop. </a:t>
            </a:r>
          </a:p>
          <a:p>
            <a:pPr marL="0" indent="0">
              <a:buNone/>
            </a:pPr>
            <a:r>
              <a:rPr lang="en-US" dirty="0"/>
              <a:t>List traversal using for loop: </a:t>
            </a:r>
          </a:p>
          <a:p>
            <a:pPr marL="0" indent="0">
              <a:buNone/>
            </a:pPr>
            <a:r>
              <a:rPr lang="en-US" dirty="0"/>
              <a:t>&gt;&gt;&gt; list1 = ['Red’, 'Green’, 'Blue’, 'Yellow', 'Black’] </a:t>
            </a:r>
          </a:p>
          <a:p>
            <a:pPr marL="0" indent="0">
              <a:buNone/>
            </a:pPr>
            <a:r>
              <a:rPr lang="en-US" dirty="0"/>
              <a:t>&gt;&gt;&gt; for item in list1:        </a:t>
            </a:r>
          </a:p>
          <a:p>
            <a:pPr marL="0" indent="0">
              <a:buNone/>
            </a:pPr>
            <a:r>
              <a:rPr lang="en-US" dirty="0"/>
              <a:t> print(item) </a:t>
            </a:r>
          </a:p>
          <a:p>
            <a:pPr marL="0" indent="0">
              <a:buNone/>
            </a:pPr>
            <a:r>
              <a:rPr lang="en-US" dirty="0"/>
              <a:t>Output:</a:t>
            </a:r>
          </a:p>
          <a:p>
            <a:pPr marL="0" indent="0">
              <a:buNone/>
            </a:pPr>
            <a:r>
              <a:rPr lang="en-US" dirty="0"/>
              <a:t> Red </a:t>
            </a:r>
          </a:p>
          <a:p>
            <a:pPr marL="0" indent="0">
              <a:buNone/>
            </a:pPr>
            <a:r>
              <a:rPr lang="en-US" dirty="0"/>
              <a:t>Green </a:t>
            </a:r>
          </a:p>
          <a:p>
            <a:pPr marL="0" indent="0">
              <a:buNone/>
            </a:pPr>
            <a:r>
              <a:rPr lang="en-US" dirty="0"/>
              <a:t>Blue </a:t>
            </a:r>
          </a:p>
          <a:p>
            <a:pPr marL="0" indent="0">
              <a:buNone/>
            </a:pPr>
            <a:r>
              <a:rPr lang="en-US" dirty="0"/>
              <a:t>Yellow </a:t>
            </a:r>
          </a:p>
          <a:p>
            <a:pPr marL="0" indent="0">
              <a:buNone/>
            </a:pPr>
            <a:r>
              <a:rPr lang="en-US" dirty="0"/>
              <a:t>Black</a:t>
            </a:r>
            <a:endParaRPr lang="en-IN" dirty="0"/>
          </a:p>
        </p:txBody>
      </p:sp>
    </p:spTree>
    <p:extLst>
      <p:ext uri="{BB962C8B-B14F-4D97-AF65-F5344CB8AC3E}">
        <p14:creationId xmlns="" xmlns:p14="http://schemas.microsoft.com/office/powerpoint/2010/main" val="1193368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BDFF3CD0-97FA-4D16-805A-E34C81A8627B}"/>
              </a:ext>
            </a:extLst>
          </p:cNvPr>
          <p:cNvSpPr/>
          <p:nvPr/>
        </p:nvSpPr>
        <p:spPr>
          <a:xfrm>
            <a:off x="1209961" y="2444234"/>
            <a:ext cx="6787692" cy="5355312"/>
          </a:xfrm>
          <a:prstGeom prst="rect">
            <a:avLst/>
          </a:prstGeom>
        </p:spPr>
        <p:txBody>
          <a:bodyPr wrap="none">
            <a:spAutoFit/>
          </a:bodyPr>
          <a:lstStyle/>
          <a:p>
            <a:r>
              <a:rPr lang="en-IN" i="1" u="sng" dirty="0">
                <a:solidFill>
                  <a:schemeClr val="accent4"/>
                </a:solidFill>
              </a:rPr>
              <a:t>List Methods and Built-In Functions</a:t>
            </a:r>
          </a:p>
          <a:p>
            <a:r>
              <a:rPr lang="en-IN" dirty="0"/>
              <a:t>1.len()	:</a:t>
            </a:r>
            <a:r>
              <a:rPr lang="en-US" dirty="0"/>
              <a:t>Returns the length of the list passed as the argument.</a:t>
            </a:r>
          </a:p>
          <a:p>
            <a:r>
              <a:rPr lang="en-IN" dirty="0"/>
              <a:t>	</a:t>
            </a:r>
            <a:r>
              <a:rPr lang="nb-NO" dirty="0"/>
              <a:t>&gt;&gt;&gt; a1 = [a,b,30,40,d] </a:t>
            </a:r>
          </a:p>
          <a:p>
            <a:r>
              <a:rPr lang="nb-NO" dirty="0"/>
              <a:t>	&gt;&gt;&gt; len(a1) </a:t>
            </a:r>
          </a:p>
          <a:p>
            <a:r>
              <a:rPr lang="nb-NO" dirty="0"/>
              <a:t>	output :5</a:t>
            </a:r>
            <a:endParaRPr lang="en-IN" dirty="0"/>
          </a:p>
          <a:p>
            <a:r>
              <a:rPr lang="en-IN" dirty="0"/>
              <a:t>2. list()	</a:t>
            </a:r>
          </a:p>
          <a:p>
            <a:r>
              <a:rPr lang="en-IN" dirty="0"/>
              <a:t>(</a:t>
            </a:r>
            <a:r>
              <a:rPr lang="en-IN" dirty="0" err="1"/>
              <a:t>i</a:t>
            </a:r>
            <a:r>
              <a:rPr lang="en-IN" dirty="0"/>
              <a:t>).</a:t>
            </a:r>
            <a:r>
              <a:rPr lang="en-US" dirty="0"/>
              <a:t>Creates an empty list if no argument is passed</a:t>
            </a:r>
          </a:p>
          <a:p>
            <a:r>
              <a:rPr lang="en-US" dirty="0"/>
              <a:t>     &gt;&gt;&gt; list1 = list() </a:t>
            </a:r>
          </a:p>
          <a:p>
            <a:r>
              <a:rPr lang="en-US" dirty="0"/>
              <a:t>     &gt;&gt;&gt; list1 </a:t>
            </a:r>
          </a:p>
          <a:p>
            <a:r>
              <a:rPr lang="en-US" dirty="0"/>
              <a:t>	output : [ ]</a:t>
            </a:r>
            <a:endParaRPr lang="en-IN" dirty="0"/>
          </a:p>
          <a:p>
            <a:r>
              <a:rPr lang="en-IN" dirty="0"/>
              <a:t>(ii).</a:t>
            </a:r>
            <a:r>
              <a:rPr lang="en-US" dirty="0"/>
              <a:t>Creates a list if a sequence is passed as an argument</a:t>
            </a:r>
          </a:p>
          <a:p>
            <a:r>
              <a:rPr lang="en-US" dirty="0"/>
              <a:t>&gt;&gt;&gt; str1= '</a:t>
            </a:r>
            <a:r>
              <a:rPr lang="en-US" dirty="0" err="1"/>
              <a:t>aeiou</a:t>
            </a:r>
            <a:r>
              <a:rPr lang="en-US" dirty="0"/>
              <a:t>’</a:t>
            </a:r>
          </a:p>
          <a:p>
            <a:r>
              <a:rPr lang="en-US" dirty="0"/>
              <a:t> &gt;&gt;&gt; list1 = list(str1) </a:t>
            </a:r>
          </a:p>
          <a:p>
            <a:r>
              <a:rPr lang="en-US" dirty="0"/>
              <a:t>&gt;&gt;&gt; list1 </a:t>
            </a:r>
          </a:p>
          <a:p>
            <a:r>
              <a:rPr lang="en-US" dirty="0"/>
              <a:t>Output: ['a', 'e', '</a:t>
            </a:r>
            <a:r>
              <a:rPr lang="en-US" dirty="0" err="1"/>
              <a:t>i</a:t>
            </a:r>
            <a:r>
              <a:rPr lang="en-US" dirty="0"/>
              <a:t>', 'o', 'u’]</a:t>
            </a:r>
          </a:p>
          <a:p>
            <a:r>
              <a:rPr lang="en-IN" dirty="0"/>
              <a:t>	</a:t>
            </a:r>
          </a:p>
          <a:p>
            <a:endParaRPr lang="en-IN" dirty="0"/>
          </a:p>
          <a:p>
            <a:endParaRPr lang="en-IN" dirty="0"/>
          </a:p>
          <a:p>
            <a:endParaRPr lang="en-IN" dirty="0"/>
          </a:p>
        </p:txBody>
      </p:sp>
    </p:spTree>
    <p:extLst>
      <p:ext uri="{BB962C8B-B14F-4D97-AF65-F5344CB8AC3E}">
        <p14:creationId xmlns="" xmlns:p14="http://schemas.microsoft.com/office/powerpoint/2010/main" val="52320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220</TotalTime>
  <Words>817</Words>
  <Application>Microsoft Office PowerPoint</Application>
  <PresentationFormat>Custom</PresentationFormat>
  <Paragraphs>136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Facet</vt:lpstr>
      <vt:lpstr>PYTHON </vt:lpstr>
      <vt:lpstr>Introduction to List</vt:lpstr>
      <vt:lpstr>Examples of list. </vt:lpstr>
      <vt:lpstr>Accessing elements in a List. </vt:lpstr>
      <vt:lpstr>Example of Accessing elements in a List. </vt:lpstr>
      <vt:lpstr>Lists are Mutable In Python: </vt:lpstr>
      <vt:lpstr>List operations  : </vt:lpstr>
      <vt:lpstr>Traversing a List: </vt:lpstr>
      <vt:lpstr>Slide 9</vt:lpstr>
      <vt:lpstr>Slide 10</vt:lpstr>
      <vt:lpstr>List manipulation: </vt:lpstr>
      <vt:lpstr>Difference between sort() and sorted()</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dc:title>
  <dc:creator>HP</dc:creator>
  <cp:lastModifiedBy>DAV</cp:lastModifiedBy>
  <cp:revision>36</cp:revision>
  <dcterms:created xsi:type="dcterms:W3CDTF">2020-04-30T09:25:40Z</dcterms:created>
  <dcterms:modified xsi:type="dcterms:W3CDTF">2020-05-01T10:54:54Z</dcterms:modified>
</cp:coreProperties>
</file>