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1" r:id="rId2"/>
    <p:sldId id="256" r:id="rId3"/>
    <p:sldId id="318" r:id="rId4"/>
    <p:sldId id="282" r:id="rId5"/>
    <p:sldId id="271" r:id="rId6"/>
    <p:sldId id="319" r:id="rId7"/>
    <p:sldId id="307" r:id="rId8"/>
    <p:sldId id="274" r:id="rId9"/>
    <p:sldId id="320" r:id="rId10"/>
    <p:sldId id="284" r:id="rId11"/>
    <p:sldId id="275" r:id="rId12"/>
    <p:sldId id="286" r:id="rId13"/>
    <p:sldId id="288" r:id="rId14"/>
    <p:sldId id="276" r:id="rId15"/>
    <p:sldId id="303" r:id="rId16"/>
    <p:sldId id="304" r:id="rId17"/>
    <p:sldId id="300" r:id="rId18"/>
    <p:sldId id="301" r:id="rId19"/>
    <p:sldId id="277" r:id="rId20"/>
    <p:sldId id="291" r:id="rId21"/>
    <p:sldId id="305" r:id="rId22"/>
    <p:sldId id="292" r:id="rId23"/>
    <p:sldId id="279" r:id="rId24"/>
    <p:sldId id="298" r:id="rId25"/>
    <p:sldId id="299" r:id="rId26"/>
    <p:sldId id="308" r:id="rId27"/>
    <p:sldId id="309" r:id="rId28"/>
    <p:sldId id="310" r:id="rId29"/>
    <p:sldId id="323" r:id="rId30"/>
    <p:sldId id="322" r:id="rId31"/>
    <p:sldId id="32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0" d="100"/>
          <a:sy n="60" d="100"/>
        </p:scale>
        <p:origin x="-1656" y="-25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8678DF-29D2-4A05-9695-B40B437F4FEC}" type="datetimeFigureOut">
              <a:rPr lang="en-US" smtClean="0"/>
              <a:pPr/>
              <a:t>4/22/2020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7D6A3E-0467-442F-8F99-887DCADA1C8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7D6A3E-0467-442F-8F99-887DCADA1C8E}"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7D6A3E-0467-442F-8F99-887DCADA1C8E}" type="slidenum">
              <a:rPr lang="en-US" smtClean="0"/>
              <a:pPr/>
              <a:t>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7D6A3E-0467-442F-8F99-887DCADA1C8E}" type="slidenum">
              <a:rPr lang="en-US" smtClean="0"/>
              <a:pPr/>
              <a:t>12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7D6A3E-0467-442F-8F99-887DCADA1C8E}"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C7D6A3E-0467-442F-8F99-887DCADA1C8E}" type="slidenum">
              <a:rPr lang="en-US" smtClean="0"/>
              <a:pPr/>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7B8B142-0BBE-4F0E-A4C4-E87051B79C3B}"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B8B142-0BBE-4F0E-A4C4-E87051B79C3B}"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B8B142-0BBE-4F0E-A4C4-E87051B79C3B}"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B8B142-0BBE-4F0E-A4C4-E87051B79C3B}"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B8B142-0BBE-4F0E-A4C4-E87051B79C3B}" type="datetimeFigureOut">
              <a:rPr lang="en-US" smtClean="0"/>
              <a:pPr/>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7B8B142-0BBE-4F0E-A4C4-E87051B79C3B}" type="datetimeFigureOut">
              <a:rPr lang="en-US" smtClean="0"/>
              <a:pPr/>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7B8B142-0BBE-4F0E-A4C4-E87051B79C3B}" type="datetimeFigureOut">
              <a:rPr lang="en-US" smtClean="0"/>
              <a:pPr/>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B8B142-0BBE-4F0E-A4C4-E87051B79C3B}" type="datetimeFigureOut">
              <a:rPr lang="en-US" smtClean="0"/>
              <a:pPr/>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B8B142-0BBE-4F0E-A4C4-E87051B79C3B}" type="datetimeFigureOut">
              <a:rPr lang="en-US" smtClean="0"/>
              <a:pPr/>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B8B142-0BBE-4F0E-A4C4-E87051B79C3B}" type="datetimeFigureOut">
              <a:rPr lang="en-US" smtClean="0"/>
              <a:pPr/>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B8B142-0BBE-4F0E-A4C4-E87051B79C3B}" type="datetimeFigureOut">
              <a:rPr lang="en-US" smtClean="0"/>
              <a:pPr/>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DC3AD-CE93-4736-8A81-AB44E38AE54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B8B142-0BBE-4F0E-A4C4-E87051B79C3B}" type="datetimeFigureOut">
              <a:rPr lang="en-US" smtClean="0"/>
              <a:pPr/>
              <a:t>4/22/2020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DC3AD-CE93-4736-8A81-AB44E38AE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95400" y="2286000"/>
            <a:ext cx="6324600" cy="2308324"/>
          </a:xfrm>
          <a:prstGeom prst="rect">
            <a:avLst/>
          </a:prstGeom>
        </p:spPr>
        <p:txBody>
          <a:bodyPr wrap="square">
            <a:spAutoFit/>
          </a:bodyPr>
          <a:lstStyle/>
          <a:p>
            <a:pPr algn="ctr">
              <a:lnSpc>
                <a:spcPct val="150000"/>
              </a:lnSpc>
            </a:pPr>
            <a:r>
              <a:rPr lang="en-US" sz="2800" dirty="0" smtClean="0"/>
              <a:t>SOCIAL </a:t>
            </a:r>
            <a:r>
              <a:rPr lang="en-US" sz="2800" dirty="0" smtClean="0"/>
              <a:t>SCIENCE</a:t>
            </a:r>
          </a:p>
          <a:p>
            <a:pPr algn="ctr">
              <a:lnSpc>
                <a:spcPct val="150000"/>
              </a:lnSpc>
            </a:pPr>
            <a:r>
              <a:rPr lang="en-US" sz="2800" dirty="0" smtClean="0"/>
              <a:t>CLASS – IV </a:t>
            </a:r>
            <a:r>
              <a:rPr lang="en-US" sz="3600" dirty="0" smtClean="0"/>
              <a:t/>
            </a:r>
            <a:br>
              <a:rPr lang="en-US" sz="3600" dirty="0" smtClean="0"/>
            </a:br>
            <a:r>
              <a:rPr lang="en-US" sz="4000" dirty="0" smtClean="0"/>
              <a:t>TOPIC – LET US TRAVEL </a:t>
            </a:r>
            <a:endParaRPr lang="en-US" sz="4000" dirty="0"/>
          </a:p>
        </p:txBody>
      </p:sp>
      <p:sp>
        <p:nvSpPr>
          <p:cNvPr id="4" name="Title 3"/>
          <p:cNvSpPr>
            <a:spLocks noGrp="1"/>
          </p:cNvSpPr>
          <p:nvPr>
            <p:ph type="title"/>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590800"/>
            <a:ext cx="4876800" cy="3016210"/>
          </a:xfrm>
          <a:prstGeom prst="rect">
            <a:avLst/>
          </a:prstGeom>
        </p:spPr>
        <p:txBody>
          <a:bodyPr wrap="square">
            <a:spAutoFit/>
          </a:bodyPr>
          <a:lstStyle/>
          <a:p>
            <a:pPr algn="just"/>
            <a:r>
              <a:rPr lang="en-US" sz="2400" dirty="0" smtClean="0"/>
              <a:t>When bullock carts, trucks and tractor-trolleys </a:t>
            </a:r>
            <a:r>
              <a:rPr lang="en-US" sz="2400" b="1" dirty="0" smtClean="0"/>
              <a:t>go back from cities to village </a:t>
            </a:r>
            <a:r>
              <a:rPr lang="en-US" sz="2400" dirty="0" smtClean="0"/>
              <a:t>they are laden with </a:t>
            </a:r>
            <a:r>
              <a:rPr lang="en-US" sz="2400" u="sng" dirty="0" smtClean="0"/>
              <a:t>gas cylinders, light machinery (crushers, grinders), textiles, scooter etc.</a:t>
            </a:r>
          </a:p>
          <a:p>
            <a:pPr algn="ctr"/>
            <a:endParaRPr lang="en-US" dirty="0" smtClean="0"/>
          </a:p>
          <a:p>
            <a:pPr algn="ctr"/>
            <a:r>
              <a:rPr lang="en-US" sz="2400" b="1" u="sng" dirty="0" smtClean="0"/>
              <a:t>So means of transport form a bridge between rural and urban areas</a:t>
            </a:r>
            <a:r>
              <a:rPr lang="en-US" sz="2800" b="1" u="sng" dirty="0" smtClean="0"/>
              <a:t>.</a:t>
            </a:r>
            <a:endParaRPr lang="en-US" sz="2800" b="1" u="sng" dirty="0"/>
          </a:p>
        </p:txBody>
      </p:sp>
      <p:pic>
        <p:nvPicPr>
          <p:cNvPr id="3074" name="Picture 2" descr="https://c8.alamy.com/comp/CED0H8/indian-gas-bottle-delivery-on-a-bullock-cart-in-the-streets-of-puttaparthi-CED0H8.jpg"/>
          <p:cNvPicPr>
            <a:picLocks noChangeAspect="1" noChangeArrowheads="1"/>
          </p:cNvPicPr>
          <p:nvPr/>
        </p:nvPicPr>
        <p:blipFill>
          <a:blip r:embed="rId2"/>
          <a:srcRect l="4206" t="13293" r="17278" b="23887"/>
          <a:stretch>
            <a:fillRect/>
          </a:stretch>
        </p:blipFill>
        <p:spPr bwMode="auto">
          <a:xfrm>
            <a:off x="5483217" y="2590800"/>
            <a:ext cx="3051183" cy="4125686"/>
          </a:xfrm>
          <a:prstGeom prst="rect">
            <a:avLst/>
          </a:prstGeom>
          <a:noFill/>
        </p:spPr>
      </p:pic>
      <p:sp>
        <p:nvSpPr>
          <p:cNvPr id="5" name="Rectangle 4"/>
          <p:cNvSpPr/>
          <p:nvPr/>
        </p:nvSpPr>
        <p:spPr>
          <a:xfrm>
            <a:off x="228600" y="228600"/>
            <a:ext cx="8686800" cy="2092881"/>
          </a:xfrm>
          <a:prstGeom prst="rect">
            <a:avLst/>
          </a:prstGeom>
          <a:ln w="38100">
            <a:solidFill>
              <a:schemeClr val="tx1"/>
            </a:solidFill>
          </a:ln>
        </p:spPr>
        <p:txBody>
          <a:bodyPr wrap="square">
            <a:spAutoFit/>
          </a:bodyPr>
          <a:lstStyle/>
          <a:p>
            <a:pPr algn="ctr"/>
            <a:r>
              <a:rPr lang="en-US" sz="3200" u="sng" dirty="0" smtClean="0">
                <a:latin typeface="+mj-lt"/>
                <a:ea typeface="Tahoma" pitchFamily="34" charset="0"/>
                <a:cs typeface="Times New Roman" pitchFamily="18" charset="0"/>
              </a:rPr>
              <a:t>FACT</a:t>
            </a:r>
          </a:p>
          <a:p>
            <a:pPr algn="just"/>
            <a:r>
              <a:rPr lang="en-US" sz="2200" dirty="0" smtClean="0">
                <a:latin typeface="+mj-lt"/>
                <a:ea typeface="Tahoma" pitchFamily="34" charset="0"/>
                <a:cs typeface="Times New Roman" pitchFamily="18" charset="0"/>
              </a:rPr>
              <a:t>GOODS CARRIED BY MEANS OF TRANSPORT INDICATE CROPS GROWN IN THAT AREA.</a:t>
            </a:r>
          </a:p>
          <a:p>
            <a:pPr algn="just"/>
            <a:endParaRPr lang="en-US" sz="1000" dirty="0" smtClean="0">
              <a:latin typeface="+mj-lt"/>
              <a:ea typeface="Tahoma" pitchFamily="34" charset="0"/>
              <a:cs typeface="Times New Roman" pitchFamily="18" charset="0"/>
            </a:endParaRPr>
          </a:p>
          <a:p>
            <a:pPr algn="just"/>
            <a:r>
              <a:rPr lang="en-US" sz="2200" dirty="0" smtClean="0">
                <a:latin typeface="+mj-lt"/>
                <a:ea typeface="Tahoma" pitchFamily="34" charset="0"/>
                <a:cs typeface="Times New Roman" pitchFamily="18" charset="0"/>
              </a:rPr>
              <a:t>IF YOU SEE MANY BULLOCK CARTS LOADED WITH SUGARCANE LINED ALONG A ROAD, YOU WILL KNOW THERE IS A SUGAR MILL AROUND.</a:t>
            </a:r>
            <a:endParaRPr lang="en-US" sz="2200" dirty="0">
              <a:latin typeface="+mj-lt"/>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 y="685800"/>
            <a:ext cx="4419600" cy="990600"/>
          </a:xfrm>
          <a:prstGeom prst="rect">
            <a:avLst/>
          </a:prstGeom>
          <a:ln>
            <a:noFill/>
          </a:ln>
        </p:spPr>
        <p:style>
          <a:lnRef idx="2">
            <a:schemeClr val="accent3"/>
          </a:lnRef>
          <a:fillRef idx="1">
            <a:schemeClr val="lt1"/>
          </a:fillRef>
          <a:effectRef idx="0">
            <a:schemeClr val="accent3"/>
          </a:effectRef>
          <a:fontRef idx="minor">
            <a:schemeClr val="dk1"/>
          </a:fontRef>
        </p:style>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tabLst/>
              <a:defRPr/>
            </a:pPr>
            <a:r>
              <a:rPr lang="en-US" sz="2200" dirty="0" smtClean="0"/>
              <a:t>	COASTAL AREA IS A PLACE WHERE LAND MEETS THE SEA.</a:t>
            </a:r>
            <a:endParaRPr kumimoji="0" lang="en-US" sz="2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2" name="Title 1"/>
          <p:cNvSpPr>
            <a:spLocks noGrp="1"/>
          </p:cNvSpPr>
          <p:nvPr>
            <p:ph type="title"/>
          </p:nvPr>
        </p:nvSpPr>
        <p:spPr>
          <a:xfrm>
            <a:off x="1066800" y="-228600"/>
            <a:ext cx="7010400" cy="1143000"/>
          </a:xfrm>
        </p:spPr>
        <p:txBody>
          <a:bodyPr>
            <a:noAutofit/>
          </a:bodyPr>
          <a:lstStyle/>
          <a:p>
            <a:r>
              <a:rPr lang="en-US" sz="3200" b="1" u="sng" dirty="0" smtClean="0"/>
              <a:t>TRANSPORTATION IN COASTAL AREAS</a:t>
            </a:r>
            <a:endParaRPr lang="en-US" sz="3200" b="1" u="sng" dirty="0"/>
          </a:p>
        </p:txBody>
      </p:sp>
      <p:sp>
        <p:nvSpPr>
          <p:cNvPr id="3" name="Content Placeholder 2"/>
          <p:cNvSpPr>
            <a:spLocks noGrp="1"/>
          </p:cNvSpPr>
          <p:nvPr>
            <p:ph idx="1"/>
          </p:nvPr>
        </p:nvSpPr>
        <p:spPr>
          <a:xfrm>
            <a:off x="304800" y="1981200"/>
            <a:ext cx="8534400" cy="1752600"/>
          </a:xfrm>
        </p:spPr>
        <p:txBody>
          <a:bodyPr>
            <a:normAutofit lnSpcReduction="10000"/>
          </a:bodyPr>
          <a:lstStyle/>
          <a:p>
            <a:r>
              <a:rPr lang="en-US" sz="2600" dirty="0" smtClean="0"/>
              <a:t>In </a:t>
            </a:r>
            <a:r>
              <a:rPr lang="en-US" sz="2600" b="1" dirty="0" smtClean="0"/>
              <a:t>coastal areas</a:t>
            </a:r>
            <a:r>
              <a:rPr lang="en-US" sz="2600" dirty="0" smtClean="0"/>
              <a:t>, fishermen use boats to transport fish and other sea food items.</a:t>
            </a:r>
          </a:p>
          <a:p>
            <a:r>
              <a:rPr lang="en-US" sz="2600" dirty="0" smtClean="0"/>
              <a:t>Steamers and ferries with cold storage are used to transport baskets containing fish.</a:t>
            </a:r>
          </a:p>
          <a:p>
            <a:endParaRPr lang="en-US" sz="2600" dirty="0" smtClean="0"/>
          </a:p>
        </p:txBody>
      </p:sp>
      <p:pic>
        <p:nvPicPr>
          <p:cNvPr id="22532" name="Picture 4"/>
          <p:cNvPicPr>
            <a:picLocks noChangeAspect="1" noChangeArrowheads="1"/>
          </p:cNvPicPr>
          <p:nvPr/>
        </p:nvPicPr>
        <p:blipFill>
          <a:blip r:embed="rId2"/>
          <a:srcRect l="25988" t="50000" r="25989" b="19792"/>
          <a:stretch>
            <a:fillRect/>
          </a:stretch>
        </p:blipFill>
        <p:spPr bwMode="auto">
          <a:xfrm>
            <a:off x="914400" y="3656671"/>
            <a:ext cx="7543800" cy="2667929"/>
          </a:xfrm>
          <a:prstGeom prst="rect">
            <a:avLst/>
          </a:prstGeom>
          <a:noFill/>
          <a:ln w="9525">
            <a:noFill/>
            <a:miter lim="800000"/>
            <a:headEnd/>
            <a:tailEnd/>
          </a:ln>
          <a:effectLst/>
        </p:spPr>
      </p:pic>
      <p:sp>
        <p:nvSpPr>
          <p:cNvPr id="5" name="TextBox 4"/>
          <p:cNvSpPr txBox="1"/>
          <p:nvPr/>
        </p:nvSpPr>
        <p:spPr>
          <a:xfrm>
            <a:off x="609600" y="6320135"/>
            <a:ext cx="7924800" cy="461665"/>
          </a:xfrm>
          <a:prstGeom prst="rect">
            <a:avLst/>
          </a:prstGeom>
          <a:noFill/>
        </p:spPr>
        <p:txBody>
          <a:bodyPr wrap="square" rtlCol="0">
            <a:spAutoFit/>
          </a:bodyPr>
          <a:lstStyle/>
          <a:p>
            <a:pPr algn="ctr"/>
            <a:r>
              <a:rPr lang="en-US" sz="2400" b="1" dirty="0" smtClean="0"/>
              <a:t>BOATS CARRYING GOODS ACROSS RIVERS AND SEAS</a:t>
            </a:r>
            <a:endParaRPr lang="en-US" sz="2400" b="1" dirty="0"/>
          </a:p>
        </p:txBody>
      </p:sp>
      <p:sp>
        <p:nvSpPr>
          <p:cNvPr id="7" name="Down Arrow 6"/>
          <p:cNvSpPr/>
          <p:nvPr/>
        </p:nvSpPr>
        <p:spPr>
          <a:xfrm rot="10800000">
            <a:off x="2057400" y="1447800"/>
            <a:ext cx="3810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a:lum bright="10000"/>
          </a:blip>
          <a:srcRect l="27308" t="41066" r="25988" b="29054"/>
          <a:stretch>
            <a:fillRect/>
          </a:stretch>
        </p:blipFill>
        <p:spPr bwMode="auto">
          <a:xfrm>
            <a:off x="304800" y="381000"/>
            <a:ext cx="7900147" cy="3581400"/>
          </a:xfrm>
          <a:prstGeom prst="rect">
            <a:avLst/>
          </a:prstGeom>
          <a:noFill/>
          <a:ln w="9525">
            <a:noFill/>
            <a:miter lim="800000"/>
            <a:headEnd/>
            <a:tailEnd/>
          </a:ln>
          <a:effectLst/>
        </p:spPr>
      </p:pic>
      <p:sp>
        <p:nvSpPr>
          <p:cNvPr id="6" name="TextBox 5"/>
          <p:cNvSpPr txBox="1"/>
          <p:nvPr/>
        </p:nvSpPr>
        <p:spPr>
          <a:xfrm>
            <a:off x="609600" y="4114800"/>
            <a:ext cx="8458200" cy="830997"/>
          </a:xfrm>
          <a:prstGeom prst="rect">
            <a:avLst/>
          </a:prstGeom>
          <a:noFill/>
        </p:spPr>
        <p:txBody>
          <a:bodyPr wrap="square" rtlCol="0">
            <a:spAutoFit/>
          </a:bodyPr>
          <a:lstStyle/>
          <a:p>
            <a:pPr algn="just"/>
            <a:r>
              <a:rPr lang="en-US" sz="2800" b="1" dirty="0" smtClean="0"/>
              <a:t>FERRIES WITH COLD STORAGE TO CARRY FISH BASKETS</a:t>
            </a:r>
          </a:p>
          <a:p>
            <a:pPr algn="just"/>
            <a:r>
              <a:rPr lang="en-US" sz="2000" b="1" dirty="0" smtClean="0"/>
              <a:t>(COLD STORAGE IS USED TO AVOID FISH FROM GETTING ROTTEN)</a:t>
            </a:r>
            <a:endParaRPr lang="en-US" sz="2800" b="1" dirty="0"/>
          </a:p>
        </p:txBody>
      </p:sp>
      <p:sp>
        <p:nvSpPr>
          <p:cNvPr id="7" name="TextBox 6"/>
          <p:cNvSpPr txBox="1"/>
          <p:nvPr/>
        </p:nvSpPr>
        <p:spPr>
          <a:xfrm>
            <a:off x="609600" y="5562600"/>
            <a:ext cx="8382000" cy="830997"/>
          </a:xfrm>
          <a:prstGeom prst="rect">
            <a:avLst/>
          </a:prstGeom>
          <a:noFill/>
        </p:spPr>
        <p:txBody>
          <a:bodyPr wrap="square" rtlCol="0">
            <a:spAutoFit/>
          </a:bodyPr>
          <a:lstStyle/>
          <a:p>
            <a:pPr algn="just"/>
            <a:r>
              <a:rPr lang="en-US" sz="2400" dirty="0" smtClean="0"/>
              <a:t>So we see, fish are carried on boats by fishermen and also using steamers and ferries with cold storage.</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s://2.bp.blogspot.com/-hrOW-kpSFDI/TutjpZ3LjoI/AAAAAAAABlM/uxVGn6beDLM/s1600/Hira+Natadol+Almora+5+November+2011.jpg"/>
          <p:cNvPicPr>
            <a:picLocks noChangeAspect="1" noChangeArrowheads="1"/>
          </p:cNvPicPr>
          <p:nvPr/>
        </p:nvPicPr>
        <p:blipFill>
          <a:blip r:embed="rId2"/>
          <a:srcRect l="9520" t="10324" r="13788" b="8699"/>
          <a:stretch>
            <a:fillRect/>
          </a:stretch>
        </p:blipFill>
        <p:spPr bwMode="auto">
          <a:xfrm>
            <a:off x="381000" y="762000"/>
            <a:ext cx="6408733" cy="5075230"/>
          </a:xfrm>
          <a:prstGeom prst="rect">
            <a:avLst/>
          </a:prstGeom>
          <a:noFill/>
        </p:spPr>
      </p:pic>
      <p:sp>
        <p:nvSpPr>
          <p:cNvPr id="5" name="Rectangle 4"/>
          <p:cNvSpPr/>
          <p:nvPr/>
        </p:nvSpPr>
        <p:spPr>
          <a:xfrm>
            <a:off x="304800" y="5889248"/>
            <a:ext cx="8534400" cy="892552"/>
          </a:xfrm>
          <a:prstGeom prst="rect">
            <a:avLst/>
          </a:prstGeom>
        </p:spPr>
        <p:txBody>
          <a:bodyPr wrap="square">
            <a:spAutoFit/>
          </a:bodyPr>
          <a:lstStyle/>
          <a:p>
            <a:pPr algn="just"/>
            <a:r>
              <a:rPr lang="en-US" sz="2600" dirty="0" smtClean="0"/>
              <a:t>In hilly areas, Mules are used for transporting goods along with coolies (</a:t>
            </a:r>
            <a:r>
              <a:rPr lang="en-US" sz="2600" dirty="0" err="1" smtClean="0"/>
              <a:t>pithus</a:t>
            </a:r>
            <a:r>
              <a:rPr lang="en-US" sz="2600" dirty="0" smtClean="0"/>
              <a:t>) </a:t>
            </a:r>
            <a:endParaRPr lang="en-US" sz="2600" dirty="0"/>
          </a:p>
        </p:txBody>
      </p:sp>
      <p:sp>
        <p:nvSpPr>
          <p:cNvPr id="4" name="Title 1"/>
          <p:cNvSpPr>
            <a:spLocks noGrp="1"/>
          </p:cNvSpPr>
          <p:nvPr>
            <p:ph type="title"/>
          </p:nvPr>
        </p:nvSpPr>
        <p:spPr>
          <a:xfrm>
            <a:off x="1143000" y="-152400"/>
            <a:ext cx="7010400" cy="1143000"/>
          </a:xfrm>
        </p:spPr>
        <p:txBody>
          <a:bodyPr>
            <a:noAutofit/>
          </a:bodyPr>
          <a:lstStyle/>
          <a:p>
            <a:r>
              <a:rPr lang="en-US" sz="3200" b="1" u="sng" dirty="0" smtClean="0"/>
              <a:t>TRANSPORTATION IN HILLY AREAS</a:t>
            </a:r>
            <a:endParaRPr lang="en-US" sz="3200" b="1" u="sng"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600" b="1" u="sng" dirty="0" smtClean="0"/>
              <a:t>ANIMALS IN TRANSPORT</a:t>
            </a:r>
            <a:endParaRPr lang="en-US" sz="3600" b="1" u="sng" dirty="0"/>
          </a:p>
        </p:txBody>
      </p:sp>
      <p:sp>
        <p:nvSpPr>
          <p:cNvPr id="3" name="Content Placeholder 2"/>
          <p:cNvSpPr>
            <a:spLocks noGrp="1"/>
          </p:cNvSpPr>
          <p:nvPr>
            <p:ph idx="1"/>
          </p:nvPr>
        </p:nvSpPr>
        <p:spPr>
          <a:xfrm>
            <a:off x="152400" y="762000"/>
            <a:ext cx="4038600" cy="2438400"/>
          </a:xfrm>
        </p:spPr>
        <p:txBody>
          <a:bodyPr>
            <a:noAutofit/>
          </a:bodyPr>
          <a:lstStyle/>
          <a:p>
            <a:pPr algn="just"/>
            <a:r>
              <a:rPr lang="en-US" sz="2200" dirty="0" smtClean="0"/>
              <a:t>Animals play an important role in rural transportation.</a:t>
            </a:r>
          </a:p>
          <a:p>
            <a:pPr algn="just"/>
            <a:r>
              <a:rPr lang="en-US" sz="2200" dirty="0" smtClean="0"/>
              <a:t>We have already seen </a:t>
            </a:r>
            <a:r>
              <a:rPr lang="en-US" sz="2200" u="sng" dirty="0" smtClean="0"/>
              <a:t>horse carts and bullock carts</a:t>
            </a:r>
            <a:r>
              <a:rPr lang="en-US" sz="2200" dirty="0" smtClean="0"/>
              <a:t>. It is used to </a:t>
            </a:r>
            <a:r>
              <a:rPr lang="en-US" sz="2200" u="sng" dirty="0" smtClean="0"/>
              <a:t>transport agricultural goods from rural areas to urban areas. </a:t>
            </a:r>
          </a:p>
          <a:p>
            <a:pPr algn="just"/>
            <a:r>
              <a:rPr lang="en-US" sz="2200" dirty="0" smtClean="0"/>
              <a:t>Similarly, </a:t>
            </a:r>
            <a:r>
              <a:rPr lang="en-US" sz="2200" u="sng" dirty="0" smtClean="0"/>
              <a:t>Mules are used in hilly areas to transport goods.</a:t>
            </a:r>
          </a:p>
          <a:p>
            <a:pPr algn="just">
              <a:buNone/>
            </a:pPr>
            <a:endParaRPr lang="en-US" sz="2000" u="sng" dirty="0" smtClean="0"/>
          </a:p>
          <a:p>
            <a:pPr algn="just">
              <a:buNone/>
            </a:pPr>
            <a:r>
              <a:rPr lang="en-US" sz="2400" dirty="0" smtClean="0"/>
              <a:t>	</a:t>
            </a:r>
          </a:p>
        </p:txBody>
      </p:sp>
      <p:sp>
        <p:nvSpPr>
          <p:cNvPr id="6" name="Rectangle 5"/>
          <p:cNvSpPr/>
          <p:nvPr/>
        </p:nvSpPr>
        <p:spPr>
          <a:xfrm>
            <a:off x="4419600" y="831771"/>
            <a:ext cx="4572000" cy="381642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buNone/>
            </a:pPr>
            <a:r>
              <a:rPr lang="en-US" sz="2200" u="sng" dirty="0" smtClean="0"/>
              <a:t>Bullocks have been farmer’s friend since olden </a:t>
            </a:r>
            <a:r>
              <a:rPr lang="en-US" sz="2200" u="sng" dirty="0" err="1" smtClean="0"/>
              <a:t>timeS</a:t>
            </a:r>
            <a:r>
              <a:rPr lang="en-US" sz="2200" u="sng" dirty="0" smtClean="0"/>
              <a:t>. How are bullocks used by farmers ?</a:t>
            </a:r>
          </a:p>
          <a:p>
            <a:pPr algn="just">
              <a:buNone/>
            </a:pPr>
            <a:endParaRPr lang="en-US" sz="2200" u="sng" dirty="0" smtClean="0"/>
          </a:p>
          <a:p>
            <a:pPr algn="just">
              <a:buFont typeface="Wingdings" pitchFamily="2" charset="2"/>
              <a:buChar char="q"/>
            </a:pPr>
            <a:r>
              <a:rPr lang="en-US" sz="2200" dirty="0" smtClean="0"/>
              <a:t> Bullock cart or horse cart can go up to the farm.</a:t>
            </a:r>
          </a:p>
          <a:p>
            <a:pPr algn="just">
              <a:buFont typeface="Wingdings" pitchFamily="2" charset="2"/>
              <a:buChar char="q"/>
            </a:pPr>
            <a:r>
              <a:rPr lang="en-US" sz="2200" dirty="0" smtClean="0"/>
              <a:t> Farmer has used it to plough the field and pull water from well.</a:t>
            </a:r>
          </a:p>
          <a:p>
            <a:pPr algn="just">
              <a:buFont typeface="Wingdings" pitchFamily="2" charset="2"/>
              <a:buChar char="q"/>
            </a:pPr>
            <a:r>
              <a:rPr lang="en-US" sz="2200" dirty="0" smtClean="0"/>
              <a:t> Helps the farmer to load vegetables &amp; other goods easily for quick transportation to market.</a:t>
            </a:r>
          </a:p>
        </p:txBody>
      </p:sp>
      <p:sp>
        <p:nvSpPr>
          <p:cNvPr id="7" name="Rectangle 6"/>
          <p:cNvSpPr/>
          <p:nvPr/>
        </p:nvSpPr>
        <p:spPr>
          <a:xfrm>
            <a:off x="381000" y="4725853"/>
            <a:ext cx="8458200" cy="2055947"/>
          </a:xfrm>
          <a:prstGeom prst="rect">
            <a:avLst/>
          </a:prstGeom>
        </p:spPr>
        <p:txBody>
          <a:bodyPr wrap="square">
            <a:spAutoFit/>
          </a:bodyPr>
          <a:lstStyle/>
          <a:p>
            <a:pPr marL="342900" indent="-342900" algn="just">
              <a:spcBef>
                <a:spcPct val="20000"/>
              </a:spcBef>
            </a:pPr>
            <a:r>
              <a:rPr lang="en-US" sz="2400" b="1" dirty="0" smtClean="0"/>
              <a:t>Similarly, we will read about the camel carts :</a:t>
            </a:r>
          </a:p>
          <a:p>
            <a:pPr marL="342900" lvl="0" indent="-342900" algn="just">
              <a:spcBef>
                <a:spcPct val="20000"/>
              </a:spcBef>
              <a:buFont typeface="Arial" pitchFamily="34" charset="0"/>
              <a:buChar char="•"/>
              <a:defRPr/>
            </a:pPr>
            <a:r>
              <a:rPr lang="en-US" sz="2200" dirty="0" smtClean="0"/>
              <a:t>Camel carts are found in roads of Bikaner and other places of Rajasthan.</a:t>
            </a:r>
          </a:p>
          <a:p>
            <a:pPr marL="342900" lvl="0" indent="-342900" algn="just">
              <a:spcBef>
                <a:spcPct val="20000"/>
              </a:spcBef>
              <a:buFont typeface="Arial" pitchFamily="34" charset="0"/>
              <a:buChar char="•"/>
              <a:defRPr/>
            </a:pPr>
            <a:r>
              <a:rPr lang="en-US" sz="2200" dirty="0" smtClean="0"/>
              <a:t>Bikaner is a famous city in state of Rajasthan.</a:t>
            </a:r>
            <a:endParaRPr lang="en-US" dirty="0" smtClean="0"/>
          </a:p>
          <a:p>
            <a:pPr marL="342900" lvl="0" indent="-342900" algn="ctr">
              <a:spcBef>
                <a:spcPct val="20000"/>
              </a:spcBef>
              <a:defRPr/>
            </a:pPr>
            <a:r>
              <a:rPr lang="en-US" sz="2400" b="1" u="sng" dirty="0" smtClean="0">
                <a:solidFill>
                  <a:srgbClr val="FF0000"/>
                </a:solidFill>
              </a:rPr>
              <a:t>Can you locate Rajasthan in Political Map of India ?</a:t>
            </a:r>
            <a:endParaRPr lang="en-US" sz="2400" b="1" u="sng"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mapsofindia.com/maps/india/india-outline-map.jpg"/>
          <p:cNvPicPr>
            <a:picLocks noChangeAspect="1" noChangeArrowheads="1"/>
          </p:cNvPicPr>
          <p:nvPr/>
        </p:nvPicPr>
        <p:blipFill>
          <a:blip r:embed="rId2"/>
          <a:srcRect/>
          <a:stretch>
            <a:fillRect/>
          </a:stretch>
        </p:blipFill>
        <p:spPr bwMode="auto">
          <a:xfrm>
            <a:off x="1762356" y="76200"/>
            <a:ext cx="5629044" cy="67056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14400" y="2587823"/>
            <a:ext cx="3886200" cy="523220"/>
          </a:xfrm>
          <a:prstGeom prst="rect">
            <a:avLst/>
          </a:prstGeom>
          <a:noFill/>
        </p:spPr>
        <p:txBody>
          <a:bodyPr wrap="square" rtlCol="0">
            <a:spAutoFit/>
          </a:bodyPr>
          <a:lstStyle/>
          <a:p>
            <a:pPr algn="ctr"/>
            <a:r>
              <a:rPr lang="en-US" sz="1400" b="1" dirty="0" smtClean="0">
                <a:solidFill>
                  <a:srgbClr val="C00000"/>
                </a:solidFill>
                <a:latin typeface="Arial Black" pitchFamily="34" charset="0"/>
                <a:cs typeface="Arial" pitchFamily="34" charset="0"/>
              </a:rPr>
              <a:t>RAJASTHAN</a:t>
            </a:r>
          </a:p>
          <a:p>
            <a:pPr algn="ctr"/>
            <a:r>
              <a:rPr lang="en-US" sz="1400" b="1" dirty="0">
                <a:latin typeface="Arial Black" pitchFamily="34" charset="0"/>
                <a:cs typeface="Arial" pitchFamily="34" charset="0"/>
              </a:rPr>
              <a:t>.</a:t>
            </a:r>
          </a:p>
        </p:txBody>
      </p:sp>
      <p:pic>
        <p:nvPicPr>
          <p:cNvPr id="6" name="Picture 2" descr="https://www.mapsofindia.com/maps/india/india-outline-map.jpg"/>
          <p:cNvPicPr>
            <a:picLocks noChangeAspect="1" noChangeArrowheads="1"/>
          </p:cNvPicPr>
          <p:nvPr/>
        </p:nvPicPr>
        <p:blipFill>
          <a:blip r:embed="rId2"/>
          <a:srcRect/>
          <a:stretch>
            <a:fillRect/>
          </a:stretch>
        </p:blipFill>
        <p:spPr bwMode="auto">
          <a:xfrm>
            <a:off x="1762356" y="76200"/>
            <a:ext cx="5629044" cy="6705600"/>
          </a:xfrm>
          <a:prstGeom prst="rect">
            <a:avLst/>
          </a:prstGeom>
          <a:noFill/>
        </p:spPr>
      </p:pic>
      <p:sp>
        <p:nvSpPr>
          <p:cNvPr id="7" name="TextBox 6"/>
          <p:cNvSpPr txBox="1"/>
          <p:nvPr/>
        </p:nvSpPr>
        <p:spPr>
          <a:xfrm>
            <a:off x="990600" y="2142292"/>
            <a:ext cx="3886200" cy="677108"/>
          </a:xfrm>
          <a:prstGeom prst="rect">
            <a:avLst/>
          </a:prstGeom>
          <a:noFill/>
        </p:spPr>
        <p:txBody>
          <a:bodyPr wrap="square" rtlCol="0">
            <a:spAutoFit/>
          </a:bodyPr>
          <a:lstStyle/>
          <a:p>
            <a:pPr algn="ctr"/>
            <a:r>
              <a:rPr lang="en-US" sz="1400" b="1" dirty="0" smtClean="0">
                <a:solidFill>
                  <a:srgbClr val="C00000"/>
                </a:solidFill>
                <a:latin typeface="Arial Black" pitchFamily="34" charset="0"/>
                <a:cs typeface="Arial" pitchFamily="34" charset="0"/>
              </a:rPr>
              <a:t>RAJASTHAN</a:t>
            </a:r>
          </a:p>
          <a:p>
            <a:pPr algn="ctr"/>
            <a:r>
              <a:rPr lang="en-US" sz="2400" b="1" dirty="0">
                <a:latin typeface="Arial Black" pitchFamily="34" charset="0"/>
                <a:cs typeface="Arial" pitchFamily="34" charset="0"/>
              </a:rPr>
              <a: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4495800"/>
            <a:ext cx="5943600" cy="1938992"/>
          </a:xfrm>
          <a:prstGeom prst="rect">
            <a:avLst/>
          </a:prstGeom>
        </p:spPr>
        <p:txBody>
          <a:bodyPr wrap="square">
            <a:spAutoFit/>
          </a:bodyPr>
          <a:lstStyle/>
          <a:p>
            <a:pPr>
              <a:buFont typeface="Arial" pitchFamily="34" charset="0"/>
              <a:buChar char="•"/>
            </a:pPr>
            <a:r>
              <a:rPr lang="en-US" sz="2000" dirty="0" smtClean="0">
                <a:latin typeface="Arial Black" pitchFamily="34" charset="0"/>
              </a:rPr>
              <a:t>  The camel is beautifully decorated with tassels and bells.  </a:t>
            </a:r>
          </a:p>
          <a:p>
            <a:endParaRPr lang="en-US" sz="2000" dirty="0" smtClean="0">
              <a:latin typeface="Arial Black" pitchFamily="34" charset="0"/>
            </a:endParaRPr>
          </a:p>
          <a:p>
            <a:pPr>
              <a:buFont typeface="Arial" pitchFamily="34" charset="0"/>
              <a:buChar char="•"/>
            </a:pPr>
            <a:r>
              <a:rPr lang="en-US" sz="2000" dirty="0" smtClean="0">
                <a:latin typeface="Arial Black" pitchFamily="34" charset="0"/>
              </a:rPr>
              <a:t>  The owner addresses the camel as his son and pats him affectionately.</a:t>
            </a:r>
          </a:p>
          <a:p>
            <a:pPr algn="ctr"/>
            <a:endParaRPr lang="en-US" sz="2000" dirty="0">
              <a:latin typeface="Arial Black" pitchFamily="34" charset="0"/>
            </a:endParaRPr>
          </a:p>
        </p:txBody>
      </p:sp>
      <p:sp>
        <p:nvSpPr>
          <p:cNvPr id="5" name="Rectangle 4"/>
          <p:cNvSpPr/>
          <p:nvPr/>
        </p:nvSpPr>
        <p:spPr>
          <a:xfrm>
            <a:off x="4312267" y="3669268"/>
            <a:ext cx="575799" cy="369332"/>
          </a:xfrm>
          <a:prstGeom prst="rect">
            <a:avLst/>
          </a:prstGeom>
        </p:spPr>
        <p:txBody>
          <a:bodyPr wrap="none">
            <a:spAutoFit/>
          </a:bodyPr>
          <a:lstStyle/>
          <a:p>
            <a:r>
              <a:rPr lang="en-US" dirty="0" smtClean="0"/>
              <a:t>Cart</a:t>
            </a:r>
            <a:endParaRPr lang="en-US" dirty="0"/>
          </a:p>
        </p:txBody>
      </p:sp>
      <p:pic>
        <p:nvPicPr>
          <p:cNvPr id="20483" name="Picture 3"/>
          <p:cNvPicPr>
            <a:picLocks noChangeAspect="1" noChangeArrowheads="1"/>
          </p:cNvPicPr>
          <p:nvPr/>
        </p:nvPicPr>
        <p:blipFill>
          <a:blip r:embed="rId2"/>
          <a:srcRect l="27174" t="26042" r="27160" b="18750"/>
          <a:stretch>
            <a:fillRect/>
          </a:stretch>
        </p:blipFill>
        <p:spPr bwMode="auto">
          <a:xfrm>
            <a:off x="76200" y="199902"/>
            <a:ext cx="6019800" cy="4143498"/>
          </a:xfrm>
          <a:prstGeom prst="rect">
            <a:avLst/>
          </a:prstGeom>
          <a:noFill/>
          <a:ln w="9525">
            <a:noFill/>
            <a:miter lim="800000"/>
            <a:headEnd/>
            <a:tailEnd/>
          </a:ln>
          <a:effectLst/>
        </p:spPr>
      </p:pic>
      <p:pic>
        <p:nvPicPr>
          <p:cNvPr id="20484" name="Picture 4"/>
          <p:cNvPicPr>
            <a:picLocks noChangeAspect="1" noChangeArrowheads="1"/>
          </p:cNvPicPr>
          <p:nvPr/>
        </p:nvPicPr>
        <p:blipFill>
          <a:blip r:embed="rId3"/>
          <a:srcRect l="30189" t="24529" r="39901" b="9375"/>
          <a:stretch>
            <a:fillRect/>
          </a:stretch>
        </p:blipFill>
        <p:spPr bwMode="auto">
          <a:xfrm>
            <a:off x="6278137" y="2438400"/>
            <a:ext cx="2637263" cy="3276600"/>
          </a:xfrm>
          <a:prstGeom prst="rect">
            <a:avLst/>
          </a:prstGeom>
          <a:noFill/>
          <a:ln w="9525">
            <a:noFill/>
            <a:miter lim="800000"/>
            <a:headEnd/>
            <a:tailEnd/>
          </a:ln>
          <a:effectLst/>
        </p:spPr>
      </p:pic>
      <p:sp>
        <p:nvSpPr>
          <p:cNvPr id="11" name="TextBox 10"/>
          <p:cNvSpPr txBox="1"/>
          <p:nvPr/>
        </p:nvSpPr>
        <p:spPr>
          <a:xfrm>
            <a:off x="6553200" y="6305490"/>
            <a:ext cx="2256452" cy="400110"/>
          </a:xfrm>
          <a:prstGeom prst="rect">
            <a:avLst/>
          </a:prstGeom>
          <a:noFill/>
        </p:spPr>
        <p:txBody>
          <a:bodyPr wrap="none" rtlCol="0">
            <a:spAutoFit/>
          </a:bodyPr>
          <a:lstStyle/>
          <a:p>
            <a:pPr algn="ctr"/>
            <a:r>
              <a:rPr lang="en-US" sz="2000" b="1" u="sng" dirty="0" smtClean="0"/>
              <a:t>TASSELS AND BELLS</a:t>
            </a:r>
            <a:endParaRPr lang="en-US" sz="2000" b="1" u="sng" dirty="0"/>
          </a:p>
        </p:txBody>
      </p:sp>
      <p:sp>
        <p:nvSpPr>
          <p:cNvPr id="21" name="Down Arrow 20"/>
          <p:cNvSpPr/>
          <p:nvPr/>
        </p:nvSpPr>
        <p:spPr>
          <a:xfrm>
            <a:off x="7543800" y="5791200"/>
            <a:ext cx="1524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l="13928" t="23367" r="15997" b="12629"/>
          <a:stretch>
            <a:fillRect/>
          </a:stretch>
        </p:blipFill>
        <p:spPr bwMode="auto">
          <a:xfrm>
            <a:off x="236604" y="457200"/>
            <a:ext cx="8754996" cy="4495800"/>
          </a:xfrm>
          <a:prstGeom prst="rect">
            <a:avLst/>
          </a:prstGeom>
          <a:noFill/>
          <a:ln w="9525">
            <a:noFill/>
            <a:miter lim="800000"/>
            <a:headEnd/>
            <a:tailEnd/>
          </a:ln>
          <a:effectLst/>
        </p:spPr>
      </p:pic>
      <p:sp>
        <p:nvSpPr>
          <p:cNvPr id="4" name="Rectangle 3"/>
          <p:cNvSpPr/>
          <p:nvPr/>
        </p:nvSpPr>
        <p:spPr>
          <a:xfrm>
            <a:off x="533400" y="5253335"/>
            <a:ext cx="8001000" cy="461665"/>
          </a:xfrm>
          <a:prstGeom prst="rect">
            <a:avLst/>
          </a:prstGeom>
        </p:spPr>
        <p:txBody>
          <a:bodyPr wrap="square">
            <a:spAutoFit/>
          </a:bodyPr>
          <a:lstStyle/>
          <a:p>
            <a:pPr algn="ctr"/>
            <a:r>
              <a:rPr lang="en-US" sz="2400" b="1" dirty="0" smtClean="0"/>
              <a:t>The camel carts are used to carry red chilies and other items   </a:t>
            </a:r>
            <a:endParaRPr lang="en-US" sz="2400" b="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b="1" u="sng" dirty="0" smtClean="0"/>
              <a:t>URBAN TRANSPORTATION</a:t>
            </a:r>
            <a:endParaRPr lang="en-US" sz="3600" b="1" u="sng" dirty="0"/>
          </a:p>
        </p:txBody>
      </p:sp>
      <p:sp>
        <p:nvSpPr>
          <p:cNvPr id="3" name="Content Placeholder 2"/>
          <p:cNvSpPr>
            <a:spLocks noGrp="1"/>
          </p:cNvSpPr>
          <p:nvPr>
            <p:ph idx="1"/>
          </p:nvPr>
        </p:nvSpPr>
        <p:spPr>
          <a:xfrm>
            <a:off x="5181600" y="1295400"/>
            <a:ext cx="3886200" cy="4267200"/>
          </a:xfrm>
        </p:spPr>
        <p:txBody>
          <a:bodyPr>
            <a:normAutofit/>
          </a:bodyPr>
          <a:lstStyle/>
          <a:p>
            <a:pPr algn="just"/>
            <a:r>
              <a:rPr lang="en-US" sz="2500" dirty="0" smtClean="0"/>
              <a:t>Means of transport in urban areas are different from that in rural areas. </a:t>
            </a:r>
          </a:p>
          <a:p>
            <a:pPr algn="just"/>
            <a:r>
              <a:rPr lang="en-US" sz="2500" dirty="0" smtClean="0"/>
              <a:t>Huge trucks and trailers transport many heavy machines  from seaports and factories to different parts of our country.</a:t>
            </a:r>
          </a:p>
        </p:txBody>
      </p:sp>
      <p:sp>
        <p:nvSpPr>
          <p:cNvPr id="4" name="Right Arrow 3"/>
          <p:cNvSpPr/>
          <p:nvPr/>
        </p:nvSpPr>
        <p:spPr>
          <a:xfrm>
            <a:off x="3200400" y="5867400"/>
            <a:ext cx="2743200" cy="762000"/>
          </a:xfrm>
          <a:prstGeom prst="rightArrow">
            <a:avLst>
              <a:gd name="adj1" fmla="val 50000"/>
              <a:gd name="adj2" fmla="val 35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TRANSPORTED TO</a:t>
            </a:r>
            <a:endParaRPr lang="en-US" b="1" dirty="0"/>
          </a:p>
        </p:txBody>
      </p:sp>
      <p:sp>
        <p:nvSpPr>
          <p:cNvPr id="5" name="TextBox 4"/>
          <p:cNvSpPr txBox="1"/>
          <p:nvPr/>
        </p:nvSpPr>
        <p:spPr>
          <a:xfrm>
            <a:off x="228600" y="5562600"/>
            <a:ext cx="281940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smtClean="0"/>
              <a:t>HEAVY MACHINES FROM SEAPORTS AND FACTORIES</a:t>
            </a:r>
            <a:endParaRPr lang="en-US" sz="2000" b="1" dirty="0"/>
          </a:p>
        </p:txBody>
      </p:sp>
      <p:sp>
        <p:nvSpPr>
          <p:cNvPr id="6" name="TextBox 5"/>
          <p:cNvSpPr txBox="1"/>
          <p:nvPr/>
        </p:nvSpPr>
        <p:spPr>
          <a:xfrm>
            <a:off x="6096000" y="5715000"/>
            <a:ext cx="23622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t>DIFFERENT PARTS OF COUNTRY</a:t>
            </a:r>
            <a:endParaRPr lang="en-US" sz="2000" b="1" dirty="0"/>
          </a:p>
        </p:txBody>
      </p:sp>
      <p:sp>
        <p:nvSpPr>
          <p:cNvPr id="7" name="TextBox 6"/>
          <p:cNvSpPr txBox="1"/>
          <p:nvPr/>
        </p:nvSpPr>
        <p:spPr>
          <a:xfrm>
            <a:off x="3048000" y="5373469"/>
            <a:ext cx="2895600" cy="646331"/>
          </a:xfrm>
          <a:prstGeom prst="rect">
            <a:avLst/>
          </a:prstGeom>
          <a:noFill/>
        </p:spPr>
        <p:txBody>
          <a:bodyPr wrap="square" rtlCol="0">
            <a:spAutoFit/>
          </a:bodyPr>
          <a:lstStyle/>
          <a:p>
            <a:pPr algn="ctr"/>
            <a:r>
              <a:rPr lang="en-US" b="1" dirty="0" smtClean="0"/>
              <a:t>ON HUGE TRUCKS AND TRAILERS </a:t>
            </a:r>
            <a:endParaRPr lang="en-US" b="1" dirty="0"/>
          </a:p>
        </p:txBody>
      </p:sp>
      <p:pic>
        <p:nvPicPr>
          <p:cNvPr id="18437" name="Picture 5"/>
          <p:cNvPicPr>
            <a:picLocks noChangeAspect="1" noChangeArrowheads="1"/>
          </p:cNvPicPr>
          <p:nvPr/>
        </p:nvPicPr>
        <p:blipFill>
          <a:blip r:embed="rId2">
            <a:lum bright="10000" contrast="10000"/>
          </a:blip>
          <a:srcRect l="23267" t="24465" r="26820" b="14583"/>
          <a:stretch>
            <a:fillRect/>
          </a:stretch>
        </p:blipFill>
        <p:spPr bwMode="auto">
          <a:xfrm>
            <a:off x="76200" y="1371600"/>
            <a:ext cx="5105400"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381000"/>
            <a:ext cx="7772400" cy="1470025"/>
          </a:xfrm>
        </p:spPr>
        <p:txBody>
          <a:bodyPr>
            <a:normAutofit/>
          </a:bodyPr>
          <a:lstStyle/>
          <a:p>
            <a:pPr algn="l"/>
            <a:r>
              <a:rPr lang="en-US" sz="4000" b="1" dirty="0" smtClean="0">
                <a:latin typeface="Times New Roman" pitchFamily="18" charset="0"/>
                <a:cs typeface="Times New Roman" pitchFamily="18" charset="0"/>
              </a:rPr>
              <a:t>LET US TRAVEL …</a:t>
            </a:r>
            <a:br>
              <a:rPr lang="en-US" sz="4000" b="1" dirty="0" smtClean="0">
                <a:latin typeface="Times New Roman" pitchFamily="18" charset="0"/>
                <a:cs typeface="Times New Roman" pitchFamily="18" charset="0"/>
              </a:rPr>
            </a:br>
            <a:endParaRPr lang="en-US" sz="4000" b="1" dirty="0">
              <a:latin typeface="Times New Roman" pitchFamily="18" charset="0"/>
              <a:cs typeface="Times New Roman" pitchFamily="18" charset="0"/>
            </a:endParaRPr>
          </a:p>
        </p:txBody>
      </p:sp>
      <p:sp>
        <p:nvSpPr>
          <p:cNvPr id="5" name="Title 1"/>
          <p:cNvSpPr txBox="1">
            <a:spLocks/>
          </p:cNvSpPr>
          <p:nvPr/>
        </p:nvSpPr>
        <p:spPr>
          <a:xfrm>
            <a:off x="5562600" y="381000"/>
            <a:ext cx="3048000" cy="1600200"/>
          </a:xfrm>
          <a:prstGeom prst="roundRect">
            <a:avLst>
              <a:gd name="adj" fmla="val 50000"/>
            </a:avLst>
          </a:prstGeom>
          <a:ln w="28575">
            <a:solidFill>
              <a:schemeClr val="tx1"/>
            </a:solidFill>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smtClean="0">
                <a:latin typeface="Times New Roman" pitchFamily="18" charset="0"/>
                <a:ea typeface="+mj-ea"/>
                <a:cs typeface="Times New Roman" pitchFamily="18" charset="0"/>
              </a:rPr>
              <a:t>DO YOU KNOW WHAT IS </a:t>
            </a:r>
            <a:r>
              <a:rPr kumimoji="0" lang="en-US" sz="2400" b="1"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TRAVELLING ?</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6" name="Subtitle 2"/>
          <p:cNvSpPr txBox="1">
            <a:spLocks/>
          </p:cNvSpPr>
          <p:nvPr/>
        </p:nvSpPr>
        <p:spPr>
          <a:xfrm>
            <a:off x="76200" y="1524000"/>
            <a:ext cx="4724400" cy="1752600"/>
          </a:xfrm>
          <a:prstGeom prst="rect">
            <a:avLst/>
          </a:prstGeom>
        </p:spPr>
        <p:txBody>
          <a:bodyPr vert="horz" lIns="91440" tIns="45720" rIns="91440" bIns="45720" rtlCol="0">
            <a:noAutofit/>
          </a:bodyPr>
          <a:lstStyle/>
          <a:p>
            <a:pPr marL="514350" marR="0" lvl="0" indent="-514350"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2400" b="0" i="0" u="none" strike="noStrike" kern="1200" cap="none" spc="0" normalizeH="0" baseline="0" noProof="0" dirty="0" smtClean="0">
                <a:ln>
                  <a:noFill/>
                </a:ln>
                <a:solidFill>
                  <a:schemeClr val="tx1"/>
                </a:solidFill>
                <a:effectLst/>
                <a:uLnTx/>
                <a:uFillTx/>
                <a:latin typeface="+mj-lt"/>
                <a:ea typeface="+mn-ea"/>
                <a:cs typeface="Arial" pitchFamily="34" charset="0"/>
              </a:rPr>
              <a:t>How did you come to</a:t>
            </a:r>
            <a:r>
              <a:rPr kumimoji="0" lang="en-US" sz="2400" b="0" i="0" u="none" strike="noStrike" kern="1200" cap="none" spc="0" normalizeH="0" noProof="0" dirty="0" smtClean="0">
                <a:ln>
                  <a:noFill/>
                </a:ln>
                <a:solidFill>
                  <a:schemeClr val="tx1"/>
                </a:solidFill>
                <a:effectLst/>
                <a:uLnTx/>
                <a:uFillTx/>
                <a:latin typeface="+mj-lt"/>
                <a:ea typeface="+mn-ea"/>
                <a:cs typeface="Arial" pitchFamily="34" charset="0"/>
              </a:rPr>
              <a:t> school today ?</a:t>
            </a:r>
          </a:p>
          <a:p>
            <a:pPr marL="514350" marR="0" lvl="0" indent="-514350"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lang="en-US" sz="2400" baseline="0" dirty="0" smtClean="0">
                <a:latin typeface="+mj-lt"/>
                <a:cs typeface="Arial" pitchFamily="34" charset="0"/>
              </a:rPr>
              <a:t>During</a:t>
            </a:r>
            <a:r>
              <a:rPr lang="en-US" sz="2400" dirty="0" smtClean="0">
                <a:latin typeface="+mj-lt"/>
                <a:cs typeface="Arial" pitchFamily="34" charset="0"/>
              </a:rPr>
              <a:t> the last summer vacation where did you go ? How did you go to that place ?</a:t>
            </a:r>
          </a:p>
          <a:p>
            <a:pPr marL="514350" marR="0" lvl="0" indent="-514350" defTabSz="914400" rtl="0" eaLnBrk="1" fontAlgn="auto" latinLnBrk="0" hangingPunct="1">
              <a:lnSpc>
                <a:spcPct val="100000"/>
              </a:lnSpc>
              <a:spcBef>
                <a:spcPct val="20000"/>
              </a:spcBef>
              <a:spcAft>
                <a:spcPts val="0"/>
              </a:spcAft>
              <a:buClrTx/>
              <a:buSzTx/>
              <a:buFont typeface="Arial" pitchFamily="34" charset="0"/>
              <a:buAutoNum type="arabicPeriod"/>
              <a:tabLst/>
              <a:defRPr/>
            </a:pPr>
            <a:endParaRPr lang="en-US" sz="2400" dirty="0" smtClean="0">
              <a:latin typeface="+mj-lt"/>
              <a:cs typeface="Arial" pitchFamily="34" charset="0"/>
            </a:endParaRPr>
          </a:p>
          <a:p>
            <a:pPr marL="514350" marR="0" lvl="0" indent="-514350" algn="just" defTabSz="914400" rtl="0" eaLnBrk="1" fontAlgn="auto" latinLnBrk="0" hangingPunct="1">
              <a:lnSpc>
                <a:spcPct val="100000"/>
              </a:lnSpc>
              <a:spcBef>
                <a:spcPct val="20000"/>
              </a:spcBef>
              <a:spcAft>
                <a:spcPts val="0"/>
              </a:spcAft>
              <a:buClrTx/>
              <a:buSzTx/>
              <a:buFont typeface="Arial" pitchFamily="34" charset="0"/>
              <a:buAutoNum type="arabicPeriod"/>
              <a:tabLst/>
              <a:defRPr/>
            </a:pPr>
            <a:endParaRPr lang="en-US" sz="1200" dirty="0" smtClean="0">
              <a:latin typeface="+mj-lt"/>
              <a:cs typeface="Arial" pitchFamily="34" charset="0"/>
            </a:endParaRPr>
          </a:p>
        </p:txBody>
      </p:sp>
      <p:sp>
        <p:nvSpPr>
          <p:cNvPr id="7" name="Rectangle 6"/>
          <p:cNvSpPr/>
          <p:nvPr/>
        </p:nvSpPr>
        <p:spPr>
          <a:xfrm>
            <a:off x="-381000" y="3871520"/>
            <a:ext cx="5181600" cy="2148280"/>
          </a:xfrm>
          <a:prstGeom prst="rect">
            <a:avLst/>
          </a:prstGeom>
        </p:spPr>
        <p:txBody>
          <a:bodyPr wrap="square">
            <a:spAutoFit/>
          </a:bodyPr>
          <a:lstStyle/>
          <a:p>
            <a:pPr marL="514350" lvl="0" indent="-514350" algn="just">
              <a:spcBef>
                <a:spcPct val="20000"/>
              </a:spcBef>
              <a:defRPr/>
            </a:pPr>
            <a:r>
              <a:rPr lang="en-US" sz="2200" dirty="0" smtClean="0">
                <a:cs typeface="Arial" pitchFamily="34" charset="0"/>
              </a:rPr>
              <a:t>	Some might have come to school by </a:t>
            </a:r>
            <a:r>
              <a:rPr lang="en-US" sz="2200" b="1" u="sng" dirty="0" smtClean="0">
                <a:cs typeface="Arial" pitchFamily="34" charset="0"/>
              </a:rPr>
              <a:t>Bus</a:t>
            </a:r>
            <a:r>
              <a:rPr lang="en-US" sz="2200" dirty="0" smtClean="0">
                <a:cs typeface="Arial" pitchFamily="34" charset="0"/>
              </a:rPr>
              <a:t> or </a:t>
            </a:r>
            <a:r>
              <a:rPr lang="en-US" sz="2200" b="1" u="sng" dirty="0" smtClean="0">
                <a:cs typeface="Arial" pitchFamily="34" charset="0"/>
              </a:rPr>
              <a:t>Car</a:t>
            </a:r>
            <a:r>
              <a:rPr lang="en-US" sz="2200" dirty="0" smtClean="0">
                <a:cs typeface="Arial" pitchFamily="34" charset="0"/>
              </a:rPr>
              <a:t> or </a:t>
            </a:r>
            <a:r>
              <a:rPr lang="en-US" sz="2200" b="1" u="sng" dirty="0" smtClean="0">
                <a:cs typeface="Arial" pitchFamily="34" charset="0"/>
              </a:rPr>
              <a:t>Bicycle.</a:t>
            </a:r>
          </a:p>
          <a:p>
            <a:pPr marL="514350" lvl="0" indent="-514350" algn="just">
              <a:spcBef>
                <a:spcPct val="20000"/>
              </a:spcBef>
              <a:defRPr/>
            </a:pPr>
            <a:endParaRPr lang="en-US" sz="1200" dirty="0" smtClean="0">
              <a:cs typeface="Arial" pitchFamily="34" charset="0"/>
            </a:endParaRPr>
          </a:p>
          <a:p>
            <a:pPr marL="514350" lvl="0" indent="-514350" algn="just">
              <a:spcBef>
                <a:spcPct val="20000"/>
              </a:spcBef>
              <a:defRPr/>
            </a:pPr>
            <a:r>
              <a:rPr lang="en-US" sz="2200" dirty="0" smtClean="0">
                <a:cs typeface="Arial" pitchFamily="34" charset="0"/>
              </a:rPr>
              <a:t>	You might have gone to visit another state by </a:t>
            </a:r>
            <a:r>
              <a:rPr lang="en-US" sz="2200" b="1" u="sng" dirty="0" smtClean="0">
                <a:cs typeface="Arial" pitchFamily="34" charset="0"/>
              </a:rPr>
              <a:t>train. </a:t>
            </a:r>
            <a:r>
              <a:rPr lang="en-US" sz="2200" dirty="0" smtClean="0">
                <a:cs typeface="Arial" pitchFamily="34" charset="0"/>
              </a:rPr>
              <a:t>You might have gone to another country by </a:t>
            </a:r>
            <a:r>
              <a:rPr lang="en-US" sz="2200" b="1" u="sng" dirty="0" err="1" smtClean="0">
                <a:cs typeface="Arial" pitchFamily="34" charset="0"/>
              </a:rPr>
              <a:t>aeroplane</a:t>
            </a:r>
            <a:r>
              <a:rPr lang="en-US" sz="2200" b="1" dirty="0" smtClean="0">
                <a:cs typeface="Arial" pitchFamily="34" charset="0"/>
              </a:rPr>
              <a:t> or </a:t>
            </a:r>
            <a:r>
              <a:rPr lang="en-US" sz="2200" b="1" u="sng" dirty="0" smtClean="0">
                <a:cs typeface="Arial" pitchFamily="34" charset="0"/>
              </a:rPr>
              <a:t>ship.</a:t>
            </a:r>
          </a:p>
        </p:txBody>
      </p:sp>
      <p:cxnSp>
        <p:nvCxnSpPr>
          <p:cNvPr id="10" name="Straight Connector 9"/>
          <p:cNvCxnSpPr/>
          <p:nvPr/>
        </p:nvCxnSpPr>
        <p:spPr>
          <a:xfrm rot="5400000">
            <a:off x="1714500" y="3543300"/>
            <a:ext cx="6324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4419600" y="2162818"/>
            <a:ext cx="4648200" cy="4542782"/>
          </a:xfrm>
          <a:prstGeom prst="rect">
            <a:avLst/>
          </a:prstGeom>
        </p:spPr>
        <p:txBody>
          <a:bodyPr wrap="square">
            <a:spAutoFit/>
          </a:bodyPr>
          <a:lstStyle/>
          <a:p>
            <a:pPr marL="514350" lvl="0" indent="-514350" algn="just">
              <a:spcBef>
                <a:spcPct val="20000"/>
              </a:spcBef>
              <a:defRPr/>
            </a:pPr>
            <a:r>
              <a:rPr lang="en-US" sz="2200" dirty="0" smtClean="0">
                <a:cs typeface="Arial" pitchFamily="34" charset="0"/>
              </a:rPr>
              <a:t>	The act of going from one place to another is known as </a:t>
            </a:r>
            <a:r>
              <a:rPr lang="en-US" sz="2200" u="sng" dirty="0" smtClean="0">
                <a:cs typeface="Arial" pitchFamily="34" charset="0"/>
              </a:rPr>
              <a:t>TRAVELLING</a:t>
            </a:r>
            <a:r>
              <a:rPr lang="en-US" sz="2200" dirty="0" smtClean="0">
                <a:cs typeface="Arial" pitchFamily="34" charset="0"/>
              </a:rPr>
              <a:t> or </a:t>
            </a:r>
            <a:r>
              <a:rPr lang="en-US" sz="2200" u="sng" dirty="0" smtClean="0">
                <a:cs typeface="Arial" pitchFamily="34" charset="0"/>
              </a:rPr>
              <a:t>TRANSPORTATION.</a:t>
            </a:r>
          </a:p>
          <a:p>
            <a:pPr marL="514350" lvl="0" indent="-514350" algn="just">
              <a:spcBef>
                <a:spcPct val="20000"/>
              </a:spcBef>
              <a:defRPr/>
            </a:pPr>
            <a:endParaRPr lang="en-US" sz="1000" u="sng" dirty="0" smtClean="0">
              <a:cs typeface="Arial" pitchFamily="34" charset="0"/>
            </a:endParaRPr>
          </a:p>
          <a:p>
            <a:pPr marL="514350" lvl="0" indent="-514350" algn="just">
              <a:spcBef>
                <a:spcPct val="20000"/>
              </a:spcBef>
              <a:defRPr/>
            </a:pPr>
            <a:r>
              <a:rPr lang="en-US" sz="2200" b="1" dirty="0" smtClean="0">
                <a:cs typeface="Arial" pitchFamily="34" charset="0"/>
              </a:rPr>
              <a:t>	BUS, CAR, BICYCLE, TRAIN, AEROPLANE, SHIP </a:t>
            </a:r>
            <a:r>
              <a:rPr lang="en-US" sz="2200" dirty="0" smtClean="0">
                <a:cs typeface="Arial" pitchFamily="34" charset="0"/>
              </a:rPr>
              <a:t>are</a:t>
            </a:r>
            <a:r>
              <a:rPr lang="en-US" sz="2200" b="1" dirty="0" smtClean="0">
                <a:cs typeface="Arial" pitchFamily="34" charset="0"/>
              </a:rPr>
              <a:t> </a:t>
            </a:r>
            <a:r>
              <a:rPr lang="en-US" sz="2200" b="1" u="sng" dirty="0" smtClean="0">
                <a:cs typeface="Arial" pitchFamily="34" charset="0"/>
              </a:rPr>
              <a:t>various ways by which we travel. </a:t>
            </a:r>
          </a:p>
          <a:p>
            <a:pPr marL="514350" lvl="0" indent="-514350" algn="just">
              <a:spcBef>
                <a:spcPct val="20000"/>
              </a:spcBef>
              <a:defRPr/>
            </a:pPr>
            <a:endParaRPr lang="en-US" sz="2200" b="1" u="sng" dirty="0" smtClean="0">
              <a:cs typeface="Arial" pitchFamily="34" charset="0"/>
            </a:endParaRPr>
          </a:p>
          <a:p>
            <a:pPr marL="514350" lvl="0" indent="-514350" algn="just">
              <a:spcBef>
                <a:spcPct val="20000"/>
              </a:spcBef>
              <a:defRPr/>
            </a:pPr>
            <a:r>
              <a:rPr lang="en-US" sz="2200" b="1" dirty="0" smtClean="0">
                <a:cs typeface="Arial" pitchFamily="34" charset="0"/>
              </a:rPr>
              <a:t>	These various ways by which we travel are known as</a:t>
            </a:r>
          </a:p>
          <a:p>
            <a:pPr marL="514350" lvl="0" indent="-514350" algn="just">
              <a:spcBef>
                <a:spcPct val="20000"/>
              </a:spcBef>
              <a:defRPr/>
            </a:pPr>
            <a:endParaRPr lang="en-US" sz="1100" b="1" u="sng" dirty="0" smtClean="0">
              <a:cs typeface="Arial" pitchFamily="34" charset="0"/>
            </a:endParaRPr>
          </a:p>
          <a:p>
            <a:pPr marL="514350" lvl="0" indent="-514350" algn="ctr">
              <a:spcBef>
                <a:spcPct val="20000"/>
              </a:spcBef>
              <a:defRPr/>
            </a:pPr>
            <a:r>
              <a:rPr lang="en-US" sz="2200" b="1" dirty="0" smtClean="0">
                <a:cs typeface="Arial" pitchFamily="34" charset="0"/>
              </a:rPr>
              <a:t>	</a:t>
            </a:r>
            <a:r>
              <a:rPr lang="en-US" sz="2200" b="1" u="sng" dirty="0" smtClean="0">
                <a:cs typeface="Arial" pitchFamily="34" charset="0"/>
              </a:rPr>
              <a:t>MEANS OF TRANSPORT</a:t>
            </a:r>
          </a:p>
          <a:p>
            <a:pPr marL="514350" lvl="0" indent="-514350" algn="just">
              <a:spcBef>
                <a:spcPct val="20000"/>
              </a:spcBef>
              <a:defRPr/>
            </a:pPr>
            <a:endParaRPr lang="en-US" sz="2200" b="1" u="sng" dirty="0" smtClean="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00400" y="5112603"/>
            <a:ext cx="5562600" cy="830997"/>
          </a:xfrm>
          <a:prstGeom prst="rect">
            <a:avLst/>
          </a:prstGeom>
        </p:spPr>
        <p:txBody>
          <a:bodyPr wrap="square">
            <a:spAutoFit/>
          </a:bodyPr>
          <a:lstStyle/>
          <a:p>
            <a:pPr algn="just"/>
            <a:r>
              <a:rPr lang="en-US" sz="2400" b="1" dirty="0" smtClean="0"/>
              <a:t>A TRAILER IS USED TO CARRY THE LATEST CARS TO THE TOWNS OR CITIES.</a:t>
            </a:r>
          </a:p>
        </p:txBody>
      </p:sp>
      <p:pic>
        <p:nvPicPr>
          <p:cNvPr id="5" name="Picture 2" descr="C:\Documents and Settings\User\Desktop\trailers.jpg"/>
          <p:cNvPicPr>
            <a:picLocks noChangeAspect="1" noChangeArrowheads="1"/>
          </p:cNvPicPr>
          <p:nvPr/>
        </p:nvPicPr>
        <p:blipFill>
          <a:blip r:embed="rId3"/>
          <a:srcRect/>
          <a:stretch>
            <a:fillRect/>
          </a:stretch>
        </p:blipFill>
        <p:spPr bwMode="auto">
          <a:xfrm>
            <a:off x="297300" y="152400"/>
            <a:ext cx="6332100" cy="4724400"/>
          </a:xfrm>
          <a:prstGeom prst="rect">
            <a:avLst/>
          </a:prstGeom>
          <a:noFill/>
        </p:spPr>
      </p:pic>
      <p:sp>
        <p:nvSpPr>
          <p:cNvPr id="6" name="Rectangle 5"/>
          <p:cNvSpPr/>
          <p:nvPr/>
        </p:nvSpPr>
        <p:spPr>
          <a:xfrm>
            <a:off x="304800" y="5966936"/>
            <a:ext cx="8458200" cy="738664"/>
          </a:xfrm>
          <a:prstGeom prst="rect">
            <a:avLst/>
          </a:prstGeom>
        </p:spPr>
        <p:txBody>
          <a:bodyPr wrap="square">
            <a:spAutoFit/>
          </a:bodyPr>
          <a:lstStyle/>
          <a:p>
            <a:pPr algn="just"/>
            <a:r>
              <a:rPr lang="en-US" sz="2100" dirty="0" smtClean="0"/>
              <a:t>THIS REFLECTS </a:t>
            </a:r>
            <a:r>
              <a:rPr lang="en-US" sz="2100" b="1" dirty="0" smtClean="0"/>
              <a:t>PROGRESS OF CAR MANUFACTURING INDUSTRIES </a:t>
            </a:r>
            <a:r>
              <a:rPr lang="en-US" sz="2100" dirty="0" smtClean="0"/>
              <a:t>AND </a:t>
            </a:r>
            <a:r>
              <a:rPr lang="en-US" sz="2100" b="1" dirty="0" smtClean="0"/>
              <a:t>PROSPERITY OF PEOPLE  </a:t>
            </a:r>
            <a:r>
              <a:rPr lang="en-US" sz="2100" dirty="0" smtClean="0"/>
              <a:t>WHO HAVE CREATED A LARGE DEMAND FOR CARS.</a:t>
            </a:r>
            <a:endParaRPr lang="en-US" sz="2100" b="1"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763000" cy="3429000"/>
          </a:xfrm>
        </p:spPr>
        <p:txBody>
          <a:bodyPr>
            <a:normAutofit/>
          </a:bodyPr>
          <a:lstStyle/>
          <a:p>
            <a:pPr algn="just"/>
            <a:r>
              <a:rPr lang="en-US" sz="2600" dirty="0" smtClean="0"/>
              <a:t>Modern means of transport have made it easy for goods to be transported from one area to another.</a:t>
            </a:r>
          </a:p>
          <a:p>
            <a:pPr algn="just"/>
            <a:r>
              <a:rPr lang="en-US" sz="2600" dirty="0" smtClean="0"/>
              <a:t>Earlier, cities faced huge shortage of milk in the summer times.</a:t>
            </a:r>
          </a:p>
          <a:p>
            <a:pPr lvl="0" algn="just"/>
            <a:r>
              <a:rPr lang="en-US" sz="2600" dirty="0" smtClean="0"/>
              <a:t>However now-a-days, situation has changed.</a:t>
            </a:r>
          </a:p>
          <a:p>
            <a:pPr lvl="0" algn="just"/>
            <a:r>
              <a:rPr lang="en-US" sz="2600" dirty="0" smtClean="0"/>
              <a:t>Special trucks collect milk from rural areas and transport it to cities in all seasons.</a:t>
            </a:r>
          </a:p>
          <a:p>
            <a:pPr algn="just">
              <a:buNone/>
            </a:pPr>
            <a:endParaRPr lang="en-US" sz="2600" dirty="0" smtClean="0"/>
          </a:p>
        </p:txBody>
      </p:sp>
      <p:sp>
        <p:nvSpPr>
          <p:cNvPr id="4" name="Title 1"/>
          <p:cNvSpPr txBox="1">
            <a:spLocks/>
          </p:cNvSpPr>
          <p:nvPr/>
        </p:nvSpPr>
        <p:spPr>
          <a:xfrm>
            <a:off x="4953000" y="5410200"/>
            <a:ext cx="5638800" cy="1143000"/>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noProof="0" dirty="0" smtClean="0">
              <a:ln>
                <a:noFill/>
              </a:ln>
              <a:solidFill>
                <a:schemeClr val="tx1"/>
              </a:solidFill>
              <a:effectLst/>
              <a:uLnTx/>
              <a:uFillTx/>
              <a:latin typeface="+mj-lt"/>
              <a:ea typeface="+mj-ea"/>
              <a:cs typeface="+mj-cs"/>
            </a:endParaRPr>
          </a:p>
        </p:txBody>
      </p:sp>
      <p:pic>
        <p:nvPicPr>
          <p:cNvPr id="16386" name="Picture 2" descr="https://i.ytimg.com/vi/qrk2_3hrmtE/maxresdefault.jpg"/>
          <p:cNvPicPr>
            <a:picLocks noChangeAspect="1" noChangeArrowheads="1"/>
          </p:cNvPicPr>
          <p:nvPr/>
        </p:nvPicPr>
        <p:blipFill>
          <a:blip r:embed="rId2"/>
          <a:srcRect l="3099" t="7986" r="6276" b="8680"/>
          <a:stretch>
            <a:fillRect/>
          </a:stretch>
        </p:blipFill>
        <p:spPr bwMode="auto">
          <a:xfrm>
            <a:off x="1447799" y="3352800"/>
            <a:ext cx="6334759" cy="32766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4419600"/>
            <a:ext cx="8915400" cy="2185214"/>
          </a:xfrm>
          <a:prstGeom prst="rect">
            <a:avLst/>
          </a:prstGeom>
        </p:spPr>
        <p:txBody>
          <a:bodyPr wrap="square">
            <a:spAutoFit/>
          </a:bodyPr>
          <a:lstStyle/>
          <a:p>
            <a:pPr algn="just">
              <a:buFont typeface="Wingdings" pitchFamily="2" charset="2"/>
              <a:buChar char="q"/>
            </a:pPr>
            <a:r>
              <a:rPr lang="en-US" sz="2400" dirty="0" smtClean="0"/>
              <a:t>  Ships are used for transporting very heavy items over sea from one country to another such as</a:t>
            </a:r>
          </a:p>
          <a:p>
            <a:pPr marL="457200" indent="-457200" algn="just">
              <a:buFont typeface="Arial" pitchFamily="34" charset="0"/>
              <a:buChar char="•"/>
            </a:pPr>
            <a:r>
              <a:rPr lang="en-US" sz="2400" dirty="0" smtClean="0"/>
              <a:t>Heavy items like oil drilling equipments,</a:t>
            </a:r>
          </a:p>
          <a:p>
            <a:pPr marL="457200" indent="-457200" algn="just">
              <a:buFont typeface="Arial" pitchFamily="34" charset="0"/>
              <a:buChar char="•"/>
            </a:pPr>
            <a:r>
              <a:rPr lang="en-US" sz="2400" dirty="0" smtClean="0"/>
              <a:t>Machinery for printing, textile and other manufacturing industries</a:t>
            </a:r>
          </a:p>
          <a:p>
            <a:pPr marL="457200" indent="-457200" algn="just"/>
            <a:endParaRPr lang="en-US" sz="1600" dirty="0" smtClean="0"/>
          </a:p>
          <a:p>
            <a:pPr algn="just">
              <a:buFont typeface="Wingdings" pitchFamily="2" charset="2"/>
              <a:buChar char="q"/>
            </a:pPr>
            <a:r>
              <a:rPr lang="en-US" sz="2400" b="1" dirty="0" smtClean="0"/>
              <a:t>  </a:t>
            </a:r>
            <a:r>
              <a:rPr lang="en-US" sz="2400" b="1" u="sng" dirty="0" smtClean="0"/>
              <a:t>Transportation by ships is cheaper than other modes of transport.</a:t>
            </a:r>
            <a:endParaRPr lang="en-US" sz="2400" b="1" u="sng" dirty="0"/>
          </a:p>
        </p:txBody>
      </p:sp>
      <p:pic>
        <p:nvPicPr>
          <p:cNvPr id="47107" name="Picture 3"/>
          <p:cNvPicPr>
            <a:picLocks noChangeAspect="1" noChangeArrowheads="1"/>
          </p:cNvPicPr>
          <p:nvPr/>
        </p:nvPicPr>
        <p:blipFill>
          <a:blip r:embed="rId2"/>
          <a:srcRect l="9370" t="16666" r="9224" b="9375"/>
          <a:stretch>
            <a:fillRect/>
          </a:stretch>
        </p:blipFill>
        <p:spPr bwMode="auto">
          <a:xfrm>
            <a:off x="990600" y="152400"/>
            <a:ext cx="7315200" cy="4191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DISADVANTAGES</a:t>
            </a:r>
            <a:endParaRPr lang="en-US" dirty="0"/>
          </a:p>
        </p:txBody>
      </p:sp>
      <p:sp>
        <p:nvSpPr>
          <p:cNvPr id="3" name="Content Placeholder 2"/>
          <p:cNvSpPr>
            <a:spLocks noGrp="1"/>
          </p:cNvSpPr>
          <p:nvPr>
            <p:ph idx="1"/>
          </p:nvPr>
        </p:nvSpPr>
        <p:spPr>
          <a:xfrm>
            <a:off x="304800" y="914400"/>
            <a:ext cx="8534400" cy="5486400"/>
          </a:xfrm>
        </p:spPr>
        <p:txBody>
          <a:bodyPr>
            <a:noAutofit/>
          </a:bodyPr>
          <a:lstStyle/>
          <a:p>
            <a:pPr algn="just"/>
            <a:r>
              <a:rPr lang="en-US" sz="2800" dirty="0" smtClean="0"/>
              <a:t>As we discussed, rural and urban means of transport  have many advantages.</a:t>
            </a:r>
          </a:p>
          <a:p>
            <a:pPr algn="just"/>
            <a:r>
              <a:rPr lang="en-US" sz="2800" dirty="0" smtClean="0"/>
              <a:t>However, expanding role of transport in modern times has many </a:t>
            </a:r>
            <a:r>
              <a:rPr lang="en-US" sz="2800" u="sng" dirty="0" smtClean="0"/>
              <a:t>negative effects.</a:t>
            </a:r>
          </a:p>
          <a:p>
            <a:pPr algn="just">
              <a:buNone/>
            </a:pPr>
            <a:endParaRPr lang="en-US" sz="1600" dirty="0" smtClean="0"/>
          </a:p>
          <a:p>
            <a:pPr lvl="1" algn="just">
              <a:buFont typeface="Wingdings" pitchFamily="2" charset="2"/>
              <a:buChar char="q"/>
            </a:pPr>
            <a:r>
              <a:rPr lang="en-US" sz="2400" dirty="0" smtClean="0"/>
              <a:t>  Means of transport have increased the traffic on roads at        	very fast rate.</a:t>
            </a:r>
          </a:p>
          <a:p>
            <a:pPr lvl="1" algn="just">
              <a:buFont typeface="Wingdings" pitchFamily="2" charset="2"/>
              <a:buChar char="q"/>
            </a:pPr>
            <a:endParaRPr lang="en-US" sz="1000" dirty="0" smtClean="0"/>
          </a:p>
          <a:p>
            <a:pPr lvl="1" algn="just">
              <a:buFont typeface="Wingdings" pitchFamily="2" charset="2"/>
              <a:buChar char="q"/>
            </a:pPr>
            <a:r>
              <a:rPr lang="en-US" sz="2400" dirty="0" smtClean="0"/>
              <a:t>  Everyday we find traffic jams, delay in delivery of goods, 	accidents, pollution etc.</a:t>
            </a:r>
          </a:p>
          <a:p>
            <a:pPr lvl="1" algn="just">
              <a:buNone/>
            </a:pPr>
            <a:endParaRPr lang="en-US" sz="2000" dirty="0" smtClean="0"/>
          </a:p>
          <a:p>
            <a:pPr algn="just"/>
            <a:r>
              <a:rPr lang="en-US" sz="2800" dirty="0" smtClean="0"/>
              <a:t>To improve the present situation, efforts are being made to improve the quality of roads for smooth and quick movement of people and goods.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img.etimg.com/thumb/msid-34036944,width-640,resizemode-4,imgsize-200699/rs-450-crore-sclr-project.jpg"/>
          <p:cNvPicPr>
            <a:picLocks noChangeAspect="1" noChangeArrowheads="1"/>
          </p:cNvPicPr>
          <p:nvPr/>
        </p:nvPicPr>
        <p:blipFill>
          <a:blip r:embed="rId2"/>
          <a:srcRect l="2500" t="3333" r="15000" b="11667"/>
          <a:stretch>
            <a:fillRect/>
          </a:stretch>
        </p:blipFill>
        <p:spPr bwMode="auto">
          <a:xfrm>
            <a:off x="4401671" y="152400"/>
            <a:ext cx="4437529" cy="3429000"/>
          </a:xfrm>
          <a:prstGeom prst="rect">
            <a:avLst/>
          </a:prstGeom>
          <a:noFill/>
        </p:spPr>
      </p:pic>
      <p:sp>
        <p:nvSpPr>
          <p:cNvPr id="5" name="TextBox 4"/>
          <p:cNvSpPr txBox="1"/>
          <p:nvPr/>
        </p:nvSpPr>
        <p:spPr>
          <a:xfrm>
            <a:off x="152400" y="5070664"/>
            <a:ext cx="4038600" cy="2015936"/>
          </a:xfrm>
          <a:prstGeom prst="rect">
            <a:avLst/>
          </a:prstGeom>
          <a:noFill/>
        </p:spPr>
        <p:txBody>
          <a:bodyPr wrap="square" rtlCol="0">
            <a:spAutoFit/>
          </a:bodyPr>
          <a:lstStyle/>
          <a:p>
            <a:pPr algn="just"/>
            <a:r>
              <a:rPr lang="en-US" sz="2500" dirty="0" smtClean="0">
                <a:latin typeface="Times New Roman" pitchFamily="18" charset="0"/>
                <a:cs typeface="Times New Roman" pitchFamily="18" charset="0"/>
              </a:rPr>
              <a:t>Flyovers, bridges and city bypasses are made to remove traffic jam and unnecessary delays.</a:t>
            </a:r>
          </a:p>
          <a:p>
            <a:pPr algn="just"/>
            <a:endParaRPr lang="en-US" sz="2500" dirty="0">
              <a:latin typeface="Times New Roman" pitchFamily="18" charset="0"/>
              <a:cs typeface="Times New Roman" pitchFamily="18" charset="0"/>
            </a:endParaRPr>
          </a:p>
        </p:txBody>
      </p:sp>
      <p:pic>
        <p:nvPicPr>
          <p:cNvPr id="6" name="Picture 7"/>
          <p:cNvPicPr>
            <a:picLocks noChangeAspect="1" noChangeArrowheads="1"/>
          </p:cNvPicPr>
          <p:nvPr/>
        </p:nvPicPr>
        <p:blipFill>
          <a:blip r:embed="rId3" cstate="print"/>
          <a:srcRect l="7028" t="16667" r="3953" b="9375"/>
          <a:stretch>
            <a:fillRect/>
          </a:stretch>
        </p:blipFill>
        <p:spPr bwMode="auto">
          <a:xfrm>
            <a:off x="4343400" y="4114800"/>
            <a:ext cx="4648200" cy="2171199"/>
          </a:xfrm>
          <a:prstGeom prst="rect">
            <a:avLst/>
          </a:prstGeom>
          <a:noFill/>
          <a:ln w="9525">
            <a:noFill/>
            <a:miter lim="800000"/>
            <a:headEnd/>
            <a:tailEnd/>
          </a:ln>
          <a:effectLst/>
        </p:spPr>
      </p:pic>
      <p:pic>
        <p:nvPicPr>
          <p:cNvPr id="4099" name="Picture 3"/>
          <p:cNvPicPr>
            <a:picLocks noChangeAspect="1" noChangeArrowheads="1"/>
          </p:cNvPicPr>
          <p:nvPr/>
        </p:nvPicPr>
        <p:blipFill>
          <a:blip r:embed="rId4"/>
          <a:srcRect l="32797" t="14583" r="32650" b="18750"/>
          <a:stretch>
            <a:fillRect/>
          </a:stretch>
        </p:blipFill>
        <p:spPr bwMode="auto">
          <a:xfrm>
            <a:off x="304799" y="152400"/>
            <a:ext cx="3657601" cy="4114800"/>
          </a:xfrm>
          <a:prstGeom prst="rect">
            <a:avLst/>
          </a:prstGeom>
          <a:noFill/>
          <a:ln w="9525">
            <a:noFill/>
            <a:miter lim="800000"/>
            <a:headEnd/>
            <a:tailEnd/>
          </a:ln>
          <a:effectLst/>
        </p:spPr>
      </p:pic>
      <p:sp>
        <p:nvSpPr>
          <p:cNvPr id="7" name="TextBox 6"/>
          <p:cNvSpPr txBox="1"/>
          <p:nvPr/>
        </p:nvSpPr>
        <p:spPr>
          <a:xfrm>
            <a:off x="4953000" y="3653135"/>
            <a:ext cx="3276600"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FLYOVERS</a:t>
            </a:r>
            <a:endParaRPr lang="en-US" sz="2400" b="1" dirty="0">
              <a:latin typeface="Times New Roman" pitchFamily="18" charset="0"/>
              <a:cs typeface="Times New Roman" pitchFamily="18" charset="0"/>
            </a:endParaRPr>
          </a:p>
        </p:txBody>
      </p:sp>
      <p:sp>
        <p:nvSpPr>
          <p:cNvPr id="8" name="TextBox 7"/>
          <p:cNvSpPr txBox="1"/>
          <p:nvPr/>
        </p:nvSpPr>
        <p:spPr>
          <a:xfrm>
            <a:off x="1066800" y="4415135"/>
            <a:ext cx="2057400"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BRIDGES</a:t>
            </a:r>
          </a:p>
        </p:txBody>
      </p:sp>
      <p:sp>
        <p:nvSpPr>
          <p:cNvPr id="9" name="TextBox 8"/>
          <p:cNvSpPr txBox="1"/>
          <p:nvPr/>
        </p:nvSpPr>
        <p:spPr>
          <a:xfrm>
            <a:off x="3962400" y="6320135"/>
            <a:ext cx="5181600"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CITY BYPASS</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srcRect l="34344" t="25000" r="33601" b="23422"/>
          <a:stretch>
            <a:fillRect/>
          </a:stretch>
        </p:blipFill>
        <p:spPr bwMode="auto">
          <a:xfrm>
            <a:off x="4343400" y="2971800"/>
            <a:ext cx="3294754" cy="2925274"/>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l="19546" t="26042" r="19546" b="17708"/>
          <a:stretch>
            <a:fillRect/>
          </a:stretch>
        </p:blipFill>
        <p:spPr bwMode="auto">
          <a:xfrm>
            <a:off x="76200" y="152400"/>
            <a:ext cx="5181600" cy="2690446"/>
          </a:xfrm>
          <a:prstGeom prst="rect">
            <a:avLst/>
          </a:prstGeom>
          <a:noFill/>
          <a:ln w="9525">
            <a:noFill/>
            <a:miter lim="800000"/>
            <a:headEnd/>
            <a:tailEnd/>
          </a:ln>
          <a:effectLst/>
        </p:spPr>
      </p:pic>
      <p:sp>
        <p:nvSpPr>
          <p:cNvPr id="6" name="Rectangle 5"/>
          <p:cNvSpPr/>
          <p:nvPr/>
        </p:nvSpPr>
        <p:spPr>
          <a:xfrm>
            <a:off x="152400" y="3886200"/>
            <a:ext cx="3810000" cy="1631216"/>
          </a:xfrm>
          <a:prstGeom prst="rect">
            <a:avLst/>
          </a:prstGeom>
        </p:spPr>
        <p:txBody>
          <a:bodyPr wrap="square">
            <a:spAutoFit/>
          </a:bodyPr>
          <a:lstStyle/>
          <a:p>
            <a:pPr algn="just"/>
            <a:r>
              <a:rPr lang="en-US" sz="2500" dirty="0" smtClean="0"/>
              <a:t>Vehicles are using CNG and better quality of petrol and diesel </a:t>
            </a:r>
            <a:r>
              <a:rPr lang="en-US" sz="2500" b="1" u="sng" dirty="0" smtClean="0"/>
              <a:t>to reduce vehicular pollution.</a:t>
            </a:r>
            <a:endParaRPr lang="en-US" sz="2500" b="1" u="sng" dirty="0"/>
          </a:p>
        </p:txBody>
      </p:sp>
      <p:sp>
        <p:nvSpPr>
          <p:cNvPr id="8" name="TextBox 7"/>
          <p:cNvSpPr txBox="1"/>
          <p:nvPr/>
        </p:nvSpPr>
        <p:spPr>
          <a:xfrm>
            <a:off x="1066800" y="2895600"/>
            <a:ext cx="3581400" cy="830997"/>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BETTER QUALITY OF PETROL AND DIESEL</a:t>
            </a:r>
          </a:p>
        </p:txBody>
      </p:sp>
      <p:sp>
        <p:nvSpPr>
          <p:cNvPr id="9" name="TextBox 8"/>
          <p:cNvSpPr txBox="1"/>
          <p:nvPr/>
        </p:nvSpPr>
        <p:spPr>
          <a:xfrm>
            <a:off x="4572000" y="6015335"/>
            <a:ext cx="3581400" cy="461665"/>
          </a:xfrm>
          <a:prstGeom prst="rect">
            <a:avLst/>
          </a:prstGeom>
          <a:noFill/>
        </p:spPr>
        <p:txBody>
          <a:bodyPr wrap="square" rtlCol="0">
            <a:spAutoFit/>
          </a:bodyPr>
          <a:lstStyle/>
          <a:p>
            <a:pPr algn="ctr"/>
            <a:r>
              <a:rPr lang="en-US" sz="2400" b="1" dirty="0" smtClean="0">
                <a:latin typeface="Times New Roman" pitchFamily="18" charset="0"/>
                <a:cs typeface="Times New Roman" pitchFamily="18" charset="0"/>
              </a:rPr>
              <a:t>CNG  VEHICLES</a:t>
            </a:r>
          </a:p>
        </p:txBody>
      </p:sp>
      <p:sp>
        <p:nvSpPr>
          <p:cNvPr id="7" name="Right Arrow 6"/>
          <p:cNvSpPr/>
          <p:nvPr/>
        </p:nvSpPr>
        <p:spPr>
          <a:xfrm rot="10800000">
            <a:off x="3733801" y="6095999"/>
            <a:ext cx="1295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 y="5706070"/>
            <a:ext cx="4953000" cy="923330"/>
          </a:xfrm>
          <a:prstGeom prst="rect">
            <a:avLst/>
          </a:prstGeom>
          <a:noFill/>
        </p:spPr>
        <p:txBody>
          <a:bodyPr wrap="square" rtlCol="0">
            <a:spAutoFit/>
          </a:bodyPr>
          <a:lstStyle/>
          <a:p>
            <a:pPr algn="ctr"/>
            <a:r>
              <a:rPr lang="en-US" sz="2200" b="1" dirty="0" smtClean="0">
                <a:latin typeface="+mj-lt"/>
                <a:cs typeface="Times New Roman" pitchFamily="18" charset="0"/>
              </a:rPr>
              <a:t>CNG STANDS FOR </a:t>
            </a:r>
          </a:p>
          <a:p>
            <a:pPr algn="ctr"/>
            <a:endParaRPr lang="en-US" sz="1000" b="1" dirty="0" smtClean="0">
              <a:latin typeface="+mj-lt"/>
              <a:cs typeface="Times New Roman" pitchFamily="18" charset="0"/>
            </a:endParaRPr>
          </a:p>
          <a:p>
            <a:pPr algn="ctr"/>
            <a:r>
              <a:rPr lang="en-US" sz="2200" b="1" dirty="0" smtClean="0">
                <a:latin typeface="+mj-lt"/>
                <a:cs typeface="Times New Roman" pitchFamily="18" charset="0"/>
              </a:rPr>
              <a:t>‘COMPRESSED NATURAL GAS’</a:t>
            </a:r>
          </a:p>
        </p:txBody>
      </p:sp>
      <p:sp>
        <p:nvSpPr>
          <p:cNvPr id="11" name="Rectangle 10"/>
          <p:cNvSpPr/>
          <p:nvPr/>
        </p:nvSpPr>
        <p:spPr>
          <a:xfrm>
            <a:off x="5410200" y="157877"/>
            <a:ext cx="3581400" cy="2585323"/>
          </a:xfrm>
          <a:prstGeom prst="rect">
            <a:avLst/>
          </a:prstGeom>
          <a:ln w="38100">
            <a:solidFill>
              <a:schemeClr val="tx1"/>
            </a:solidFill>
          </a:ln>
        </p:spPr>
        <p:txBody>
          <a:bodyPr wrap="square">
            <a:spAutoFit/>
          </a:bodyPr>
          <a:lstStyle/>
          <a:p>
            <a:pPr algn="ctr"/>
            <a:r>
              <a:rPr lang="en-US" sz="3200" u="sng" dirty="0" smtClean="0">
                <a:latin typeface="+mj-lt"/>
                <a:ea typeface="Tahoma" pitchFamily="34" charset="0"/>
                <a:cs typeface="Times New Roman" pitchFamily="18" charset="0"/>
              </a:rPr>
              <a:t>FACT</a:t>
            </a:r>
          </a:p>
          <a:p>
            <a:pPr algn="ctr"/>
            <a:endParaRPr lang="en-US" sz="1000" u="sng" dirty="0" smtClean="0">
              <a:latin typeface="+mj-lt"/>
              <a:ea typeface="Tahoma" pitchFamily="34" charset="0"/>
              <a:cs typeface="Times New Roman" pitchFamily="18" charset="0"/>
            </a:endParaRPr>
          </a:p>
          <a:p>
            <a:pPr algn="just"/>
            <a:r>
              <a:rPr lang="en-US" sz="2200" dirty="0" smtClean="0">
                <a:latin typeface="Calibri Light" pitchFamily="34" charset="0"/>
                <a:ea typeface="Tahoma" pitchFamily="34" charset="0"/>
                <a:cs typeface="Times New Roman" pitchFamily="18" charset="0"/>
              </a:rPr>
              <a:t>PIPELINE TRANSPORTATION HAS BECOME POPULAR IN TRANSPORTING OIL AND GAS.</a:t>
            </a:r>
          </a:p>
          <a:p>
            <a:pPr algn="just"/>
            <a:endParaRPr lang="en-US" sz="1000" dirty="0" smtClean="0">
              <a:latin typeface="Calibri Light" pitchFamily="34" charset="0"/>
              <a:ea typeface="Tahoma" pitchFamily="34" charset="0"/>
              <a:cs typeface="Times New Roman" pitchFamily="18" charset="0"/>
            </a:endParaRPr>
          </a:p>
          <a:p>
            <a:pPr algn="just"/>
            <a:r>
              <a:rPr lang="en-US" sz="2200" dirty="0" smtClean="0">
                <a:latin typeface="Calibri Light" pitchFamily="34" charset="0"/>
                <a:ea typeface="Tahoma" pitchFamily="34" charset="0"/>
                <a:cs typeface="Times New Roman" pitchFamily="18" charset="0"/>
              </a:rPr>
              <a:t>TILL NOW, IT WAS ONLY USED FOR TRANSPORTING WATER</a:t>
            </a:r>
            <a:endParaRPr lang="en-US" sz="2200" dirty="0">
              <a:latin typeface="Calibri Light" pitchFamily="34" charset="0"/>
              <a:ea typeface="Tahoma" pitchFamily="34"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143000"/>
          </a:xfrm>
        </p:spPr>
        <p:txBody>
          <a:bodyPr>
            <a:normAutofit/>
          </a:bodyPr>
          <a:lstStyle/>
          <a:p>
            <a:pPr algn="l"/>
            <a:r>
              <a:rPr lang="en-US" sz="4000" u="sng" dirty="0" smtClean="0"/>
              <a:t>POINTS TO REMEMBER</a:t>
            </a:r>
            <a:br>
              <a:rPr lang="en-US" sz="4000" u="sng" dirty="0" smtClean="0"/>
            </a:br>
            <a:r>
              <a:rPr lang="en-US" sz="2000" b="1" dirty="0" smtClean="0"/>
              <a:t>LET US REVISE THE CHAPTER …</a:t>
            </a:r>
            <a:endParaRPr lang="en-US" sz="4000" b="1" dirty="0"/>
          </a:p>
        </p:txBody>
      </p:sp>
      <p:sp>
        <p:nvSpPr>
          <p:cNvPr id="3" name="Content Placeholder 2"/>
          <p:cNvSpPr>
            <a:spLocks noGrp="1"/>
          </p:cNvSpPr>
          <p:nvPr>
            <p:ph idx="1"/>
          </p:nvPr>
        </p:nvSpPr>
        <p:spPr>
          <a:xfrm>
            <a:off x="304800" y="1143000"/>
            <a:ext cx="8610600" cy="5486400"/>
          </a:xfrm>
        </p:spPr>
        <p:txBody>
          <a:bodyPr>
            <a:noAutofit/>
          </a:bodyPr>
          <a:lstStyle/>
          <a:p>
            <a:pPr algn="just"/>
            <a:r>
              <a:rPr lang="en-US" sz="2500" dirty="0" smtClean="0"/>
              <a:t>People use different means of transport for travelling over different distances.</a:t>
            </a:r>
          </a:p>
          <a:p>
            <a:pPr algn="just"/>
            <a:r>
              <a:rPr lang="en-US" sz="2500" dirty="0" smtClean="0"/>
              <a:t>The selection of means of transport depends on the time and money that can be spent.</a:t>
            </a:r>
          </a:p>
          <a:p>
            <a:pPr algn="just"/>
            <a:r>
              <a:rPr lang="en-US" sz="2500" dirty="0" smtClean="0"/>
              <a:t>Road transport provides door-to-door service.</a:t>
            </a:r>
          </a:p>
          <a:p>
            <a:pPr algn="just"/>
            <a:r>
              <a:rPr lang="en-US" sz="2500" dirty="0" smtClean="0"/>
              <a:t>Means of transport used in rural areas differ from those used in urban areas.</a:t>
            </a:r>
          </a:p>
          <a:p>
            <a:pPr algn="just"/>
            <a:r>
              <a:rPr lang="en-US" sz="2500" dirty="0" smtClean="0"/>
              <a:t>Farming is the main occupation in most rural areas.</a:t>
            </a:r>
          </a:p>
          <a:p>
            <a:pPr algn="just"/>
            <a:r>
              <a:rPr lang="en-US" sz="2500" dirty="0" smtClean="0"/>
              <a:t>Perishable items  (vegetables, fruits) are transported on daily basis to nearby cities and towns in bullock carts, tractor trolleys or trucks.</a:t>
            </a:r>
          </a:p>
          <a:p>
            <a:pPr algn="just"/>
            <a:r>
              <a:rPr lang="en-US" sz="2500" dirty="0" smtClean="0"/>
              <a:t>After harvesting of wheat and rice, trucks loaded with gunny bags are sent to the nearby towns or cities.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247089"/>
            <a:ext cx="8686800" cy="6229911"/>
          </a:xfrm>
          <a:prstGeom prst="rect">
            <a:avLst/>
          </a:prstGeom>
          <a:noFill/>
        </p:spPr>
        <p:txBody>
          <a:bodyPr wrap="square" rtlCol="0">
            <a:spAutoFit/>
          </a:bodyPr>
          <a:lstStyle/>
          <a:p>
            <a:pPr algn="just">
              <a:lnSpc>
                <a:spcPts val="3200"/>
              </a:lnSpc>
              <a:buFont typeface="Arial" pitchFamily="34" charset="0"/>
              <a:buChar char="•"/>
            </a:pPr>
            <a:r>
              <a:rPr lang="en-US" sz="2500" dirty="0" smtClean="0"/>
              <a:t>  Goods carried by different means of transport indicate about the crops grown in that area. </a:t>
            </a:r>
          </a:p>
          <a:p>
            <a:pPr algn="just">
              <a:lnSpc>
                <a:spcPts val="3200"/>
              </a:lnSpc>
              <a:buFont typeface="Arial" pitchFamily="34" charset="0"/>
              <a:buChar char="•"/>
            </a:pPr>
            <a:r>
              <a:rPr lang="en-US" sz="2500" dirty="0" smtClean="0"/>
              <a:t>  Means of transport form a bridge between rural and urban areas.</a:t>
            </a:r>
          </a:p>
          <a:p>
            <a:pPr algn="just">
              <a:lnSpc>
                <a:spcPts val="3200"/>
              </a:lnSpc>
              <a:buFont typeface="Arial" pitchFamily="34" charset="0"/>
              <a:buChar char="•"/>
            </a:pPr>
            <a:r>
              <a:rPr lang="en-US" sz="2500" dirty="0" smtClean="0"/>
              <a:t>  Boats, steamers and ferries are used in coastal areas to transport things. </a:t>
            </a:r>
          </a:p>
          <a:p>
            <a:pPr algn="just">
              <a:lnSpc>
                <a:spcPts val="3200"/>
              </a:lnSpc>
              <a:buFont typeface="Arial" pitchFamily="34" charset="0"/>
              <a:buChar char="•"/>
            </a:pPr>
            <a:r>
              <a:rPr lang="en-US" sz="2500" dirty="0" smtClean="0"/>
              <a:t>  Fish are carried on boats by fishermen and also using steamers        and ferries with cold storage.</a:t>
            </a:r>
          </a:p>
          <a:p>
            <a:pPr algn="just">
              <a:lnSpc>
                <a:spcPts val="3200"/>
              </a:lnSpc>
              <a:buFont typeface="Arial" pitchFamily="34" charset="0"/>
              <a:buChar char="•"/>
            </a:pPr>
            <a:r>
              <a:rPr lang="en-US" sz="2500" dirty="0" smtClean="0"/>
              <a:t>  Mules are used for transporting goods in hilly areas along with coolies (</a:t>
            </a:r>
            <a:r>
              <a:rPr lang="en-US" sz="2500" dirty="0" err="1" smtClean="0"/>
              <a:t>pithus</a:t>
            </a:r>
            <a:r>
              <a:rPr lang="en-US" sz="2500" dirty="0" smtClean="0"/>
              <a:t>).</a:t>
            </a:r>
          </a:p>
          <a:p>
            <a:pPr algn="just">
              <a:lnSpc>
                <a:spcPts val="3200"/>
              </a:lnSpc>
              <a:buFont typeface="Arial" pitchFamily="34" charset="0"/>
              <a:buChar char="•"/>
            </a:pPr>
            <a:r>
              <a:rPr lang="en-US" sz="2500" dirty="0" smtClean="0"/>
              <a:t>  Animals play an important role in rural transportation like bullock cart, horse cart, camel cart.</a:t>
            </a:r>
          </a:p>
          <a:p>
            <a:pPr algn="just">
              <a:lnSpc>
                <a:spcPts val="3200"/>
              </a:lnSpc>
              <a:buFont typeface="Arial" pitchFamily="34" charset="0"/>
              <a:buChar char="•"/>
            </a:pPr>
            <a:r>
              <a:rPr lang="en-US" sz="2500" dirty="0" smtClean="0"/>
              <a:t>  Means of transport in urban areas are different from that in rural areas. Trucks and trailers carry various items across the country.</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10600" cy="5181600"/>
          </a:xfrm>
        </p:spPr>
        <p:txBody>
          <a:bodyPr>
            <a:normAutofit/>
          </a:bodyPr>
          <a:lstStyle/>
          <a:p>
            <a:r>
              <a:rPr lang="en-US" sz="2500" dirty="0" smtClean="0"/>
              <a:t>Modern means of transport have made it easy to transport goods in all seasons. </a:t>
            </a:r>
          </a:p>
          <a:p>
            <a:r>
              <a:rPr lang="en-US" sz="2500" dirty="0" smtClean="0"/>
              <a:t>Ships are cheaper than other modes of transport and are used to transport very heavy items for industries.</a:t>
            </a:r>
          </a:p>
          <a:p>
            <a:r>
              <a:rPr lang="en-US" sz="2500" dirty="0" smtClean="0"/>
              <a:t>Means of transport have various advantages as well as disadvantages. </a:t>
            </a:r>
          </a:p>
          <a:p>
            <a:r>
              <a:rPr lang="en-US" sz="2500" dirty="0" smtClean="0"/>
              <a:t>Usage of vehicles has increased traffic jam, pollution and accidents.</a:t>
            </a:r>
          </a:p>
          <a:p>
            <a:r>
              <a:rPr lang="en-US" sz="2500" dirty="0" smtClean="0"/>
              <a:t>Efforts are being made to reduce this by making flyovers, bridge and bypass and using CNG and better </a:t>
            </a:r>
            <a:r>
              <a:rPr lang="en-US" sz="2500" smtClean="0"/>
              <a:t>quality of petrol and diesel</a:t>
            </a:r>
            <a:r>
              <a:rPr lang="en-US" sz="2500" dirty="0" smtClean="0"/>
              <a:t>. </a:t>
            </a:r>
            <a:endParaRPr lang="en-US" sz="25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17014"/>
            <a:ext cx="8686800" cy="5736186"/>
          </a:xfrm>
          <a:prstGeom prst="rect">
            <a:avLst/>
          </a:prstGeom>
        </p:spPr>
        <p:txBody>
          <a:bodyPr wrap="square">
            <a:spAutoFit/>
          </a:bodyPr>
          <a:lstStyle/>
          <a:p>
            <a:pPr lvl="0" algn="just" eaLnBrk="0" fontAlgn="base" hangingPunct="0">
              <a:lnSpc>
                <a:spcPct val="150000"/>
              </a:lnSpc>
              <a:spcBef>
                <a:spcPct val="0"/>
              </a:spcBef>
              <a:spcAft>
                <a:spcPct val="0"/>
              </a:spcAft>
            </a:pPr>
            <a:r>
              <a:rPr lang="en-US" sz="2400" b="1" u="sng" dirty="0" smtClean="0">
                <a:latin typeface="Arial" pitchFamily="34" charset="0"/>
                <a:ea typeface="Times New Roman" pitchFamily="18" charset="0"/>
                <a:cs typeface="Arial" pitchFamily="34" charset="0"/>
              </a:rPr>
              <a:t>Value Based Question</a:t>
            </a:r>
          </a:p>
          <a:p>
            <a:pPr lvl="0" algn="just" eaLnBrk="0" fontAlgn="base" hangingPunct="0">
              <a:lnSpc>
                <a:spcPct val="150000"/>
              </a:lnSpc>
              <a:spcBef>
                <a:spcPct val="0"/>
              </a:spcBef>
              <a:spcAft>
                <a:spcPct val="0"/>
              </a:spcAft>
            </a:pPr>
            <a:endParaRPr lang="en-US" sz="1050" dirty="0" smtClean="0">
              <a:latin typeface="Arial" pitchFamily="34" charset="0"/>
              <a:cs typeface="Arial" pitchFamily="34" charset="0"/>
            </a:endParaRPr>
          </a:p>
          <a:p>
            <a:pPr lvl="0" algn="just" eaLnBrk="0" fontAlgn="base" hangingPunct="0">
              <a:lnSpc>
                <a:spcPct val="150000"/>
              </a:lnSpc>
              <a:spcBef>
                <a:spcPct val="0"/>
              </a:spcBef>
              <a:spcAft>
                <a:spcPct val="0"/>
              </a:spcAft>
            </a:pPr>
            <a:r>
              <a:rPr lang="en-US" sz="2100" dirty="0" smtClean="0">
                <a:latin typeface="Arial" pitchFamily="34" charset="0"/>
                <a:ea typeface="Times New Roman" pitchFamily="18" charset="0"/>
                <a:cs typeface="Arial" pitchFamily="34" charset="0"/>
              </a:rPr>
              <a:t>Our world is facing many problems due to Corona virus. During the lockdown period, children of DAV Public School Bhubaneswar prepared masks at their homes and sent to poor people of a nearby town that is located within 30 </a:t>
            </a:r>
            <a:r>
              <a:rPr lang="en-US" sz="2100" dirty="0" err="1" smtClean="0">
                <a:latin typeface="Arial" pitchFamily="34" charset="0"/>
                <a:ea typeface="Times New Roman" pitchFamily="18" charset="0"/>
                <a:cs typeface="Arial" pitchFamily="34" charset="0"/>
              </a:rPr>
              <a:t>kms</a:t>
            </a:r>
            <a:r>
              <a:rPr lang="en-US" sz="2100" dirty="0" smtClean="0">
                <a:latin typeface="Arial" pitchFamily="34" charset="0"/>
                <a:ea typeface="Times New Roman" pitchFamily="18" charset="0"/>
                <a:cs typeface="Arial" pitchFamily="34" charset="0"/>
              </a:rPr>
              <a:t>, through a representative. The representative took permission from the police and distributed the masks.</a:t>
            </a:r>
          </a:p>
          <a:p>
            <a:pPr lvl="0" algn="just" eaLnBrk="0" fontAlgn="base" hangingPunct="0">
              <a:lnSpc>
                <a:spcPct val="150000"/>
              </a:lnSpc>
              <a:spcBef>
                <a:spcPct val="0"/>
              </a:spcBef>
              <a:spcAft>
                <a:spcPct val="0"/>
              </a:spcAft>
            </a:pPr>
            <a:endParaRPr lang="en-US" sz="2100" dirty="0" smtClean="0">
              <a:latin typeface="Arial" pitchFamily="34" charset="0"/>
              <a:cs typeface="Arial" pitchFamily="34" charset="0"/>
            </a:endParaRPr>
          </a:p>
          <a:p>
            <a:pPr marL="342900" lvl="0" indent="-342900" algn="just" eaLnBrk="0" fontAlgn="base" hangingPunct="0">
              <a:lnSpc>
                <a:spcPct val="150000"/>
              </a:lnSpc>
              <a:spcBef>
                <a:spcPct val="0"/>
              </a:spcBef>
              <a:spcAft>
                <a:spcPct val="0"/>
              </a:spcAft>
              <a:buFont typeface="+mj-lt"/>
              <a:buAutoNum type="arabicPeriod"/>
            </a:pPr>
            <a:r>
              <a:rPr lang="en-US" sz="2100" dirty="0" smtClean="0">
                <a:latin typeface="Arial" pitchFamily="34" charset="0"/>
                <a:ea typeface="Times New Roman" pitchFamily="18" charset="0"/>
                <a:cs typeface="Arial" pitchFamily="34" charset="0"/>
              </a:rPr>
              <a:t>According to you, name the means of transport that was used by the representative to go to the town for this work.</a:t>
            </a:r>
            <a:endParaRPr lang="en-US" sz="2100" dirty="0" smtClean="0">
              <a:latin typeface="Arial" pitchFamily="34" charset="0"/>
              <a:cs typeface="Arial" pitchFamily="34" charset="0"/>
            </a:endParaRPr>
          </a:p>
          <a:p>
            <a:pPr marL="342900" lvl="0" indent="-342900" algn="just" eaLnBrk="0" fontAlgn="base" hangingPunct="0">
              <a:lnSpc>
                <a:spcPct val="150000"/>
              </a:lnSpc>
              <a:spcBef>
                <a:spcPct val="0"/>
              </a:spcBef>
              <a:spcAft>
                <a:spcPct val="0"/>
              </a:spcAft>
              <a:buFont typeface="+mj-lt"/>
              <a:buAutoNum type="arabicPeriod"/>
            </a:pPr>
            <a:r>
              <a:rPr lang="en-US" sz="2100" dirty="0" smtClean="0">
                <a:latin typeface="Arial" pitchFamily="34" charset="0"/>
                <a:ea typeface="Times New Roman" pitchFamily="18" charset="0"/>
                <a:cs typeface="Arial" pitchFamily="34" charset="0"/>
              </a:rPr>
              <a:t>Write any one value that you learn from the children of DAV School.</a:t>
            </a:r>
            <a:endParaRPr lang="en-US" sz="2100" dirty="0" smtClean="0">
              <a:latin typeface="Arial" pitchFamily="34" charset="0"/>
              <a:cs typeface="Arial" pitchFamily="34" charset="0"/>
            </a:endParaRPr>
          </a:p>
          <a:p>
            <a:pPr marL="342900" lvl="0" indent="-342900" algn="just" eaLnBrk="0" fontAlgn="base" hangingPunct="0">
              <a:lnSpc>
                <a:spcPct val="150000"/>
              </a:lnSpc>
              <a:spcBef>
                <a:spcPct val="0"/>
              </a:spcBef>
              <a:spcAft>
                <a:spcPct val="0"/>
              </a:spcAft>
              <a:buFont typeface="+mj-lt"/>
              <a:buAutoNum type="arabicPeriod"/>
            </a:pPr>
            <a:r>
              <a:rPr lang="en-US" sz="2100" dirty="0" smtClean="0">
                <a:latin typeface="Arial" pitchFamily="34" charset="0"/>
                <a:ea typeface="Times New Roman" pitchFamily="18" charset="0"/>
                <a:cs typeface="Arial" pitchFamily="34" charset="0"/>
              </a:rPr>
              <a:t>How can you help the poor during this time of crisis?</a:t>
            </a:r>
            <a:endParaRPr lang="en-US" sz="2100" dirty="0" smtClean="0">
              <a:latin typeface="Arial" pitchFamily="34" charset="0"/>
              <a:cs typeface="Arial" pitchFamily="34" charset="0"/>
            </a:endParaRPr>
          </a:p>
        </p:txBody>
      </p:sp>
      <p:sp>
        <p:nvSpPr>
          <p:cNvPr id="5" name="Rectangle 4"/>
          <p:cNvSpPr/>
          <p:nvPr/>
        </p:nvSpPr>
        <p:spPr>
          <a:xfrm>
            <a:off x="2192082" y="177225"/>
            <a:ext cx="4589718" cy="584775"/>
          </a:xfrm>
          <a:prstGeom prst="rect">
            <a:avLst/>
          </a:prstGeom>
        </p:spPr>
        <p:txBody>
          <a:bodyPr wrap="none">
            <a:spAutoFit/>
          </a:bodyPr>
          <a:lstStyle/>
          <a:p>
            <a:pPr lvl="0" algn="just" fontAlgn="base">
              <a:spcBef>
                <a:spcPct val="0"/>
              </a:spcBef>
              <a:spcAft>
                <a:spcPct val="0"/>
              </a:spcAft>
            </a:pPr>
            <a:r>
              <a:rPr lang="en-US" sz="3200" b="1" u="sng" spc="600" dirty="0" smtClean="0">
                <a:solidFill>
                  <a:srgbClr val="FF0000"/>
                </a:solidFill>
                <a:latin typeface="Arial" pitchFamily="34" charset="0"/>
                <a:ea typeface="Times New Roman" pitchFamily="18" charset="0"/>
                <a:cs typeface="Arial" pitchFamily="34" charset="0"/>
              </a:rPr>
              <a:t>ASSIGNMENT - 1</a:t>
            </a:r>
            <a:endParaRPr lang="en-US" sz="1100" b="1" u="sng" spc="600"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228600" y="152400"/>
            <a:ext cx="8686800" cy="4267200"/>
          </a:xfrm>
          <a:prstGeom prst="rect">
            <a:avLst/>
          </a:prstGeom>
        </p:spPr>
        <p:txBody>
          <a:bodyPr vert="horz" lIns="91440" tIns="45720" rIns="91440" bIns="45720" rtlCol="0">
            <a:noAutofit/>
          </a:bodyPr>
          <a:lstStyle/>
          <a:p>
            <a:pPr marL="457200" marR="0" lvl="0" indent="-457200" algn="just" defTabSz="914400" rtl="0" eaLnBrk="1" fontAlgn="auto" latinLnBrk="0" hangingPunct="1">
              <a:spcBef>
                <a:spcPct val="20000"/>
              </a:spcBef>
              <a:spcAft>
                <a:spcPts val="0"/>
              </a:spcAft>
              <a:buClrTx/>
              <a:buSzTx/>
              <a:buAutoNum type="arabicPeriod"/>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Mankind and travelling have been linked to each other since ancient times.</a:t>
            </a:r>
          </a:p>
          <a:p>
            <a:pPr marL="457200" lvl="0" indent="-457200" algn="just">
              <a:spcBef>
                <a:spcPct val="20000"/>
              </a:spcBef>
              <a:buAutoNum type="arabicPeriod"/>
            </a:pPr>
            <a:r>
              <a:rPr lang="en-US" sz="2400" dirty="0" smtClean="0"/>
              <a:t>If you will go back to the period of early men, we will see people were travelling from one place to another for different reasons.</a:t>
            </a:r>
          </a:p>
          <a:p>
            <a:pPr marL="457200" indent="-457200" algn="just">
              <a:spcBef>
                <a:spcPct val="20000"/>
              </a:spcBef>
              <a:buFontTx/>
              <a:buAutoNum type="arabicPeriod"/>
            </a:pPr>
            <a:r>
              <a:rPr lang="en-US" sz="2400" dirty="0" smtClean="0"/>
              <a:t>People always keep travelling.</a:t>
            </a:r>
          </a:p>
          <a:p>
            <a:pPr marL="457200" indent="-457200" algn="just">
              <a:spcBef>
                <a:spcPct val="20000"/>
              </a:spcBef>
              <a:buFontTx/>
              <a:buAutoNum type="arabicPeriod"/>
            </a:pPr>
            <a:endParaRPr lang="en-US" sz="1000" dirty="0" smtClean="0"/>
          </a:p>
          <a:p>
            <a:pPr marL="457200" indent="-457200">
              <a:buFont typeface="+mj-lt"/>
              <a:buAutoNum type="arabicPeriod"/>
            </a:pPr>
            <a:r>
              <a:rPr lang="en-US" sz="2400" dirty="0" smtClean="0"/>
              <a:t>You can travel short distances on foot, bicycle, rickshaw, </a:t>
            </a:r>
            <a:r>
              <a:rPr lang="en-US" sz="2400" dirty="0" err="1" smtClean="0"/>
              <a:t>tonga</a:t>
            </a:r>
            <a:r>
              <a:rPr lang="en-US" sz="2400" dirty="0" smtClean="0"/>
              <a:t> or a boat.</a:t>
            </a:r>
          </a:p>
          <a:p>
            <a:pPr marL="457200" indent="-457200">
              <a:buFont typeface="+mj-lt"/>
              <a:buAutoNum type="arabicPeriod"/>
            </a:pPr>
            <a:r>
              <a:rPr lang="en-US" sz="2400" dirty="0" smtClean="0"/>
              <a:t>You can travel long distances on auto-rickshaw, car, bus or motorboat.</a:t>
            </a:r>
          </a:p>
          <a:p>
            <a:pPr marL="457200" indent="-457200">
              <a:buFont typeface="+mj-lt"/>
              <a:buAutoNum type="arabicPeriod"/>
            </a:pPr>
            <a:r>
              <a:rPr lang="en-US" sz="2400" dirty="0" smtClean="0"/>
              <a:t>You can travel to different cities on a bus, train or in an </a:t>
            </a:r>
            <a:r>
              <a:rPr lang="en-US" sz="2400" dirty="0" err="1" smtClean="0"/>
              <a:t>aeroplane</a:t>
            </a:r>
            <a:r>
              <a:rPr lang="en-US" sz="2400" dirty="0" smtClean="0"/>
              <a:t>. You can also travel to far away places by ship.</a:t>
            </a:r>
          </a:p>
          <a:p>
            <a:pPr marL="457200" indent="-457200">
              <a:buFont typeface="+mj-lt"/>
              <a:buAutoNum type="arabicPeriod"/>
            </a:pPr>
            <a:endParaRPr lang="en-US" sz="1200" dirty="0" smtClean="0"/>
          </a:p>
          <a:p>
            <a:pPr algn="just">
              <a:buFont typeface="Wingdings" pitchFamily="2" charset="2"/>
              <a:buChar char="q"/>
            </a:pPr>
            <a:r>
              <a:rPr lang="en-US" sz="2400" dirty="0" smtClean="0"/>
              <a:t>  These are some common means of transport. </a:t>
            </a:r>
          </a:p>
          <a:p>
            <a:pPr algn="just">
              <a:buFont typeface="Wingdings" pitchFamily="2" charset="2"/>
              <a:buChar char="q"/>
            </a:pPr>
            <a:r>
              <a:rPr lang="en-US" sz="2400" dirty="0" smtClean="0"/>
              <a:t>  The selection of the means of transport depends on the time and money that is spent on the travel.</a:t>
            </a:r>
          </a:p>
          <a:p>
            <a:pPr algn="just">
              <a:buFont typeface="Wingdings" pitchFamily="2" charset="2"/>
              <a:buChar char="q"/>
            </a:pPr>
            <a:r>
              <a:rPr lang="en-US" sz="2400" dirty="0" smtClean="0"/>
              <a:t>  Means of transport are also used to transport goods from one place to another.</a:t>
            </a:r>
          </a:p>
          <a:p>
            <a:pPr marL="457200" lvl="0" indent="-457200" algn="just">
              <a:spcBef>
                <a:spcPct val="20000"/>
              </a:spcBef>
              <a:buAutoNum type="arabicPeriod"/>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spcBef>
                <a:spcPct val="20000"/>
              </a:spcBef>
              <a:spcAft>
                <a:spcPts val="0"/>
              </a:spcAft>
              <a:buClrTx/>
              <a:buSzTx/>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spcBef>
                <a:spcPct val="20000"/>
              </a:spcBef>
              <a:spcAft>
                <a:spcPts val="0"/>
              </a:spcAft>
              <a:buClrTx/>
              <a:buSzTx/>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spcBef>
                <a:spcPct val="20000"/>
              </a:spcBef>
              <a:spcAft>
                <a:spcPts val="0"/>
              </a:spcAft>
              <a:buClrTx/>
              <a:buSzTx/>
              <a:tabLst/>
              <a:defRPr/>
            </a:pPr>
            <a:endParaRPr kumimoji="0" lang="en-US" sz="2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52400" y="636449"/>
            <a:ext cx="8763000" cy="66787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600" b="1" i="0" u="sng"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HOTS Questions</a:t>
            </a:r>
          </a:p>
          <a:p>
            <a:pPr marL="228600" marR="0" lvl="0" indent="-228600" algn="just" defTabSz="914400" rtl="0" eaLnBrk="0" fontAlgn="base" latinLnBrk="0" hangingPunct="0">
              <a:lnSpc>
                <a:spcPct val="100000"/>
              </a:lnSpc>
              <a:spcBef>
                <a:spcPct val="0"/>
              </a:spcBef>
              <a:spcAft>
                <a:spcPct val="0"/>
              </a:spcAft>
              <a:buClrTx/>
              <a:buSzTx/>
              <a:buFont typeface="+mj-lt"/>
              <a:buAutoNum type="arabicPeriod"/>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p>
            <a:pPr marL="514350" marR="0" lvl="0" indent="-514350" algn="just" defTabSz="914400" rtl="0" eaLnBrk="0" fontAlgn="base" latinLnBrk="0" hangingPunct="0">
              <a:lnSpc>
                <a:spcPct val="100000"/>
              </a:lnSpc>
              <a:spcBef>
                <a:spcPct val="0"/>
              </a:spcBef>
              <a:spcAft>
                <a:spcPct val="0"/>
              </a:spcAft>
              <a:buClrTx/>
              <a:buSzTx/>
              <a:buFont typeface="+mj-lt"/>
              <a:buAutoNum type="arabicPeriod"/>
              <a:tabLst/>
            </a:pPr>
            <a:r>
              <a:rPr kumimoji="0" lang="en-US" sz="2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Transportation by ship is cheaper than other modes of transport. Justify</a:t>
            </a:r>
            <a:endParaRPr kumimoji="0" lang="en-US" sz="2600" b="0" i="0" u="none" strike="noStrike" cap="none" normalizeH="0" baseline="0" dirty="0" smtClean="0">
              <a:ln>
                <a:noFill/>
              </a:ln>
              <a:solidFill>
                <a:schemeClr val="tx1"/>
              </a:solidFill>
              <a:effectLst/>
              <a:latin typeface="Arial" pitchFamily="34" charset="0"/>
              <a:cs typeface="Arial" pitchFamily="34" charset="0"/>
            </a:endParaRPr>
          </a:p>
          <a:p>
            <a:pPr marL="514350" marR="0" lvl="0" indent="-514350" algn="just" defTabSz="914400" rtl="0" eaLnBrk="0" fontAlgn="base" latinLnBrk="0" hangingPunct="0">
              <a:lnSpc>
                <a:spcPct val="100000"/>
              </a:lnSpc>
              <a:spcBef>
                <a:spcPct val="0"/>
              </a:spcBef>
              <a:spcAft>
                <a:spcPct val="0"/>
              </a:spcAft>
              <a:buClrTx/>
              <a:buSzTx/>
              <a:buFont typeface="+mj-lt"/>
              <a:buAutoNum type="arabicPeriod"/>
              <a:tabLst/>
            </a:pPr>
            <a:r>
              <a:rPr kumimoji="0" lang="en-US" sz="26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If there is no means of transport for a day, our life will stand still. Explain</a:t>
            </a:r>
          </a:p>
          <a:p>
            <a:pPr marL="0" marR="0" lvl="0" indent="0" algn="just" defTabSz="914400" rtl="0" eaLnBrk="0" fontAlgn="base" latinLnBrk="0" hangingPunct="0">
              <a:lnSpc>
                <a:spcPct val="100000"/>
              </a:lnSpc>
              <a:spcBef>
                <a:spcPct val="0"/>
              </a:spcBef>
              <a:spcAft>
                <a:spcPct val="0"/>
              </a:spcAft>
              <a:buClrTx/>
              <a:buSzTx/>
              <a:buFontTx/>
              <a:buChar char="•"/>
              <a:tabLst/>
            </a:pPr>
            <a:endParaRPr lang="en-US" sz="2600" dirty="0" smtClean="0">
              <a:latin typeface="Calibri" pitchFamily="34" charset="0"/>
              <a:cs typeface="Times New Roman" pitchFamily="18" charset="0"/>
            </a:endParaRPr>
          </a:p>
          <a:p>
            <a:pPr lvl="0" algn="just" eaLnBrk="0" fontAlgn="base" hangingPunct="0">
              <a:spcBef>
                <a:spcPct val="0"/>
              </a:spcBef>
              <a:spcAft>
                <a:spcPct val="0"/>
              </a:spcAft>
            </a:pPr>
            <a:r>
              <a:rPr lang="en-US" sz="2600" b="1" u="sng" dirty="0" smtClean="0">
                <a:latin typeface="Calibri" pitchFamily="34" charset="0"/>
                <a:ea typeface="Times New Roman" pitchFamily="18" charset="0"/>
                <a:cs typeface="Times New Roman" pitchFamily="18" charset="0"/>
              </a:rPr>
              <a:t>Activities to be conducted:</a:t>
            </a:r>
          </a:p>
          <a:p>
            <a:pPr lvl="0" algn="just" eaLnBrk="0" fontAlgn="base" hangingPunct="0">
              <a:spcBef>
                <a:spcPct val="0"/>
              </a:spcBef>
              <a:spcAft>
                <a:spcPct val="0"/>
              </a:spcAft>
            </a:pPr>
            <a:endParaRPr lang="en-US" sz="1200" dirty="0" smtClean="0">
              <a:latin typeface="Arial" pitchFamily="34" charset="0"/>
              <a:cs typeface="Arial" pitchFamily="34" charset="0"/>
            </a:endParaRPr>
          </a:p>
          <a:p>
            <a:pPr marL="514350" lvl="0" indent="-514350" algn="just" eaLnBrk="0" fontAlgn="base" hangingPunct="0">
              <a:spcBef>
                <a:spcPct val="0"/>
              </a:spcBef>
              <a:spcAft>
                <a:spcPct val="0"/>
              </a:spcAft>
              <a:buFont typeface="+mj-lt"/>
              <a:buAutoNum type="arabicPeriod"/>
            </a:pPr>
            <a:r>
              <a:rPr lang="en-US" sz="2600" dirty="0" smtClean="0">
                <a:latin typeface="Calibri" pitchFamily="34" charset="0"/>
                <a:ea typeface="Times New Roman" pitchFamily="18" charset="0"/>
                <a:cs typeface="Times New Roman" pitchFamily="18" charset="0"/>
              </a:rPr>
              <a:t>Draw the picture of your favourite means of transport and write five sentences to describe it.</a:t>
            </a:r>
            <a:endParaRPr lang="en-US" sz="2600" dirty="0" smtClean="0">
              <a:latin typeface="Arial" pitchFamily="34" charset="0"/>
              <a:cs typeface="Arial" pitchFamily="34" charset="0"/>
            </a:endParaRPr>
          </a:p>
          <a:p>
            <a:pPr marL="514350" lvl="0" indent="-514350" algn="just" eaLnBrk="0" fontAlgn="base" hangingPunct="0">
              <a:spcBef>
                <a:spcPct val="0"/>
              </a:spcBef>
              <a:spcAft>
                <a:spcPct val="0"/>
              </a:spcAft>
              <a:buFont typeface="+mj-lt"/>
              <a:buAutoNum type="arabicPeriod"/>
            </a:pPr>
            <a:r>
              <a:rPr lang="en-US" sz="2600" dirty="0" smtClean="0">
                <a:latin typeface="Calibri" pitchFamily="34" charset="0"/>
                <a:ea typeface="Times New Roman" pitchFamily="18" charset="0"/>
                <a:cs typeface="Times New Roman" pitchFamily="18" charset="0"/>
              </a:rPr>
              <a:t>Draw the pictures of one rural and one urban transport and write three differences between them.</a:t>
            </a:r>
            <a:endParaRPr lang="en-US" sz="2600" dirty="0" smtClean="0">
              <a:latin typeface="Arial" pitchFamily="34" charset="0"/>
              <a:cs typeface="Arial" pitchFamily="34" charset="0"/>
            </a:endParaRPr>
          </a:p>
          <a:p>
            <a:pPr marL="514350" lvl="0" indent="-514350" algn="just" eaLnBrk="0" fontAlgn="base" hangingPunct="0">
              <a:spcBef>
                <a:spcPct val="0"/>
              </a:spcBef>
              <a:spcAft>
                <a:spcPct val="0"/>
              </a:spcAft>
              <a:buFont typeface="+mj-lt"/>
              <a:buAutoNum type="arabicPeriod"/>
            </a:pPr>
            <a:r>
              <a:rPr lang="en-US" sz="2600" dirty="0" smtClean="0">
                <a:latin typeface="Calibri" pitchFamily="34" charset="0"/>
                <a:ea typeface="Times New Roman" pitchFamily="18" charset="0"/>
                <a:cs typeface="Times New Roman" pitchFamily="18" charset="0"/>
              </a:rPr>
              <a:t>Prepare a chronological album showing the stages of development of means of transport from early man to the modern man.</a:t>
            </a:r>
            <a:endParaRPr lang="en-US" sz="2600" dirty="0" smtClean="0">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sz="26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Rectangle 5"/>
          <p:cNvSpPr/>
          <p:nvPr/>
        </p:nvSpPr>
        <p:spPr>
          <a:xfrm>
            <a:off x="2192082" y="152400"/>
            <a:ext cx="4589718" cy="584775"/>
          </a:xfrm>
          <a:prstGeom prst="rect">
            <a:avLst/>
          </a:prstGeom>
        </p:spPr>
        <p:txBody>
          <a:bodyPr wrap="none">
            <a:spAutoFit/>
          </a:bodyPr>
          <a:lstStyle/>
          <a:p>
            <a:pPr lvl="0" algn="just" fontAlgn="base">
              <a:spcBef>
                <a:spcPct val="0"/>
              </a:spcBef>
              <a:spcAft>
                <a:spcPct val="0"/>
              </a:spcAft>
            </a:pPr>
            <a:r>
              <a:rPr lang="en-US" sz="3200" b="1" u="sng" spc="600" dirty="0" smtClean="0">
                <a:solidFill>
                  <a:srgbClr val="FF0000"/>
                </a:solidFill>
                <a:latin typeface="Arial" pitchFamily="34" charset="0"/>
                <a:ea typeface="Times New Roman" pitchFamily="18" charset="0"/>
                <a:cs typeface="Arial" pitchFamily="34" charset="0"/>
              </a:rPr>
              <a:t>ASSIGNMENT - 2</a:t>
            </a:r>
            <a:endParaRPr lang="en-US" sz="1100" b="1" u="sng" spc="600" dirty="0" smtClean="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2438400"/>
            <a:ext cx="6825138" cy="144655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u="sng" spc="6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THANK  YOU</a:t>
            </a:r>
            <a:endParaRPr lang="en-US" sz="8800" b="1" u="sng" spc="6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lum bright="10000"/>
          </a:blip>
          <a:srcRect l="29041" t="28244" r="31121" b="26497"/>
          <a:stretch>
            <a:fillRect/>
          </a:stretch>
        </p:blipFill>
        <p:spPr bwMode="auto">
          <a:xfrm>
            <a:off x="152400" y="152400"/>
            <a:ext cx="4447674" cy="2819400"/>
          </a:xfrm>
          <a:prstGeom prst="rect">
            <a:avLst/>
          </a:prstGeom>
          <a:noFill/>
          <a:ln w="9525">
            <a:noFill/>
            <a:miter lim="800000"/>
            <a:headEnd/>
            <a:tailEnd/>
          </a:ln>
          <a:effectLst/>
        </p:spPr>
      </p:pic>
      <p:sp>
        <p:nvSpPr>
          <p:cNvPr id="25604" name="AutoShape 4" descr="https://images.livemint.com/img/2019/02/27/600x338/airport3_155126184033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srcRect l="23457" t="22917" r="22474" b="9375"/>
          <a:stretch>
            <a:fillRect/>
          </a:stretch>
        </p:blipFill>
        <p:spPr bwMode="auto">
          <a:xfrm>
            <a:off x="4800600" y="152400"/>
            <a:ext cx="4191000" cy="2829667"/>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lum/>
          </a:blip>
          <a:srcRect l="15640" t="16667" r="15493" b="16667"/>
          <a:stretch>
            <a:fillRect/>
          </a:stretch>
        </p:blipFill>
        <p:spPr bwMode="auto">
          <a:xfrm>
            <a:off x="2057400" y="3498902"/>
            <a:ext cx="5257800" cy="2901898"/>
          </a:xfrm>
          <a:prstGeom prst="rect">
            <a:avLst/>
          </a:prstGeom>
          <a:noFill/>
          <a:ln w="9525">
            <a:noFill/>
            <a:miter lim="800000"/>
            <a:headEnd/>
            <a:tailEnd/>
          </a:ln>
          <a:effectLst/>
        </p:spPr>
      </p:pic>
      <p:sp>
        <p:nvSpPr>
          <p:cNvPr id="9" name="TextBox 8"/>
          <p:cNvSpPr txBox="1"/>
          <p:nvPr/>
        </p:nvSpPr>
        <p:spPr>
          <a:xfrm>
            <a:off x="609600" y="3059668"/>
            <a:ext cx="3429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RAILWAY  STATION</a:t>
            </a:r>
            <a:endParaRPr lang="en-US" b="1" dirty="0">
              <a:latin typeface="Times New Roman" pitchFamily="18" charset="0"/>
              <a:cs typeface="Times New Roman" pitchFamily="18" charset="0"/>
            </a:endParaRPr>
          </a:p>
        </p:txBody>
      </p:sp>
      <p:sp>
        <p:nvSpPr>
          <p:cNvPr id="10" name="TextBox 9"/>
          <p:cNvSpPr txBox="1"/>
          <p:nvPr/>
        </p:nvSpPr>
        <p:spPr>
          <a:xfrm>
            <a:off x="5257800" y="3048000"/>
            <a:ext cx="3429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BUS  STOP</a:t>
            </a:r>
            <a:endParaRPr lang="en-US" b="1" dirty="0">
              <a:latin typeface="Times New Roman" pitchFamily="18" charset="0"/>
              <a:cs typeface="Times New Roman" pitchFamily="18" charset="0"/>
            </a:endParaRPr>
          </a:p>
        </p:txBody>
      </p:sp>
      <p:sp>
        <p:nvSpPr>
          <p:cNvPr id="11" name="TextBox 10"/>
          <p:cNvSpPr txBox="1"/>
          <p:nvPr/>
        </p:nvSpPr>
        <p:spPr>
          <a:xfrm>
            <a:off x="3048000" y="6412468"/>
            <a:ext cx="3429000"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AIRPORT</a:t>
            </a:r>
            <a:endParaRPr lang="en-US"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953000"/>
            <a:ext cx="8458200" cy="2209800"/>
          </a:xfrm>
        </p:spPr>
        <p:txBody>
          <a:bodyPr>
            <a:normAutofit/>
          </a:bodyPr>
          <a:lstStyle/>
          <a:p>
            <a:pPr algn="just"/>
            <a:r>
              <a:rPr lang="en-US" sz="3000" dirty="0" smtClean="0"/>
              <a:t>In the above pictures, we see people are crowded to move to different places. Similar condition is seen everywhere.</a:t>
            </a:r>
            <a:endParaRPr lang="en-US" sz="3000" dirty="0"/>
          </a:p>
        </p:txBody>
      </p:sp>
      <p:pic>
        <p:nvPicPr>
          <p:cNvPr id="31745" name="Picture 1"/>
          <p:cNvPicPr>
            <a:picLocks noChangeAspect="1" noChangeArrowheads="1"/>
          </p:cNvPicPr>
          <p:nvPr/>
        </p:nvPicPr>
        <p:blipFill>
          <a:blip r:embed="rId2"/>
          <a:srcRect l="12885" r="12738"/>
          <a:stretch>
            <a:fillRect/>
          </a:stretch>
        </p:blipFill>
        <p:spPr bwMode="auto">
          <a:xfrm>
            <a:off x="1066800" y="76200"/>
            <a:ext cx="69342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228600" y="228600"/>
            <a:ext cx="8686800" cy="6477000"/>
          </a:xfrm>
        </p:spPr>
        <p:txBody>
          <a:bodyPr>
            <a:noAutofit/>
          </a:bodyPr>
          <a:lstStyle/>
          <a:p>
            <a:pPr algn="ctr">
              <a:buNone/>
            </a:pPr>
            <a:r>
              <a:rPr lang="en-US" sz="3600" dirty="0" smtClean="0">
                <a:solidFill>
                  <a:srgbClr val="FF0000"/>
                </a:solidFill>
              </a:rPr>
              <a:t>THINK !!!</a:t>
            </a:r>
          </a:p>
          <a:p>
            <a:pPr algn="ctr">
              <a:buNone/>
            </a:pPr>
            <a:r>
              <a:rPr lang="en-US" sz="2600" b="1" dirty="0" smtClean="0"/>
              <a:t>Why do we travel ???</a:t>
            </a:r>
          </a:p>
          <a:p>
            <a:pPr algn="ctr">
              <a:buNone/>
            </a:pPr>
            <a:endParaRPr lang="en-US" sz="1200" dirty="0" smtClean="0"/>
          </a:p>
          <a:p>
            <a:r>
              <a:rPr lang="en-US" sz="2600" dirty="0" smtClean="0"/>
              <a:t>To go to school</a:t>
            </a:r>
          </a:p>
          <a:p>
            <a:r>
              <a:rPr lang="en-US" sz="2600" dirty="0" smtClean="0"/>
              <a:t>To go to the office</a:t>
            </a:r>
          </a:p>
          <a:p>
            <a:r>
              <a:rPr lang="en-US" sz="2600" dirty="0" smtClean="0"/>
              <a:t>To go to the market</a:t>
            </a:r>
          </a:p>
          <a:p>
            <a:r>
              <a:rPr lang="en-US" sz="2600" dirty="0" smtClean="0"/>
              <a:t>To meet family members</a:t>
            </a:r>
          </a:p>
          <a:p>
            <a:r>
              <a:rPr lang="en-US" sz="2600" dirty="0" smtClean="0"/>
              <a:t>For higher education</a:t>
            </a:r>
          </a:p>
          <a:p>
            <a:r>
              <a:rPr lang="en-US" sz="2600" dirty="0" smtClean="0"/>
              <a:t>For better job</a:t>
            </a:r>
          </a:p>
          <a:p>
            <a:r>
              <a:rPr lang="en-US" sz="2600" dirty="0" smtClean="0"/>
              <a:t>For business</a:t>
            </a:r>
          </a:p>
          <a:p>
            <a:r>
              <a:rPr lang="en-US" sz="2600" dirty="0" smtClean="0"/>
              <a:t>To celebrate festivals</a:t>
            </a:r>
          </a:p>
          <a:p>
            <a:r>
              <a:rPr lang="en-US" sz="2600" dirty="0" smtClean="0"/>
              <a:t>To attend family function</a:t>
            </a:r>
          </a:p>
          <a:p>
            <a:r>
              <a:rPr lang="en-US" sz="2600" dirty="0" smtClean="0"/>
              <a:t>To visit places of interest</a:t>
            </a:r>
          </a:p>
          <a:p>
            <a:endParaRPr lang="en-US" sz="2000" dirty="0" smtClean="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76200"/>
            <a:ext cx="6629400" cy="3048000"/>
          </a:xfrm>
        </p:spPr>
        <p:txBody>
          <a:bodyPr>
            <a:normAutofit/>
          </a:bodyPr>
          <a:lstStyle/>
          <a:p>
            <a:pPr algn="just"/>
            <a:r>
              <a:rPr lang="en-US" sz="2400" dirty="0" smtClean="0"/>
              <a:t>This is the picture of </a:t>
            </a:r>
            <a:r>
              <a:rPr lang="en-US" sz="2400" u="sng" dirty="0" err="1" smtClean="0"/>
              <a:t>Sonali’s</a:t>
            </a:r>
            <a:r>
              <a:rPr lang="en-US" sz="2400" u="sng" dirty="0" smtClean="0"/>
              <a:t> marriage function.</a:t>
            </a:r>
          </a:p>
          <a:p>
            <a:pPr algn="just"/>
            <a:r>
              <a:rPr lang="en-US" sz="2400" dirty="0" smtClean="0"/>
              <a:t>To attend the function, relatives have come from different places </a:t>
            </a:r>
            <a:r>
              <a:rPr lang="en-US" sz="2400" b="1" u="sng" dirty="0" smtClean="0"/>
              <a:t>using different means of transport.</a:t>
            </a:r>
          </a:p>
        </p:txBody>
      </p:sp>
      <p:pic>
        <p:nvPicPr>
          <p:cNvPr id="4" name="Picture 2" descr="C:\Users\user\Downloads\20200418_222547.jpg"/>
          <p:cNvPicPr>
            <a:picLocks noChangeAspect="1" noChangeArrowheads="1"/>
          </p:cNvPicPr>
          <p:nvPr/>
        </p:nvPicPr>
        <p:blipFill>
          <a:blip r:embed="rId3" cstate="print">
            <a:lum bright="20000" contrast="10000"/>
          </a:blip>
          <a:srcRect/>
          <a:stretch>
            <a:fillRect/>
          </a:stretch>
        </p:blipFill>
        <p:spPr bwMode="auto">
          <a:xfrm>
            <a:off x="2514600" y="1524000"/>
            <a:ext cx="6089114" cy="3721036"/>
          </a:xfrm>
          <a:prstGeom prst="rect">
            <a:avLst/>
          </a:prstGeom>
          <a:noFill/>
        </p:spPr>
      </p:pic>
      <p:sp>
        <p:nvSpPr>
          <p:cNvPr id="5" name="Rectangle 4"/>
          <p:cNvSpPr/>
          <p:nvPr/>
        </p:nvSpPr>
        <p:spPr>
          <a:xfrm>
            <a:off x="228600" y="5334000"/>
            <a:ext cx="8382000" cy="1446550"/>
          </a:xfrm>
          <a:prstGeom prst="rect">
            <a:avLst/>
          </a:prstGeom>
        </p:spPr>
        <p:txBody>
          <a:bodyPr wrap="square">
            <a:spAutoFit/>
          </a:bodyPr>
          <a:lstStyle/>
          <a:p>
            <a:pPr algn="just"/>
            <a:r>
              <a:rPr lang="en-US" sz="2200" dirty="0" smtClean="0"/>
              <a:t>People</a:t>
            </a:r>
            <a:r>
              <a:rPr lang="en-US" sz="2200" b="1" dirty="0" smtClean="0"/>
              <a:t> </a:t>
            </a:r>
            <a:r>
              <a:rPr lang="en-US" sz="2200" b="1" u="sng" dirty="0" smtClean="0"/>
              <a:t>use different means of transport</a:t>
            </a:r>
            <a:r>
              <a:rPr lang="en-US" sz="2200" b="1" dirty="0" smtClean="0"/>
              <a:t> for travelling </a:t>
            </a:r>
            <a:r>
              <a:rPr lang="en-US" sz="2200" b="1" u="sng" dirty="0" smtClean="0"/>
              <a:t>over different distances.</a:t>
            </a:r>
          </a:p>
          <a:p>
            <a:pPr algn="just"/>
            <a:r>
              <a:rPr lang="en-US" sz="2200" dirty="0" smtClean="0"/>
              <a:t>Some means of transport </a:t>
            </a:r>
            <a:r>
              <a:rPr lang="en-US" sz="2200" b="1" u="sng" dirty="0" smtClean="0"/>
              <a:t>used in rural areas differ from those used in urban areas. </a:t>
            </a:r>
            <a:endParaRPr lang="en-US" sz="2200" b="1" u="sng"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152400"/>
            <a:ext cx="8229600" cy="1143000"/>
          </a:xfrm>
        </p:spPr>
        <p:txBody>
          <a:bodyPr>
            <a:normAutofit/>
          </a:bodyPr>
          <a:lstStyle/>
          <a:p>
            <a:r>
              <a:rPr lang="en-US" sz="3800" u="sng" dirty="0" smtClean="0"/>
              <a:t>RURAL TRANSPORTATION</a:t>
            </a:r>
            <a:endParaRPr lang="en-US" sz="3800" u="sng" dirty="0"/>
          </a:p>
        </p:txBody>
      </p:sp>
      <p:sp>
        <p:nvSpPr>
          <p:cNvPr id="3" name="Content Placeholder 2"/>
          <p:cNvSpPr>
            <a:spLocks noGrp="1"/>
          </p:cNvSpPr>
          <p:nvPr>
            <p:ph idx="1"/>
          </p:nvPr>
        </p:nvSpPr>
        <p:spPr>
          <a:xfrm>
            <a:off x="76200" y="838200"/>
            <a:ext cx="5943600" cy="457200"/>
          </a:xfrm>
        </p:spPr>
        <p:txBody>
          <a:bodyPr>
            <a:normAutofit/>
          </a:bodyPr>
          <a:lstStyle/>
          <a:p>
            <a:pPr>
              <a:buFont typeface="Wingdings" pitchFamily="2" charset="2"/>
              <a:buChar char="Ø"/>
            </a:pPr>
            <a:r>
              <a:rPr lang="en-US" sz="2400" b="1" dirty="0" smtClean="0"/>
              <a:t>In rural areas, farming is main occupation.</a:t>
            </a:r>
            <a:endParaRPr lang="en-US" b="1" dirty="0" smtClean="0"/>
          </a:p>
        </p:txBody>
      </p:sp>
      <p:pic>
        <p:nvPicPr>
          <p:cNvPr id="26628" name="Picture 4" descr="https://lh3.googleusercontent.com/proxy/en3FNQGasSNLHxhKdJenNCr3oUG3rpe8_dWW6YJoNPPinOG8sm4EqpgWDJx717V8kSPnghJ0J_Jqo-3v8BN7JcCYP-t-L7na1RuAhQLluvydbrdrHwOGcjNTdMmXC7_vMOjKKO5VfQ"/>
          <p:cNvPicPr>
            <a:picLocks noChangeAspect="1" noChangeArrowheads="1"/>
          </p:cNvPicPr>
          <p:nvPr/>
        </p:nvPicPr>
        <p:blipFill>
          <a:blip r:embed="rId3"/>
          <a:srcRect r="14627" b="33737"/>
          <a:stretch>
            <a:fillRect/>
          </a:stretch>
        </p:blipFill>
        <p:spPr bwMode="auto">
          <a:xfrm>
            <a:off x="152400" y="3886200"/>
            <a:ext cx="4953000" cy="2477763"/>
          </a:xfrm>
          <a:prstGeom prst="rect">
            <a:avLst/>
          </a:prstGeom>
          <a:noFill/>
        </p:spPr>
      </p:pic>
      <p:sp>
        <p:nvSpPr>
          <p:cNvPr id="7" name="Right Arrow 6"/>
          <p:cNvSpPr/>
          <p:nvPr/>
        </p:nvSpPr>
        <p:spPr>
          <a:xfrm>
            <a:off x="3200400" y="1905000"/>
            <a:ext cx="2743200" cy="762000"/>
          </a:xfrm>
          <a:prstGeom prst="rightArrow">
            <a:avLst>
              <a:gd name="adj1" fmla="val 50000"/>
              <a:gd name="adj2" fmla="val 355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TRANSPORTED TO</a:t>
            </a:r>
            <a:endParaRPr lang="en-US" b="1" dirty="0"/>
          </a:p>
        </p:txBody>
      </p:sp>
      <p:sp>
        <p:nvSpPr>
          <p:cNvPr id="8" name="TextBox 7"/>
          <p:cNvSpPr txBox="1"/>
          <p:nvPr/>
        </p:nvSpPr>
        <p:spPr>
          <a:xfrm>
            <a:off x="228600" y="1651337"/>
            <a:ext cx="2819400"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000" b="1" dirty="0" smtClean="0"/>
              <a:t>VEGETABLES, FRUITS, &amp; AGRICULTURAL GOODS</a:t>
            </a:r>
          </a:p>
          <a:p>
            <a:pPr algn="ctr"/>
            <a:r>
              <a:rPr lang="en-US" sz="2000" b="1" dirty="0" smtClean="0"/>
              <a:t>FROM RURAL AREAS</a:t>
            </a:r>
            <a:endParaRPr lang="en-US" sz="2000" b="1" dirty="0"/>
          </a:p>
        </p:txBody>
      </p:sp>
      <p:sp>
        <p:nvSpPr>
          <p:cNvPr id="9" name="TextBox 8"/>
          <p:cNvSpPr txBox="1"/>
          <p:nvPr/>
        </p:nvSpPr>
        <p:spPr>
          <a:xfrm>
            <a:off x="6019800" y="1905000"/>
            <a:ext cx="2362200" cy="707886"/>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000" b="1" dirty="0" smtClean="0"/>
              <a:t>NEARBY TOWNS OR CITIES</a:t>
            </a:r>
            <a:endParaRPr lang="en-US" sz="2000" b="1" dirty="0"/>
          </a:p>
        </p:txBody>
      </p:sp>
      <p:sp>
        <p:nvSpPr>
          <p:cNvPr id="10" name="TextBox 9"/>
          <p:cNvSpPr txBox="1"/>
          <p:nvPr/>
        </p:nvSpPr>
        <p:spPr>
          <a:xfrm>
            <a:off x="3048000" y="1447800"/>
            <a:ext cx="2895600" cy="584775"/>
          </a:xfrm>
          <a:prstGeom prst="rect">
            <a:avLst/>
          </a:prstGeom>
          <a:noFill/>
        </p:spPr>
        <p:txBody>
          <a:bodyPr wrap="square" rtlCol="0">
            <a:spAutoFit/>
          </a:bodyPr>
          <a:lstStyle/>
          <a:p>
            <a:pPr algn="ctr"/>
            <a:r>
              <a:rPr lang="en-US" sz="1600" b="1" dirty="0" smtClean="0"/>
              <a:t>ON BULLOCK CARTS, TRACTOR TROLLEYS OR TRUCKS </a:t>
            </a:r>
            <a:endParaRPr lang="en-US" sz="1600" b="1" dirty="0"/>
          </a:p>
        </p:txBody>
      </p:sp>
      <p:sp>
        <p:nvSpPr>
          <p:cNvPr id="11" name="TextBox 10"/>
          <p:cNvSpPr txBox="1"/>
          <p:nvPr/>
        </p:nvSpPr>
        <p:spPr>
          <a:xfrm>
            <a:off x="1371600" y="6412468"/>
            <a:ext cx="2743200" cy="369332"/>
          </a:xfrm>
          <a:prstGeom prst="rect">
            <a:avLst/>
          </a:prstGeom>
          <a:noFill/>
        </p:spPr>
        <p:txBody>
          <a:bodyPr wrap="square" rtlCol="0">
            <a:spAutoFit/>
          </a:bodyPr>
          <a:lstStyle/>
          <a:p>
            <a:pPr algn="ctr"/>
            <a:r>
              <a:rPr lang="en-US" b="1" dirty="0" smtClean="0"/>
              <a:t>TRACTOR TROLLEYS</a:t>
            </a:r>
            <a:endParaRPr lang="en-US" b="1" dirty="0"/>
          </a:p>
        </p:txBody>
      </p:sp>
      <p:sp>
        <p:nvSpPr>
          <p:cNvPr id="12" name="TextBox 11"/>
          <p:cNvSpPr txBox="1"/>
          <p:nvPr/>
        </p:nvSpPr>
        <p:spPr>
          <a:xfrm>
            <a:off x="5410200" y="6412468"/>
            <a:ext cx="2743200" cy="369332"/>
          </a:xfrm>
          <a:prstGeom prst="rect">
            <a:avLst/>
          </a:prstGeom>
          <a:noFill/>
        </p:spPr>
        <p:txBody>
          <a:bodyPr wrap="square" rtlCol="0">
            <a:spAutoFit/>
          </a:bodyPr>
          <a:lstStyle/>
          <a:p>
            <a:pPr algn="ctr"/>
            <a:r>
              <a:rPr lang="en-US" b="1" dirty="0" smtClean="0"/>
              <a:t>BULLOCK CARTS</a:t>
            </a:r>
            <a:endParaRPr lang="en-US" b="1" dirty="0"/>
          </a:p>
        </p:txBody>
      </p:sp>
      <p:sp>
        <p:nvSpPr>
          <p:cNvPr id="13" name="Oval 12"/>
          <p:cNvSpPr/>
          <p:nvPr/>
        </p:nvSpPr>
        <p:spPr>
          <a:xfrm>
            <a:off x="5791200" y="120194"/>
            <a:ext cx="3276600" cy="1428214"/>
          </a:xfrm>
          <a:prstGeom prst="ellipse">
            <a:avLst/>
          </a:prstGeom>
          <a:ln>
            <a:solidFill>
              <a:schemeClr val="tx1"/>
            </a:solidFill>
          </a:ln>
        </p:spPr>
        <p:txBody>
          <a:bodyPr wrap="square">
            <a:spAutoFit/>
          </a:bodyPr>
          <a:lstStyle/>
          <a:p>
            <a:r>
              <a:rPr lang="en-US" sz="2000" dirty="0" smtClean="0">
                <a:latin typeface="Times New Roman" pitchFamily="18" charset="0"/>
                <a:cs typeface="Times New Roman" pitchFamily="18" charset="0"/>
              </a:rPr>
              <a:t>What comes to your mind when you hear the word ‘rural’ ?</a:t>
            </a:r>
          </a:p>
        </p:txBody>
      </p:sp>
      <p:pic>
        <p:nvPicPr>
          <p:cNvPr id="14" name="Picture 2" descr="C:\Documents and Settings\User\Desktop\bullock.jpg"/>
          <p:cNvPicPr>
            <a:picLocks noChangeAspect="1" noChangeArrowheads="1"/>
          </p:cNvPicPr>
          <p:nvPr/>
        </p:nvPicPr>
        <p:blipFill>
          <a:blip r:embed="rId4"/>
          <a:srcRect/>
          <a:stretch>
            <a:fillRect/>
          </a:stretch>
        </p:blipFill>
        <p:spPr bwMode="auto">
          <a:xfrm>
            <a:off x="5410199" y="3124200"/>
            <a:ext cx="2895601" cy="3276600"/>
          </a:xfrm>
          <a:prstGeom prst="rect">
            <a:avLst/>
          </a:prstGeom>
          <a:noFill/>
        </p:spPr>
      </p:pic>
      <p:sp>
        <p:nvSpPr>
          <p:cNvPr id="15" name="TextBox 14"/>
          <p:cNvSpPr txBox="1"/>
          <p:nvPr/>
        </p:nvSpPr>
        <p:spPr>
          <a:xfrm>
            <a:off x="152400" y="2743200"/>
            <a:ext cx="4953000" cy="969496"/>
          </a:xfrm>
          <a:prstGeom prst="rect">
            <a:avLst/>
          </a:prstGeom>
          <a:noFill/>
        </p:spPr>
        <p:txBody>
          <a:bodyPr wrap="square" rtlCol="0">
            <a:spAutoFit/>
          </a:bodyPr>
          <a:lstStyle/>
          <a:p>
            <a:pPr algn="just"/>
            <a:r>
              <a:rPr lang="en-US" sz="1900" dirty="0" smtClean="0">
                <a:latin typeface="Arial" pitchFamily="34" charset="0"/>
                <a:cs typeface="Arial" pitchFamily="34" charset="0"/>
              </a:rPr>
              <a:t>Vegetables and Fruits are </a:t>
            </a:r>
            <a:r>
              <a:rPr lang="en-US" sz="1900" b="1" dirty="0" smtClean="0">
                <a:latin typeface="Arial" pitchFamily="34" charset="0"/>
                <a:cs typeface="Arial" pitchFamily="34" charset="0"/>
              </a:rPr>
              <a:t>perishable items.</a:t>
            </a:r>
            <a:r>
              <a:rPr lang="en-US" sz="1900" dirty="0" smtClean="0">
                <a:latin typeface="Arial" pitchFamily="34" charset="0"/>
                <a:cs typeface="Arial" pitchFamily="34" charset="0"/>
              </a:rPr>
              <a:t> They get rotten very quickly. So they are transported almost daily</a:t>
            </a:r>
            <a:endParaRPr lang="en-US" sz="19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443805"/>
            <a:ext cx="7391400" cy="1384995"/>
          </a:xfrm>
          <a:prstGeom prst="rect">
            <a:avLst/>
          </a:prstGeom>
          <a:noFill/>
        </p:spPr>
        <p:txBody>
          <a:bodyPr wrap="square" rtlCol="0">
            <a:spAutoFit/>
          </a:bodyPr>
          <a:lstStyle/>
          <a:p>
            <a:pPr algn="just"/>
            <a:r>
              <a:rPr lang="en-US" sz="2800" dirty="0" smtClean="0">
                <a:latin typeface="+mj-lt"/>
                <a:cs typeface="Arial" pitchFamily="34" charset="0"/>
              </a:rPr>
              <a:t>After harvesting of wheat and rice, trucks </a:t>
            </a:r>
            <a:r>
              <a:rPr lang="en-US" sz="2800" dirty="0" err="1" smtClean="0">
                <a:latin typeface="+mj-lt"/>
                <a:cs typeface="Arial" pitchFamily="34" charset="0"/>
              </a:rPr>
              <a:t>ladden</a:t>
            </a:r>
            <a:r>
              <a:rPr lang="en-US" sz="2800" dirty="0" smtClean="0">
                <a:latin typeface="+mj-lt"/>
                <a:cs typeface="Arial" pitchFamily="34" charset="0"/>
              </a:rPr>
              <a:t> with gunny bags of grains are sent to nearby towns and cities.</a:t>
            </a:r>
            <a:endParaRPr lang="en-US" sz="2800" dirty="0">
              <a:latin typeface="+mj-lt"/>
              <a:cs typeface="Arial" pitchFamily="34" charset="0"/>
            </a:endParaRPr>
          </a:p>
        </p:txBody>
      </p:sp>
      <p:pic>
        <p:nvPicPr>
          <p:cNvPr id="5" name="Picture 2" descr="C:\Documents and Settings\User\Desktop\truck.jpg"/>
          <p:cNvPicPr>
            <a:picLocks noChangeAspect="1" noChangeArrowheads="1"/>
          </p:cNvPicPr>
          <p:nvPr/>
        </p:nvPicPr>
        <p:blipFill>
          <a:blip r:embed="rId2"/>
          <a:srcRect r="4521" b="4706"/>
          <a:stretch>
            <a:fillRect/>
          </a:stretch>
        </p:blipFill>
        <p:spPr bwMode="auto">
          <a:xfrm>
            <a:off x="2057400" y="2057400"/>
            <a:ext cx="6324600" cy="462545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1414</TotalTime>
  <Words>1628</Words>
  <Application>Microsoft Office PowerPoint</Application>
  <PresentationFormat>On-screen Show (4:3)</PresentationFormat>
  <Paragraphs>191</Paragraphs>
  <Slides>31</Slides>
  <Notes>5</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Slide 1</vt:lpstr>
      <vt:lpstr>LET US TRAVEL … </vt:lpstr>
      <vt:lpstr>Slide 3</vt:lpstr>
      <vt:lpstr>Slide 4</vt:lpstr>
      <vt:lpstr>In the above pictures, we see people are crowded to move to different places. Similar condition is seen everywhere.</vt:lpstr>
      <vt:lpstr>Slide 6</vt:lpstr>
      <vt:lpstr>Slide 7</vt:lpstr>
      <vt:lpstr>RURAL TRANSPORTATION</vt:lpstr>
      <vt:lpstr>Slide 9</vt:lpstr>
      <vt:lpstr>Slide 10</vt:lpstr>
      <vt:lpstr>TRANSPORTATION IN COASTAL AREAS</vt:lpstr>
      <vt:lpstr>Slide 12</vt:lpstr>
      <vt:lpstr>TRANSPORTATION IN HILLY AREAS</vt:lpstr>
      <vt:lpstr>ANIMALS IN TRANSPORT</vt:lpstr>
      <vt:lpstr>Slide 15</vt:lpstr>
      <vt:lpstr>Slide 16</vt:lpstr>
      <vt:lpstr>Slide 17</vt:lpstr>
      <vt:lpstr>Slide 18</vt:lpstr>
      <vt:lpstr>URBAN TRANSPORTATION</vt:lpstr>
      <vt:lpstr>Slide 20</vt:lpstr>
      <vt:lpstr>Slide 21</vt:lpstr>
      <vt:lpstr>Slide 22</vt:lpstr>
      <vt:lpstr>DISADVANTAGES</vt:lpstr>
      <vt:lpstr>Slide 24</vt:lpstr>
      <vt:lpstr>Slide 25</vt:lpstr>
      <vt:lpstr>POINTS TO REMEMBER LET US REVISE THE CHAPTER …</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Customer</dc:creator>
  <cp:lastModifiedBy>DAV</cp:lastModifiedBy>
  <cp:revision>482</cp:revision>
  <dcterms:created xsi:type="dcterms:W3CDTF">2020-04-17T14:51:50Z</dcterms:created>
  <dcterms:modified xsi:type="dcterms:W3CDTF">2020-04-22T11:17:37Z</dcterms:modified>
</cp:coreProperties>
</file>