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1"/>
  </p:notesMasterIdLst>
  <p:sldIdLst>
    <p:sldId id="256" r:id="rId2"/>
    <p:sldId id="257" r:id="rId3"/>
    <p:sldId id="301" r:id="rId4"/>
    <p:sldId id="258" r:id="rId5"/>
    <p:sldId id="259" r:id="rId6"/>
    <p:sldId id="260" r:id="rId7"/>
    <p:sldId id="261" r:id="rId8"/>
    <p:sldId id="262" r:id="rId9"/>
    <p:sldId id="268" r:id="rId10"/>
    <p:sldId id="269" r:id="rId11"/>
    <p:sldId id="270" r:id="rId12"/>
    <p:sldId id="263" r:id="rId13"/>
    <p:sldId id="264" r:id="rId14"/>
    <p:sldId id="265" r:id="rId15"/>
    <p:sldId id="271" r:id="rId16"/>
    <p:sldId id="266" r:id="rId17"/>
    <p:sldId id="267" r:id="rId18"/>
    <p:sldId id="272" r:id="rId19"/>
    <p:sldId id="280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1" r:id="rId28"/>
    <p:sldId id="282" r:id="rId29"/>
    <p:sldId id="283" r:id="rId30"/>
    <p:sldId id="284" r:id="rId31"/>
    <p:sldId id="285" r:id="rId32"/>
    <p:sldId id="304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4" r:id="rId41"/>
    <p:sldId id="295" r:id="rId42"/>
    <p:sldId id="296" r:id="rId43"/>
    <p:sldId id="298" r:id="rId44"/>
    <p:sldId id="299" r:id="rId45"/>
    <p:sldId id="300" r:id="rId46"/>
    <p:sldId id="303" r:id="rId47"/>
    <p:sldId id="297" r:id="rId48"/>
    <p:sldId id="302" r:id="rId49"/>
    <p:sldId id="293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45664-4CC4-499C-AC71-A3D5002D468B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3FC15-E3F8-4849-B1F2-355EB146AC4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3FC15-E3F8-4849-B1F2-355EB146AC48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E3FC15-E3F8-4849-B1F2-355EB146AC48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EC310-9913-4504-A0B3-0C06059CC749}" type="datetimeFigureOut">
              <a:rPr lang="en-US" smtClean="0"/>
              <a:pPr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D669A-3BBD-42BA-8C4D-B2E7ABA10E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96621-80B1-4CDA-B46B-50D3940828AF}" type="datetimeFigureOut">
              <a:rPr lang="en-US" smtClean="0"/>
              <a:pPr/>
              <a:t>5/7/2020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87F55-1132-4150-A09D-4C128E0DC44B}" type="slidenum">
              <a:rPr lang="en-IN" smtClean="0"/>
              <a:pPr/>
              <a:t>‹#›</a:t>
            </a:fld>
            <a:endParaRPr lang="en-IN"/>
          </a:p>
        </p:txBody>
      </p:sp>
      <p:pic>
        <p:nvPicPr>
          <p:cNvPr id="7" name="Picture 6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a14="http://schemas.microsoft.com/office/drawing/2010/main" xmlns:wne="http://schemas.microsoft.com/office/word/2006/wordml" xmlns:w="http://schemas.openxmlformats.org/wordprocessingml/2006/main" xmlns:w10="urn:schemas-microsoft-com:office:word" xmlns:wp="http://schemas.openxmlformats.org/drawingml/2006/wordprocessingDrawing" xmlns:v="urn:schemas-microsoft-com:vml" xmlns:m="http://schemas.openxmlformats.org/officeDocument/2006/math" xmlns:o="urn:schemas-microsoft-com:office:office" xmlns:ve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10668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8" name="Straight Connector 7"/>
          <p:cNvCxnSpPr/>
          <p:nvPr userDrawn="1"/>
        </p:nvCxnSpPr>
        <p:spPr>
          <a:xfrm>
            <a:off x="914400" y="228600"/>
            <a:ext cx="792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228600" y="685800"/>
            <a:ext cx="0" cy="5943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228600" y="6629400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19" idx="3"/>
          </p:cNvCxnSpPr>
          <p:nvPr userDrawn="1"/>
        </p:nvCxnSpPr>
        <p:spPr>
          <a:xfrm>
            <a:off x="8839200" y="228600"/>
            <a:ext cx="76200" cy="6356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6781800" y="64008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</a:t>
            </a:r>
            <a:r>
              <a:rPr lang="en-US" sz="1600" dirty="0" smtClean="0"/>
              <a:t>Work is Worship</a:t>
            </a:r>
            <a:endParaRPr lang="en-US" sz="16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14.png"/><Relationship Id="rId7" Type="http://schemas.openxmlformats.org/officeDocument/2006/relationships/image" Target="../media/image45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1.png"/><Relationship Id="rId7" Type="http://schemas.openxmlformats.org/officeDocument/2006/relationships/image" Target="../media/image59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71.png"/><Relationship Id="rId7" Type="http://schemas.openxmlformats.org/officeDocument/2006/relationships/image" Target="../media/image3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76.png"/><Relationship Id="rId5" Type="http://schemas.openxmlformats.org/officeDocument/2006/relationships/image" Target="../media/image73.png"/><Relationship Id="rId10" Type="http://schemas.openxmlformats.org/officeDocument/2006/relationships/image" Target="../media/image75.png"/><Relationship Id="rId4" Type="http://schemas.openxmlformats.org/officeDocument/2006/relationships/image" Target="../media/image72.png"/><Relationship Id="rId9" Type="http://schemas.openxmlformats.org/officeDocument/2006/relationships/image" Target="../media/image7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7" Type="http://schemas.openxmlformats.org/officeDocument/2006/relationships/image" Target="../media/image88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2.png"/><Relationship Id="rId4" Type="http://schemas.openxmlformats.org/officeDocument/2006/relationships/image" Target="../media/image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h11-THREE%20DIMENSIONAL%20GEOMETRY.pdf" TargetMode="External"/><Relationship Id="rId2" Type="http://schemas.openxmlformats.org/officeDocument/2006/relationships/hyperlink" Target="http://ncert.nic.in/textbook/textbook.htm?lemh2=5-7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52.png"/><Relationship Id="rId7" Type="http://schemas.openxmlformats.org/officeDocument/2006/relationships/image" Target="../media/image9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90.png"/><Relationship Id="rId10" Type="http://schemas.openxmlformats.org/officeDocument/2006/relationships/image" Target="../media/image94.png"/><Relationship Id="rId4" Type="http://schemas.openxmlformats.org/officeDocument/2006/relationships/image" Target="../media/image89.png"/><Relationship Id="rId9" Type="http://schemas.openxmlformats.org/officeDocument/2006/relationships/image" Target="../media/image9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0.png"/><Relationship Id="rId3" Type="http://schemas.openxmlformats.org/officeDocument/2006/relationships/image" Target="../media/image84.png"/><Relationship Id="rId7" Type="http://schemas.openxmlformats.org/officeDocument/2006/relationships/image" Target="../media/image99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8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102.png"/><Relationship Id="rId7" Type="http://schemas.openxmlformats.org/officeDocument/2006/relationships/image" Target="../media/image48.png"/><Relationship Id="rId12" Type="http://schemas.openxmlformats.org/officeDocument/2006/relationships/image" Target="../media/image107.png"/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7.png"/><Relationship Id="rId11" Type="http://schemas.openxmlformats.org/officeDocument/2006/relationships/image" Target="../media/image106.png"/><Relationship Id="rId5" Type="http://schemas.openxmlformats.org/officeDocument/2006/relationships/image" Target="../media/image51.png"/><Relationship Id="rId10" Type="http://schemas.openxmlformats.org/officeDocument/2006/relationships/image" Target="../media/image105.png"/><Relationship Id="rId4" Type="http://schemas.openxmlformats.org/officeDocument/2006/relationships/image" Target="../media/image89.png"/><Relationship Id="rId9" Type="http://schemas.openxmlformats.org/officeDocument/2006/relationships/image" Target="../media/image10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3" Type="http://schemas.openxmlformats.org/officeDocument/2006/relationships/image" Target="../media/image109.png"/><Relationship Id="rId7" Type="http://schemas.openxmlformats.org/officeDocument/2006/relationships/image" Target="../media/image108.png"/><Relationship Id="rId2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111.png"/><Relationship Id="rId4" Type="http://schemas.openxmlformats.org/officeDocument/2006/relationships/image" Target="../media/image1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5.png"/><Relationship Id="rId4" Type="http://schemas.openxmlformats.org/officeDocument/2006/relationships/image" Target="../media/image5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89.png"/><Relationship Id="rId7" Type="http://schemas.openxmlformats.org/officeDocument/2006/relationships/image" Target="../media/image11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7.png"/><Relationship Id="rId5" Type="http://schemas.openxmlformats.org/officeDocument/2006/relationships/image" Target="../media/image116.png"/><Relationship Id="rId10" Type="http://schemas.openxmlformats.org/officeDocument/2006/relationships/image" Target="../media/image121.png"/><Relationship Id="rId4" Type="http://schemas.openxmlformats.org/officeDocument/2006/relationships/image" Target="../media/image90.png"/><Relationship Id="rId9" Type="http://schemas.openxmlformats.org/officeDocument/2006/relationships/image" Target="../media/image12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png"/><Relationship Id="rId2" Type="http://schemas.openxmlformats.org/officeDocument/2006/relationships/image" Target="../media/image1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5.png"/><Relationship Id="rId4" Type="http://schemas.openxmlformats.org/officeDocument/2006/relationships/image" Target="../media/image12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7" Type="http://schemas.openxmlformats.org/officeDocument/2006/relationships/image" Target="../media/image12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7.png"/><Relationship Id="rId5" Type="http://schemas.openxmlformats.org/officeDocument/2006/relationships/image" Target="../media/image52.png"/><Relationship Id="rId4" Type="http://schemas.openxmlformats.org/officeDocument/2006/relationships/image" Target="../media/image12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3" Type="http://schemas.openxmlformats.org/officeDocument/2006/relationships/image" Target="../media/image130.png"/><Relationship Id="rId7" Type="http://schemas.openxmlformats.org/officeDocument/2006/relationships/image" Target="../media/image51.png"/><Relationship Id="rId12" Type="http://schemas.openxmlformats.org/officeDocument/2006/relationships/image" Target="../media/image138.png"/><Relationship Id="rId2" Type="http://schemas.openxmlformats.org/officeDocument/2006/relationships/image" Target="../media/image1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3.png"/><Relationship Id="rId11" Type="http://schemas.openxmlformats.org/officeDocument/2006/relationships/image" Target="../media/image137.png"/><Relationship Id="rId5" Type="http://schemas.openxmlformats.org/officeDocument/2006/relationships/image" Target="../media/image132.png"/><Relationship Id="rId15" Type="http://schemas.openxmlformats.org/officeDocument/2006/relationships/image" Target="../media/image141.png"/><Relationship Id="rId10" Type="http://schemas.openxmlformats.org/officeDocument/2006/relationships/image" Target="../media/image136.png"/><Relationship Id="rId4" Type="http://schemas.openxmlformats.org/officeDocument/2006/relationships/image" Target="../media/image131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png"/><Relationship Id="rId3" Type="http://schemas.openxmlformats.org/officeDocument/2006/relationships/image" Target="../media/image143.png"/><Relationship Id="rId7" Type="http://schemas.openxmlformats.org/officeDocument/2006/relationships/image" Target="../media/image147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6.png"/><Relationship Id="rId5" Type="http://schemas.openxmlformats.org/officeDocument/2006/relationships/image" Target="../media/image145.png"/><Relationship Id="rId10" Type="http://schemas.openxmlformats.org/officeDocument/2006/relationships/image" Target="../media/image150.png"/><Relationship Id="rId4" Type="http://schemas.openxmlformats.org/officeDocument/2006/relationships/image" Target="../media/image144.png"/><Relationship Id="rId9" Type="http://schemas.openxmlformats.org/officeDocument/2006/relationships/image" Target="../media/image14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2.png"/><Relationship Id="rId2" Type="http://schemas.openxmlformats.org/officeDocument/2006/relationships/image" Target="../media/image1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.png"/><Relationship Id="rId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5" Type="http://schemas.openxmlformats.org/officeDocument/2006/relationships/image" Target="../media/image157.png"/><Relationship Id="rId4" Type="http://schemas.openxmlformats.org/officeDocument/2006/relationships/image" Target="../media/image156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8.png"/><Relationship Id="rId5" Type="http://schemas.openxmlformats.org/officeDocument/2006/relationships/image" Target="../media/image162.png"/><Relationship Id="rId4" Type="http://schemas.openxmlformats.org/officeDocument/2006/relationships/image" Target="../media/image16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4.png"/><Relationship Id="rId2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7.png"/><Relationship Id="rId5" Type="http://schemas.openxmlformats.org/officeDocument/2006/relationships/image" Target="../media/image166.png"/><Relationship Id="rId4" Type="http://schemas.openxmlformats.org/officeDocument/2006/relationships/image" Target="../media/image165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3" Type="http://schemas.openxmlformats.org/officeDocument/2006/relationships/image" Target="../media/image20.png"/><Relationship Id="rId7" Type="http://schemas.openxmlformats.org/officeDocument/2006/relationships/image" Target="../media/image171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9.png"/><Relationship Id="rId10" Type="http://schemas.openxmlformats.org/officeDocument/2006/relationships/image" Target="../media/image174.png"/><Relationship Id="rId4" Type="http://schemas.openxmlformats.org/officeDocument/2006/relationships/image" Target="../media/image51.png"/><Relationship Id="rId9" Type="http://schemas.openxmlformats.org/officeDocument/2006/relationships/image" Target="../media/image173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7.png"/><Relationship Id="rId3" Type="http://schemas.openxmlformats.org/officeDocument/2006/relationships/image" Target="../media/image175.png"/><Relationship Id="rId7" Type="http://schemas.openxmlformats.org/officeDocument/2006/relationships/image" Target="../media/image176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20.png"/><Relationship Id="rId10" Type="http://schemas.openxmlformats.org/officeDocument/2006/relationships/image" Target="../media/image179.png"/><Relationship Id="rId4" Type="http://schemas.openxmlformats.org/officeDocument/2006/relationships/image" Target="../media/image169.png"/><Relationship Id="rId9" Type="http://schemas.openxmlformats.org/officeDocument/2006/relationships/image" Target="../media/image178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5.png"/><Relationship Id="rId3" Type="http://schemas.openxmlformats.org/officeDocument/2006/relationships/image" Target="../media/image181.png"/><Relationship Id="rId7" Type="http://schemas.openxmlformats.org/officeDocument/2006/relationships/image" Target="../media/image175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4.png"/><Relationship Id="rId5" Type="http://schemas.openxmlformats.org/officeDocument/2006/relationships/image" Target="../media/image183.png"/><Relationship Id="rId10" Type="http://schemas.openxmlformats.org/officeDocument/2006/relationships/image" Target="../media/image187.png"/><Relationship Id="rId4" Type="http://schemas.openxmlformats.org/officeDocument/2006/relationships/image" Target="../media/image182.png"/><Relationship Id="rId9" Type="http://schemas.openxmlformats.org/officeDocument/2006/relationships/image" Target="../media/image186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png"/><Relationship Id="rId2" Type="http://schemas.openxmlformats.org/officeDocument/2006/relationships/image" Target="../media/image1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1.png"/><Relationship Id="rId5" Type="http://schemas.openxmlformats.org/officeDocument/2006/relationships/image" Target="../media/image190.png"/><Relationship Id="rId4" Type="http://schemas.openxmlformats.org/officeDocument/2006/relationships/image" Target="../media/image18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7" Type="http://schemas.openxmlformats.org/officeDocument/2006/relationships/image" Target="../media/image196.png"/><Relationship Id="rId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5.png"/><Relationship Id="rId5" Type="http://schemas.openxmlformats.org/officeDocument/2006/relationships/image" Target="../media/image194.png"/><Relationship Id="rId4" Type="http://schemas.openxmlformats.org/officeDocument/2006/relationships/image" Target="../media/image19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png"/><Relationship Id="rId3" Type="http://schemas.openxmlformats.org/officeDocument/2006/relationships/image" Target="../media/image197.png"/><Relationship Id="rId7" Type="http://schemas.openxmlformats.org/officeDocument/2006/relationships/image" Target="../media/image53.png"/><Relationship Id="rId2" Type="http://schemas.openxmlformats.org/officeDocument/2006/relationships/image" Target="../media/image1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198.png"/><Relationship Id="rId10" Type="http://schemas.openxmlformats.org/officeDocument/2006/relationships/image" Target="../media/image201.png"/><Relationship Id="rId4" Type="http://schemas.openxmlformats.org/officeDocument/2006/relationships/image" Target="../media/image51.png"/><Relationship Id="rId9" Type="http://schemas.openxmlformats.org/officeDocument/2006/relationships/image" Target="../media/image200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png"/><Relationship Id="rId3" Type="http://schemas.openxmlformats.org/officeDocument/2006/relationships/image" Target="../media/image203.png"/><Relationship Id="rId7" Type="http://schemas.openxmlformats.org/officeDocument/2006/relationships/image" Target="../media/image206.png"/><Relationship Id="rId2" Type="http://schemas.openxmlformats.org/officeDocument/2006/relationships/image" Target="../media/image20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5" Type="http://schemas.openxmlformats.org/officeDocument/2006/relationships/image" Target="../media/image205.png"/><Relationship Id="rId4" Type="http://schemas.openxmlformats.org/officeDocument/2006/relationships/image" Target="../media/image204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8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BASIC.docx" TargetMode="External"/><Relationship Id="rId2" Type="http://schemas.openxmlformats.org/officeDocument/2006/relationships/hyperlink" Target="mind%20map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OTS.docx" TargetMode="External"/><Relationship Id="rId4" Type="http://schemas.openxmlformats.org/officeDocument/2006/relationships/hyperlink" Target="Standard.docx" TargetMode="Externa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2.png"/><Relationship Id="rId7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399"/>
            <a:ext cx="7772400" cy="167640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DAV INSTITUTIONS, ODISHA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ZONE - 1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819400"/>
          </a:xfrm>
        </p:spPr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NAME OF THE TOPIC</a:t>
            </a:r>
          </a:p>
          <a:p>
            <a:r>
              <a:rPr lang="en-US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PLANE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Class-XII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4343400" cy="4873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In </a:t>
            </a:r>
            <a:r>
              <a:rPr lang="en-IN" sz="3200" b="1" u="sng" dirty="0" err="1" smtClean="0"/>
              <a:t>cartesian</a:t>
            </a:r>
            <a:r>
              <a:rPr lang="en-IN" sz="3200" b="1" u="sng" dirty="0" smtClean="0"/>
              <a:t> form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Suppose the plane is at a distance of ‘p’ units  from origin  and direction cosines of normal to the plane are &lt;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l,m,n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&gt;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                        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is obtained by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i.e.   </a:t>
            </a:r>
            <a:r>
              <a:rPr lang="en-IN" sz="2800" b="1" dirty="0" err="1" smtClean="0">
                <a:latin typeface="Cambria Math" pitchFamily="18" charset="0"/>
                <a:ea typeface="Cambria Math" pitchFamily="18" charset="0"/>
              </a:rPr>
              <a:t>lx+my+nz</a:t>
            </a: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=p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Also Position vector of the point where the perpendicular drawn from origin meets the plane is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And Co-ordinates of the foot of perpendicular are (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lp,mp,np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) .</a:t>
            </a: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99" y="2286000"/>
            <a:ext cx="2358189" cy="4572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4648200"/>
            <a:ext cx="457200" cy="537882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743200"/>
            <a:ext cx="1120140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sz="3200" b="1" dirty="0" smtClean="0">
                <a:latin typeface="Cambria Math" pitchFamily="18" charset="0"/>
                <a:ea typeface="Cambria Math" pitchFamily="18" charset="0"/>
              </a:rPr>
              <a:t>      </a:t>
            </a:r>
            <a:r>
              <a:rPr lang="en-IN" sz="3200" b="1" u="sng" dirty="0" smtClean="0">
                <a:latin typeface="Cambria Math" pitchFamily="18" charset="0"/>
                <a:ea typeface="Cambria Math" pitchFamily="18" charset="0"/>
              </a:rPr>
              <a:t>Ex: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Reduce the equation of plane given by 3x-4y+5z=10</a:t>
            </a:r>
            <a:br>
              <a:rPr lang="en-IN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into normal form.  Also find the foot of  perpendicular  drawn from  origin  upon the plane .</a:t>
            </a:r>
            <a:endParaRPr lang="en-IN" sz="32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b="1" u="sng" dirty="0" err="1" smtClean="0"/>
              <a:t>Ans</a:t>
            </a:r>
            <a:r>
              <a:rPr lang="en-IN" sz="2800" b="1" u="sng" dirty="0" smtClean="0"/>
              <a:t>: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Given equation of plane is 3x-4y+5z=10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Reducing to vector form i.e.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we have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Dividing        on both sides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i.e.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Position vector of foot of perpendicular is  </a:t>
            </a: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2667000"/>
            <a:ext cx="3369527" cy="5334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133600"/>
            <a:ext cx="1219200" cy="531779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3124200"/>
            <a:ext cx="1257300" cy="819150"/>
          </a:xfrm>
          <a:prstGeom prst="rect">
            <a:avLst/>
          </a:prstGeom>
          <a:noFill/>
        </p:spPr>
      </p:pic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76600"/>
            <a:ext cx="352425" cy="409575"/>
          </a:xfrm>
          <a:prstGeom prst="rect">
            <a:avLst/>
          </a:prstGeom>
          <a:noFill/>
        </p:spPr>
      </p:pic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016006"/>
            <a:ext cx="3505200" cy="784594"/>
          </a:xfrm>
          <a:prstGeom prst="rect">
            <a:avLst/>
          </a:prstGeom>
          <a:noFill/>
        </p:spPr>
      </p:pic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8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4876800"/>
            <a:ext cx="3810000" cy="774063"/>
          </a:xfrm>
          <a:prstGeom prst="rect">
            <a:avLst/>
          </a:prstGeom>
          <a:noFill/>
        </p:spPr>
      </p:pic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0" y="1190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8692" name="Picture 20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5715000"/>
            <a:ext cx="457200" cy="537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IN" sz="2800" b="1" u="sng" dirty="0" smtClean="0"/>
              <a:t>Equation of plane passing through three points (</a:t>
            </a:r>
            <a:r>
              <a:rPr lang="en-IN" sz="2800" b="1" dirty="0" smtClean="0"/>
              <a:t>vector form</a:t>
            </a:r>
            <a:r>
              <a:rPr lang="en-IN" sz="2800" b="1" u="sng" dirty="0" smtClean="0"/>
              <a:t>)</a:t>
            </a:r>
            <a:endParaRPr lang="en-IN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                            be the position vectors of three points on the plane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Now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both lie on the plane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normal to the plane must be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perpendicular  to                           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Hence equation of plane can be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990600"/>
            <a:ext cx="1427018" cy="4572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400800" y="2667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Oval 10"/>
          <p:cNvSpPr/>
          <p:nvPr/>
        </p:nvSpPr>
        <p:spPr>
          <a:xfrm>
            <a:off x="7543800" y="2590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Oval 11"/>
          <p:cNvSpPr/>
          <p:nvPr/>
        </p:nvSpPr>
        <p:spPr>
          <a:xfrm>
            <a:off x="8001000" y="33070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Oval 12"/>
          <p:cNvSpPr/>
          <p:nvPr/>
        </p:nvSpPr>
        <p:spPr>
          <a:xfrm>
            <a:off x="7086600" y="45720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3" name="Straight Arrow Connector 22"/>
          <p:cNvCxnSpPr>
            <a:endCxn id="12" idx="0"/>
          </p:cNvCxnSpPr>
          <p:nvPr/>
        </p:nvCxnSpPr>
        <p:spPr>
          <a:xfrm>
            <a:off x="6477000" y="2743200"/>
            <a:ext cx="1562100" cy="5638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5791200" y="1600200"/>
            <a:ext cx="2819400" cy="2978496"/>
            <a:chOff x="5791200" y="1600200"/>
            <a:chExt cx="2819400" cy="2978496"/>
          </a:xfrm>
        </p:grpSpPr>
        <p:sp>
          <p:nvSpPr>
            <p:cNvPr id="9" name="Trapezoid 8"/>
            <p:cNvSpPr/>
            <p:nvPr/>
          </p:nvSpPr>
          <p:spPr>
            <a:xfrm>
              <a:off x="5791200" y="2286000"/>
              <a:ext cx="2819400" cy="1447800"/>
            </a:xfrm>
            <a:prstGeom prst="trapezoid">
              <a:avLst>
                <a:gd name="adj" fmla="val 2305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867400" y="1600200"/>
              <a:ext cx="2133599" cy="2978496"/>
              <a:chOff x="5867400" y="1600200"/>
              <a:chExt cx="2133599" cy="2978496"/>
            </a:xfrm>
          </p:grpSpPr>
          <p:cxnSp>
            <p:nvCxnSpPr>
              <p:cNvPr id="15" name="Straight Arrow Connector 14"/>
              <p:cNvCxnSpPr>
                <a:stCxn id="13" idx="1"/>
                <a:endCxn id="10" idx="4"/>
              </p:cNvCxnSpPr>
              <p:nvPr/>
            </p:nvCxnSpPr>
            <p:spPr>
              <a:xfrm rot="16200000" flipV="1">
                <a:off x="5835342" y="3316277"/>
                <a:ext cx="1865976" cy="6588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13" idx="1"/>
                <a:endCxn id="11" idx="3"/>
              </p:cNvCxnSpPr>
              <p:nvPr/>
            </p:nvCxnSpPr>
            <p:spPr>
              <a:xfrm rot="5400000" flipH="1" flipV="1">
                <a:off x="6351924" y="3375660"/>
                <a:ext cx="1948871" cy="4572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13" idx="7"/>
                <a:endCxn id="12" idx="2"/>
              </p:cNvCxnSpPr>
              <p:nvPr/>
            </p:nvCxnSpPr>
            <p:spPr>
              <a:xfrm rot="5400000" flipH="1" flipV="1">
                <a:off x="6951943" y="3529639"/>
                <a:ext cx="1248754" cy="8493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0" idx="7"/>
                <a:endCxn id="11" idx="1"/>
              </p:cNvCxnSpPr>
              <p:nvPr/>
            </p:nvCxnSpPr>
            <p:spPr>
              <a:xfrm rot="5400000" flipH="1" flipV="1">
                <a:off x="6972300" y="2091036"/>
                <a:ext cx="76200" cy="108911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rot="16200000" flipV="1">
                <a:off x="5372100" y="2095500"/>
                <a:ext cx="1371600" cy="381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3" name="Oval 32"/>
          <p:cNvSpPr/>
          <p:nvPr/>
        </p:nvSpPr>
        <p:spPr>
          <a:xfrm>
            <a:off x="6400800" y="2667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4" name="Oval 33"/>
          <p:cNvSpPr/>
          <p:nvPr/>
        </p:nvSpPr>
        <p:spPr>
          <a:xfrm>
            <a:off x="7543800" y="25908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Oval 34"/>
          <p:cNvSpPr/>
          <p:nvPr/>
        </p:nvSpPr>
        <p:spPr>
          <a:xfrm>
            <a:off x="8001000" y="3276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9" name="Straight Arrow Connector 38"/>
          <p:cNvCxnSpPr>
            <a:endCxn id="35" idx="1"/>
          </p:cNvCxnSpPr>
          <p:nvPr/>
        </p:nvCxnSpPr>
        <p:spPr>
          <a:xfrm>
            <a:off x="6477000" y="2743200"/>
            <a:ext cx="1535159" cy="544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7450" y="2590800"/>
            <a:ext cx="133350" cy="276225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438400"/>
            <a:ext cx="142875" cy="276225"/>
          </a:xfrm>
          <a:prstGeom prst="rect">
            <a:avLst/>
          </a:prstGeom>
          <a:noFill/>
        </p:spPr>
      </p:pic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3200400"/>
            <a:ext cx="133350" cy="276225"/>
          </a:xfrm>
          <a:prstGeom prst="rect">
            <a:avLst/>
          </a:prstGeom>
          <a:noFill/>
        </p:spPr>
      </p:pic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1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4648200"/>
            <a:ext cx="142875" cy="276225"/>
          </a:xfrm>
          <a:prstGeom prst="rect">
            <a:avLst/>
          </a:prstGeom>
          <a:noFill/>
        </p:spPr>
      </p:pic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1981200"/>
            <a:ext cx="152400" cy="304800"/>
          </a:xfrm>
          <a:prstGeom prst="rect">
            <a:avLst/>
          </a:prstGeom>
          <a:noFill/>
        </p:spPr>
      </p:pic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20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3352800"/>
            <a:ext cx="114300" cy="276225"/>
          </a:xfrm>
          <a:prstGeom prst="rect">
            <a:avLst/>
          </a:prstGeom>
          <a:noFill/>
        </p:spPr>
      </p:pic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22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3200400"/>
            <a:ext cx="114300" cy="314325"/>
          </a:xfrm>
          <a:prstGeom prst="rect">
            <a:avLst/>
          </a:prstGeom>
          <a:noFill/>
        </p:spPr>
      </p:pic>
      <p:sp>
        <p:nvSpPr>
          <p:cNvPr id="2152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24" name="Picture 2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3810000"/>
            <a:ext cx="95250" cy="276225"/>
          </a:xfrm>
          <a:prstGeom prst="rect">
            <a:avLst/>
          </a:prstGeom>
          <a:noFill/>
        </p:spPr>
      </p:pic>
      <p:sp>
        <p:nvSpPr>
          <p:cNvPr id="2152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26" name="Picture 22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4949" y="1905000"/>
            <a:ext cx="3163455" cy="381000"/>
          </a:xfrm>
          <a:prstGeom prst="rect">
            <a:avLst/>
          </a:prstGeom>
          <a:noFill/>
        </p:spPr>
      </p:pic>
      <p:sp>
        <p:nvSpPr>
          <p:cNvPr id="21528" name="Rectangle 2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153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31" name="Picture 27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200400"/>
            <a:ext cx="1431925" cy="390525"/>
          </a:xfrm>
          <a:prstGeom prst="rect">
            <a:avLst/>
          </a:prstGeom>
          <a:noFill/>
        </p:spPr>
      </p:pic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34" name="Picture 3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581400"/>
            <a:ext cx="4036423" cy="457200"/>
          </a:xfrm>
          <a:prstGeom prst="rect">
            <a:avLst/>
          </a:prstGeom>
          <a:noFill/>
        </p:spPr>
      </p:pic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36" name="Picture 32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4495800"/>
            <a:ext cx="3721100" cy="533400"/>
          </a:xfrm>
          <a:prstGeom prst="rect">
            <a:avLst/>
          </a:prstGeom>
          <a:noFill/>
        </p:spPr>
      </p:pic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0" y="857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4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1539" name="Picture 35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5029200"/>
            <a:ext cx="4297680" cy="533400"/>
          </a:xfrm>
          <a:prstGeom prst="rect">
            <a:avLst/>
          </a:prstGeom>
          <a:noFill/>
        </p:spPr>
      </p:pic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u="sng" dirty="0" smtClean="0"/>
              <a:t>Equation of plane passing through three points</a:t>
            </a:r>
            <a:br>
              <a:rPr lang="en-IN" sz="2800" b="1" u="sng" dirty="0" smtClean="0"/>
            </a:br>
            <a:r>
              <a:rPr lang="en-IN" sz="2800" b="1" dirty="0" smtClean="0"/>
              <a:t> (Cartesian form)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                                                                               be three points lying on a plane .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                                           ,                                  ,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and                                    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Thus equation plane is obtained by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799" y="1295400"/>
            <a:ext cx="5123793" cy="3810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133600"/>
            <a:ext cx="2286000" cy="3810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2133600"/>
            <a:ext cx="2037522" cy="381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799" y="2209800"/>
            <a:ext cx="1770743" cy="3048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3999" y="2590800"/>
            <a:ext cx="1886857" cy="381000"/>
          </a:xfrm>
          <a:prstGeom prst="rect">
            <a:avLst/>
          </a:prstGeom>
          <a:noFill/>
        </p:spPr>
      </p:pic>
      <p:pic>
        <p:nvPicPr>
          <p:cNvPr id="15" name="Picture 3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276600"/>
            <a:ext cx="4297680" cy="5334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=0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4038600"/>
            <a:ext cx="4427376" cy="99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       EX: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Find the equation of plane passing through the points     A(1,0,2) , B(2,-1,3) and C(3,1,-2) .                           [2]</a:t>
            </a:r>
            <a:endParaRPr lang="en-IN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IN" sz="2800" b="1" dirty="0" err="1" smtClean="0">
                <a:latin typeface="Cambria Math" pitchFamily="18" charset="0"/>
                <a:ea typeface="Cambria Math" pitchFamily="18" charset="0"/>
              </a:rPr>
              <a:t>Ans</a:t>
            </a: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Equation of plane is obtained by the formula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½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the equation of the plane will be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½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Simplifying  we will get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x+2y+z=3  .                                                                                        1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99" y="1600200"/>
            <a:ext cx="5108511" cy="1143000"/>
          </a:xfrm>
          <a:prstGeom prst="rect">
            <a:avLst/>
          </a:prstGeom>
          <a:noFill/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429000"/>
            <a:ext cx="3657600" cy="967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6781800" cy="457200"/>
          </a:xfrm>
        </p:spPr>
        <p:txBody>
          <a:bodyPr>
            <a:normAutofit fontScale="90000"/>
          </a:bodyPr>
          <a:lstStyle/>
          <a:p>
            <a:r>
              <a:rPr lang="en-IN" sz="3600" b="1" u="sng" dirty="0" err="1" smtClean="0"/>
              <a:t>Coplanarity</a:t>
            </a:r>
            <a:r>
              <a:rPr lang="en-IN" sz="3600" b="1" u="sng" dirty="0" smtClean="0"/>
              <a:t> of four points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pPr>
              <a:buNone/>
            </a:pP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Four points will be coplanar if the plane passing through any three points also contains the fourth point.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points be coplanar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 equation of  plane through A ,B and C is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D lies on it  so it will satisfy the equation of plane .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b="1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1828800"/>
            <a:ext cx="6726621" cy="381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048000"/>
            <a:ext cx="3886200" cy="938048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419600"/>
            <a:ext cx="4086808" cy="914400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562600"/>
            <a:ext cx="4114800" cy="9206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563562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Equation of plane in intercept form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a plane meets  the  co-ordinate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axes  at A ,B  and C at distances a, b, c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from origin respectively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 the co-ordinates of the points are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A(a,0,0) , B(0,b,0) , C(0,0,c)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Thus equation of plane will be</a:t>
            </a:r>
          </a:p>
          <a:p>
            <a:pPr>
              <a:buNone/>
            </a:pP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6172200" y="28194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3" name="Group 12"/>
          <p:cNvGrpSpPr/>
          <p:nvPr/>
        </p:nvGrpSpPr>
        <p:grpSpPr>
          <a:xfrm>
            <a:off x="5010894" y="1371600"/>
            <a:ext cx="3294906" cy="1981200"/>
            <a:chOff x="5010894" y="1371600"/>
            <a:chExt cx="3294906" cy="1981200"/>
          </a:xfrm>
        </p:grpSpPr>
        <p:sp>
          <p:nvSpPr>
            <p:cNvPr id="4" name="Isosceles Triangle 3"/>
            <p:cNvSpPr/>
            <p:nvPr/>
          </p:nvSpPr>
          <p:spPr>
            <a:xfrm rot="20426147">
              <a:off x="5010894" y="1676400"/>
              <a:ext cx="2438400" cy="1676400"/>
            </a:xfrm>
            <a:prstGeom prst="triangl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>
              <a:off x="6237241" y="2895600"/>
              <a:ext cx="2068559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stCxn id="5" idx="1"/>
            </p:cNvCxnSpPr>
            <p:nvPr/>
          </p:nvCxnSpPr>
          <p:spPr>
            <a:xfrm rot="16200000" flipV="1">
              <a:off x="5295901" y="1943100"/>
              <a:ext cx="1458959" cy="31595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Straight Arrow Connector 11"/>
          <p:cNvCxnSpPr>
            <a:stCxn id="5" idx="3"/>
          </p:cNvCxnSpPr>
          <p:nvPr/>
        </p:nvCxnSpPr>
        <p:spPr>
          <a:xfrm rot="5400000">
            <a:off x="4876801" y="2884441"/>
            <a:ext cx="1306559" cy="1306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2743200"/>
            <a:ext cx="95250" cy="1905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971800"/>
            <a:ext cx="85725" cy="1905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1524000"/>
            <a:ext cx="95250" cy="1905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00675" y="3733800"/>
            <a:ext cx="85725" cy="1905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2743200"/>
            <a:ext cx="133350" cy="2762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1200" y="1066800"/>
            <a:ext cx="123825" cy="27622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4267200"/>
            <a:ext cx="123825" cy="276225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657600"/>
            <a:ext cx="3328416" cy="9906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800600"/>
            <a:ext cx="3562350" cy="38100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5257800"/>
            <a:ext cx="2057400" cy="6591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sz="2800" dirty="0" smtClean="0"/>
              <a:t>      </a:t>
            </a:r>
            <a:r>
              <a:rPr lang="en-IN" sz="2800" b="1" u="sng" dirty="0" smtClean="0"/>
              <a:t>EX:</a:t>
            </a:r>
            <a:r>
              <a:rPr lang="en-IN" sz="2800" dirty="0" smtClean="0"/>
              <a:t>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Find the equation of plane passing through the point(1,2,3 ) and making equal intercepts with co-ordinate axes .                                                                                                      [2]</a:t>
            </a:r>
            <a:endParaRPr lang="en-IN" sz="28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2800" b="1" u="sng" dirty="0" err="1" smtClean="0"/>
              <a:t>Ans</a:t>
            </a:r>
            <a:r>
              <a:rPr lang="en-IN" sz="2800" b="1" u="sng" dirty="0" smtClean="0"/>
              <a:t>:</a:t>
            </a:r>
            <a:r>
              <a:rPr lang="en-IN" sz="2800" dirty="0" smtClean="0"/>
              <a:t> 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per the question </a:t>
            </a:r>
          </a:p>
          <a:p>
            <a:pPr>
              <a:buNone/>
            </a:pPr>
            <a:r>
              <a:rPr lang="en-IN" sz="2400" b="1" u="sng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x-intercept=y-intercept=z-intercept = a (say)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 equation of plane will be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[1]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it passes through the point  (1,2,3),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a=1+2+3=6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Hence the equation of plane is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x+y+z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=6                                  [1]    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2600325"/>
            <a:ext cx="1600200" cy="600075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2743200"/>
            <a:ext cx="196215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6324600" cy="457200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>
                <a:latin typeface="Cambria Math" pitchFamily="18" charset="0"/>
                <a:ea typeface="Cambria Math" pitchFamily="18" charset="0"/>
              </a:rPr>
              <a:t>Angle between two planes</a:t>
            </a:r>
            <a:endParaRPr lang="en-IN" sz="36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867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be two planes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If       is the angle between two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planes then             is the angle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between the  normals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When        is the angle between the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planes at the same time      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is also angle between planes.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In this case angle between normals will be     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so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If the planes are perpendicular to each other ,then</a:t>
            </a:r>
          </a:p>
          <a:p>
            <a:pPr>
              <a:buNone/>
            </a:pPr>
            <a:r>
              <a:rPr lang="en-IN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IN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6819900" y="1181100"/>
            <a:ext cx="838200" cy="7620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6781800" y="1143000"/>
            <a:ext cx="1038664" cy="3124200"/>
            <a:chOff x="6781800" y="1143000"/>
            <a:chExt cx="1038664" cy="3124200"/>
          </a:xfrm>
        </p:grpSpPr>
        <p:sp>
          <p:nvSpPr>
            <p:cNvPr id="4" name="Round Single Corner Rectangle 3"/>
            <p:cNvSpPr/>
            <p:nvPr/>
          </p:nvSpPr>
          <p:spPr>
            <a:xfrm rot="18793323">
              <a:off x="5910056" y="2351635"/>
              <a:ext cx="2885288" cy="935529"/>
            </a:xfrm>
            <a:prstGeom prst="round1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5" name="Rectangle 4"/>
            <p:cNvSpPr/>
            <p:nvPr/>
          </p:nvSpPr>
          <p:spPr>
            <a:xfrm rot="19298118">
              <a:off x="6781800" y="1295400"/>
              <a:ext cx="838200" cy="2971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rot="16200000" flipV="1">
              <a:off x="7010400" y="1219200"/>
              <a:ext cx="838200" cy="685800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685800"/>
            <a:ext cx="4495800" cy="44836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rc 16"/>
          <p:cNvSpPr/>
          <p:nvPr/>
        </p:nvSpPr>
        <p:spPr>
          <a:xfrm rot="18843100">
            <a:off x="6920211" y="1946249"/>
            <a:ext cx="609600" cy="685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471246"/>
            <a:ext cx="228600" cy="509954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1905000"/>
            <a:ext cx="685800" cy="389965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1425" y="3124200"/>
            <a:ext cx="714375" cy="406213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2614246"/>
            <a:ext cx="228600" cy="509954"/>
          </a:xfrm>
          <a:prstGeom prst="rect">
            <a:avLst/>
          </a:prstGeom>
          <a:noFill/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3886200"/>
            <a:ext cx="228600" cy="509954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267200"/>
            <a:ext cx="2133600" cy="908755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943600"/>
            <a:ext cx="1343025" cy="4572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715962"/>
          </a:xfrm>
        </p:spPr>
        <p:txBody>
          <a:bodyPr/>
          <a:lstStyle/>
          <a:p>
            <a:r>
              <a:rPr lang="en-IN" sz="2800" b="1" u="sng" dirty="0" smtClean="0">
                <a:latin typeface="Cambria Math" pitchFamily="18" charset="0"/>
                <a:ea typeface="Cambria Math" pitchFamily="18" charset="0"/>
              </a:rPr>
              <a:t>Angle between two planes(continued)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In Cartesian form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 the equation of planes are given by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Then                                        and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If the planes are perpendicular to each other, then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19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799" y="1752600"/>
            <a:ext cx="7283669" cy="457200"/>
          </a:xfrm>
          <a:prstGeom prst="rect">
            <a:avLst/>
          </a:prstGeom>
          <a:noFill/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362200"/>
            <a:ext cx="2700338" cy="457200"/>
          </a:xfrm>
          <a:prstGeom prst="rect">
            <a:avLst/>
          </a:prstGeom>
          <a:noFill/>
        </p:spPr>
      </p:pic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2362200"/>
            <a:ext cx="2857500" cy="457200"/>
          </a:xfrm>
          <a:prstGeom prst="rect">
            <a:avLst/>
          </a:prstGeom>
          <a:noFill/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3053645"/>
            <a:ext cx="2362200" cy="1006122"/>
          </a:xfrm>
          <a:prstGeom prst="rect">
            <a:avLst/>
          </a:prstGeom>
          <a:noFill/>
        </p:spPr>
      </p:pic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1992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895600"/>
            <a:ext cx="3962400" cy="1211362"/>
          </a:xfrm>
          <a:prstGeom prst="rect">
            <a:avLst/>
          </a:prstGeom>
          <a:noFill/>
        </p:spPr>
      </p:pic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199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105400"/>
            <a:ext cx="3899338" cy="533400"/>
          </a:xfrm>
          <a:prstGeom prst="rect">
            <a:avLst/>
          </a:prstGeom>
          <a:noFill/>
        </p:spPr>
      </p:pic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PDF CHAPTER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hlinkClick r:id="rId2"/>
              </a:rPr>
              <a:t>http://ncert.nic.in/textbook/textbook.htm?lemh2=5-7</a:t>
            </a:r>
            <a:endParaRPr lang="en-US" dirty="0" smtClean="0"/>
          </a:p>
          <a:p>
            <a:pPr>
              <a:buNone/>
            </a:pPr>
            <a:r>
              <a:rPr lang="en-US" sz="4400" b="1" u="sng" dirty="0" smtClean="0">
                <a:hlinkClick r:id="rId3" action="ppaction://hlinkfile"/>
              </a:rPr>
              <a:t>NCERT BOOK</a:t>
            </a: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274638"/>
            <a:ext cx="3124200" cy="639762"/>
          </a:xfrm>
        </p:spPr>
        <p:txBody>
          <a:bodyPr/>
          <a:lstStyle/>
          <a:p>
            <a:r>
              <a:rPr lang="en-IN" sz="3200" b="1" u="sng" dirty="0" smtClean="0"/>
              <a:t>Application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Plane passing through a point and perpendicular to two given planes  (vector form and  Cartesian form)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a plane passes through a point whose position vector is       and perpendicular to two  planes whose  equations are                    and   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the normal to the required plane be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Thus equation of plane will be 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266950"/>
            <a:ext cx="228600" cy="55245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2667000"/>
            <a:ext cx="1371600" cy="4572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799" y="2743200"/>
            <a:ext cx="1143001" cy="397566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3200400"/>
            <a:ext cx="228600" cy="4572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3733800"/>
            <a:ext cx="2667000" cy="435429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4267199"/>
            <a:ext cx="1371600" cy="385011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599" y="5181600"/>
            <a:ext cx="4807131" cy="4572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599" y="5791200"/>
            <a:ext cx="3101547" cy="457200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4191000" cy="563562"/>
          </a:xfrm>
        </p:spPr>
        <p:txBody>
          <a:bodyPr/>
          <a:lstStyle/>
          <a:p>
            <a:r>
              <a:rPr lang="en-IN" sz="2800" b="1" u="sng" dirty="0" smtClean="0"/>
              <a:t>Application(continued)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a plane passes through a point                    and  perpendicular to two  planes whose  equations are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Here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is determined by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914400"/>
            <a:ext cx="1300327" cy="352425"/>
          </a:xfrm>
          <a:prstGeom prst="rect">
            <a:avLst/>
          </a:prstGeom>
          <a:noFill/>
        </p:spPr>
      </p:pic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8331" y="1676400"/>
            <a:ext cx="7283669" cy="457200"/>
          </a:xfrm>
          <a:prstGeom prst="rect">
            <a:avLst/>
          </a:prstGeom>
          <a:noFill/>
        </p:spPr>
      </p:pic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8523" y="2286001"/>
            <a:ext cx="2625211" cy="457200"/>
          </a:xfrm>
          <a:prstGeom prst="rect">
            <a:avLst/>
          </a:prstGeom>
          <a:noFill/>
        </p:spPr>
      </p:pic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2286000"/>
            <a:ext cx="2900363" cy="457200"/>
          </a:xfrm>
          <a:prstGeom prst="rect">
            <a:avLst/>
          </a:prstGeom>
          <a:noFill/>
        </p:spPr>
      </p:pic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8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0693" y="2819400"/>
            <a:ext cx="2728907" cy="457200"/>
          </a:xfrm>
          <a:prstGeom prst="rect">
            <a:avLst/>
          </a:prstGeom>
          <a:noFill/>
        </p:spPr>
      </p:pic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82" name="Picture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91514" y="3886200"/>
            <a:ext cx="3624648" cy="609600"/>
          </a:xfrm>
          <a:prstGeom prst="rect">
            <a:avLst/>
          </a:prstGeom>
          <a:noFill/>
        </p:spPr>
      </p:pic>
      <p:sp>
        <p:nvSpPr>
          <p:cNvPr id="3278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2784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724400"/>
            <a:ext cx="5000090" cy="1219200"/>
          </a:xfrm>
          <a:prstGeom prst="rect">
            <a:avLst/>
          </a:prstGeom>
          <a:noFill/>
        </p:spPr>
      </p:pic>
      <p:sp>
        <p:nvSpPr>
          <p:cNvPr id="32786" name="Rectangle 18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5334000" cy="792162"/>
          </a:xfrm>
        </p:spPr>
        <p:txBody>
          <a:bodyPr/>
          <a:lstStyle/>
          <a:p>
            <a:r>
              <a:rPr lang="en-IN" sz="3200" b="1" u="sng" dirty="0" smtClean="0"/>
              <a:t>Application(continued)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Plane passing through two points and perpendicular to a given plane (vector form and Cartesian Form)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a plane passes through two points whose position vectors are       and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given plane is           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Suppose       is the normal vector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to the required plane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will be  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2290234"/>
            <a:ext cx="238125" cy="529166"/>
          </a:xfrm>
          <a:prstGeom prst="rect">
            <a:avLst/>
          </a:prstGeom>
          <a:noFill/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2209800"/>
            <a:ext cx="202095" cy="581026"/>
          </a:xfrm>
          <a:prstGeom prst="rect">
            <a:avLst/>
          </a:prstGeom>
          <a:noFill/>
        </p:spPr>
      </p:pic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2743200"/>
            <a:ext cx="1371600" cy="457200"/>
          </a:xfrm>
          <a:prstGeom prst="rect">
            <a:avLst/>
          </a:prstGeom>
          <a:noFill/>
        </p:spPr>
      </p:pic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47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76600"/>
            <a:ext cx="228600" cy="457200"/>
          </a:xfrm>
          <a:prstGeom prst="rect">
            <a:avLst/>
          </a:prstGeom>
          <a:noFill/>
        </p:spPr>
      </p:pic>
      <p:grpSp>
        <p:nvGrpSpPr>
          <p:cNvPr id="27" name="Group 26"/>
          <p:cNvGrpSpPr/>
          <p:nvPr/>
        </p:nvGrpSpPr>
        <p:grpSpPr>
          <a:xfrm>
            <a:off x="6172200" y="2667000"/>
            <a:ext cx="2667000" cy="2133600"/>
            <a:chOff x="6172200" y="2667000"/>
            <a:chExt cx="2667000" cy="2133600"/>
          </a:xfrm>
        </p:grpSpPr>
        <p:sp>
          <p:nvSpPr>
            <p:cNvPr id="12" name="Rectangle 11"/>
            <p:cNvSpPr/>
            <p:nvPr/>
          </p:nvSpPr>
          <p:spPr>
            <a:xfrm>
              <a:off x="6172200" y="3810000"/>
              <a:ext cx="2667000" cy="45720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077200" y="2667000"/>
              <a:ext cx="457200" cy="2133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4" name="Oval 13"/>
            <p:cNvSpPr/>
            <p:nvPr/>
          </p:nvSpPr>
          <p:spPr>
            <a:xfrm>
              <a:off x="6629400" y="4038600"/>
              <a:ext cx="76200" cy="762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5" name="Oval 14"/>
            <p:cNvSpPr/>
            <p:nvPr/>
          </p:nvSpPr>
          <p:spPr>
            <a:xfrm>
              <a:off x="7620000" y="4038600"/>
              <a:ext cx="76200" cy="76200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7" name="Straight Arrow Connector 16"/>
            <p:cNvCxnSpPr>
              <a:stCxn id="14" idx="7"/>
              <a:endCxn id="15" idx="2"/>
            </p:cNvCxnSpPr>
            <p:nvPr/>
          </p:nvCxnSpPr>
          <p:spPr>
            <a:xfrm rot="16200000" flipH="1">
              <a:off x="7143749" y="3600450"/>
              <a:ext cx="26941" cy="92555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 flipH="1" flipV="1">
              <a:off x="5830094" y="3466306"/>
              <a:ext cx="990600" cy="1588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10800000">
              <a:off x="7315200" y="2971800"/>
              <a:ext cx="914400" cy="158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4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96050" y="4143375"/>
            <a:ext cx="133350" cy="276225"/>
          </a:xfrm>
          <a:prstGeom prst="rect">
            <a:avLst/>
          </a:prstGeom>
          <a:noFill/>
        </p:spPr>
      </p:pic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52" name="Picture 1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4143375"/>
            <a:ext cx="142875" cy="276225"/>
          </a:xfrm>
          <a:prstGeom prst="rect">
            <a:avLst/>
          </a:prstGeom>
          <a:noFill/>
        </p:spPr>
      </p:pic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55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667000"/>
            <a:ext cx="219075" cy="304800"/>
          </a:xfrm>
          <a:prstGeom prst="rect">
            <a:avLst/>
          </a:prstGeom>
          <a:noFill/>
        </p:spPr>
      </p:pic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57" name="Picture 1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3124200"/>
            <a:ext cx="152400" cy="304800"/>
          </a:xfrm>
          <a:prstGeom prst="rect">
            <a:avLst/>
          </a:prstGeom>
          <a:noFill/>
        </p:spPr>
      </p:pic>
      <p:sp>
        <p:nvSpPr>
          <p:cNvPr id="3586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59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343399"/>
            <a:ext cx="2362200" cy="397717"/>
          </a:xfrm>
          <a:prstGeom prst="rect">
            <a:avLst/>
          </a:prstGeom>
          <a:noFill/>
        </p:spPr>
      </p:pic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65" name="Picture 2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876800"/>
            <a:ext cx="2819400" cy="363438"/>
          </a:xfrm>
          <a:prstGeom prst="rect">
            <a:avLst/>
          </a:prstGeom>
          <a:noFill/>
        </p:spPr>
      </p:pic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68" name="Picture 28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799" y="5334000"/>
            <a:ext cx="1857376" cy="457200"/>
          </a:xfrm>
          <a:prstGeom prst="rect">
            <a:avLst/>
          </a:prstGeom>
          <a:noFill/>
        </p:spPr>
      </p:pic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70" name="Picture 30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791200"/>
            <a:ext cx="3447585" cy="533400"/>
          </a:xfrm>
          <a:prstGeom prst="rect">
            <a:avLst/>
          </a:prstGeom>
          <a:noFill/>
        </p:spPr>
      </p:pic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5872" name="Picture 32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91000" y="5867400"/>
            <a:ext cx="3657600" cy="506627"/>
          </a:xfrm>
          <a:prstGeom prst="rect">
            <a:avLst/>
          </a:prstGeom>
          <a:noFill/>
        </p:spPr>
      </p:pic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274638"/>
            <a:ext cx="58674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Application(continued)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a plane passes through the points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and                       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and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perpendicular  to the plane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and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is obtained by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6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00800" y="914400"/>
            <a:ext cx="1686910" cy="457200"/>
          </a:xfrm>
          <a:prstGeom prst="rect">
            <a:avLst/>
          </a:prstGeom>
          <a:noFill/>
        </p:spPr>
      </p:pic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1447800"/>
            <a:ext cx="1584434" cy="417715"/>
          </a:xfrm>
          <a:prstGeom prst="rect">
            <a:avLst/>
          </a:prstGeom>
          <a:noFill/>
        </p:spPr>
      </p:pic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799" y="1905000"/>
            <a:ext cx="3153103" cy="457200"/>
          </a:xfrm>
          <a:prstGeom prst="rect">
            <a:avLst/>
          </a:prstGeom>
          <a:noFill/>
        </p:spPr>
      </p:pic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2438400"/>
            <a:ext cx="6059556" cy="483923"/>
          </a:xfrm>
          <a:prstGeom prst="rect">
            <a:avLst/>
          </a:prstGeom>
          <a:noFill/>
        </p:spPr>
      </p:pic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7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2971800"/>
            <a:ext cx="2900363" cy="457200"/>
          </a:xfrm>
          <a:prstGeom prst="rect">
            <a:avLst/>
          </a:prstGeom>
          <a:noFill/>
        </p:spPr>
      </p:pic>
      <p:sp>
        <p:nvSpPr>
          <p:cNvPr id="36875" name="Rectangle 11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3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962400"/>
            <a:ext cx="3657600" cy="506627"/>
          </a:xfrm>
          <a:prstGeom prst="rect">
            <a:avLst/>
          </a:prstGeom>
          <a:noFill/>
        </p:spPr>
      </p:pic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0" y="7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6876" name="Picture 1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724400"/>
            <a:ext cx="4760407" cy="1143000"/>
          </a:xfrm>
          <a:prstGeom prst="rect">
            <a:avLst/>
          </a:prstGeom>
          <a:noFill/>
        </p:spPr>
      </p:pic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Family of planes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sz="2400" b="1" u="sng" dirty="0" smtClean="0"/>
              <a:t>Family of parallel planes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which remains parallel to the given plane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is                      .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In </a:t>
            </a:r>
            <a:r>
              <a:rPr lang="en-IN" sz="2400" b="1" dirty="0" err="1" smtClean="0">
                <a:latin typeface="Cambria Math" pitchFamily="18" charset="0"/>
                <a:ea typeface="Cambria Math" pitchFamily="18" charset="0"/>
              </a:rPr>
              <a:t>cartesian</a:t>
            </a: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 form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parallel to the plane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ax+by+cz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=d  is given by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ax+by+cz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Because for  both the planes  normal vector remains same.</a:t>
            </a:r>
          </a:p>
          <a:p>
            <a:pPr>
              <a:buNone/>
            </a:pP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1828800"/>
            <a:ext cx="1066800" cy="449179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1828800"/>
            <a:ext cx="1200150" cy="4572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629400" y="3124200"/>
            <a:ext cx="1905000" cy="914400"/>
            <a:chOff x="6629400" y="3124200"/>
            <a:chExt cx="1905000" cy="914400"/>
          </a:xfrm>
        </p:grpSpPr>
        <p:sp>
          <p:nvSpPr>
            <p:cNvPr id="11" name="Trapezoid 10"/>
            <p:cNvSpPr/>
            <p:nvPr/>
          </p:nvSpPr>
          <p:spPr>
            <a:xfrm>
              <a:off x="6629400" y="3733800"/>
              <a:ext cx="1905000" cy="304800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Trapezoid 11"/>
            <p:cNvSpPr/>
            <p:nvPr/>
          </p:nvSpPr>
          <p:spPr>
            <a:xfrm>
              <a:off x="6705600" y="3124200"/>
              <a:ext cx="1828800" cy="304800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rot="5400000" flipH="1" flipV="1">
            <a:off x="7315200" y="3199606"/>
            <a:ext cx="1371600" cy="15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2590800"/>
            <a:ext cx="152400" cy="3048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581400"/>
            <a:ext cx="304800" cy="401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Family of planes(continued)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IN" sz="2400" b="1" u="sng" dirty="0" smtClean="0"/>
              <a:t>Family of planes passing through intersection of two planes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Through the intersection of two planes we can construct infinitely  many planes.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passing through  intersection of the planes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and                       is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given by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In Cartesian form , if the equations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of planes are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and                                                is 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Where         is obtained by given condition .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</a:t>
            </a:r>
          </a:p>
          <a:p>
            <a:pPr>
              <a:buNone/>
            </a:pP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1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2057400"/>
            <a:ext cx="1143000" cy="381000"/>
          </a:xfrm>
          <a:prstGeom prst="rect">
            <a:avLst/>
          </a:prstGeom>
          <a:noFill/>
        </p:spPr>
      </p:pic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6025" y="2057400"/>
            <a:ext cx="1095375" cy="381000"/>
          </a:xfrm>
          <a:prstGeom prst="rect">
            <a:avLst/>
          </a:prstGeom>
          <a:noFill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17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362200"/>
            <a:ext cx="3017520" cy="457200"/>
          </a:xfrm>
          <a:prstGeom prst="rect">
            <a:avLst/>
          </a:prstGeom>
          <a:noFill/>
        </p:spPr>
      </p:pic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2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429000"/>
            <a:ext cx="2561897" cy="381000"/>
          </a:xfrm>
          <a:prstGeom prst="rect">
            <a:avLst/>
          </a:prstGeom>
          <a:noFill/>
        </p:spPr>
      </p:pic>
      <p:sp>
        <p:nvSpPr>
          <p:cNvPr id="3892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733800"/>
            <a:ext cx="2588174" cy="381000"/>
          </a:xfrm>
          <a:prstGeom prst="rect">
            <a:avLst/>
          </a:prstGeom>
          <a:noFill/>
        </p:spPr>
      </p:pic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038600"/>
            <a:ext cx="6240517" cy="381000"/>
          </a:xfrm>
          <a:prstGeom prst="rect">
            <a:avLst/>
          </a:prstGeom>
          <a:noFill/>
        </p:spPr>
      </p:pic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30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4324350"/>
            <a:ext cx="228600" cy="552450"/>
          </a:xfrm>
          <a:prstGeom prst="rect">
            <a:avLst/>
          </a:prstGeom>
          <a:noFill/>
        </p:spPr>
      </p:pic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324600" y="2590800"/>
            <a:ext cx="2362200" cy="1905000"/>
            <a:chOff x="6324600" y="2514600"/>
            <a:chExt cx="2362200" cy="1905000"/>
          </a:xfrm>
        </p:grpSpPr>
        <p:sp>
          <p:nvSpPr>
            <p:cNvPr id="25" name="Trapezoid 24"/>
            <p:cNvSpPr/>
            <p:nvPr/>
          </p:nvSpPr>
          <p:spPr>
            <a:xfrm rot="1624267">
              <a:off x="6324600" y="3289182"/>
              <a:ext cx="2362200" cy="304800"/>
            </a:xfrm>
            <a:prstGeom prst="trapezoid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6400800" y="2514600"/>
              <a:ext cx="2133600" cy="1905000"/>
              <a:chOff x="6400800" y="2366822"/>
              <a:chExt cx="2133600" cy="1905000"/>
            </a:xfrm>
          </p:grpSpPr>
          <p:sp>
            <p:nvSpPr>
              <p:cNvPr id="24" name="Trapezoid 23"/>
              <p:cNvSpPr/>
              <p:nvPr/>
            </p:nvSpPr>
            <p:spPr>
              <a:xfrm rot="19230308">
                <a:off x="6400800" y="3124200"/>
                <a:ext cx="2133600" cy="228600"/>
              </a:xfrm>
              <a:prstGeom prst="trapezoid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27" name="Trapezoid 26"/>
              <p:cNvSpPr/>
              <p:nvPr/>
            </p:nvSpPr>
            <p:spPr>
              <a:xfrm rot="4755933">
                <a:off x="6500011" y="3205022"/>
                <a:ext cx="1905000" cy="228600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389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38933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2590800"/>
            <a:ext cx="866775" cy="304800"/>
          </a:xfrm>
          <a:prstGeom prst="rect">
            <a:avLst/>
          </a:prstGeom>
          <a:noFill/>
        </p:spPr>
      </p:pic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2438400"/>
            <a:ext cx="1095375" cy="381000"/>
          </a:xfrm>
          <a:prstGeom prst="rect">
            <a:avLst/>
          </a:prstGeom>
          <a:noFill/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4495800"/>
            <a:ext cx="2057400" cy="311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sz="2800" dirty="0" smtClean="0"/>
              <a:t>      </a:t>
            </a:r>
            <a:r>
              <a:rPr lang="en-IN" sz="2800" b="1" u="sng" dirty="0" smtClean="0"/>
              <a:t>EX: </a:t>
            </a:r>
            <a:r>
              <a:rPr lang="en-IN" sz="2200" b="1" dirty="0" smtClean="0">
                <a:latin typeface="Cambria Math" pitchFamily="18" charset="0"/>
                <a:ea typeface="Cambria Math" pitchFamily="18" charset="0"/>
              </a:rPr>
              <a:t>Find the equation of the plane passing through the intersection of the planes 2x-3y+z-4=0 and x-y+z+1=0 and perpendicular to the plane x+2y-3z+6=0 </a:t>
            </a:r>
            <a:r>
              <a:rPr lang="en-IN" sz="2200" dirty="0" smtClean="0">
                <a:latin typeface="Cambria Math" pitchFamily="18" charset="0"/>
                <a:ea typeface="Cambria Math" pitchFamily="18" charset="0"/>
              </a:rPr>
              <a:t>.                                       [4]</a:t>
            </a:r>
            <a:endParaRPr lang="en-IN" sz="22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u="sng" dirty="0" err="1" smtClean="0"/>
              <a:t>Ans</a:t>
            </a:r>
            <a:r>
              <a:rPr lang="en-IN" b="1" u="sng" dirty="0" smtClean="0"/>
              <a:t>:</a:t>
            </a:r>
            <a:r>
              <a:rPr lang="en-IN" dirty="0" smtClean="0"/>
              <a:t>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plane passing through the intersection of the given planes is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[1]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Simplifying we have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[1]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it is perpendicular to the plane </a:t>
            </a: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x+2y-3z+6=0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                                                                                           [1]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Hence the equation of plane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Simplifying we will get  x-5y-3z=23 .                          [1]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618130"/>
            <a:ext cx="4876800" cy="42987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055" y="3505200"/>
            <a:ext cx="4795345" cy="38100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343400"/>
            <a:ext cx="4800600" cy="61098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99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1" y="4800600"/>
            <a:ext cx="3733800" cy="582431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990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Line and a Plane 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Condition for a line to lie on a plane</a:t>
            </a:r>
          </a:p>
          <a:p>
            <a:pPr>
              <a:buNone/>
            </a:pP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the line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lies on the plane        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 the point whose position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vector is        through which the line passes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also lies on the plane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The point will satisfy the equation of plane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       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Also normal to the plane is  normal to the line .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</a:t>
            </a:r>
            <a:r>
              <a:rPr lang="en-IN" sz="2800" dirty="0" smtClean="0"/>
              <a:t> </a:t>
            </a: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800" b="1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77200" y="1371600"/>
            <a:ext cx="152400" cy="304800"/>
          </a:xfrm>
          <a:prstGeom prst="rect">
            <a:avLst/>
          </a:prstGeom>
          <a:noFill/>
        </p:spPr>
      </p:pic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17" name="Group 16"/>
          <p:cNvGrpSpPr/>
          <p:nvPr/>
        </p:nvGrpSpPr>
        <p:grpSpPr>
          <a:xfrm>
            <a:off x="5943600" y="990600"/>
            <a:ext cx="2819400" cy="2104732"/>
            <a:chOff x="5791200" y="1143794"/>
            <a:chExt cx="2819400" cy="2104732"/>
          </a:xfrm>
        </p:grpSpPr>
        <p:sp>
          <p:nvSpPr>
            <p:cNvPr id="4" name="Trapezoid 3"/>
            <p:cNvSpPr/>
            <p:nvPr/>
          </p:nvSpPr>
          <p:spPr>
            <a:xfrm>
              <a:off x="5791200" y="2057400"/>
              <a:ext cx="2819400" cy="762000"/>
            </a:xfrm>
            <a:prstGeom prst="trapezoid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>
              <a:off x="6477000" y="2286000"/>
              <a:ext cx="1600200" cy="228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7391400" y="1676400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43009" name="Picture 1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34200" y="2895600"/>
              <a:ext cx="838200" cy="352926"/>
            </a:xfrm>
            <a:prstGeom prst="rect">
              <a:avLst/>
            </a:prstGeom>
            <a:noFill/>
          </p:spPr>
        </p:pic>
        <p:pic>
          <p:nvPicPr>
            <p:cNvPr id="43014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096000" y="2438400"/>
              <a:ext cx="952500" cy="314325"/>
            </a:xfrm>
            <a:prstGeom prst="rect">
              <a:avLst/>
            </a:prstGeom>
            <a:noFill/>
          </p:spPr>
        </p:pic>
      </p:grp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17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6945" y="1447800"/>
            <a:ext cx="1385455" cy="457200"/>
          </a:xfrm>
          <a:prstGeom prst="rect">
            <a:avLst/>
          </a:prstGeom>
          <a:noFill/>
        </p:spPr>
      </p:pic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20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905000"/>
            <a:ext cx="1085850" cy="457200"/>
          </a:xfrm>
          <a:prstGeom prst="rect">
            <a:avLst/>
          </a:prstGeom>
          <a:noFill/>
        </p:spPr>
      </p:pic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23" name="Picture 1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2895600"/>
            <a:ext cx="228600" cy="552450"/>
          </a:xfrm>
          <a:prstGeom prst="rect">
            <a:avLst/>
          </a:prstGeom>
          <a:noFill/>
        </p:spPr>
      </p:pic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25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419600"/>
            <a:ext cx="1250156" cy="519545"/>
          </a:xfrm>
          <a:prstGeom prst="rect">
            <a:avLst/>
          </a:prstGeom>
          <a:noFill/>
        </p:spPr>
      </p:pic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3027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5486400"/>
            <a:ext cx="1228436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74638"/>
            <a:ext cx="40386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Line and a Plane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IN" sz="2800" b="1" dirty="0" smtClean="0">
                <a:latin typeface="Cambria Math" pitchFamily="18" charset="0"/>
                <a:ea typeface="Cambria Math" pitchFamily="18" charset="0"/>
              </a:rPr>
              <a:t>Condition for two lines to be coplanar: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                     and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be two lines.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If the lines lie on a plane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then the vector joining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the points whose position vectors are        and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also lie on the same plane.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Also normal to the plane is normal to both the lines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Thus perpendicular to       and      . So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Hence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containing them is obtained by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7277100" y="14097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37" name="Group 36"/>
          <p:cNvGrpSpPr/>
          <p:nvPr/>
        </p:nvGrpSpPr>
        <p:grpSpPr>
          <a:xfrm>
            <a:off x="4419600" y="1828800"/>
            <a:ext cx="4343400" cy="1609725"/>
            <a:chOff x="4419600" y="1828800"/>
            <a:chExt cx="4343400" cy="1609725"/>
          </a:xfrm>
        </p:grpSpPr>
        <p:sp>
          <p:nvSpPr>
            <p:cNvPr id="6" name="Trapezoid 5"/>
            <p:cNvSpPr/>
            <p:nvPr/>
          </p:nvSpPr>
          <p:spPr>
            <a:xfrm>
              <a:off x="4648200" y="1905000"/>
              <a:ext cx="4114800" cy="1295400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5638800" y="2209800"/>
              <a:ext cx="1447800" cy="228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172200" y="2819400"/>
              <a:ext cx="1676400" cy="228600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5562600" y="2057400"/>
              <a:ext cx="6096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7543800" y="2667000"/>
              <a:ext cx="685800" cy="76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6400800" y="2286000"/>
              <a:ext cx="6858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1025" name="Picture 1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419600" y="2286000"/>
              <a:ext cx="1114425" cy="314325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53200" y="3124200"/>
              <a:ext cx="1171575" cy="314325"/>
            </a:xfrm>
            <a:prstGeom prst="rect">
              <a:avLst/>
            </a:prstGeom>
            <a:noFill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48400" y="1828800"/>
              <a:ext cx="276225" cy="314325"/>
            </a:xfrm>
            <a:prstGeom prst="rect">
              <a:avLst/>
            </a:prstGeom>
            <a:noFill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305800" y="2819400"/>
              <a:ext cx="200025" cy="314325"/>
            </a:xfrm>
            <a:prstGeom prst="rect">
              <a:avLst/>
            </a:prstGeom>
            <a:noFill/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05600" y="2362200"/>
              <a:ext cx="647700" cy="276225"/>
            </a:xfrm>
            <a:prstGeom prst="rect">
              <a:avLst/>
            </a:prstGeom>
            <a:noFill/>
          </p:spPr>
        </p:pic>
      </p:grp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05800" y="1219200"/>
            <a:ext cx="152400" cy="3048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447800"/>
            <a:ext cx="1350818" cy="3810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447800"/>
            <a:ext cx="1362364" cy="38100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276600"/>
            <a:ext cx="304800" cy="420914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53200" y="3352800"/>
            <a:ext cx="304800" cy="401782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4572000"/>
            <a:ext cx="381000" cy="502920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9" name="Picture 2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4572000"/>
            <a:ext cx="304800" cy="478971"/>
          </a:xfrm>
          <a:prstGeom prst="rect">
            <a:avLst/>
          </a:prstGeom>
          <a:noFill/>
        </p:spPr>
      </p:pic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4572000"/>
            <a:ext cx="1496292" cy="457200"/>
          </a:xfrm>
          <a:prstGeom prst="rect">
            <a:avLst/>
          </a:prstGeom>
          <a:noFill/>
        </p:spPr>
      </p:pic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1" y="5068436"/>
            <a:ext cx="4800600" cy="417963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5080500"/>
            <a:ext cx="2514600" cy="405900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943600"/>
            <a:ext cx="6100356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3200400" cy="715962"/>
          </a:xfrm>
        </p:spPr>
        <p:txBody>
          <a:bodyPr/>
          <a:lstStyle/>
          <a:p>
            <a:r>
              <a:rPr lang="en-IN" sz="3200" b="1" dirty="0" smtClean="0"/>
              <a:t>    </a:t>
            </a:r>
            <a:r>
              <a:rPr lang="en-IN" sz="3200" dirty="0" smtClean="0"/>
              <a:t> </a:t>
            </a:r>
            <a:r>
              <a:rPr lang="en-IN" sz="2800" b="1" u="sng" dirty="0" smtClean="0"/>
              <a:t>Cartesian form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be two given lines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Then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For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coplanarity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 containing both the lines is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914400"/>
            <a:ext cx="6400800" cy="609600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1981200"/>
            <a:ext cx="2757948" cy="457200"/>
          </a:xfrm>
          <a:prstGeom prst="rect">
            <a:avLst/>
          </a:prstGeom>
          <a:noFill/>
        </p:spPr>
      </p:pic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981200"/>
            <a:ext cx="2787445" cy="457200"/>
          </a:xfrm>
          <a:prstGeom prst="rect">
            <a:avLst/>
          </a:prstGeom>
          <a:noFill/>
        </p:spPr>
      </p:pic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66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199" y="2514599"/>
            <a:ext cx="2743201" cy="486697"/>
          </a:xfrm>
          <a:prstGeom prst="rect">
            <a:avLst/>
          </a:prstGeom>
          <a:noFill/>
        </p:spPr>
      </p:pic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69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2514600"/>
            <a:ext cx="2667000" cy="468144"/>
          </a:xfrm>
          <a:prstGeom prst="rect">
            <a:avLst/>
          </a:prstGeom>
          <a:noFill/>
        </p:spPr>
      </p:pic>
      <p:sp>
        <p:nvSpPr>
          <p:cNvPr id="45071" name="Rectangle 1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72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971800"/>
            <a:ext cx="2590800" cy="474209"/>
          </a:xfrm>
          <a:prstGeom prst="rect">
            <a:avLst/>
          </a:prstGeom>
          <a:noFill/>
        </p:spPr>
      </p:pic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74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3505200"/>
            <a:ext cx="4626665" cy="1066800"/>
          </a:xfrm>
          <a:prstGeom prst="rect">
            <a:avLst/>
          </a:prstGeom>
          <a:noFill/>
        </p:spPr>
      </p:pic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07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7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399" y="4495800"/>
            <a:ext cx="2242457" cy="381000"/>
          </a:xfrm>
          <a:prstGeom prst="rect">
            <a:avLst/>
          </a:prstGeom>
          <a:noFill/>
        </p:spPr>
      </p:pic>
      <p:sp>
        <p:nvSpPr>
          <p:cNvPr id="45080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5079" name="Picture 23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029200"/>
            <a:ext cx="4114800" cy="1037155"/>
          </a:xfrm>
          <a:prstGeom prst="rect">
            <a:avLst/>
          </a:prstGeom>
          <a:noFill/>
        </p:spPr>
      </p:pic>
      <p:sp>
        <p:nvSpPr>
          <p:cNvPr id="45081" name="Rectangle 25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Objectives:-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objectives to learn the concepts of 3D are:-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can recognize three – dimensional shapes in the world around them.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Students can explain the properties of 3d shapes.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can study these shape by geometrically by using algebra.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can apply the concepts of 3D in higher dimensional geometry.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They also can apply these concepts in engineering and research.</a:t>
            </a:r>
          </a:p>
          <a:p>
            <a:pPr marL="514350" indent="-514350">
              <a:buAutoNum type="arabicPeriod"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  <a:p>
            <a:pPr>
              <a:buNone/>
            </a:pPr>
            <a:endParaRPr lang="en-US" sz="4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IN" sz="3200" dirty="0" smtClean="0"/>
              <a:t>     </a:t>
            </a:r>
            <a:r>
              <a:rPr lang="en-IN" sz="3200" b="1" u="sng" dirty="0" smtClean="0"/>
              <a:t>Ex </a:t>
            </a:r>
            <a:r>
              <a:rPr lang="en-IN" sz="3200" dirty="0" smtClean="0"/>
              <a:t>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Prove that the lines</a:t>
            </a:r>
            <a:br>
              <a:rPr lang="en-IN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are coplanar . Also find the equation of plane containing  them. [4] </a:t>
            </a:r>
            <a:endParaRPr lang="en-IN" sz="28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8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sz="2400" b="1" u="sng" dirty="0" err="1" smtClean="0"/>
              <a:t>Ans</a:t>
            </a:r>
            <a:r>
              <a:rPr lang="en-IN" sz="2400" b="1" u="sng" dirty="0" smtClean="0"/>
              <a:t>: </a:t>
            </a:r>
            <a:r>
              <a:rPr lang="en-IN" sz="2400" dirty="0" smtClean="0"/>
              <a:t>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For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coplanarity</a:t>
            </a: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                                                                                                            [2]   </a:t>
            </a:r>
          </a:p>
          <a:p>
            <a:pPr>
              <a:buNone/>
            </a:pPr>
            <a:endParaRPr lang="en-IN" sz="2400" b="1" u="sng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containing them is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On simplification we will get  7(x+1)+7(y-3)+7(z+2)=0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i.e.  x +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y+z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=0                                                                                     [2]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608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381000"/>
            <a:ext cx="4324350" cy="495300"/>
          </a:xfrm>
          <a:prstGeom prst="rect">
            <a:avLst/>
          </a:prstGeom>
          <a:noFill/>
        </p:spPr>
      </p:pic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1600200"/>
            <a:ext cx="3657600" cy="914400"/>
          </a:xfrm>
          <a:prstGeom prst="rect">
            <a:avLst/>
          </a:prstGeom>
          <a:noFill/>
        </p:spPr>
      </p:pic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0" y="1304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6088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2667000"/>
            <a:ext cx="6324600" cy="1323753"/>
          </a:xfrm>
          <a:prstGeom prst="rect">
            <a:avLst/>
          </a:prstGeom>
          <a:noFill/>
        </p:spPr>
      </p:pic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0" y="1657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6091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0" y="4000500"/>
            <a:ext cx="3190875" cy="876300"/>
          </a:xfrm>
          <a:prstGeom prst="rect">
            <a:avLst/>
          </a:prstGeom>
          <a:noFill/>
        </p:spPr>
      </p:pic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6093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495799"/>
            <a:ext cx="3352800" cy="903449"/>
          </a:xfrm>
          <a:prstGeom prst="rect">
            <a:avLst/>
          </a:prstGeom>
          <a:noFill/>
        </p:spPr>
      </p:pic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467600" cy="715962"/>
          </a:xfrm>
        </p:spPr>
        <p:txBody>
          <a:bodyPr/>
          <a:lstStyle/>
          <a:p>
            <a:r>
              <a:rPr lang="en-IN" sz="3200" b="1" u="sng" dirty="0" smtClean="0"/>
              <a:t>Intersection of a line and a plane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                    be a line and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be  a plane .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Point of intersection refers to the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common point of line and plane.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Any point on the line can be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considered as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it lies on the plane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Putting the value of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we can find the position vector of point of intersection . Hence the co-ordinates of the point .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Round Same Side Corner Rectangle 3"/>
          <p:cNvSpPr/>
          <p:nvPr/>
        </p:nvSpPr>
        <p:spPr>
          <a:xfrm rot="909496">
            <a:off x="6400757" y="1314786"/>
            <a:ext cx="1143000" cy="2743200"/>
          </a:xfrm>
          <a:prstGeom prst="round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334000" y="2209800"/>
            <a:ext cx="30480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6858000" y="2438400"/>
            <a:ext cx="152400" cy="45719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914400"/>
            <a:ext cx="1219200" cy="402336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954505"/>
            <a:ext cx="990600" cy="41709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2286000"/>
            <a:ext cx="762000" cy="251460"/>
          </a:xfrm>
          <a:prstGeom prst="rect">
            <a:avLst/>
          </a:prstGeom>
          <a:noFill/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67600" y="3657601"/>
            <a:ext cx="762000" cy="320842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3200400"/>
            <a:ext cx="762000" cy="405581"/>
          </a:xfrm>
          <a:prstGeom prst="rect">
            <a:avLst/>
          </a:prstGeom>
          <a:noFill/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4038600"/>
            <a:ext cx="3429000" cy="685800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648200"/>
            <a:ext cx="189186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err="1" smtClean="0"/>
              <a:t>Vedio</a:t>
            </a:r>
            <a:r>
              <a:rPr lang="en-IN" b="1" u="sng" dirty="0" smtClean="0"/>
              <a:t> </a:t>
            </a:r>
            <a:endParaRPr lang="en-IN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https://youtu.be/MrorMDGKRz0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u="sng" dirty="0" smtClean="0"/>
              <a:t>Intersection of a line and a plane</a:t>
            </a:r>
            <a:br>
              <a:rPr lang="en-IN" sz="2800" b="1" u="sng" dirty="0" smtClean="0"/>
            </a:br>
            <a:r>
              <a:rPr lang="en-IN" sz="2800" b="1" u="sng" dirty="0" smtClean="0"/>
              <a:t>Cartesian form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                                        be a line and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ax+by+cz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=d be a plane .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Any point on the line can be considered as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it lies on the plane so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Putting the value of         we can get the co-ordinates of the point .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IN" sz="16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812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1295400"/>
            <a:ext cx="2162175" cy="495300"/>
          </a:xfrm>
          <a:prstGeom prst="rect">
            <a:avLst/>
          </a:prstGeom>
          <a:noFill/>
        </p:spPr>
      </p:pic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895600"/>
            <a:ext cx="4398579" cy="457200"/>
          </a:xfrm>
          <a:prstGeom prst="rect">
            <a:avLst/>
          </a:prstGeom>
          <a:noFill/>
        </p:spPr>
      </p:pic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813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4419600"/>
            <a:ext cx="5399690" cy="381000"/>
          </a:xfrm>
          <a:prstGeom prst="rect">
            <a:avLst/>
          </a:prstGeom>
          <a:noFill/>
        </p:spPr>
      </p:pic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8137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953000"/>
            <a:ext cx="3276600" cy="759627"/>
          </a:xfrm>
          <a:prstGeom prst="rect">
            <a:avLst/>
          </a:prstGeom>
          <a:noFill/>
        </p:spPr>
      </p:pic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0" y="1095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8140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562600"/>
            <a:ext cx="228600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sz="3200" dirty="0" smtClean="0"/>
              <a:t>     </a:t>
            </a:r>
            <a:r>
              <a:rPr lang="en-IN" sz="3200" b="1" u="sng" dirty="0" smtClean="0"/>
              <a:t>Ex: </a:t>
            </a: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Find the distance of the point P(3,4,4)from the point , where the line joining the points A(3,-4,-5) and B(2,-3,1) intersects the plane 2x+y+z=7 .                                            [4]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sz="2800" b="1" u="sng" dirty="0" err="1" smtClean="0"/>
              <a:t>Ans</a:t>
            </a:r>
            <a:r>
              <a:rPr lang="en-IN" sz="2800" dirty="0" smtClean="0"/>
              <a:t>: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line joining the points A and B is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[1]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Any  point  on the line is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it lies on the plane so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[2]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co-ordinates of the point of intersection is Q(1,-2,7)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Distance of the point Q from P is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                                                   [1]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</a:t>
            </a: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 </a:t>
            </a: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133600"/>
            <a:ext cx="2667000" cy="686554"/>
          </a:xfrm>
          <a:prstGeom prst="rect">
            <a:avLst/>
          </a:prstGeom>
          <a:noFill/>
        </p:spPr>
      </p:pic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2971800"/>
            <a:ext cx="2653862" cy="381000"/>
          </a:xfrm>
          <a:prstGeom prst="rect">
            <a:avLst/>
          </a:prstGeom>
          <a:noFill/>
        </p:spPr>
      </p:pic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657600"/>
            <a:ext cx="4191000" cy="381000"/>
          </a:xfrm>
          <a:prstGeom prst="rect">
            <a:avLst/>
          </a:prstGeom>
          <a:noFill/>
        </p:spPr>
      </p:pic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9162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4114800"/>
            <a:ext cx="2667000" cy="472966"/>
          </a:xfrm>
          <a:prstGeom prst="rect">
            <a:avLst/>
          </a:prstGeom>
          <a:noFill/>
        </p:spPr>
      </p:pic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49165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5410200"/>
            <a:ext cx="3124200" cy="533400"/>
          </a:xfrm>
          <a:prstGeom prst="rect">
            <a:avLst/>
          </a:prstGeom>
          <a:noFill/>
        </p:spPr>
      </p:pic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4770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Application (Distance Formula)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Distance of the point                        from the plane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ax+by+cz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=d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Normal to the plane is now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parallel to the line PQ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So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drs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of the line will be &lt;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a,b,c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&gt;.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line PQ is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Any point on the line be Q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it lies on the plane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 distance PQ    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990600"/>
            <a:ext cx="1405759" cy="381000"/>
          </a:xfrm>
          <a:prstGeom prst="rect">
            <a:avLst/>
          </a:prstGeom>
          <a:noFill/>
        </p:spPr>
      </p:pic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553200" y="2057400"/>
            <a:ext cx="915194" cy="794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7543800" y="19042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1447800"/>
            <a:ext cx="990600" cy="268480"/>
          </a:xfrm>
          <a:prstGeom prst="rect">
            <a:avLst/>
          </a:prstGeom>
          <a:noFill/>
        </p:spPr>
      </p:pic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80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2895600"/>
            <a:ext cx="1524000" cy="276225"/>
          </a:xfrm>
          <a:prstGeom prst="rect">
            <a:avLst/>
          </a:prstGeom>
          <a:noFill/>
        </p:spPr>
      </p:pic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29600" y="1752600"/>
            <a:ext cx="152400" cy="304800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5943600" y="1554481"/>
            <a:ext cx="2438400" cy="1264919"/>
            <a:chOff x="5943600" y="1554481"/>
            <a:chExt cx="2438400" cy="1264919"/>
          </a:xfrm>
        </p:grpSpPr>
        <p:sp>
          <p:nvSpPr>
            <p:cNvPr id="7" name="Trapezoid 6"/>
            <p:cNvSpPr/>
            <p:nvPr/>
          </p:nvSpPr>
          <p:spPr>
            <a:xfrm>
              <a:off x="5943600" y="2286000"/>
              <a:ext cx="2438400" cy="53340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Oval 10"/>
            <p:cNvSpPr/>
            <p:nvPr/>
          </p:nvSpPr>
          <p:spPr>
            <a:xfrm>
              <a:off x="7010400" y="1554481"/>
              <a:ext cx="76200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9" name="Oval 18"/>
            <p:cNvSpPr/>
            <p:nvPr/>
          </p:nvSpPr>
          <p:spPr>
            <a:xfrm>
              <a:off x="7010400" y="25146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5018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84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2800" y="2438400"/>
            <a:ext cx="142875" cy="276225"/>
          </a:xfrm>
          <a:prstGeom prst="rect">
            <a:avLst/>
          </a:prstGeom>
          <a:noFill/>
        </p:spPr>
      </p:pic>
      <p:sp>
        <p:nvSpPr>
          <p:cNvPr id="5018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86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810001"/>
            <a:ext cx="2743200" cy="580060"/>
          </a:xfrm>
          <a:prstGeom prst="rect">
            <a:avLst/>
          </a:prstGeom>
          <a:noFill/>
        </p:spPr>
      </p:pic>
      <p:sp>
        <p:nvSpPr>
          <p:cNvPr id="50188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8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4419600"/>
            <a:ext cx="3276600" cy="375579"/>
          </a:xfrm>
          <a:prstGeom prst="rect">
            <a:avLst/>
          </a:prstGeom>
          <a:noFill/>
        </p:spPr>
      </p:pic>
      <p:sp>
        <p:nvSpPr>
          <p:cNvPr id="50191" name="Rectangle 1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3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92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2400" y="4953000"/>
            <a:ext cx="4467225" cy="390525"/>
          </a:xfrm>
          <a:prstGeom prst="rect">
            <a:avLst/>
          </a:prstGeom>
          <a:noFill/>
        </p:spPr>
      </p:pic>
      <p:sp>
        <p:nvSpPr>
          <p:cNvPr id="50194" name="Rectangle 18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19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0198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197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5257800"/>
            <a:ext cx="2809875" cy="628650"/>
          </a:xfrm>
          <a:prstGeom prst="rect">
            <a:avLst/>
          </a:prstGeom>
          <a:noFill/>
        </p:spPr>
      </p:pic>
      <p:sp>
        <p:nvSpPr>
          <p:cNvPr id="50199" name="Rectangle 23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201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0200" name="Picture 2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5791200"/>
            <a:ext cx="4495800" cy="678199"/>
          </a:xfrm>
          <a:prstGeom prst="rect">
            <a:avLst/>
          </a:prstGeom>
          <a:noFill/>
        </p:spPr>
      </p:pic>
      <p:sp>
        <p:nvSpPr>
          <p:cNvPr id="50202" name="Rectangle 26"/>
          <p:cNvSpPr>
            <a:spLocks noChangeArrowheads="1"/>
          </p:cNvSpPr>
          <p:nvPr/>
        </p:nvSpPr>
        <p:spPr bwMode="auto">
          <a:xfrm>
            <a:off x="0" y="1047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64770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Application(Image of a point)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592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To find the image of a point                    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w.r.t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the plane  </a:t>
            </a:r>
            <a:r>
              <a:rPr lang="en-IN" sz="2400" dirty="0" err="1" smtClean="0">
                <a:latin typeface="Cambria Math" pitchFamily="18" charset="0"/>
                <a:ea typeface="Cambria Math" pitchFamily="18" charset="0"/>
              </a:rPr>
              <a:t>ax+by+cz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=d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Now PQ is perpendicular to the plane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Thus parallel to the normal of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the plane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discussed earlier equation of  PQ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will be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And the co-ordinates of  the foot of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perpendicular will be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it lies on the plane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 Q is the mid point of  P and R , so  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From this we can determine </a:t>
            </a:r>
          </a:p>
          <a:p>
            <a:pPr>
              <a:buNone/>
            </a:pP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14800" y="838200"/>
            <a:ext cx="1405759" cy="381000"/>
          </a:xfrm>
          <a:prstGeom prst="rect">
            <a:avLst/>
          </a:prstGeom>
          <a:noFill/>
        </p:spPr>
      </p:pic>
      <p:sp>
        <p:nvSpPr>
          <p:cNvPr id="6" name="Trapezoid 5"/>
          <p:cNvSpPr/>
          <p:nvPr/>
        </p:nvSpPr>
        <p:spPr>
          <a:xfrm>
            <a:off x="5638800" y="2514600"/>
            <a:ext cx="2895600" cy="5334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7086600" y="1600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162800" y="3810000"/>
            <a:ext cx="45719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0" name="Straight Connector 9"/>
          <p:cNvCxnSpPr>
            <a:stCxn id="7" idx="5"/>
            <a:endCxn id="8" idx="7"/>
          </p:cNvCxnSpPr>
          <p:nvPr/>
        </p:nvCxnSpPr>
        <p:spPr>
          <a:xfrm rot="16200000" flipH="1">
            <a:off x="6098773" y="2718108"/>
            <a:ext cx="2155918" cy="501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162800" y="27432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519015"/>
            <a:ext cx="1143000" cy="309785"/>
          </a:xfrm>
          <a:prstGeom prst="rect">
            <a:avLst/>
          </a:prstGeom>
          <a:noFill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3733800"/>
            <a:ext cx="828675" cy="276225"/>
          </a:xfrm>
          <a:prstGeom prst="rect">
            <a:avLst/>
          </a:prstGeom>
          <a:noFill/>
        </p:spPr>
      </p:pic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91400" y="2667000"/>
            <a:ext cx="142875" cy="276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Straight Arrow Connector 18"/>
          <p:cNvCxnSpPr/>
          <p:nvPr/>
        </p:nvCxnSpPr>
        <p:spPr>
          <a:xfrm rot="5400000" flipH="1" flipV="1">
            <a:off x="5715000" y="2132806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08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10200" y="3200400"/>
            <a:ext cx="1524000" cy="276225"/>
          </a:xfrm>
          <a:prstGeom prst="rect">
            <a:avLst/>
          </a:prstGeom>
          <a:noFill/>
        </p:spPr>
      </p:pic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10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200400"/>
            <a:ext cx="2286000" cy="483383"/>
          </a:xfrm>
          <a:prstGeom prst="rect">
            <a:avLst/>
          </a:prstGeom>
          <a:noFill/>
        </p:spPr>
      </p:pic>
      <p:sp>
        <p:nvSpPr>
          <p:cNvPr id="51212" name="Rectangle 12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13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4343400"/>
            <a:ext cx="3494690" cy="381000"/>
          </a:xfrm>
          <a:prstGeom prst="rect">
            <a:avLst/>
          </a:prstGeom>
          <a:noFill/>
        </p:spPr>
      </p:pic>
      <p:sp>
        <p:nvSpPr>
          <p:cNvPr id="51215" name="Rectangle 1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16" name="Picture 1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199" y="4648200"/>
            <a:ext cx="2652295" cy="609600"/>
          </a:xfrm>
          <a:prstGeom prst="rect">
            <a:avLst/>
          </a:prstGeom>
          <a:noFill/>
        </p:spPr>
      </p:pic>
      <p:sp>
        <p:nvSpPr>
          <p:cNvPr id="5121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18" name="Picture 1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638800"/>
            <a:ext cx="5181600" cy="551455"/>
          </a:xfrm>
          <a:prstGeom prst="rect">
            <a:avLst/>
          </a:prstGeom>
          <a:noFill/>
        </p:spPr>
      </p:pic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1221" name="Picture 21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6096000"/>
            <a:ext cx="990600" cy="3989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IN" sz="3200" dirty="0" smtClean="0"/>
              <a:t>     </a:t>
            </a:r>
            <a:r>
              <a:rPr lang="en-IN" sz="2800" b="1" u="sng" dirty="0" smtClean="0"/>
              <a:t>EX:</a:t>
            </a:r>
            <a:r>
              <a:rPr lang="en-IN" sz="3200" dirty="0" smtClean="0"/>
              <a:t> </a:t>
            </a:r>
            <a:r>
              <a:rPr lang="en-IN" sz="2400" b="1" dirty="0" smtClean="0">
                <a:latin typeface="Cambria Math" pitchFamily="18" charset="0"/>
                <a:ea typeface="Cambria Math" pitchFamily="18" charset="0"/>
              </a:rPr>
              <a:t>Find the image of the point (3,-2,1) from the plane   3x-y+4z=2 . Also find the distance of the point from the plane. [6]</a:t>
            </a:r>
            <a:endParaRPr lang="en-IN" sz="32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400" b="1" u="sng" dirty="0" err="1" smtClean="0">
                <a:latin typeface="Cambria Math" pitchFamily="18" charset="0"/>
                <a:ea typeface="Cambria Math" pitchFamily="18" charset="0"/>
              </a:rPr>
              <a:t>Ans</a:t>
            </a:r>
            <a:r>
              <a:rPr lang="en-IN" sz="2400" b="1" u="sng" dirty="0" smtClean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line passing through  the point P(3,-2,1) and perpendicular to the plane 3x-y+4z=2 is given by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                   [1]                                  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Let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Any point on the line is given by                                                   [1]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It lies on the plane                                                                               [1]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Hence the co-ordinates of  Q are                                                    [1]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the co-ordinates of the image point be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Now mid-point of  P and R  is Q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                                                                                                            [1]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Distance PQ                                                                                           [1]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endParaRPr lang="en-IN" sz="24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2057401"/>
            <a:ext cx="1905000" cy="490396"/>
          </a:xfrm>
          <a:prstGeom prst="rect">
            <a:avLst/>
          </a:prstGeom>
          <a:noFill/>
        </p:spPr>
      </p:pic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438400"/>
            <a:ext cx="2838450" cy="495300"/>
          </a:xfrm>
          <a:prstGeom prst="rect">
            <a:avLst/>
          </a:prstGeom>
          <a:noFill/>
        </p:spPr>
      </p:pic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3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76800" y="2895600"/>
            <a:ext cx="3034862" cy="381000"/>
          </a:xfrm>
          <a:prstGeom prst="rect">
            <a:avLst/>
          </a:prstGeom>
          <a:noFill/>
        </p:spPr>
      </p:pic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3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81325" y="3200400"/>
            <a:ext cx="5172075" cy="581025"/>
          </a:xfrm>
          <a:prstGeom prst="rect">
            <a:avLst/>
          </a:prstGeom>
          <a:noFill/>
        </p:spPr>
      </p:pic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4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40" name="Picture 16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3657600"/>
            <a:ext cx="1181100" cy="495300"/>
          </a:xfrm>
          <a:prstGeom prst="rect">
            <a:avLst/>
          </a:prstGeom>
          <a:noFill/>
        </p:spPr>
      </p:pic>
      <p:sp>
        <p:nvSpPr>
          <p:cNvPr id="52242" name="Rectangle 18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43" name="Picture 1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9800" y="4038600"/>
            <a:ext cx="1143000" cy="381000"/>
          </a:xfrm>
          <a:prstGeom prst="rect">
            <a:avLst/>
          </a:prstGeom>
          <a:noFill/>
        </p:spPr>
      </p:pic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46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4953000"/>
            <a:ext cx="3457575" cy="504825"/>
          </a:xfrm>
          <a:prstGeom prst="rect">
            <a:avLst/>
          </a:prstGeom>
          <a:noFill/>
        </p:spPr>
      </p:pic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5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49" name="Picture 2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8200" y="5029200"/>
            <a:ext cx="2550583" cy="381000"/>
          </a:xfrm>
          <a:prstGeom prst="rect">
            <a:avLst/>
          </a:prstGeom>
          <a:noFill/>
        </p:spPr>
      </p:pic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2252" name="Picture 28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5562600"/>
            <a:ext cx="4019550" cy="752475"/>
          </a:xfrm>
          <a:prstGeom prst="rect">
            <a:avLst/>
          </a:prstGeom>
          <a:noFill/>
        </p:spPr>
      </p:pic>
      <p:sp>
        <p:nvSpPr>
          <p:cNvPr id="52254" name="Rectangle 30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600" b="1" u="sng" dirty="0" smtClean="0"/>
              <a:t>Distance between two parallel planes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562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the equations of two planes be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and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As we have to find the distance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between the planes , let us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consider a point on the first plane,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and find its perpendicular distance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from the second plane .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A          be a point on the plane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Then distance of the point A from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Distance of A from                      is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" name="Trapezoid 3"/>
          <p:cNvSpPr/>
          <p:nvPr/>
        </p:nvSpPr>
        <p:spPr>
          <a:xfrm>
            <a:off x="5867400" y="2362200"/>
            <a:ext cx="2590800" cy="3810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rapezoid 4"/>
          <p:cNvSpPr/>
          <p:nvPr/>
        </p:nvSpPr>
        <p:spPr>
          <a:xfrm>
            <a:off x="6019800" y="3276600"/>
            <a:ext cx="2438400" cy="45720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5"/>
          <p:cNvSpPr/>
          <p:nvPr/>
        </p:nvSpPr>
        <p:spPr>
          <a:xfrm>
            <a:off x="7010400" y="25146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7010400" y="34290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9" name="Straight Connector 8"/>
          <p:cNvCxnSpPr>
            <a:endCxn id="7" idx="4"/>
          </p:cNvCxnSpPr>
          <p:nvPr/>
        </p:nvCxnSpPr>
        <p:spPr>
          <a:xfrm rot="5400000">
            <a:off x="6591299" y="3047999"/>
            <a:ext cx="91440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886200"/>
            <a:ext cx="457200" cy="441960"/>
          </a:xfrm>
          <a:prstGeom prst="rect">
            <a:avLst/>
          </a:prstGeom>
          <a:noFill/>
        </p:spPr>
      </p:pic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3262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371600"/>
            <a:ext cx="1143001" cy="435429"/>
          </a:xfrm>
          <a:prstGeom prst="rect">
            <a:avLst/>
          </a:prstGeom>
          <a:noFill/>
        </p:spPr>
      </p:pic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3265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371600"/>
            <a:ext cx="990600" cy="372932"/>
          </a:xfrm>
          <a:prstGeom prst="rect">
            <a:avLst/>
          </a:prstGeom>
          <a:noFill/>
        </p:spPr>
      </p:pic>
      <p:sp>
        <p:nvSpPr>
          <p:cNvPr id="53267" name="Rectangle 1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81200"/>
            <a:ext cx="1143001" cy="435429"/>
          </a:xfrm>
          <a:prstGeom prst="rect">
            <a:avLst/>
          </a:prstGeom>
          <a:noFill/>
        </p:spPr>
      </p:pic>
      <p:pic>
        <p:nvPicPr>
          <p:cNvPr id="35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43800" y="3810000"/>
            <a:ext cx="990600" cy="372932"/>
          </a:xfrm>
          <a:prstGeom prst="rect">
            <a:avLst/>
          </a:prstGeom>
          <a:noFill/>
        </p:spPr>
      </p:pic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3268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47800" y="4267200"/>
            <a:ext cx="990600" cy="368595"/>
          </a:xfrm>
          <a:prstGeom prst="rect">
            <a:avLst/>
          </a:prstGeom>
          <a:noFill/>
        </p:spPr>
      </p:pic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1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3810000"/>
            <a:ext cx="1143001" cy="435429"/>
          </a:xfrm>
          <a:prstGeom prst="rect">
            <a:avLst/>
          </a:prstGeom>
          <a:noFill/>
        </p:spPr>
      </p:pic>
      <p:pic>
        <p:nvPicPr>
          <p:cNvPr id="40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4724400"/>
            <a:ext cx="1066800" cy="401619"/>
          </a:xfrm>
          <a:prstGeom prst="rect">
            <a:avLst/>
          </a:prstGeom>
          <a:noFill/>
        </p:spPr>
      </p:pic>
      <p:pic>
        <p:nvPicPr>
          <p:cNvPr id="41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5105400"/>
            <a:ext cx="1066800" cy="401619"/>
          </a:xfrm>
          <a:prstGeom prst="rect">
            <a:avLst/>
          </a:prstGeom>
          <a:noFill/>
        </p:spPr>
      </p:pic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3271" name="Picture 2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105400"/>
            <a:ext cx="2077278" cy="685800"/>
          </a:xfrm>
          <a:prstGeom prst="rect">
            <a:avLst/>
          </a:prstGeom>
          <a:noFill/>
        </p:spPr>
      </p:pic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0" y="1114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IN" sz="2400" b="1" u="sng" dirty="0" smtClean="0"/>
              <a:t>Distance between two parallel planes(</a:t>
            </a:r>
            <a:r>
              <a:rPr lang="en-IN" sz="2400" b="1" u="sng" dirty="0" err="1" smtClean="0"/>
              <a:t>Caresian</a:t>
            </a:r>
            <a:r>
              <a:rPr lang="en-IN" sz="2400" b="1" u="sng" dirty="0" smtClean="0"/>
              <a:t> form)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Let                                                                    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be two parallel planes .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Suppose                        be a point on the plane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So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Distance of the point                           from  the plane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is  </a:t>
            </a:r>
          </a:p>
          <a:p>
            <a:pPr>
              <a:buNone/>
            </a:pPr>
            <a:endParaRPr lang="en-IN" sz="24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7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685800"/>
            <a:ext cx="6400800" cy="472323"/>
          </a:xfrm>
          <a:prstGeom prst="rect">
            <a:avLst/>
          </a:prstGeom>
          <a:noFill/>
        </p:spPr>
      </p:pic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52600" y="2107963"/>
            <a:ext cx="1500352" cy="406637"/>
          </a:xfrm>
          <a:prstGeom prst="rect">
            <a:avLst/>
          </a:prstGeom>
          <a:noFill/>
        </p:spPr>
      </p:pic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78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48400" y="2057399"/>
            <a:ext cx="2648612" cy="457201"/>
          </a:xfrm>
          <a:prstGeom prst="rect">
            <a:avLst/>
          </a:prstGeom>
          <a:noFill/>
        </p:spPr>
      </p:pic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80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99" y="2514600"/>
            <a:ext cx="2722179" cy="404837"/>
          </a:xfrm>
          <a:prstGeom prst="rect">
            <a:avLst/>
          </a:prstGeom>
          <a:noFill/>
        </p:spPr>
      </p:pic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946163"/>
            <a:ext cx="1500352" cy="406637"/>
          </a:xfrm>
          <a:prstGeom prst="rect">
            <a:avLst/>
          </a:prstGeom>
          <a:noFill/>
        </p:spPr>
      </p:pic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83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429000"/>
            <a:ext cx="2819400" cy="483802"/>
          </a:xfrm>
          <a:prstGeom prst="rect">
            <a:avLst/>
          </a:prstGeom>
          <a:noFill/>
        </p:spPr>
      </p:pic>
      <p:sp>
        <p:nvSpPr>
          <p:cNvPr id="5428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4285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2549" y="4114800"/>
            <a:ext cx="6569242" cy="990600"/>
          </a:xfrm>
          <a:prstGeom prst="rect">
            <a:avLst/>
          </a:prstGeom>
          <a:noFill/>
        </p:spPr>
      </p:pic>
      <p:sp>
        <p:nvSpPr>
          <p:cNvPr id="54287" name="Rectangle 15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80010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Sequence of PPT  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>
              <a:buClr>
                <a:srgbClr val="990033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Plane Passing Through a Given Point and Perpendicular to  a Given Vector, Cartesian Form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Normal Form of the Equation of a Plane, Cartesian Form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Plane Passing Through Three Points, Cartesian Form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Intercept Form of a Plane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plannarity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three points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Angle Between Two Planes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Family of planes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plannarity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of two lines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Distance of a point from a plane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Image of a point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w.r.t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a plane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Angle between a line and a plane</a:t>
            </a:r>
          </a:p>
          <a:p>
            <a:endParaRPr lang="en-US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563562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Angle between a line and a plane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</a:t>
            </a:r>
            <a:r>
              <a:rPr lang="en-IN" dirty="0" smtClean="0"/>
              <a:t>t                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be a plane and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be a line . If </a:t>
            </a:r>
            <a:r>
              <a:rPr lang="en-IN" sz="2800" dirty="0" smtClean="0">
                <a:latin typeface="Cambria Math"/>
                <a:ea typeface="Cambria Math"/>
              </a:rPr>
              <a:t>𝞠 is the angle </a:t>
            </a:r>
          </a:p>
          <a:p>
            <a:pPr>
              <a:buNone/>
            </a:pPr>
            <a:r>
              <a:rPr lang="en-IN" sz="2800" dirty="0" smtClean="0">
                <a:latin typeface="Cambria Math"/>
                <a:ea typeface="Cambria Math"/>
              </a:rPr>
              <a:t> between the line and plane , then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is the angle between normal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to the plane and line.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Thus  </a:t>
            </a:r>
            <a:r>
              <a:rPr lang="en-IN" dirty="0" smtClean="0"/>
              <a:t>     </a:t>
            </a:r>
            <a:endParaRPr lang="en-IN" dirty="0"/>
          </a:p>
        </p:txBody>
      </p:sp>
      <p:cxnSp>
        <p:nvCxnSpPr>
          <p:cNvPr id="6" name="Straight Arrow Connector 5"/>
          <p:cNvCxnSpPr/>
          <p:nvPr/>
        </p:nvCxnSpPr>
        <p:spPr>
          <a:xfrm rot="16200000" flipH="1">
            <a:off x="6248400" y="1752600"/>
            <a:ext cx="2133600" cy="1676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7315200" y="2621281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4038599"/>
            <a:ext cx="914400" cy="385011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57975" y="1438275"/>
            <a:ext cx="581025" cy="314325"/>
          </a:xfrm>
          <a:prstGeom prst="rect">
            <a:avLst/>
          </a:prstGeom>
          <a:noFill/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1905000"/>
            <a:ext cx="152400" cy="30480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838200"/>
            <a:ext cx="1085850" cy="457200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838200"/>
            <a:ext cx="1385455" cy="457200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30" name="Group 29"/>
          <p:cNvGrpSpPr/>
          <p:nvPr/>
        </p:nvGrpSpPr>
        <p:grpSpPr>
          <a:xfrm>
            <a:off x="6248400" y="1320757"/>
            <a:ext cx="1477439" cy="2620154"/>
            <a:chOff x="6248400" y="1320757"/>
            <a:chExt cx="1477439" cy="2620154"/>
          </a:xfrm>
        </p:grpSpPr>
        <p:sp>
          <p:nvSpPr>
            <p:cNvPr id="26" name="Arc 25"/>
            <p:cNvSpPr/>
            <p:nvPr/>
          </p:nvSpPr>
          <p:spPr>
            <a:xfrm rot="8098692">
              <a:off x="7319863" y="2696659"/>
              <a:ext cx="430952" cy="381000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248400" y="1320757"/>
              <a:ext cx="1447800" cy="2620154"/>
              <a:chOff x="6248400" y="1240964"/>
              <a:chExt cx="1447800" cy="2779739"/>
            </a:xfrm>
          </p:grpSpPr>
          <p:sp>
            <p:nvSpPr>
              <p:cNvPr id="4" name="Trapezoid 3"/>
              <p:cNvSpPr/>
              <p:nvPr/>
            </p:nvSpPr>
            <p:spPr>
              <a:xfrm rot="7113372" flipV="1">
                <a:off x="5929262" y="2379784"/>
                <a:ext cx="2779739" cy="502099"/>
              </a:xfrm>
              <a:prstGeom prst="trapezoid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9" name="Straight Arrow Connector 8"/>
              <p:cNvCxnSpPr/>
              <p:nvPr/>
            </p:nvCxnSpPr>
            <p:spPr>
              <a:xfrm rot="16200000" flipV="1">
                <a:off x="6529033" y="1852967"/>
                <a:ext cx="494376" cy="10556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pic>
            <p:nvPicPr>
              <p:cNvPr id="2061" name="Picture 13"/>
              <p:cNvPicPr>
                <a:picLocks noChangeAspect="1" noChangeArrowheads="1"/>
              </p:cNvPicPr>
              <p:nvPr/>
            </p:nvPicPr>
            <p:blipFill>
              <a:blip r:embed="rId6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7467600" y="3048000"/>
                <a:ext cx="228600" cy="509954"/>
              </a:xfrm>
              <a:prstGeom prst="rect">
                <a:avLst/>
              </a:prstGeom>
              <a:noFill/>
            </p:spPr>
          </p:pic>
        </p:grpSp>
      </p:grpSp>
      <p:cxnSp>
        <p:nvCxnSpPr>
          <p:cNvPr id="32" name="Straight Arrow Connector 31"/>
          <p:cNvCxnSpPr/>
          <p:nvPr/>
        </p:nvCxnSpPr>
        <p:spPr>
          <a:xfrm flipH="1" flipV="1">
            <a:off x="7162800" y="1143000"/>
            <a:ext cx="381000" cy="528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00" y="1066800"/>
            <a:ext cx="114300" cy="314325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3425" y="2286000"/>
            <a:ext cx="790575" cy="728569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905250"/>
            <a:ext cx="4724400" cy="891396"/>
          </a:xfrm>
          <a:prstGeom prst="rect">
            <a:avLst/>
          </a:prstGeom>
          <a:noFill/>
        </p:spPr>
      </p:pic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71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876800"/>
            <a:ext cx="2362200" cy="937932"/>
          </a:xfrm>
          <a:prstGeom prst="rect">
            <a:avLst/>
          </a:prstGeom>
          <a:noFill/>
        </p:spPr>
      </p:pic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IN" sz="3200" dirty="0" smtClean="0"/>
              <a:t>     </a:t>
            </a:r>
            <a:r>
              <a:rPr lang="en-IN" sz="3200" b="1" u="sng" dirty="0" smtClean="0"/>
              <a:t>Ex:</a:t>
            </a:r>
            <a:r>
              <a:rPr lang="en-IN" sz="2400" b="1" u="sng" dirty="0" smtClean="0"/>
              <a:t> </a:t>
            </a:r>
            <a:r>
              <a:rPr lang="en-IN" sz="2400" b="1" dirty="0" smtClean="0"/>
              <a:t>Find the angle between the line </a:t>
            </a:r>
            <a:br>
              <a:rPr lang="en-IN" sz="2400" b="1" dirty="0" smtClean="0"/>
            </a:br>
            <a:r>
              <a:rPr lang="en-IN" sz="2400" b="1" dirty="0" smtClean="0"/>
              <a:t>and the plane                                          .                                              </a:t>
            </a:r>
            <a:r>
              <a:rPr lang="en-IN" sz="2400" dirty="0" smtClean="0"/>
              <a:t>[2] </a:t>
            </a:r>
            <a:endParaRPr lang="en-IN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/>
          <a:lstStyle/>
          <a:p>
            <a:pPr>
              <a:buNone/>
            </a:pPr>
            <a:r>
              <a:rPr lang="en-IN" b="1" u="sng" dirty="0" err="1" smtClean="0"/>
              <a:t>Ans</a:t>
            </a:r>
            <a:r>
              <a:rPr lang="en-IN" b="1" u="sng" dirty="0" smtClean="0"/>
              <a:t>: </a:t>
            </a:r>
            <a:r>
              <a:rPr lang="en-IN" dirty="0" smtClean="0"/>
              <a:t> 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Here                           ,                                         [1/2]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If         is the angle between the plane and line , then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  [1] </a:t>
            </a:r>
          </a:p>
          <a:p>
            <a:pPr>
              <a:buNone/>
            </a:pPr>
            <a:endParaRPr lang="en-IN" sz="2800" b="1" u="sng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                                                                       [1/2]</a:t>
            </a:r>
            <a:r>
              <a:rPr lang="en-IN" sz="2800" b="1" u="sng" dirty="0" smtClean="0"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799" y="381000"/>
            <a:ext cx="3232727" cy="381000"/>
          </a:xfrm>
          <a:prstGeom prst="rect">
            <a:avLst/>
          </a:prstGeom>
          <a:noFill/>
        </p:spPr>
      </p:pic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685800"/>
            <a:ext cx="2382982" cy="457200"/>
          </a:xfrm>
          <a:prstGeom prst="rect">
            <a:avLst/>
          </a:prstGeom>
          <a:noFill/>
        </p:spPr>
      </p:pic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1905000"/>
            <a:ext cx="1634836" cy="457200"/>
          </a:xfrm>
          <a:prstGeom prst="rect">
            <a:avLst/>
          </a:prstGeom>
          <a:noFill/>
        </p:spPr>
      </p:pic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54" name="Picture 1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1998260"/>
            <a:ext cx="1524000" cy="363940"/>
          </a:xfrm>
          <a:prstGeom prst="rect">
            <a:avLst/>
          </a:prstGeom>
          <a:noFill/>
        </p:spPr>
      </p:pic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57" name="Picture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461846"/>
            <a:ext cx="228600" cy="509954"/>
          </a:xfrm>
          <a:prstGeom prst="rect">
            <a:avLst/>
          </a:prstGeom>
          <a:noFill/>
        </p:spPr>
      </p:pic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60" name="Picture 16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3352800"/>
            <a:ext cx="3722914" cy="914400"/>
          </a:xfrm>
          <a:prstGeom prst="rect">
            <a:avLst/>
          </a:prstGeom>
          <a:noFill/>
        </p:spPr>
      </p:pic>
      <p:sp>
        <p:nvSpPr>
          <p:cNvPr id="57362" name="Rectangle 18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736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57363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419600"/>
            <a:ext cx="2251710" cy="914400"/>
          </a:xfrm>
          <a:prstGeom prst="rect">
            <a:avLst/>
          </a:prstGeom>
          <a:noFill/>
        </p:spPr>
      </p:pic>
      <p:sp>
        <p:nvSpPr>
          <p:cNvPr id="57365" name="Rectangle 21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 fontScale="90000"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    Activity based on the angle between two planes and their normals:-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Objective:-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 verify that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angle between two planes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is the same as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angle between their normals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Pre-requisite knowledge:-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Knowledge of a plane, its equation, normal to the plane and angle between two planes.</a:t>
            </a: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Material Required:-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Thick cardboard sheets, straight pieces of wires, gluestick, etc.</a:t>
            </a:r>
          </a:p>
          <a:p>
            <a:pPr>
              <a:buNone/>
            </a:pP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Procedure:-</a:t>
            </a: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Take two thick cardboard sheets P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P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each of dimensions 15cm × 10 cm and join them perpendicularly, using gluestick as shown in the figure on next slide.</a:t>
            </a:r>
          </a:p>
          <a:p>
            <a:pPr marL="457200" indent="-457200">
              <a:buAutoNum type="arabicPeriod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Fix two straight wires on each plane to show normals to these plane . Wire l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is normal to P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wire l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is normal to P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Let these wires meet at a point M. Join these wires at M.</a:t>
            </a:r>
          </a:p>
          <a:p>
            <a:pPr>
              <a:buNone/>
            </a:pP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    Activity(Continued……)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buNone/>
            </a:pPr>
            <a:endParaRPr lang="en-IN" dirty="0" smtClean="0"/>
          </a:p>
          <a:p>
            <a:pPr>
              <a:buNone/>
            </a:pPr>
            <a:r>
              <a:rPr lang="en-IN" dirty="0" smtClean="0"/>
              <a:t>                                l</a:t>
            </a:r>
            <a:r>
              <a:rPr lang="en-IN" baseline="-25000" dirty="0" smtClean="0"/>
              <a:t>1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 </a:t>
            </a:r>
          </a:p>
          <a:p>
            <a:pPr>
              <a:buNone/>
            </a:pPr>
            <a:r>
              <a:rPr lang="en-IN" dirty="0" smtClean="0"/>
              <a:t>          P</a:t>
            </a:r>
            <a:r>
              <a:rPr lang="en-IN" baseline="-25000" dirty="0" smtClean="0"/>
              <a:t>1</a:t>
            </a:r>
            <a:r>
              <a:rPr lang="en-IN" dirty="0" smtClean="0"/>
              <a:t>                  M                        l</a:t>
            </a:r>
            <a:r>
              <a:rPr lang="en-IN" baseline="-25000" dirty="0" smtClean="0"/>
              <a:t>2    </a:t>
            </a:r>
            <a:endParaRPr lang="en-IN" dirty="0" smtClean="0"/>
          </a:p>
          <a:p>
            <a:pPr>
              <a:buNone/>
            </a:pPr>
            <a:r>
              <a:rPr lang="en-IN" dirty="0" smtClean="0"/>
              <a:t>         </a:t>
            </a:r>
          </a:p>
          <a:p>
            <a:pPr>
              <a:buNone/>
            </a:pPr>
            <a:r>
              <a:rPr lang="en-IN" dirty="0" smtClean="0"/>
              <a:t>                 O</a:t>
            </a:r>
          </a:p>
          <a:p>
            <a:pPr>
              <a:buNone/>
            </a:pPr>
            <a:r>
              <a:rPr lang="en-IN" dirty="0" smtClean="0"/>
              <a:t>    </a:t>
            </a:r>
          </a:p>
          <a:p>
            <a:pPr>
              <a:buNone/>
            </a:pPr>
            <a:r>
              <a:rPr lang="en-IN" dirty="0" smtClean="0"/>
              <a:t>                                 P</a:t>
            </a:r>
            <a:r>
              <a:rPr lang="en-IN" baseline="-25000" dirty="0" smtClean="0"/>
              <a:t>2</a:t>
            </a:r>
            <a:r>
              <a:rPr lang="en-IN" dirty="0" smtClean="0"/>
              <a:t> 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1371600" y="2133600"/>
            <a:ext cx="1066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42900" y="36957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371600" y="4191000"/>
            <a:ext cx="10668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1409700" y="3162300"/>
            <a:ext cx="2057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438400" y="4191000"/>
            <a:ext cx="1600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371600" y="4724400"/>
            <a:ext cx="2057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3429000" y="4191000"/>
            <a:ext cx="6096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38400" y="39624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2553494" y="4075906"/>
            <a:ext cx="2278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057400" y="3200400"/>
            <a:ext cx="3886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 flipH="1" flipV="1">
            <a:off x="1943100" y="2933700"/>
            <a:ext cx="28956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2170906" y="3314700"/>
            <a:ext cx="229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2057400" y="34290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352800" y="42672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3467100" y="43815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3009106" y="3314700"/>
            <a:ext cx="22939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124200" y="34290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    Activity(Continued……)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3.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Also, measure the angle formed at the crossing point of the two wires, l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l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2,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angle at point M.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Observations:-</a:t>
            </a:r>
          </a:p>
          <a:p>
            <a:pPr marL="514350" indent="-514350"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card board sheets P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P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represent two planes. Since P 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P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 are at right angles, we say that these planes are at right angles.</a:t>
            </a:r>
          </a:p>
          <a:p>
            <a:pPr marL="514350" indent="-514350">
              <a:buAutoNum type="arabicPeriod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Wire l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normal to plane P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l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is normal to the plane P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2.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     Activity(Continued……)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3. On measuring the angle between the two planes, i. e angle at O, it comes out to be 90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en-IN" baseline="-25000" dirty="0" smtClean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4. On measuring the angle between the normals, i. e angle at M it also comes out to be 90</a:t>
            </a:r>
            <a:r>
              <a:rPr lang="en-IN" baseline="30000" dirty="0" smtClean="0">
                <a:latin typeface="Times New Roman" pitchFamily="18" charset="0"/>
                <a:cs typeface="Times New Roman" pitchFamily="18" charset="0"/>
              </a:rPr>
              <a:t>º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5. From 3 and 4 above, we see that angle between two planes is same as the angle between their normals.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Conclusion:-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From the above activity, it is verified that the angle between two planes is same as the angle between their normals.</a:t>
            </a:r>
          </a:p>
          <a:p>
            <a:pPr>
              <a:buNone/>
            </a:pP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Application:-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This concept can be used to obtain angle between a line and a plane.</a:t>
            </a:r>
          </a:p>
          <a:p>
            <a:pPr>
              <a:buNone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u="sng" dirty="0" smtClean="0"/>
              <a:t>Art Integration</a:t>
            </a:r>
            <a:endParaRPr lang="en-IN" b="1" u="sng" dirty="0"/>
          </a:p>
        </p:txBody>
      </p:sp>
      <p:pic>
        <p:nvPicPr>
          <p:cNvPr id="1026" name="Picture 2" descr="C:\Users\VAIO\Desktop\2nd phase material preparation\muna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8382000" cy="487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/>
          </a:bodyPr>
          <a:lstStyle/>
          <a:p>
            <a:r>
              <a:rPr lang="en-IN" sz="3600" b="1" u="sng" dirty="0" smtClean="0"/>
              <a:t>Learning Outcomes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990033"/>
              </a:buCl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students will able to:-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solve the different problems based on plane.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differentiate between the vector equation and cartesian equation of the plane. 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identify the normal of a plane.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represent the plane in different equation as per given conditions.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angle between two planes.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foot of the perpendicular from a point to the plane and image of a point with respect to a plane.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angle between a plane and a line.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distance of a plane from a point.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distance between two parallel planes.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 the plane passing through the line of intersection of two planes satisfying given conditions.</a:t>
            </a:r>
          </a:p>
          <a:p>
            <a:pPr marL="457200" indent="-457200">
              <a:buClr>
                <a:srgbClr val="990033"/>
              </a:buClr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rgbClr val="990033"/>
              </a:buClr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u="sng" dirty="0" smtClean="0"/>
              <a:t>Assignments and mind map</a:t>
            </a:r>
            <a:endParaRPr lang="en-IN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 </a:t>
            </a:r>
            <a:r>
              <a:rPr lang="en-IN" dirty="0" smtClean="0">
                <a:hlinkClick r:id="rId2" action="ppaction://hlinkfile"/>
              </a:rPr>
              <a:t>Mind map</a:t>
            </a:r>
            <a:endParaRPr lang="en-IN" dirty="0" smtClean="0"/>
          </a:p>
          <a:p>
            <a:r>
              <a:rPr lang="en-IN" dirty="0" smtClean="0">
                <a:hlinkClick r:id="rId3" action="ppaction://hlinkfile"/>
              </a:rPr>
              <a:t>Basic</a:t>
            </a:r>
            <a:endParaRPr lang="en-IN" dirty="0" smtClean="0"/>
          </a:p>
          <a:p>
            <a:r>
              <a:rPr lang="en-IN" dirty="0" smtClean="0">
                <a:hlinkClick r:id="rId4" action="ppaction://hlinkfile"/>
              </a:rPr>
              <a:t>Standard</a:t>
            </a:r>
            <a:endParaRPr lang="en-IN" dirty="0" smtClean="0"/>
          </a:p>
          <a:p>
            <a:r>
              <a:rPr lang="en-IN" dirty="0" smtClean="0">
                <a:hlinkClick r:id="rId5" action="ppaction://hlinkfile"/>
              </a:rPr>
              <a:t>HOTs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4953000"/>
          </a:xfrm>
        </p:spPr>
        <p:txBody>
          <a:bodyPr>
            <a:normAutofit fontScale="90000"/>
          </a:bodyPr>
          <a:lstStyle/>
          <a:p>
            <a:r>
              <a:rPr lang="en-IN" sz="16600" dirty="0" smtClean="0">
                <a:latin typeface="Cambria Math" pitchFamily="18" charset="0"/>
                <a:ea typeface="Cambria Math" pitchFamily="18" charset="0"/>
              </a:rPr>
              <a:t>THANK YOU</a:t>
            </a:r>
            <a:endParaRPr lang="en-IN" sz="16600" dirty="0">
              <a:latin typeface="Cambria Math" pitchFamily="18" charset="0"/>
              <a:ea typeface="Cambria Math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Definition of a Plane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Plane is a surface on which a  line segment joining any two points lies entirely on the surface 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            </a:t>
            </a:r>
            <a:r>
              <a:rPr lang="en-US" sz="2000" b="1" dirty="0" smtClean="0"/>
              <a:t>fig-1                                                         fig-2</a:t>
            </a:r>
          </a:p>
          <a:p>
            <a:pPr>
              <a:buNone/>
            </a:pPr>
            <a:r>
              <a:rPr lang="en-US" sz="2800" b="1" dirty="0" smtClean="0"/>
              <a:t>Fig-1  is a plane whereas  Fig-2  is not a plane .</a:t>
            </a:r>
            <a:endParaRPr lang="en-US" b="1" dirty="0"/>
          </a:p>
        </p:txBody>
      </p:sp>
      <p:sp>
        <p:nvSpPr>
          <p:cNvPr id="4" name="Flowchart: Card 3"/>
          <p:cNvSpPr/>
          <p:nvPr/>
        </p:nvSpPr>
        <p:spPr>
          <a:xfrm>
            <a:off x="1371600" y="3124200"/>
            <a:ext cx="1981200" cy="1828800"/>
          </a:xfrm>
          <a:prstGeom prst="flowChartPunchedCar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 dirty="0">
              <a:solidFill>
                <a:schemeClr val="tx1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752600" y="3810000"/>
            <a:ext cx="1029516" cy="426720"/>
            <a:chOff x="1752600" y="3810000"/>
            <a:chExt cx="1029516" cy="426720"/>
          </a:xfrm>
        </p:grpSpPr>
        <p:sp>
          <p:nvSpPr>
            <p:cNvPr id="5" name="Oval 4"/>
            <p:cNvSpPr/>
            <p:nvPr/>
          </p:nvSpPr>
          <p:spPr>
            <a:xfrm>
              <a:off x="1752600" y="3810000"/>
              <a:ext cx="45719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6" name="Oval 5"/>
            <p:cNvSpPr/>
            <p:nvPr/>
          </p:nvSpPr>
          <p:spPr>
            <a:xfrm>
              <a:off x="2711359" y="4191001"/>
              <a:ext cx="70757" cy="4571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cxnSp>
        <p:nvCxnSpPr>
          <p:cNvPr id="8" name="Straight Connector 7"/>
          <p:cNvCxnSpPr>
            <a:stCxn id="5" idx="4"/>
            <a:endCxn id="6" idx="3"/>
          </p:cNvCxnSpPr>
          <p:nvPr/>
        </p:nvCxnSpPr>
        <p:spPr>
          <a:xfrm rot="16200000" flipH="1">
            <a:off x="2080079" y="3588383"/>
            <a:ext cx="374306" cy="9089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-Shape 16"/>
          <p:cNvSpPr/>
          <p:nvPr/>
        </p:nvSpPr>
        <p:spPr>
          <a:xfrm>
            <a:off x="5181600" y="3276600"/>
            <a:ext cx="1600200" cy="1295400"/>
          </a:xfrm>
          <a:prstGeom prst="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>
            <a:off x="6629400" y="40386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2" name="Group 21"/>
          <p:cNvGrpSpPr/>
          <p:nvPr/>
        </p:nvGrpSpPr>
        <p:grpSpPr>
          <a:xfrm>
            <a:off x="5638800" y="3505200"/>
            <a:ext cx="1039859" cy="609599"/>
            <a:chOff x="5638800" y="3505200"/>
            <a:chExt cx="1039859" cy="609599"/>
          </a:xfrm>
        </p:grpSpPr>
        <p:sp>
          <p:nvSpPr>
            <p:cNvPr id="18" name="Oval 17"/>
            <p:cNvSpPr/>
            <p:nvPr/>
          </p:nvSpPr>
          <p:spPr>
            <a:xfrm>
              <a:off x="5638800" y="3505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6200000" flipH="1">
              <a:off x="5924550" y="3360690"/>
              <a:ext cx="544559" cy="963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Equation of  a Plane</a:t>
            </a:r>
            <a:r>
              <a:rPr lang="en-IN" sz="3200" b="1" dirty="0" smtClean="0"/>
              <a:t>(Vector Form)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Equation of a plane passing through a point  whose  position vector is        and      is the normal vector to the plane :</a:t>
            </a:r>
          </a:p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Now             lies on the plane .</a:t>
            </a:r>
          </a:p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As        is normal to the plane so</a:t>
            </a: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Simplifying    </a:t>
            </a: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Since                     are given so           is constant .</a:t>
            </a:r>
          </a:p>
          <a:p>
            <a:pPr>
              <a:buNone/>
            </a:pPr>
            <a:r>
              <a:rPr lang="en-IN" sz="2800" dirty="0" smtClean="0">
                <a:latin typeface="Cambria" pitchFamily="18" charset="0"/>
              </a:rPr>
              <a:t>Hence equation of plane can be written as  </a:t>
            </a: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sz="2800" dirty="0" smtClean="0">
              <a:latin typeface="Cambria" pitchFamily="18" charset="0"/>
            </a:endParaRPr>
          </a:p>
          <a:p>
            <a:pPr>
              <a:buNone/>
            </a:pP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7086600" y="2743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7543800" y="4267200"/>
            <a:ext cx="76200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2" name="Group 21"/>
          <p:cNvGrpSpPr/>
          <p:nvPr/>
        </p:nvGrpSpPr>
        <p:grpSpPr>
          <a:xfrm>
            <a:off x="6553200" y="1676400"/>
            <a:ext cx="1981200" cy="2655842"/>
            <a:chOff x="6553200" y="1676400"/>
            <a:chExt cx="1981200" cy="2655842"/>
          </a:xfrm>
        </p:grpSpPr>
        <p:sp>
          <p:nvSpPr>
            <p:cNvPr id="5" name="Trapezoid 4"/>
            <p:cNvSpPr/>
            <p:nvPr/>
          </p:nvSpPr>
          <p:spPr>
            <a:xfrm>
              <a:off x="6553200" y="2362200"/>
              <a:ext cx="1981200" cy="1143000"/>
            </a:xfrm>
            <a:prstGeom prst="trapezoid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086600" y="1676400"/>
              <a:ext cx="1066800" cy="2655842"/>
              <a:chOff x="7086600" y="1676400"/>
              <a:chExt cx="1066800" cy="2655842"/>
            </a:xfrm>
          </p:grpSpPr>
          <p:sp>
            <p:nvSpPr>
              <p:cNvPr id="7" name="Oval 6"/>
              <p:cNvSpPr/>
              <p:nvPr/>
            </p:nvSpPr>
            <p:spPr>
              <a:xfrm>
                <a:off x="8077200" y="3124200"/>
                <a:ext cx="76200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" name="Straight Arrow Connector 9"/>
              <p:cNvCxnSpPr/>
              <p:nvPr/>
            </p:nvCxnSpPr>
            <p:spPr>
              <a:xfrm>
                <a:off x="7086600" y="2743200"/>
                <a:ext cx="990600" cy="457200"/>
              </a:xfrm>
              <a:prstGeom prst="straightConnector1">
                <a:avLst/>
              </a:prstGeom>
              <a:ln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8" idx="5"/>
                <a:endCxn id="6" idx="4"/>
              </p:cNvCxnSpPr>
              <p:nvPr/>
            </p:nvCxnSpPr>
            <p:spPr>
              <a:xfrm rot="5400000" flipH="1">
                <a:off x="6595110" y="3318510"/>
                <a:ext cx="1543322" cy="484141"/>
              </a:xfrm>
              <a:prstGeom prst="straightConnector1">
                <a:avLst/>
              </a:prstGeom>
              <a:ln>
                <a:solidFill>
                  <a:schemeClr val="accent1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>
                <a:stCxn id="8" idx="7"/>
              </p:cNvCxnSpPr>
              <p:nvPr/>
            </p:nvCxnSpPr>
            <p:spPr>
              <a:xfrm rot="5400000" flipH="1" flipV="1">
                <a:off x="7265941" y="3543301"/>
                <a:ext cx="1077959" cy="392159"/>
              </a:xfrm>
              <a:prstGeom prst="straightConnector1">
                <a:avLst/>
              </a:prstGeom>
              <a:ln>
                <a:solidFill>
                  <a:schemeClr val="tx2">
                    <a:lumMod val="50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rot="5400000" flipH="1" flipV="1">
                <a:off x="7467600" y="2209006"/>
                <a:ext cx="1066800" cy="1588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34200" y="2552700"/>
            <a:ext cx="314325" cy="190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2895600"/>
            <a:ext cx="390525" cy="23812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72400" y="1905000"/>
            <a:ext cx="133350" cy="2667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48575" y="4267200"/>
            <a:ext cx="123825" cy="23812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1219200"/>
            <a:ext cx="228600" cy="5143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219200"/>
            <a:ext cx="190500" cy="390525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2057400"/>
            <a:ext cx="533400" cy="62484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2590800"/>
            <a:ext cx="304800" cy="624840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124200"/>
            <a:ext cx="1295400" cy="461838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505200"/>
            <a:ext cx="2510883" cy="533400"/>
          </a:xfrm>
          <a:prstGeom prst="rect">
            <a:avLst/>
          </a:prstGeom>
          <a:noFill/>
        </p:spPr>
      </p:pic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4" name="Picture 30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343400"/>
            <a:ext cx="2003502" cy="533400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57" name="Picture 33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4876800"/>
            <a:ext cx="1143000" cy="468630"/>
          </a:xfrm>
          <a:prstGeom prst="rect">
            <a:avLst/>
          </a:prstGeom>
          <a:noFill/>
        </p:spPr>
      </p:pic>
      <p:sp>
        <p:nvSpPr>
          <p:cNvPr id="1059" name="Rectangle 35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60" name="Picture 36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3000" y="4953000"/>
            <a:ext cx="512956" cy="457200"/>
          </a:xfrm>
          <a:prstGeom prst="rect">
            <a:avLst/>
          </a:prstGeom>
          <a:noFill/>
        </p:spPr>
      </p:pic>
      <p:sp>
        <p:nvSpPr>
          <p:cNvPr id="1062" name="Rectangle 38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63" name="Picture 39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5334000"/>
            <a:ext cx="1143000" cy="498543"/>
          </a:xfrm>
          <a:prstGeom prst="rect">
            <a:avLst/>
          </a:prstGeom>
          <a:noFill/>
        </p:spPr>
      </p:pic>
      <p:sp>
        <p:nvSpPr>
          <p:cNvPr id="1065" name="Rectangle 41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563562"/>
          </a:xfrm>
        </p:spPr>
        <p:txBody>
          <a:bodyPr>
            <a:normAutofit fontScale="90000"/>
          </a:bodyPr>
          <a:lstStyle/>
          <a:p>
            <a:r>
              <a:rPr lang="en-IN" sz="3200" b="1" u="sng" dirty="0" smtClean="0"/>
              <a:t>Equation of  a Plane</a:t>
            </a:r>
            <a:r>
              <a:rPr lang="en-IN" sz="3200" b="1" dirty="0" smtClean="0"/>
              <a:t>(Cartesian Form)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Equation of a plane passing through a point  A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and  the normal to the plane has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drs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                   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P(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x,y,z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) be any point on the plane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Then </a:t>
            </a:r>
            <a:r>
              <a:rPr lang="en-IN" sz="2800" dirty="0" err="1" smtClean="0">
                <a:latin typeface="Cambria Math" pitchFamily="18" charset="0"/>
                <a:ea typeface="Cambria Math" pitchFamily="18" charset="0"/>
              </a:rPr>
              <a:t>drs</a:t>
            </a: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of AP are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Drs of normal are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As AP lies entirely on the plane , so the normal to the plane is also normal to the line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Hence 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Simplifying  we will get </a:t>
            </a:r>
          </a:p>
          <a:p>
            <a:pPr>
              <a:buNone/>
            </a:pPr>
            <a:endParaRPr lang="en-IN" sz="2800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Thus equation of plane is </a:t>
            </a:r>
            <a:endParaRPr lang="en-IN" sz="28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0" y="990600"/>
            <a:ext cx="1154496" cy="3524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1524000"/>
            <a:ext cx="1295400" cy="395438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438400"/>
            <a:ext cx="3657600" cy="4572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971800"/>
            <a:ext cx="1524000" cy="465221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4495799"/>
            <a:ext cx="4800600" cy="396631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0110" y="5410200"/>
            <a:ext cx="6161690" cy="533400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5943600"/>
            <a:ext cx="2438400" cy="44196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sz="2400" b="1" u="sng" dirty="0" smtClean="0">
                <a:latin typeface="Cambria Math" pitchFamily="18" charset="0"/>
                <a:ea typeface="Cambria Math" pitchFamily="18" charset="0"/>
              </a:rPr>
              <a:t>         EX: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Find the equation of plane passing through a point</a:t>
            </a:r>
            <a:br>
              <a:rPr lang="en-IN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A(1,2,3) and normal to the plane is along the vector      </a:t>
            </a:r>
            <a:br>
              <a:rPr lang="en-IN" sz="2400" dirty="0" smtClean="0">
                <a:latin typeface="Cambria Math" pitchFamily="18" charset="0"/>
                <a:ea typeface="Cambria Math" pitchFamily="18" charset="0"/>
              </a:rPr>
            </a:b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.                    </a:t>
            </a:r>
            <a:endParaRPr lang="en-IN" sz="2400" b="1" u="sng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2400" b="1" u="sng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Vector form </a:t>
            </a:r>
            <a:r>
              <a:rPr lang="en-IN" sz="2400" u="sng" dirty="0" smtClean="0">
                <a:latin typeface="Cambria Math" pitchFamily="18" charset="0"/>
                <a:ea typeface="Cambria Math" pitchFamily="18" charset="0"/>
              </a:rPr>
              <a:t>:</a:t>
            </a: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Position vector of any point on the plane is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                                     . Position vector  of  the given point on the plane is                                     .  The normal vector to the plane is                                    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is   </a:t>
            </a:r>
          </a:p>
          <a:p>
            <a:pPr>
              <a:buNone/>
            </a:pPr>
            <a:endParaRPr lang="en-IN" sz="2400" u="sng" dirty="0" smtClean="0"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b="1" u="sng" dirty="0" smtClean="0">
                <a:solidFill>
                  <a:schemeClr val="accent6">
                    <a:lumMod val="50000"/>
                  </a:schemeClr>
                </a:solidFill>
                <a:latin typeface="Cambria Math" pitchFamily="18" charset="0"/>
                <a:ea typeface="Cambria Math" pitchFamily="18" charset="0"/>
              </a:rPr>
              <a:t>Cartesian Form:</a:t>
            </a:r>
            <a:endParaRPr lang="en-IN" sz="2400" b="1" dirty="0" smtClean="0">
              <a:solidFill>
                <a:schemeClr val="accent6">
                  <a:lumMod val="50000"/>
                </a:schemeClr>
              </a:solidFill>
              <a:latin typeface="Cambria Math" pitchFamily="18" charset="0"/>
              <a:ea typeface="Cambria Math" pitchFamily="18" charset="0"/>
            </a:endParaRP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Replacing  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We will get the equation of plane as 3x+4y-z=8 .</a:t>
            </a: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066800"/>
            <a:ext cx="1276350" cy="38791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2133600"/>
            <a:ext cx="1855839" cy="3810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599" y="2438400"/>
            <a:ext cx="2094271" cy="4572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819400"/>
            <a:ext cx="533400" cy="449179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2895599"/>
            <a:ext cx="1371600" cy="416859"/>
          </a:xfrm>
          <a:prstGeom prst="rect">
            <a:avLst/>
          </a:prstGeom>
          <a:noFill/>
        </p:spPr>
      </p:pic>
      <p:pic>
        <p:nvPicPr>
          <p:cNvPr id="20" name="Picture 2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657600"/>
            <a:ext cx="2510883" cy="533400"/>
          </a:xfrm>
          <a:prstGeom prst="rect">
            <a:avLst/>
          </a:prstGeom>
          <a:noFill/>
        </p:spPr>
      </p:pic>
      <p:pic>
        <p:nvPicPr>
          <p:cNvPr id="21" name="Picture 30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657600"/>
            <a:ext cx="2003502" cy="533400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3999" y="3657601"/>
            <a:ext cx="3362037" cy="53340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4563774"/>
            <a:ext cx="2642420" cy="465426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639762"/>
          </a:xfrm>
        </p:spPr>
        <p:txBody>
          <a:bodyPr>
            <a:normAutofit fontScale="90000"/>
          </a:bodyPr>
          <a:lstStyle/>
          <a:p>
            <a:r>
              <a:rPr lang="en-IN" sz="3600" b="1" u="sng" dirty="0" smtClean="0"/>
              <a:t>Equation of plane in normal form</a:t>
            </a:r>
            <a:endParaRPr lang="en-IN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Let a plane be at a distance of  ‘p’ units from origin  and       be the unit normal vector to the plane 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Suppose A is the point where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the perpendicular drawn from 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origin meets the plane.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Now                       are parallel</a:t>
            </a:r>
          </a:p>
          <a:p>
            <a:pPr>
              <a:buNone/>
            </a:pPr>
            <a:r>
              <a:rPr lang="en-IN" sz="2800" dirty="0" smtClean="0">
                <a:latin typeface="Cambria Math" pitchFamily="18" charset="0"/>
                <a:ea typeface="Cambria Math" pitchFamily="18" charset="0"/>
              </a:rPr>
              <a:t> to each other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So position vector of A will be          .</a:t>
            </a:r>
          </a:p>
          <a:p>
            <a:pPr>
              <a:buNone/>
            </a:pPr>
            <a:r>
              <a:rPr lang="en-IN" sz="2400" dirty="0" smtClean="0">
                <a:latin typeface="Cambria Math" pitchFamily="18" charset="0"/>
                <a:ea typeface="Cambria Math" pitchFamily="18" charset="0"/>
              </a:rPr>
              <a:t>Equation of plane will be </a:t>
            </a:r>
          </a:p>
          <a:p>
            <a:pPr>
              <a:buNone/>
            </a:pPr>
            <a:endParaRPr lang="en-IN" sz="2400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1447800"/>
            <a:ext cx="270933" cy="60960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7162800" y="2971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1" name="Straight Arrow Connector 20"/>
          <p:cNvCxnSpPr>
            <a:endCxn id="26636" idx="1"/>
          </p:cNvCxnSpPr>
          <p:nvPr/>
        </p:nvCxnSpPr>
        <p:spPr>
          <a:xfrm rot="5400000" flipH="1" flipV="1">
            <a:off x="7442994" y="2261394"/>
            <a:ext cx="504825" cy="3063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5486400" y="2209800"/>
            <a:ext cx="2819400" cy="2673694"/>
            <a:chOff x="5486400" y="2209800"/>
            <a:chExt cx="2819400" cy="2673694"/>
          </a:xfrm>
        </p:grpSpPr>
        <p:grpSp>
          <p:nvGrpSpPr>
            <p:cNvPr id="22" name="Group 21"/>
            <p:cNvGrpSpPr/>
            <p:nvPr/>
          </p:nvGrpSpPr>
          <p:grpSpPr>
            <a:xfrm>
              <a:off x="5486400" y="2209800"/>
              <a:ext cx="2819400" cy="2673694"/>
              <a:chOff x="5486400" y="2203105"/>
              <a:chExt cx="2819400" cy="2673694"/>
            </a:xfrm>
          </p:grpSpPr>
          <p:sp>
            <p:nvSpPr>
              <p:cNvPr id="7" name="Regular Pentagon 6"/>
              <p:cNvSpPr/>
              <p:nvPr/>
            </p:nvSpPr>
            <p:spPr>
              <a:xfrm>
                <a:off x="6172200" y="2438400"/>
                <a:ext cx="2133600" cy="838200"/>
              </a:xfrm>
              <a:prstGeom prst="pentagon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5943600" y="3886200"/>
                <a:ext cx="76200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cxnSp>
            <p:nvCxnSpPr>
              <p:cNvPr id="10" name="Straight Arrow Connector 9"/>
              <p:cNvCxnSpPr>
                <a:stCxn id="8" idx="7"/>
              </p:cNvCxnSpPr>
              <p:nvPr/>
            </p:nvCxnSpPr>
            <p:spPr>
              <a:xfrm rot="16200000" flipH="1">
                <a:off x="7084367" y="2817168"/>
                <a:ext cx="69505" cy="22209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 rot="16200000" flipV="1">
                <a:off x="5058373" y="3012132"/>
                <a:ext cx="1683095" cy="650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8" idx="1"/>
              </p:cNvCxnSpPr>
              <p:nvPr/>
            </p:nvCxnSpPr>
            <p:spPr>
              <a:xfrm rot="16200000" flipH="1" flipV="1">
                <a:off x="5228627" y="4150667"/>
                <a:ext cx="983905" cy="46835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>
                <a:stCxn id="8" idx="7"/>
                <a:endCxn id="17" idx="2"/>
              </p:cNvCxnSpPr>
              <p:nvPr/>
            </p:nvCxnSpPr>
            <p:spPr>
              <a:xfrm rot="5400000" flipH="1" flipV="1">
                <a:off x="6136603" y="2866699"/>
                <a:ext cx="898235" cy="115415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Oval 22"/>
            <p:cNvSpPr/>
            <p:nvPr/>
          </p:nvSpPr>
          <p:spPr>
            <a:xfrm>
              <a:off x="7162800" y="29718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7850" y="3810000"/>
            <a:ext cx="209550" cy="419100"/>
          </a:xfrm>
          <a:prstGeom prst="rect">
            <a:avLst/>
          </a:prstGeom>
          <a:noFill/>
        </p:spPr>
      </p:pic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0" y="3810000"/>
            <a:ext cx="228600" cy="473529"/>
          </a:xfrm>
          <a:prstGeom prst="rect">
            <a:avLst/>
          </a:prstGeom>
          <a:noFill/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2" name="Picture 8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2133600"/>
            <a:ext cx="228600" cy="509954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4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4800600"/>
            <a:ext cx="228600" cy="509954"/>
          </a:xfrm>
          <a:prstGeom prst="rect">
            <a:avLst/>
          </a:prstGeom>
          <a:noFill/>
        </p:spPr>
      </p:pic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36" name="Picture 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1905000"/>
            <a:ext cx="228600" cy="514350"/>
          </a:xfrm>
          <a:prstGeom prst="rect">
            <a:avLst/>
          </a:prstGeom>
          <a:noFill/>
        </p:spPr>
      </p:pic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41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315200" y="2743200"/>
            <a:ext cx="228600" cy="484094"/>
          </a:xfrm>
          <a:prstGeom prst="rect">
            <a:avLst/>
          </a:prstGeom>
          <a:noFill/>
        </p:spPr>
      </p:pic>
      <p:sp>
        <p:nvSpPr>
          <p:cNvPr id="26643" name="Rectangle 1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46" name="Picture 2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3276600"/>
            <a:ext cx="142875" cy="342900"/>
          </a:xfrm>
          <a:prstGeom prst="rect">
            <a:avLst/>
          </a:prstGeom>
          <a:noFill/>
        </p:spPr>
      </p:pic>
      <p:sp>
        <p:nvSpPr>
          <p:cNvPr id="266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48" name="Picture 24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0" y="3581400"/>
            <a:ext cx="1295400" cy="438937"/>
          </a:xfrm>
          <a:prstGeom prst="rect">
            <a:avLst/>
          </a:prstGeom>
          <a:noFill/>
        </p:spPr>
      </p:pic>
      <p:sp>
        <p:nvSpPr>
          <p:cNvPr id="2665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50" name="Picture 26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81525" y="4495800"/>
            <a:ext cx="371475" cy="431390"/>
          </a:xfrm>
          <a:prstGeom prst="rect">
            <a:avLst/>
          </a:prstGeom>
          <a:noFill/>
        </p:spPr>
      </p:pic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53" name="Picture 2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5334000"/>
            <a:ext cx="2251710" cy="457200"/>
          </a:xfrm>
          <a:prstGeom prst="rect">
            <a:avLst/>
          </a:prstGeom>
          <a:noFill/>
        </p:spPr>
      </p:pic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26656" name="Picture 32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943600"/>
            <a:ext cx="1524000" cy="451104"/>
          </a:xfrm>
          <a:prstGeom prst="rect">
            <a:avLst/>
          </a:prstGeom>
          <a:noFill/>
        </p:spPr>
      </p:pic>
      <p:sp>
        <p:nvSpPr>
          <p:cNvPr id="26658" name="Rectangle 34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1388</TotalTime>
  <Words>2703</Words>
  <Application>Microsoft Office PowerPoint</Application>
  <PresentationFormat>On-screen Show (4:3)</PresentationFormat>
  <Paragraphs>468</Paragraphs>
  <Slides>49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Office Theme</vt:lpstr>
      <vt:lpstr>DAV INSTITUTIONS, ODISHA ZONE - 1</vt:lpstr>
      <vt:lpstr>PDF CHAPTER LINK</vt:lpstr>
      <vt:lpstr>Learning Objectives:- </vt:lpstr>
      <vt:lpstr> Sequence of PPT    </vt:lpstr>
      <vt:lpstr>Definition of a Plane </vt:lpstr>
      <vt:lpstr>Equation of  a Plane(Vector Form)</vt:lpstr>
      <vt:lpstr>Equation of  a Plane(Cartesian Form)</vt:lpstr>
      <vt:lpstr>         EX: Find the equation of plane passing through a point       A(1,2,3) and normal to the plane is along the vector                                      .                    </vt:lpstr>
      <vt:lpstr>Equation of plane in normal form</vt:lpstr>
      <vt:lpstr>In cartesian form</vt:lpstr>
      <vt:lpstr>      Ex:  Reduce the equation of plane given by 3x-4y+5z=10 into normal form.  Also find the foot of  perpendicular  drawn from  origin  upon the plane .</vt:lpstr>
      <vt:lpstr>Equation of plane passing through three points (vector form)</vt:lpstr>
      <vt:lpstr>Equation of plane passing through three points  (Cartesian form)</vt:lpstr>
      <vt:lpstr>       EX: Find the equation of plane passing through the points     A(1,0,2) , B(2,-1,3) and C(3,1,-2) .                           [2]</vt:lpstr>
      <vt:lpstr>Coplanarity of four points</vt:lpstr>
      <vt:lpstr>Equation of plane in intercept form</vt:lpstr>
      <vt:lpstr>      EX: Find the equation of plane passing through the point(1,2,3 ) and making equal intercepts with co-ordinate axes .                                                                                                      [2]</vt:lpstr>
      <vt:lpstr>Angle between two planes</vt:lpstr>
      <vt:lpstr>Angle between two planes(continued)</vt:lpstr>
      <vt:lpstr>Application</vt:lpstr>
      <vt:lpstr>Application(continued)</vt:lpstr>
      <vt:lpstr>Application(continued)</vt:lpstr>
      <vt:lpstr>Application(continued)</vt:lpstr>
      <vt:lpstr>Family of planes</vt:lpstr>
      <vt:lpstr>Family of planes(continued)</vt:lpstr>
      <vt:lpstr>      EX: Find the equation of the plane passing through the intersection of the planes 2x-3y+z-4=0 and x-y+z+1=0 and perpendicular to the plane x+2y-3z+6=0 .                                       [4]</vt:lpstr>
      <vt:lpstr>Line and a Plane </vt:lpstr>
      <vt:lpstr>Line and a Plane </vt:lpstr>
      <vt:lpstr>     Cartesian form</vt:lpstr>
      <vt:lpstr>     Ex :Prove that the lines  are coplanar . Also find the equation of plane containing  them. [4] </vt:lpstr>
      <vt:lpstr>Intersection of a line and a plane</vt:lpstr>
      <vt:lpstr>Vedio </vt:lpstr>
      <vt:lpstr>Intersection of a line and a plane Cartesian form</vt:lpstr>
      <vt:lpstr>     Ex: Find the distance of the point P(3,4,4)from the point , where the line joining the points A(3,-4,-5) and B(2,-3,1) intersects the plane 2x+y+z=7 .                                            [4]</vt:lpstr>
      <vt:lpstr>Application (Distance Formula)</vt:lpstr>
      <vt:lpstr>Application(Image of a point)</vt:lpstr>
      <vt:lpstr>     EX: Find the image of the point (3,-2,1) from the plane   3x-y+4z=2 . Also find the distance of the point from the plane. [6]</vt:lpstr>
      <vt:lpstr>Distance between two parallel planes</vt:lpstr>
      <vt:lpstr>Distance between two parallel planes(Caresian form)</vt:lpstr>
      <vt:lpstr>Angle between a line and a plane</vt:lpstr>
      <vt:lpstr>     Ex: Find the angle between the line  and the plane                                          .                                              [2] </vt:lpstr>
      <vt:lpstr>     Activity based on the angle between two planes and their normals:-</vt:lpstr>
      <vt:lpstr>     Activity(Continued……)</vt:lpstr>
      <vt:lpstr>     Activity(Continued……)</vt:lpstr>
      <vt:lpstr>     Activity(Continued……)</vt:lpstr>
      <vt:lpstr>Art Integration</vt:lpstr>
      <vt:lpstr>Learning Outcomes</vt:lpstr>
      <vt:lpstr>Assignments and mind map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 INSTITUTIONS, ODISHA ZONE - 1</dc:title>
  <dc:creator>SANJIT</dc:creator>
  <cp:lastModifiedBy>VAIO</cp:lastModifiedBy>
  <cp:revision>122</cp:revision>
  <dcterms:created xsi:type="dcterms:W3CDTF">2020-04-28T03:37:59Z</dcterms:created>
  <dcterms:modified xsi:type="dcterms:W3CDTF">2020-05-07T05:50:50Z</dcterms:modified>
</cp:coreProperties>
</file>