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49" autoAdjust="0"/>
  </p:normalViewPr>
  <p:slideViewPr>
    <p:cSldViewPr snapToGrid="0">
      <p:cViewPr>
        <p:scale>
          <a:sx n="77" d="100"/>
          <a:sy n="77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DtIz0maeg" TargetMode="Externa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D7C9-2E23-4449-9ED6-947322C06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D.A.V. PUBLIC SCHOOL, </a:t>
            </a:r>
            <a:b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SECTOR-14, GURUGRAM.</a:t>
            </a:r>
            <a:b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PROBABILITY</a:t>
            </a:r>
            <a:b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VIII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635A0-F4A0-4D89-9BCB-B8C53303D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							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– 9</a:t>
            </a:r>
          </a:p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28.04.20</a:t>
            </a:r>
          </a:p>
        </p:txBody>
      </p:sp>
    </p:spTree>
    <p:extLst>
      <p:ext uri="{BB962C8B-B14F-4D97-AF65-F5344CB8AC3E}">
        <p14:creationId xmlns:p14="http://schemas.microsoft.com/office/powerpoint/2010/main" val="266128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4237-EC02-4EA0-8AF9-41F0258A9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738"/>
            <a:ext cx="10363826" cy="5605461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 1</a:t>
            </a:r>
          </a:p>
          <a:p>
            <a:pPr marL="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67A18-A03F-459A-9A07-FD8C6EF3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5" y="716843"/>
            <a:ext cx="9100457" cy="2082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CA493-7EDD-41DB-B58E-1A14A694EA25}"/>
              </a:ext>
            </a:extLst>
          </p:cNvPr>
          <p:cNvSpPr txBox="1"/>
          <p:nvPr/>
        </p:nvSpPr>
        <p:spPr>
          <a:xfrm>
            <a:off x="1103086" y="2988468"/>
            <a:ext cx="94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71D315D-1908-4673-B067-19AF47E52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23236"/>
              </p:ext>
            </p:extLst>
          </p:nvPr>
        </p:nvGraphicFramePr>
        <p:xfrm>
          <a:off x="1901371" y="3140486"/>
          <a:ext cx="5718629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235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1522068">
                  <a:extLst>
                    <a:ext uri="{9D8B030D-6E8A-4147-A177-3AD203B41FA5}">
                      <a16:colId xmlns:a16="http://schemas.microsoft.com/office/drawing/2014/main" val="13460960"/>
                    </a:ext>
                  </a:extLst>
                </a:gridCol>
                <a:gridCol w="2377326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AGE (IN 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TALLY 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NUMBER OF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</a:t>
                      </a:r>
                      <a:r>
                        <a:rPr lang="en-IN" dirty="0" err="1"/>
                        <a:t>IIII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</a:t>
                      </a:r>
                      <a:r>
                        <a:rPr lang="en-IN" dirty="0" err="1"/>
                        <a:t>IIII</a:t>
                      </a:r>
                      <a:r>
                        <a:rPr lang="en-IN" dirty="0"/>
                        <a:t>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36424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1E4074-EDA0-4302-817D-6660AB9B2957}"/>
              </a:ext>
            </a:extLst>
          </p:cNvPr>
          <p:cNvCxnSpPr/>
          <p:nvPr/>
        </p:nvCxnSpPr>
        <p:spPr>
          <a:xfrm>
            <a:off x="3817258" y="3605594"/>
            <a:ext cx="174171" cy="1674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99E282-33D6-47E8-955F-4774233ECC4E}"/>
              </a:ext>
            </a:extLst>
          </p:cNvPr>
          <p:cNvCxnSpPr/>
          <p:nvPr/>
        </p:nvCxnSpPr>
        <p:spPr>
          <a:xfrm>
            <a:off x="3817257" y="3995422"/>
            <a:ext cx="174171" cy="1161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D7FEAC-0521-40F4-90AB-7191948DCED8}"/>
              </a:ext>
            </a:extLst>
          </p:cNvPr>
          <p:cNvCxnSpPr/>
          <p:nvPr/>
        </p:nvCxnSpPr>
        <p:spPr>
          <a:xfrm>
            <a:off x="3817257" y="4368800"/>
            <a:ext cx="174171" cy="10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0C116-B136-4CFE-8C0B-9FF5F5657559}"/>
              </a:ext>
            </a:extLst>
          </p:cNvPr>
          <p:cNvCxnSpPr>
            <a:cxnSpLocks/>
          </p:cNvCxnSpPr>
          <p:nvPr/>
        </p:nvCxnSpPr>
        <p:spPr>
          <a:xfrm>
            <a:off x="4079239" y="4368800"/>
            <a:ext cx="170543" cy="119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2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7A260-9AC8-4792-AFEE-5831417C4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7714"/>
            <a:ext cx="10363826" cy="5573485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37A75-81A7-4182-9E7D-A85297BD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18195"/>
            <a:ext cx="10441453" cy="1796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E6F10-A4B8-46F7-9C7D-453918B6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0"/>
          <a:stretch/>
        </p:blipFill>
        <p:spPr>
          <a:xfrm>
            <a:off x="1175658" y="1814286"/>
            <a:ext cx="10767728" cy="179609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6393E8-7335-48F5-9842-4F0D14350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48479"/>
              </p:ext>
            </p:extLst>
          </p:nvPr>
        </p:nvGraphicFramePr>
        <p:xfrm>
          <a:off x="2046514" y="4049121"/>
          <a:ext cx="5718629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235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1522068">
                  <a:extLst>
                    <a:ext uri="{9D8B030D-6E8A-4147-A177-3AD203B41FA5}">
                      <a16:colId xmlns:a16="http://schemas.microsoft.com/office/drawing/2014/main" val="13460960"/>
                    </a:ext>
                  </a:extLst>
                </a:gridCol>
                <a:gridCol w="2377326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WAGES (IN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Rupee Foradian" panose="020B0603030804020204" pitchFamily="34" charset="0"/>
                          <a:ea typeface="+mn-ea"/>
                          <a:cs typeface="+mn-cs"/>
                        </a:rPr>
                        <a:t>`</a:t>
                      </a:r>
                      <a:r>
                        <a:rPr lang="en-IN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TALLY 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NUMBER OF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561332"/>
                  </a:ext>
                </a:extLst>
              </a:tr>
              <a:tr h="36424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5A6720-BCB0-4818-A256-6CA32F047650}"/>
              </a:ext>
            </a:extLst>
          </p:cNvPr>
          <p:cNvSpPr txBox="1"/>
          <p:nvPr/>
        </p:nvSpPr>
        <p:spPr>
          <a:xfrm>
            <a:off x="1175658" y="3580119"/>
            <a:ext cx="94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C82787-238C-4C95-9D09-C382003E289D}"/>
              </a:ext>
            </a:extLst>
          </p:cNvPr>
          <p:cNvCxnSpPr/>
          <p:nvPr/>
        </p:nvCxnSpPr>
        <p:spPr>
          <a:xfrm>
            <a:off x="3977640" y="4899660"/>
            <a:ext cx="160020" cy="137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5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EBD4-5F7C-4926-AD59-941013F47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90286"/>
            <a:ext cx="10363826" cy="5500913"/>
          </a:xfrm>
        </p:spPr>
        <p:txBody>
          <a:bodyPr/>
          <a:lstStyle/>
          <a:p>
            <a:pPr marL="514350" indent="-514350">
              <a:buAutoNum type="romanLcParenBoth"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wages = Highest wage – Lowest wage</a:t>
            </a:r>
          </a:p>
          <a:p>
            <a:pPr marL="1828800" lvl="4" indent="0">
              <a:buNone/>
            </a:pPr>
            <a:r>
              <a:rPr lang="en-I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= </a:t>
            </a:r>
            <a:r>
              <a:rPr lang="en-IN" sz="2000" dirty="0">
                <a:latin typeface="Rupee Foradian" panose="020B0603030804020204" pitchFamily="34" charset="0"/>
              </a:rPr>
              <a:t>`</a:t>
            </a:r>
            <a:r>
              <a:rPr lang="en-I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(350 – 150)</a:t>
            </a:r>
          </a:p>
          <a:p>
            <a:pPr marL="1828800" lvl="4" indent="0">
              <a:buNone/>
            </a:pPr>
            <a:r>
              <a:rPr lang="en-I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= </a:t>
            </a:r>
            <a:r>
              <a:rPr lang="en-IN" sz="2000" dirty="0">
                <a:latin typeface="Rupee Foradian" panose="020B0603030804020204" pitchFamily="34" charset="0"/>
              </a:rPr>
              <a:t>`</a:t>
            </a:r>
            <a:r>
              <a:rPr lang="en-I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pPr marL="514350" indent="-514350">
              <a:buAutoNum type="romanLcParenBoth"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workers are getting </a:t>
            </a:r>
            <a:r>
              <a:rPr lang="en-IN" sz="2000" dirty="0">
                <a:latin typeface="Rupee Foradian" panose="020B0603030804020204" pitchFamily="34" charset="0"/>
              </a:rPr>
              <a:t>`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300.</a:t>
            </a:r>
          </a:p>
          <a:p>
            <a:pPr marL="514350" indent="-514350">
              <a:buFont typeface="Arial" panose="020B0604020202020204" pitchFamily="34" charset="0"/>
              <a:buAutoNum type="romanLcParenBoth"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workers is getting the maximum wage i.e. </a:t>
            </a:r>
            <a:r>
              <a:rPr lang="en-IN" dirty="0">
                <a:latin typeface="Rupee Foradian" panose="020B0603030804020204" pitchFamily="34" charset="0"/>
              </a:rPr>
              <a:t>`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350.</a:t>
            </a:r>
          </a:p>
          <a:p>
            <a:pPr marL="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Q4.</a:t>
            </a:r>
          </a:p>
          <a:p>
            <a:pPr marL="0" indent="0">
              <a:buNone/>
            </a:pPr>
            <a:endParaRPr lang="en-IN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IN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72982-467D-43DA-A5A0-E54B7E40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/>
          <a:stretch/>
        </p:blipFill>
        <p:spPr>
          <a:xfrm>
            <a:off x="1443038" y="2613152"/>
            <a:ext cx="7541233" cy="31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FF15-6767-4AFA-813B-EDA9AE952B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186" y="223967"/>
            <a:ext cx="10363826" cy="6462583"/>
          </a:xfrm>
        </p:spPr>
        <p:txBody>
          <a:bodyPr/>
          <a:lstStyle/>
          <a:p>
            <a:pPr marL="0" indent="0">
              <a:buNone/>
            </a:pPr>
            <a:r>
              <a:rPr lang="en-IN" b="1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0F7F5-E3E0-4B1A-A1EB-7DC925C1E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92257"/>
              </p:ext>
            </p:extLst>
          </p:nvPr>
        </p:nvGraphicFramePr>
        <p:xfrm>
          <a:off x="1675039" y="223967"/>
          <a:ext cx="6368824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5511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3460960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TEMPERATURE (IN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°C)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TALLY 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24.0 – 25.5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25.5 – 27.0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</a:t>
                      </a:r>
                      <a:r>
                        <a:rPr lang="en-IN" dirty="0" err="1"/>
                        <a:t>IIII</a:t>
                      </a:r>
                      <a:r>
                        <a:rPr lang="en-IN" dirty="0"/>
                        <a:t>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27.0 – 28.5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</a:t>
                      </a:r>
                      <a:r>
                        <a:rPr lang="en-IN" dirty="0" err="1"/>
                        <a:t>IIII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28.5 – 30.0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30.0 – 31.5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561332"/>
                  </a:ext>
                </a:extLst>
              </a:tr>
              <a:tr h="36424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18535-E62C-4844-9C14-BA051E1D078E}"/>
              </a:ext>
            </a:extLst>
          </p:cNvPr>
          <p:cNvCxnSpPr/>
          <p:nvPr/>
        </p:nvCxnSpPr>
        <p:spPr>
          <a:xfrm>
            <a:off x="4514850" y="1357313"/>
            <a:ext cx="1714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2C3324-64CE-4EB9-A4F1-E1B4AE3DF6D1}"/>
              </a:ext>
            </a:extLst>
          </p:cNvPr>
          <p:cNvCxnSpPr>
            <a:cxnSpLocks/>
          </p:cNvCxnSpPr>
          <p:nvPr/>
        </p:nvCxnSpPr>
        <p:spPr>
          <a:xfrm>
            <a:off x="4786313" y="1357313"/>
            <a:ext cx="185737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C71162-8C8B-4513-8221-79EC0E057837}"/>
              </a:ext>
            </a:extLst>
          </p:cNvPr>
          <p:cNvCxnSpPr/>
          <p:nvPr/>
        </p:nvCxnSpPr>
        <p:spPr>
          <a:xfrm>
            <a:off x="4514850" y="1728788"/>
            <a:ext cx="171450" cy="114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DF9507-08D1-4440-BBCB-131EE01FED9D}"/>
                  </a:ext>
                </a:extLst>
              </p:cNvPr>
              <p:cNvSpPr txBox="1"/>
              <p:nvPr/>
            </p:nvSpPr>
            <p:spPr>
              <a:xfrm>
                <a:off x="1675039" y="3083783"/>
                <a:ext cx="9772650" cy="404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to Maximum Frequency (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13)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Class Interval : 25.5 – 27.0</a:t>
                </a: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(ii) Class Size = Upper Limit – Lower Limit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27.0 – 25.5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1.5 °C</a:t>
                </a: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(iii) Class Mark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Upper</m:t>
                        </m:r>
                        <m:r>
                          <a:rPr lang="en-IN" b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Limit</m:t>
                        </m:r>
                        <m:r>
                          <a:rPr lang="en-IN" b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IN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Lower</m:t>
                        </m:r>
                        <m:r>
                          <a:rPr lang="en-IN" b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Limit</m:t>
                        </m:r>
                      </m:num>
                      <m:den>
                        <m:r>
                          <a:rPr lang="en-IN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25.5 + 27.0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</a:t>
                </a:r>
              </a:p>
              <a:p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=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26.25</a:t>
                </a: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DF9507-08D1-4440-BBCB-131EE01F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39" y="3083783"/>
                <a:ext cx="9772650" cy="4042004"/>
              </a:xfrm>
              <a:prstGeom prst="rect">
                <a:avLst/>
              </a:prstGeom>
              <a:blipFill>
                <a:blip r:embed="rId2"/>
                <a:stretch>
                  <a:fillRect l="-561" t="-9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D6F1DC1-7EA8-4339-AABE-D7487AA7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09" y="561618"/>
            <a:ext cx="7113334" cy="4910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2C20BD-B2F4-4E80-B7F9-70FA60E5249D}"/>
              </a:ext>
            </a:extLst>
          </p:cNvPr>
          <p:cNvSpPr txBox="1"/>
          <p:nvPr/>
        </p:nvSpPr>
        <p:spPr>
          <a:xfrm>
            <a:off x="1585913" y="5843588"/>
            <a:ext cx="60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Link</a:t>
            </a:r>
          </a:p>
          <a:p>
            <a:r>
              <a:rPr lang="en-I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https://www.youtube.com/watch?v=iXDtIz0maeg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691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DC7D-B01F-4B93-8477-A9589AF3F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026"/>
            <a:ext cx="10363826" cy="6486524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Q5. </a:t>
            </a: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8EADB-7093-41A7-A7A0-AF694DE82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7"/>
          <a:stretch/>
        </p:blipFill>
        <p:spPr>
          <a:xfrm>
            <a:off x="1490662" y="200026"/>
            <a:ext cx="6681788" cy="5133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09330-CD9F-41FD-BDB3-5988740C4884}"/>
              </a:ext>
            </a:extLst>
          </p:cNvPr>
          <p:cNvSpPr txBox="1"/>
          <p:nvPr/>
        </p:nvSpPr>
        <p:spPr>
          <a:xfrm>
            <a:off x="1490662" y="5499100"/>
            <a:ext cx="9439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information is depicted by the above histogram?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histogram shows the number of literate females in different age groups.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LcParenBoth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LcParenBoth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D127-B8F0-4650-9EB6-54843303A5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543525"/>
            <a:ext cx="10363826" cy="55625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In which age group is the number of literate females maximum?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number of literate female are maximum in the age group 25 – 30 years.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 In which age group is the number of literate </a:t>
            </a:r>
            <a:r>
              <a:rPr lang="en-IN" cap="none">
                <a:latin typeface="Times New Roman" panose="02020603050405020304" pitchFamily="18" charset="0"/>
                <a:cs typeface="Times New Roman" panose="02020603050405020304" pitchFamily="18" charset="0"/>
              </a:rPr>
              <a:t>females </a:t>
            </a:r>
            <a:r>
              <a:rPr lang="en-GB" cap="none"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lang="en-IN" cap="none">
                <a:latin typeface="Times New Roman" panose="02020603050405020304" pitchFamily="18" charset="0"/>
                <a:cs typeface="Times New Roman" panose="02020603050405020304" pitchFamily="18" charset="0"/>
              </a:rPr>
              <a:t>mum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number of literate female are minimum in the age group 45 – 55 years.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(iv) How many females below 35 years of age are literate?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Number of females below 35 years of age are literate = 300 + 900 + 1000 + 400 + 250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= 2850 females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9E749-F743-405B-B094-A093B3A7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324825"/>
            <a:ext cx="8547100" cy="26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74A5F-1F0B-43AA-9EC8-F64DF26E1D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0"/>
            <a:ext cx="10363826" cy="5600699"/>
          </a:xfrm>
        </p:spPr>
        <p:txBody>
          <a:bodyPr/>
          <a:lstStyle/>
          <a:p>
            <a:pPr marL="0" indent="0">
              <a:buNone/>
            </a:pPr>
            <a:r>
              <a:rPr lang="en-IN" b="1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F8BCE-7C7F-48E0-A818-9357CF105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06537"/>
              </p:ext>
            </p:extLst>
          </p:nvPr>
        </p:nvGraphicFramePr>
        <p:xfrm>
          <a:off x="1675039" y="0"/>
          <a:ext cx="6368824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961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3460960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 BILLS(IN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Rupee Foradian" panose="020B0603030804020204" pitchFamily="34" charset="0"/>
                          <a:ea typeface="+mn-ea"/>
                          <a:cs typeface="+mn-cs"/>
                        </a:rPr>
                        <a:t>`</a:t>
                      </a: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TALLY 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HOUSES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300 – 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400 –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500 - 600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600 - 700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700 - 800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561332"/>
                  </a:ext>
                </a:extLst>
              </a:tr>
              <a:tr h="36424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90CA513-31D6-4AC9-B1BE-E33A0298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26" y="2929889"/>
            <a:ext cx="6038850" cy="340042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A5E2B8-3B77-4F55-991E-7F15FE622AA9}"/>
              </a:ext>
            </a:extLst>
          </p:cNvPr>
          <p:cNvCxnSpPr/>
          <p:nvPr/>
        </p:nvCxnSpPr>
        <p:spPr>
          <a:xfrm>
            <a:off x="4297680" y="754380"/>
            <a:ext cx="160020" cy="1219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137961-19F3-4457-869B-0D4B0D5F74F0}"/>
              </a:ext>
            </a:extLst>
          </p:cNvPr>
          <p:cNvCxnSpPr/>
          <p:nvPr/>
        </p:nvCxnSpPr>
        <p:spPr>
          <a:xfrm>
            <a:off x="4297680" y="1493520"/>
            <a:ext cx="167640" cy="129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CC7A3A-33EE-4BBF-9E07-BFA021584C74}"/>
              </a:ext>
            </a:extLst>
          </p:cNvPr>
          <p:cNvCxnSpPr/>
          <p:nvPr/>
        </p:nvCxnSpPr>
        <p:spPr>
          <a:xfrm>
            <a:off x="4297680" y="2217420"/>
            <a:ext cx="167640" cy="144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848F-6169-4FD9-94BF-C7B89F980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4744"/>
            <a:ext cx="10363826" cy="5692725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 graph or pie chart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pie chart consists of a circle divided into as many sectors as there are classes in a frequency distribution. The size of the sector is proportional to the frequency of the class represented by the sector.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WORKSHEET-2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fraction of the circle representing each of the information given below: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58C9-D326-4273-BDCE-0D743DE4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9" y="2757269"/>
            <a:ext cx="3589522" cy="3945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BD3DDF2-3FEC-48C2-897E-C0FE182C5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232069"/>
                  </p:ext>
                </p:extLst>
              </p:nvPr>
            </p:nvGraphicFramePr>
            <p:xfrm>
              <a:off x="5373858" y="3001106"/>
              <a:ext cx="6818144" cy="3020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4062">
                      <a:extLst>
                        <a:ext uri="{9D8B030D-6E8A-4147-A177-3AD203B41FA5}">
                          <a16:colId xmlns:a16="http://schemas.microsoft.com/office/drawing/2014/main" val="1774003930"/>
                        </a:ext>
                      </a:extLst>
                    </a:gridCol>
                    <a:gridCol w="2152357">
                      <a:extLst>
                        <a:ext uri="{9D8B030D-6E8A-4147-A177-3AD203B41FA5}">
                          <a16:colId xmlns:a16="http://schemas.microsoft.com/office/drawing/2014/main" val="782495348"/>
                        </a:ext>
                      </a:extLst>
                    </a:gridCol>
                    <a:gridCol w="1772529">
                      <a:extLst>
                        <a:ext uri="{9D8B030D-6E8A-4147-A177-3AD203B41FA5}">
                          <a16:colId xmlns:a16="http://schemas.microsoft.com/office/drawing/2014/main" val="652061930"/>
                        </a:ext>
                      </a:extLst>
                    </a:gridCol>
                    <a:gridCol w="2049196">
                      <a:extLst>
                        <a:ext uri="{9D8B030D-6E8A-4147-A177-3AD203B41FA5}">
                          <a16:colId xmlns:a16="http://schemas.microsoft.com/office/drawing/2014/main" val="578841603"/>
                        </a:ext>
                      </a:extLst>
                    </a:gridCol>
                  </a:tblGrid>
                  <a:tr h="663618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S.NO.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PROGRAMME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 OF VIEWERS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FRACTION OF CIRCLE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607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ENTERTAINMENT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86882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SPORTS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194758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NEWS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58751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INFORMATION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000769"/>
                      </a:ext>
                    </a:extLst>
                  </a:tr>
                  <a:tr h="379210"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:100%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356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BD3DDF2-3FEC-48C2-897E-C0FE182C5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232069"/>
                  </p:ext>
                </p:extLst>
              </p:nvPr>
            </p:nvGraphicFramePr>
            <p:xfrm>
              <a:off x="5373858" y="3001106"/>
              <a:ext cx="6818144" cy="3020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4062">
                      <a:extLst>
                        <a:ext uri="{9D8B030D-6E8A-4147-A177-3AD203B41FA5}">
                          <a16:colId xmlns:a16="http://schemas.microsoft.com/office/drawing/2014/main" val="1774003930"/>
                        </a:ext>
                      </a:extLst>
                    </a:gridCol>
                    <a:gridCol w="2152357">
                      <a:extLst>
                        <a:ext uri="{9D8B030D-6E8A-4147-A177-3AD203B41FA5}">
                          <a16:colId xmlns:a16="http://schemas.microsoft.com/office/drawing/2014/main" val="782495348"/>
                        </a:ext>
                      </a:extLst>
                    </a:gridCol>
                    <a:gridCol w="1772529">
                      <a:extLst>
                        <a:ext uri="{9D8B030D-6E8A-4147-A177-3AD203B41FA5}">
                          <a16:colId xmlns:a16="http://schemas.microsoft.com/office/drawing/2014/main" val="652061930"/>
                        </a:ext>
                      </a:extLst>
                    </a:gridCol>
                    <a:gridCol w="2049196">
                      <a:extLst>
                        <a:ext uri="{9D8B030D-6E8A-4147-A177-3AD203B41FA5}">
                          <a16:colId xmlns:a16="http://schemas.microsoft.com/office/drawing/2014/main" val="578841603"/>
                        </a:ext>
                      </a:extLst>
                    </a:gridCol>
                  </a:tblGrid>
                  <a:tr h="663618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S.NO.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PROGRAMME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 OF VIEWERS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FRACTION OF CIRCLE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607082"/>
                      </a:ext>
                    </a:extLst>
                  </a:tr>
                  <a:tr h="481076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ENTERTAINMENT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41" t="-144304" r="-593" b="-407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86882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SPORTS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41" t="-235366" r="-593" b="-292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194758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NEWS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41" t="-335366" r="-593" b="-192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58751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INFORMATION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41" t="-435366" r="-593" b="-92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000769"/>
                      </a:ext>
                    </a:extLst>
                  </a:tr>
                  <a:tr h="379210"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:100%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3568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73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D248-8117-4515-82D4-E8E0A63BBE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6610"/>
            <a:ext cx="10363826" cy="5664590"/>
          </a:xfrm>
        </p:spPr>
        <p:txBody>
          <a:bodyPr/>
          <a:lstStyle/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40674-BF31-45C0-B5D9-4C5CC9D7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00" y="126610"/>
            <a:ext cx="346329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30BB7F-74E9-43DC-9029-1315B9391B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5350650"/>
                  </p:ext>
                </p:extLst>
              </p:nvPr>
            </p:nvGraphicFramePr>
            <p:xfrm>
              <a:off x="5137382" y="331007"/>
              <a:ext cx="6818144" cy="37756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455">
                      <a:extLst>
                        <a:ext uri="{9D8B030D-6E8A-4147-A177-3AD203B41FA5}">
                          <a16:colId xmlns:a16="http://schemas.microsoft.com/office/drawing/2014/main" val="1774003930"/>
                        </a:ext>
                      </a:extLst>
                    </a:gridCol>
                    <a:gridCol w="2140964">
                      <a:extLst>
                        <a:ext uri="{9D8B030D-6E8A-4147-A177-3AD203B41FA5}">
                          <a16:colId xmlns:a16="http://schemas.microsoft.com/office/drawing/2014/main" val="782495348"/>
                        </a:ext>
                      </a:extLst>
                    </a:gridCol>
                    <a:gridCol w="1755787">
                      <a:extLst>
                        <a:ext uri="{9D8B030D-6E8A-4147-A177-3AD203B41FA5}">
                          <a16:colId xmlns:a16="http://schemas.microsoft.com/office/drawing/2014/main" val="652061930"/>
                        </a:ext>
                      </a:extLst>
                    </a:gridCol>
                    <a:gridCol w="2065938">
                      <a:extLst>
                        <a:ext uri="{9D8B030D-6E8A-4147-A177-3AD203B41FA5}">
                          <a16:colId xmlns:a16="http://schemas.microsoft.com/office/drawing/2014/main" val="578841603"/>
                        </a:ext>
                      </a:extLst>
                    </a:gridCol>
                  </a:tblGrid>
                  <a:tr h="663618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S.NO.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DESSERTS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FRACTION OF CIRCLE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607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CAKES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144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86882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DOUGHNUTS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194758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MUFFINS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58751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COOKIES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000769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PASTRIES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108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388265"/>
                      </a:ext>
                    </a:extLst>
                  </a:tr>
                  <a:tr h="379210"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:360°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356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30BB7F-74E9-43DC-9029-1315B9391B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5350650"/>
                  </p:ext>
                </p:extLst>
              </p:nvPr>
            </p:nvGraphicFramePr>
            <p:xfrm>
              <a:off x="5137382" y="331007"/>
              <a:ext cx="6818144" cy="37756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455">
                      <a:extLst>
                        <a:ext uri="{9D8B030D-6E8A-4147-A177-3AD203B41FA5}">
                          <a16:colId xmlns:a16="http://schemas.microsoft.com/office/drawing/2014/main" val="1774003930"/>
                        </a:ext>
                      </a:extLst>
                    </a:gridCol>
                    <a:gridCol w="2140964">
                      <a:extLst>
                        <a:ext uri="{9D8B030D-6E8A-4147-A177-3AD203B41FA5}">
                          <a16:colId xmlns:a16="http://schemas.microsoft.com/office/drawing/2014/main" val="782495348"/>
                        </a:ext>
                      </a:extLst>
                    </a:gridCol>
                    <a:gridCol w="1755787">
                      <a:extLst>
                        <a:ext uri="{9D8B030D-6E8A-4147-A177-3AD203B41FA5}">
                          <a16:colId xmlns:a16="http://schemas.microsoft.com/office/drawing/2014/main" val="652061930"/>
                        </a:ext>
                      </a:extLst>
                    </a:gridCol>
                    <a:gridCol w="2065938">
                      <a:extLst>
                        <a:ext uri="{9D8B030D-6E8A-4147-A177-3AD203B41FA5}">
                          <a16:colId xmlns:a16="http://schemas.microsoft.com/office/drawing/2014/main" val="578841603"/>
                        </a:ext>
                      </a:extLst>
                    </a:gridCol>
                  </a:tblGrid>
                  <a:tr h="663618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S.NO.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DESSERTS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FRACTION OF CIRCLE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607082"/>
                      </a:ext>
                    </a:extLst>
                  </a:tr>
                  <a:tr h="481076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CAKES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678" t="-144304" r="-590" b="-5632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86882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DOUGHNUTS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678" t="-235366" r="-590" b="-442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194758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MUFFINS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678" t="-335366" r="-590" b="-342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587511"/>
                      </a:ext>
                    </a:extLst>
                  </a:tr>
                  <a:tr h="498767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COOKIES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678" t="-435366" r="-590" b="-242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000769"/>
                      </a:ext>
                    </a:extLst>
                  </a:tr>
                  <a:tr h="755396"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PASTRIES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678" t="-354032" r="-590" b="-60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388265"/>
                      </a:ext>
                    </a:extLst>
                  </a:tr>
                  <a:tr h="379210"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:360°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3568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53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205E-7C02-4183-A9CC-89E19C9161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04800"/>
            <a:ext cx="10363826" cy="5486399"/>
          </a:xfrm>
        </p:spPr>
        <p:txBody>
          <a:bodyPr/>
          <a:lstStyle/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previous classes we have learnt about data collection, organising a given data, reading and preparing bar graphs. We have also learnt about the measures of central tendency – Mean, Median and Mode.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we shall learn to arrange a given data into graphs and display the data as histogram, pie chart and probability.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</a:p>
          <a:p>
            <a:pPr marL="0" indent="0">
              <a:buNone/>
            </a:pP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science of collecting classifying, summarizing, analysing and interpreting numerical facts.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in the form of numerical figures is called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all observations is called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D11A-1B38-4A8B-A01F-16C2FC1507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948"/>
            <a:ext cx="10363826" cy="5594251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BASED QUESTION</a:t>
            </a:r>
          </a:p>
          <a:p>
            <a:pPr marL="0" indent="0">
              <a:buNone/>
            </a:pP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BEFEB-F548-4816-867C-A73717C70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8"/>
          <a:stretch/>
        </p:blipFill>
        <p:spPr>
          <a:xfrm>
            <a:off x="913774" y="595902"/>
            <a:ext cx="8187396" cy="2524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5E521-11D6-462B-946A-39FEAA18E1FB}"/>
              </a:ext>
            </a:extLst>
          </p:cNvPr>
          <p:cNvSpPr txBox="1"/>
          <p:nvPr/>
        </p:nvSpPr>
        <p:spPr>
          <a:xfrm>
            <a:off x="1069145" y="3429000"/>
            <a:ext cx="893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 frequency distribution and draw a histogram for the above data</a:t>
            </a:r>
          </a:p>
          <a:p>
            <a:pPr marL="342900" indent="-342900">
              <a:buAutoNum type="alphaLcParenR"/>
            </a:pPr>
            <a:endParaRPr lang="en-I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BC47C-FFD7-412D-B671-08E00BBEA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82392"/>
              </p:ext>
            </p:extLst>
          </p:nvPr>
        </p:nvGraphicFramePr>
        <p:xfrm>
          <a:off x="1823060" y="3826412"/>
          <a:ext cx="63688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961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3460960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TALLY 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35 – 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45 – 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</a:t>
                      </a:r>
                      <a:r>
                        <a:rPr lang="en-IN" dirty="0" err="1"/>
                        <a:t>IIII</a:t>
                      </a:r>
                      <a:r>
                        <a:rPr lang="en-IN" dirty="0"/>
                        <a:t>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55 - 65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</a:t>
                      </a:r>
                      <a:r>
                        <a:rPr lang="en-IN" dirty="0" err="1"/>
                        <a:t>IIII</a:t>
                      </a:r>
                      <a:r>
                        <a:rPr lang="en-IN" dirty="0"/>
                        <a:t>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65 - 75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36424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3B3BE9-E3F4-4EF7-A81F-809C0BC12983}"/>
              </a:ext>
            </a:extLst>
          </p:cNvPr>
          <p:cNvCxnSpPr/>
          <p:nvPr/>
        </p:nvCxnSpPr>
        <p:spPr>
          <a:xfrm>
            <a:off x="4438650" y="4953000"/>
            <a:ext cx="200025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2D75DD-4975-4F51-919B-A35427CE1191}"/>
              </a:ext>
            </a:extLst>
          </p:cNvPr>
          <p:cNvCxnSpPr/>
          <p:nvPr/>
        </p:nvCxnSpPr>
        <p:spPr>
          <a:xfrm>
            <a:off x="4714875" y="4953000"/>
            <a:ext cx="1714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A6A777-84EB-436E-8D8A-C194F3477F06}"/>
              </a:ext>
            </a:extLst>
          </p:cNvPr>
          <p:cNvCxnSpPr/>
          <p:nvPr/>
        </p:nvCxnSpPr>
        <p:spPr>
          <a:xfrm>
            <a:off x="4438650" y="5314950"/>
            <a:ext cx="200025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EE6457-171B-4B5E-854F-6186C618B1E7}"/>
              </a:ext>
            </a:extLst>
          </p:cNvPr>
          <p:cNvCxnSpPr/>
          <p:nvPr/>
        </p:nvCxnSpPr>
        <p:spPr>
          <a:xfrm>
            <a:off x="4714875" y="5314950"/>
            <a:ext cx="17145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2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4DF0BE-0ED9-454A-B2A0-3598D107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857" y="134471"/>
            <a:ext cx="5953956" cy="3124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036C094-CE0B-4A62-BE3C-BDB0D4DBA81F}"/>
                  </a:ext>
                </a:extLst>
              </p:cNvPr>
              <p:cNvSpPr txBox="1">
                <a:spLocks noGrp="1"/>
              </p:cNvSpPr>
              <p:nvPr>
                <p:ph sz="quarter" idx="13"/>
              </p:nvPr>
            </p:nvSpPr>
            <p:spPr>
              <a:xfrm>
                <a:off x="1075764" y="3429000"/>
                <a:ext cx="10201835" cy="3017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In what weight range do most students lie?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Ans: Most students lie in the weight range of 55 – 65 kg.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I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How many students got selected for the training?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Ans: 11 students are selected for the training.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I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What percentage of students weigh more than 55 kg?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Ans: Number of students having weight more than 55kg = 13 + 2 = 15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Percentage of students weighing more than 55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IN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 = 50%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036C094-CE0B-4A62-BE3C-BDB0D4DBA81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75764" y="3429000"/>
                <a:ext cx="10201835" cy="3017044"/>
              </a:xfrm>
              <a:prstGeom prst="rect">
                <a:avLst/>
              </a:prstGeom>
              <a:blipFill>
                <a:blip r:embed="rId3"/>
                <a:stretch>
                  <a:fillRect l="-597" t="-12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9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0FC0D-82ED-4DA1-AB49-E0C18EE6A6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706"/>
            <a:ext cx="10363826" cy="558949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What factors are responsible for so many children being overweight and obese these days?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Lack of exercise and consumption of junk food are responsible for children being overweight.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How can healthy eating habits be developed amongst the students of this age group?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By spreading awareness of advantages of healthy living.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TEASERS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 B (b) </a:t>
            </a:r>
            <a:endParaRPr lang="en-IN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D6EEA-A153-484D-A20B-3E2753E2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07" y="2562736"/>
            <a:ext cx="9310968" cy="1619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7C0952-C758-402B-97F6-7F19EEEF78F0}"/>
              </a:ext>
            </a:extLst>
          </p:cNvPr>
          <p:cNvSpPr txBox="1"/>
          <p:nvPr/>
        </p:nvSpPr>
        <p:spPr>
          <a:xfrm>
            <a:off x="1398496" y="4410635"/>
            <a:ext cx="809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dirty="0"/>
              <a:t> Range = Maximum Height – Minimum Height</a:t>
            </a:r>
          </a:p>
          <a:p>
            <a:r>
              <a:rPr lang="en-IN" dirty="0"/>
              <a:t>		     = (128 – 72) cm</a:t>
            </a:r>
          </a:p>
          <a:p>
            <a:r>
              <a:rPr lang="en-IN" dirty="0"/>
              <a:t>		     = 56 cm</a:t>
            </a:r>
          </a:p>
        </p:txBody>
      </p:sp>
    </p:spTree>
    <p:extLst>
      <p:ext uri="{BB962C8B-B14F-4D97-AF65-F5344CB8AC3E}">
        <p14:creationId xmlns:p14="http://schemas.microsoft.com/office/powerpoint/2010/main" val="37478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A8BB-A5EF-4F46-9237-06BA1E2446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42048"/>
            <a:ext cx="10363826" cy="5549152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EEFA3-60DB-4011-A7AE-D36ABDB78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2" y="242047"/>
            <a:ext cx="6579217" cy="4244227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FF6B20E-FE47-4476-9CD8-A0D129851A71}"/>
              </a:ext>
            </a:extLst>
          </p:cNvPr>
          <p:cNvSpPr txBox="1">
            <a:spLocks/>
          </p:cNvSpPr>
          <p:nvPr/>
        </p:nvSpPr>
        <p:spPr>
          <a:xfrm>
            <a:off x="618565" y="652451"/>
            <a:ext cx="10201835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What information is depicted by the above histogram?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histogram depicts the salary obtained by workers.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Prepare a grouped frequency table for the histogram.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2C53B6-28D8-45CE-B8C6-27EE58ABD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16776"/>
              </p:ext>
            </p:extLst>
          </p:nvPr>
        </p:nvGraphicFramePr>
        <p:xfrm>
          <a:off x="1280135" y="2077896"/>
          <a:ext cx="4343199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2725219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23964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 (</a:t>
                      </a:r>
                      <a:r>
                        <a:rPr lang="en-IN" sz="1800" dirty="0">
                          <a:latin typeface="Rupee Foradian" panose="020B0603030804020204" pitchFamily="34" charset="0"/>
                        </a:rPr>
                        <a:t>`)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WORKERS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r>
                        <a:rPr lang="en-IN" dirty="0"/>
                        <a:t>2000 – 2500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r>
                        <a:rPr lang="en-IN" dirty="0"/>
                        <a:t>2500 – 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r>
                        <a:rPr lang="en-IN" dirty="0"/>
                        <a:t>3000 – 3500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r>
                        <a:rPr lang="en-IN" dirty="0"/>
                        <a:t>3500 – 4000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r>
                        <a:rPr lang="en-IN" dirty="0"/>
                        <a:t>4000 – 4500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673720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r>
                        <a:rPr lang="en-IN" dirty="0"/>
                        <a:t>4500 – 5000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928541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39B4E6-A9B7-44ED-AFBC-B2CD2C97859E}"/>
              </a:ext>
            </a:extLst>
          </p:cNvPr>
          <p:cNvSpPr txBox="1"/>
          <p:nvPr/>
        </p:nvSpPr>
        <p:spPr>
          <a:xfrm>
            <a:off x="785813" y="5128161"/>
            <a:ext cx="10372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Find the number of workers having salaries more than </a:t>
            </a:r>
            <a:r>
              <a:rPr lang="en-IN" sz="2000" dirty="0">
                <a:latin typeface="Rupee Foradian" panose="020B0603030804020204" pitchFamily="34" charset="0"/>
              </a:rPr>
              <a:t>`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Number of workers having salaries more than </a:t>
            </a:r>
            <a:r>
              <a:rPr lang="en-IN" sz="2000" dirty="0">
                <a:latin typeface="Rupee Foradian" panose="020B0603030804020204" pitchFamily="34" charset="0"/>
              </a:rPr>
              <a:t>`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= 60 + 20 + 10 = 90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(iv) In which group is the number of workers maximum?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number of workers are maximum in the group 3000 – 3500.</a:t>
            </a:r>
          </a:p>
        </p:txBody>
      </p:sp>
    </p:spTree>
    <p:extLst>
      <p:ext uri="{BB962C8B-B14F-4D97-AF65-F5344CB8AC3E}">
        <p14:creationId xmlns:p14="http://schemas.microsoft.com/office/powerpoint/2010/main" val="30735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1C4B5-4685-4D0C-8A62-0E096292122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087" y="187570"/>
                <a:ext cx="10363826" cy="5087814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(v) In which group is the number of workers minimum?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Ans: The number of workers are minimum in the group 4500 – 5000.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I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(vi) What are the class marks of all the class intervals?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Ans: Class mark of interval 2000 – 2500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Upper</m:t>
                        </m:r>
                        <m:r>
                          <a:rPr lang="en-I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Limit</m:t>
                        </m:r>
                        <m:r>
                          <a:rPr lang="en-I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Lower</m:t>
                        </m:r>
                        <m:r>
                          <a:rPr lang="en-I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Limit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500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2250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Class mark of interval 2500 – 3000 =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 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2750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Class mark of interval 3000 – 3500 =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3250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Class mark of interval 3500 – 4000 =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3750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Class mark of interval 4000 – 4500 =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4250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Class mark of interval 4500 – 5000 =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4750</a:t>
                </a:r>
                <a:endParaRPr lang="en-I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1C4B5-4685-4D0C-8A62-0E0962921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087" y="187570"/>
                <a:ext cx="10363826" cy="5087814"/>
              </a:xfrm>
              <a:blipFill>
                <a:blip r:embed="rId2"/>
                <a:stretch>
                  <a:fillRect l="-647" t="-7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007C-2A88-43AB-9334-739320AF00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990" y="250874"/>
            <a:ext cx="10363826" cy="5591907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Q3.</a:t>
            </a:r>
            <a:r>
              <a:rPr lang="en-IN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EBFFC-0DC0-486A-9DFE-A347AFC4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93" y="199291"/>
            <a:ext cx="8547895" cy="192258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836A1A-AB52-4B74-A5FE-C9F832255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50785"/>
              </p:ext>
            </p:extLst>
          </p:nvPr>
        </p:nvGraphicFramePr>
        <p:xfrm>
          <a:off x="1770185" y="2267245"/>
          <a:ext cx="6046661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798">
                  <a:extLst>
                    <a:ext uri="{9D8B030D-6E8A-4147-A177-3AD203B41FA5}">
                      <a16:colId xmlns:a16="http://schemas.microsoft.com/office/drawing/2014/main" val="22221453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3460960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187982885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BILL (IN </a:t>
                      </a:r>
                      <a:r>
                        <a:rPr lang="en-IN" sz="1800" dirty="0">
                          <a:latin typeface="Rupee Foradian" panose="020B0603030804020204" pitchFamily="34" charset="0"/>
                        </a:rPr>
                        <a:t>`)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TALLY 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HOUSES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57369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0 –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9909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15 –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520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30 – 45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IIII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9203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45 – 60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92451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60 –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666070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75 – 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952264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90 – 105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330655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r>
                        <a:rPr lang="en-IN" dirty="0"/>
                        <a:t>105 – 120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763135"/>
                  </a:ext>
                </a:extLst>
              </a:tr>
              <a:tr h="36424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961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EEA14EC-EAB9-4A5D-BCCC-9EF912D65665}"/>
              </a:ext>
            </a:extLst>
          </p:cNvPr>
          <p:cNvSpPr txBox="1"/>
          <p:nvPr/>
        </p:nvSpPr>
        <p:spPr>
          <a:xfrm>
            <a:off x="1008184" y="2267245"/>
            <a:ext cx="7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3606D-DB4C-467D-A811-A1426FFC7BAE}"/>
              </a:ext>
            </a:extLst>
          </p:cNvPr>
          <p:cNvCxnSpPr/>
          <p:nvPr/>
        </p:nvCxnSpPr>
        <p:spPr>
          <a:xfrm>
            <a:off x="4067175" y="3781425"/>
            <a:ext cx="161925" cy="85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493CEA-5373-49E9-A295-3BC8DBECADBF}"/>
              </a:ext>
            </a:extLst>
          </p:cNvPr>
          <p:cNvCxnSpPr/>
          <p:nvPr/>
        </p:nvCxnSpPr>
        <p:spPr>
          <a:xfrm>
            <a:off x="4067175" y="4867275"/>
            <a:ext cx="161925" cy="114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70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DA31-3EF6-43F0-AE31-8BA9B09875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9076"/>
            <a:ext cx="10363826" cy="5572124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  <a:p>
            <a:pPr marL="0" indent="0">
              <a:buNone/>
            </a:pPr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 -1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Q2, Q6, Q7, Q9, Q10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 –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(ii), (iv)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TEASERS – 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marL="0" indent="0">
              <a:buNone/>
            </a:pP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9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8AE4-5215-4D35-99ED-400DC4B7EE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026"/>
            <a:ext cx="10363826" cy="5632173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DATA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Arranging the data in ascending or descending order is called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data or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data.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highest and the lowest values of the observations is called the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data.</a:t>
            </a:r>
          </a:p>
          <a:p>
            <a:pPr marL="0" indent="0">
              <a:buNone/>
            </a:pP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Range = Highest observation – Lowest observation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a particular observation occurs </a:t>
            </a:r>
            <a: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data is called its </a:t>
            </a:r>
            <a:r>
              <a:rPr lang="en-IN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N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DISTIBUTION TABLE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table which shows the frequencies of various observations of a data is called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distribution table.</a:t>
            </a:r>
          </a:p>
          <a:p>
            <a:pPr marL="0" indent="0"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42DA-059A-4DD7-A798-47E1BC5C43C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087" y="318053"/>
                <a:ext cx="10363826" cy="55261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b="1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GROUPED FREQUENCY DISTIBUTION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case of very large data, the raw data is divided into suitable number of groups </a:t>
                </a: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(class intervals) 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obtain a frequency distribution of the number of observations falling in each class interval.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table showing the frequencies of various class intervals is called a </a:t>
                </a: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 distribution table 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data in this form is called a </a:t>
                </a: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grouped frequency data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class interval is </a:t>
                </a:r>
                <a:r>
                  <a:rPr lang="en-IN" b="1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10 -20 </a:t>
                </a:r>
                <a:r>
                  <a:rPr lang="en-IN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in this class 10 is the </a:t>
                </a:r>
                <a:r>
                  <a:rPr lang="en-IN" b="1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limit </a:t>
                </a:r>
                <a:r>
                  <a:rPr lang="en-IN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20 is the </a:t>
                </a:r>
                <a:r>
                  <a:rPr lang="en-IN" b="1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limit</a:t>
                </a:r>
                <a:r>
                  <a:rPr lang="en-IN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b="1" u="sng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SIZE OR CLASS WIDTH</a:t>
                </a: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difference between the upper limit and the lower limit is called </a:t>
                </a: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size 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width</a:t>
                </a: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Class Size = Upper Limit – Lower Limit</a:t>
                </a:r>
              </a:p>
              <a:p>
                <a:pPr marL="0" indent="0">
                  <a:buNone/>
                </a:pPr>
                <a:r>
                  <a:rPr lang="en-IN" b="1" u="sng" cap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</a:t>
                </a:r>
                <a:r>
                  <a:rPr lang="en-GB" b="1" u="sng" cap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</a:t>
                </a:r>
                <a:endParaRPr lang="en-IN" b="1" u="sng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of upper and lower limits is called </a:t>
                </a: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mark.</a:t>
                </a:r>
                <a:endParaRPr lang="en-I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Class Mark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 cap="none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𝐔𝐩𝐩𝐞𝐫</m:t>
                        </m:r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𝐋𝐢𝐦𝐢𝐭</m:t>
                        </m:r>
                        <m:r>
                          <a:rPr lang="en-IN" b="1" i="0" cap="none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𝐋𝐨𝐰𝐞𝐫</m:t>
                        </m:r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b="1" i="0" cap="none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𝐋𝐢𝐦𝐢𝐭</m:t>
                        </m:r>
                      </m:num>
                      <m:den>
                        <m:r>
                          <a:rPr lang="en-IN" b="1" i="1" cap="none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N" b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42DA-059A-4DD7-A798-47E1BC5C4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087" y="318053"/>
                <a:ext cx="10363826" cy="5526156"/>
              </a:xfrm>
              <a:blipFill>
                <a:blip r:embed="rId2"/>
                <a:stretch>
                  <a:fillRect l="-647" t="-441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4402-7EF7-4E1B-84E4-A484CFA624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8296"/>
            <a:ext cx="10363826" cy="5512903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METHOD OF REPRESENTING DATA</a:t>
            </a:r>
          </a:p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GRAPH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graph 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pictorial representation of the numerical data by a number of rectangles (bars) of uniform width erected vertically from the same base line with equal spacing between them.</a:t>
            </a:r>
          </a:p>
          <a:p>
            <a:pPr marL="0" indent="0">
              <a:buNone/>
            </a:pPr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</a:t>
            </a:r>
          </a:p>
          <a:p>
            <a:pPr marL="0" indent="0">
              <a:buNone/>
            </a:pP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</a:t>
            </a:r>
            <a:r>
              <a:rPr lang="en-I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graphical representation of a frequency distribution in the form of rectangles with class intervals as bases (equal) and heights proportional to corresponding frequencies such that there is no gap between any two successive rectangles (</a:t>
            </a:r>
            <a:r>
              <a:rPr lang="en-IN" cap="none">
                <a:latin typeface="Times New Roman" panose="02020603050405020304" pitchFamily="18" charset="0"/>
                <a:cs typeface="Times New Roman" panose="02020603050405020304" pitchFamily="18" charset="0"/>
              </a:rPr>
              <a:t>bars).</a:t>
            </a: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1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B86EA-F221-4409-99C8-1FC3FCEBFB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73935" cy="5292436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145CFD5-52FD-4007-AEB9-C77CB1BB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79" y="1365945"/>
            <a:ext cx="7356521" cy="28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F14AF0-802D-4BA9-8EE5-DE5A6A4D2D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7690" b="3238"/>
          <a:stretch/>
        </p:blipFill>
        <p:spPr>
          <a:xfrm>
            <a:off x="2283357" y="2994991"/>
            <a:ext cx="6661861" cy="368410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0DCAB-D8BA-4E78-BD71-3C7E10C20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2" b="3004"/>
          <a:stretch/>
        </p:blipFill>
        <p:spPr>
          <a:xfrm>
            <a:off x="587078" y="0"/>
            <a:ext cx="7894313" cy="2994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506CF-F3D9-4413-8F9B-1B6150E7BAD1}"/>
              </a:ext>
            </a:extLst>
          </p:cNvPr>
          <p:cNvSpPr txBox="1"/>
          <p:nvPr/>
        </p:nvSpPr>
        <p:spPr>
          <a:xfrm>
            <a:off x="1020417" y="3059668"/>
            <a:ext cx="17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13379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AB95B7-D88D-4FFE-B2A6-6DF0F26101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10363200" cy="21915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01128-8FAB-4E1C-AD7A-7D69543AE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63" y="2323613"/>
            <a:ext cx="8069288" cy="43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98C8A-3730-495D-AEB5-15506B4009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845"/>
          <a:stretch/>
        </p:blipFill>
        <p:spPr>
          <a:xfrm>
            <a:off x="0" y="-167155"/>
            <a:ext cx="4779818" cy="5468482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C532334-9F42-46BE-987E-B447FCCE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15" y="0"/>
            <a:ext cx="7054975" cy="1830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6CE98E-825A-4011-A93E-26F51F9B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8" y="1913932"/>
            <a:ext cx="7514291" cy="30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1415</TotalTime>
  <Words>1605</Words>
  <Application>Microsoft Office PowerPoint</Application>
  <PresentationFormat>Widescreen</PresentationFormat>
  <Paragraphs>324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Droplet</vt:lpstr>
      <vt:lpstr>D.A.V. PUBLIC SCHOOL,  SECTOR-14, GURUGRAM.  STATISTICS AND PROBABILITY CLASS VIII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D.A.V. PUBLIC SCHOOL,  SECTOR-14, GURUGRAM.  STATISTICS AND PROBABILITY CLASS VIII</dc:title>
  <dc:creator>sumit bhagat</dc:creator>
  <cp:lastModifiedBy>SHELLY BHAGAT</cp:lastModifiedBy>
  <cp:revision>63</cp:revision>
  <dcterms:created xsi:type="dcterms:W3CDTF">2020-04-23T11:32:20Z</dcterms:created>
  <dcterms:modified xsi:type="dcterms:W3CDTF">2020-04-28T07:05:23Z</dcterms:modified>
</cp:coreProperties>
</file>