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305" r:id="rId2"/>
    <p:sldId id="306" r:id="rId3"/>
    <p:sldId id="314" r:id="rId4"/>
    <p:sldId id="307" r:id="rId5"/>
    <p:sldId id="257" r:id="rId6"/>
    <p:sldId id="258" r:id="rId7"/>
    <p:sldId id="259" r:id="rId8"/>
    <p:sldId id="260" r:id="rId9"/>
    <p:sldId id="261" r:id="rId10"/>
    <p:sldId id="262" r:id="rId11"/>
    <p:sldId id="308" r:id="rId12"/>
    <p:sldId id="264" r:id="rId13"/>
    <p:sldId id="265" r:id="rId14"/>
    <p:sldId id="266" r:id="rId15"/>
    <p:sldId id="267" r:id="rId16"/>
    <p:sldId id="268" r:id="rId17"/>
    <p:sldId id="301" r:id="rId18"/>
    <p:sldId id="309" r:id="rId19"/>
    <p:sldId id="272" r:id="rId20"/>
    <p:sldId id="273" r:id="rId21"/>
    <p:sldId id="274" r:id="rId22"/>
    <p:sldId id="275" r:id="rId23"/>
    <p:sldId id="277" r:id="rId24"/>
    <p:sldId id="278" r:id="rId25"/>
    <p:sldId id="300" r:id="rId26"/>
    <p:sldId id="310" r:id="rId27"/>
    <p:sldId id="279" r:id="rId28"/>
    <p:sldId id="280" r:id="rId29"/>
    <p:sldId id="283" r:id="rId30"/>
    <p:sldId id="284" r:id="rId31"/>
    <p:sldId id="286" r:id="rId32"/>
    <p:sldId id="287" r:id="rId33"/>
    <p:sldId id="288" r:id="rId34"/>
    <p:sldId id="289" r:id="rId35"/>
    <p:sldId id="311" r:id="rId36"/>
    <p:sldId id="291" r:id="rId37"/>
    <p:sldId id="292" r:id="rId38"/>
    <p:sldId id="293" r:id="rId39"/>
    <p:sldId id="294" r:id="rId40"/>
    <p:sldId id="295" r:id="rId41"/>
    <p:sldId id="296" r:id="rId42"/>
    <p:sldId id="297" r:id="rId43"/>
    <p:sldId id="312" r:id="rId44"/>
    <p:sldId id="302" r:id="rId45"/>
    <p:sldId id="313" r:id="rId46"/>
    <p:sldId id="30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62" y="2179"/>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4/29/2020</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WS%20ON%20RELATION%20OF%20ZEROES.docx"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WS%20ON%20FORMATION%20OF%20POLYNOMIALL.doc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WS%20ON%20DIVISION%20ALGORITHM.doc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ACTIVITY%20ON%20ART%20INTEGRATION%20USING%20CURVES.mp4"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hyperlink" Target="STANDARD%20WS%20ON%20POLYNOMIALS-X.docx" TargetMode="External"/><Relationship Id="rId2" Type="http://schemas.openxmlformats.org/officeDocument/2006/relationships/hyperlink" Target="BASIC%20WS%20ON%20POLYNOMIALS-X.docx" TargetMode="External"/><Relationship Id="rId1" Type="http://schemas.openxmlformats.org/officeDocument/2006/relationships/slideLayout" Target="../slideLayouts/slideLayout2.xml"/><Relationship Id="rId5" Type="http://schemas.openxmlformats.org/officeDocument/2006/relationships/hyperlink" Target="HOTS%20WS%20ON%20%20POLYNOMIAL-X.docx" TargetMode="External"/><Relationship Id="rId4" Type="http://schemas.openxmlformats.org/officeDocument/2006/relationships/hyperlink" Target="ADVANCED%20WS%20ON%20POLYNOMIALS-X.doc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885E6-B122-46D1-8157-671D98D3CF56}"/>
              </a:ext>
            </a:extLst>
          </p:cNvPr>
          <p:cNvSpPr>
            <a:spLocks noGrp="1"/>
          </p:cNvSpPr>
          <p:nvPr>
            <p:ph type="ctrTitle"/>
          </p:nvPr>
        </p:nvSpPr>
        <p:spPr>
          <a:xfrm>
            <a:off x="616226" y="3048000"/>
            <a:ext cx="7881731" cy="1828800"/>
          </a:xfrm>
        </p:spPr>
        <p:txBody>
          <a:bodyPr/>
          <a:lstStyle/>
          <a:p>
            <a:pPr algn="ctr"/>
            <a:r>
              <a:rPr lang="en-IN" sz="5400" dirty="0" smtClean="0">
                <a:solidFill>
                  <a:schemeClr val="tx1"/>
                </a:solidFill>
              </a:rPr>
              <a:t>DAV INSTITUTIONS, ODISHA ZONE-1</a:t>
            </a:r>
            <a:r>
              <a:rPr lang="en-IN" sz="4400" dirty="0" smtClean="0">
                <a:solidFill>
                  <a:srgbClr val="FF0000"/>
                </a:solidFill>
              </a:rPr>
              <a:t/>
            </a:r>
            <a:br>
              <a:rPr lang="en-IN" sz="4400" dirty="0" smtClean="0">
                <a:solidFill>
                  <a:srgbClr val="FF0000"/>
                </a:solidFill>
              </a:rPr>
            </a:br>
            <a:r>
              <a:rPr lang="en-IN" sz="4400" dirty="0" smtClean="0">
                <a:solidFill>
                  <a:srgbClr val="FF0000"/>
                </a:solidFill>
              </a:rPr>
              <a:t/>
            </a:r>
            <a:br>
              <a:rPr lang="en-IN" sz="4400" dirty="0" smtClean="0">
                <a:solidFill>
                  <a:srgbClr val="FF0000"/>
                </a:solidFill>
              </a:rPr>
            </a:br>
            <a:r>
              <a:rPr lang="en-IN" sz="4400" dirty="0" smtClean="0">
                <a:solidFill>
                  <a:srgbClr val="FF0000"/>
                </a:solidFill>
              </a:rPr>
              <a:t/>
            </a:r>
            <a:br>
              <a:rPr lang="en-IN" sz="4400" dirty="0" smtClean="0">
                <a:solidFill>
                  <a:srgbClr val="FF0000"/>
                </a:solidFill>
              </a:rPr>
            </a:br>
            <a:r>
              <a:rPr lang="en-IN" sz="4400" dirty="0" smtClean="0">
                <a:solidFill>
                  <a:srgbClr val="002060"/>
                </a:solidFill>
              </a:rPr>
              <a:t>CLASS-X</a:t>
            </a:r>
            <a:br>
              <a:rPr lang="en-IN" sz="4400" dirty="0" smtClean="0">
                <a:solidFill>
                  <a:srgbClr val="002060"/>
                </a:solidFill>
              </a:rPr>
            </a:br>
            <a:r>
              <a:rPr lang="en-IN" sz="4400" dirty="0" smtClean="0">
                <a:solidFill>
                  <a:srgbClr val="002060"/>
                </a:solidFill>
              </a:rPr>
              <a:t>SUBJECT:MATHEMATICS</a:t>
            </a:r>
            <a:br>
              <a:rPr lang="en-IN" sz="4400" dirty="0" smtClean="0">
                <a:solidFill>
                  <a:srgbClr val="002060"/>
                </a:solidFill>
              </a:rPr>
            </a:br>
            <a:r>
              <a:rPr lang="en-IN" sz="2800" dirty="0" smtClean="0">
                <a:solidFill>
                  <a:srgbClr val="002060"/>
                </a:solidFill>
                <a:latin typeface="Franklin Gothic Heavy" pitchFamily="34" charset="0"/>
              </a:rPr>
              <a:t>TOPIC : POLYNOMIALS</a:t>
            </a:r>
            <a:endParaRPr lang="en-IN" sz="4400" dirty="0">
              <a:solidFill>
                <a:srgbClr val="002060"/>
              </a:solidFill>
              <a:latin typeface="Franklin Gothic Heavy" pitchFamily="34" charset="0"/>
            </a:endParaRPr>
          </a:p>
        </p:txBody>
      </p:sp>
      <p:sp>
        <p:nvSpPr>
          <p:cNvPr id="3" name="Subtitle 2">
            <a:extLst>
              <a:ext uri="{FF2B5EF4-FFF2-40B4-BE49-F238E27FC236}">
                <a16:creationId xmlns:a16="http://schemas.microsoft.com/office/drawing/2014/main" xmlns="" id="{19A62E59-2BB3-47C8-8C1A-F67CB5F44BA4}"/>
              </a:ext>
            </a:extLst>
          </p:cNvPr>
          <p:cNvSpPr>
            <a:spLocks noGrp="1"/>
          </p:cNvSpPr>
          <p:nvPr>
            <p:ph type="subTitle" idx="1"/>
          </p:nvPr>
        </p:nvSpPr>
        <p:spPr>
          <a:xfrm>
            <a:off x="228600" y="5334000"/>
            <a:ext cx="8763000" cy="815009"/>
          </a:xfrm>
        </p:spPr>
        <p:txBody>
          <a:bodyPr>
            <a:noAutofit/>
          </a:bodyPr>
          <a:lstStyle/>
          <a:p>
            <a:pPr marL="2001838" indent="-2001838"/>
            <a:r>
              <a:rPr lang="en-IN" sz="2400" smtClean="0">
                <a:solidFill>
                  <a:schemeClr val="tx1"/>
                </a:solidFill>
                <a:latin typeface="Bernard MT Condensed" pitchFamily="18" charset="0"/>
              </a:rPr>
              <a:t> </a:t>
            </a:r>
            <a:endParaRPr lang="en-IN" sz="2400" dirty="0">
              <a:solidFill>
                <a:schemeClr val="tx1"/>
              </a:solidFill>
              <a:latin typeface="Bernard MT Condensed" pitchFamily="18" charset="0"/>
            </a:endParaRPr>
          </a:p>
        </p:txBody>
      </p:sp>
    </p:spTree>
    <p:extLst>
      <p:ext uri="{BB962C8B-B14F-4D97-AF65-F5344CB8AC3E}">
        <p14:creationId xmlns:p14="http://schemas.microsoft.com/office/powerpoint/2010/main" xmlns="" val="1428893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381000" y="685800"/>
                <a:ext cx="8229600" cy="5943600"/>
              </a:xfrm>
            </p:spPr>
            <p:txBody>
              <a:bodyPr>
                <a:normAutofit fontScale="55000" lnSpcReduction="20000"/>
              </a:bodyPr>
              <a:lstStyle/>
              <a:p>
                <a:pPr marL="0" indent="0">
                  <a:buNone/>
                </a:pPr>
                <a:r>
                  <a:rPr lang="en-US" sz="3400" b="1" u="sng" dirty="0" smtClean="0">
                    <a:solidFill>
                      <a:srgbClr val="7030A0"/>
                    </a:solidFill>
                  </a:rPr>
                  <a:t>PRACTICE QUESTION ON SESSION-1</a:t>
                </a:r>
                <a:endParaRPr lang="en-US" sz="3400" u="sng" dirty="0">
                  <a:solidFill>
                    <a:srgbClr val="7030A0"/>
                  </a:solidFill>
                </a:endParaRPr>
              </a:p>
              <a:p>
                <a:pPr marL="0" indent="0">
                  <a:buNone/>
                </a:pPr>
                <a:r>
                  <a:rPr lang="en-US" b="1" u="sng" dirty="0"/>
                  <a:t>Multiple Choice Questions</a:t>
                </a:r>
                <a:endParaRPr lang="en-US" dirty="0"/>
              </a:p>
              <a:p>
                <a:pPr marL="0" indent="0">
                  <a:buNone/>
                </a:pPr>
                <a:r>
                  <a:rPr lang="en-US" dirty="0"/>
                  <a:t>1. The degree of polynomial x</a:t>
                </a:r>
                <a:r>
                  <a:rPr lang="en-US" baseline="30000" dirty="0"/>
                  <a:t>5</a:t>
                </a:r>
                <a:r>
                  <a:rPr lang="en-US" dirty="0"/>
                  <a:t/>
                </a:r>
                <a:r>
                  <a:rPr lang="en-US" dirty="0">
                    <a:sym typeface="Symbol"/>
                  </a:rPr>
                  <a:t></a:t>
                </a:r>
                <a:r>
                  <a:rPr lang="en-US" dirty="0"/>
                  <a:t> x</a:t>
                </a:r>
                <a:r>
                  <a:rPr lang="en-US" baseline="30000" dirty="0"/>
                  <a:t>4</a:t>
                </a:r>
                <a:r>
                  <a:rPr lang="en-US" dirty="0"/>
                  <a:t> + 7 is</a:t>
                </a:r>
              </a:p>
              <a:p>
                <a:pPr marL="0" indent="0">
                  <a:buNone/>
                </a:pPr>
                <a:r>
                  <a:rPr lang="en-US" dirty="0" smtClean="0"/>
                  <a:t>(a)5</a:t>
                </a:r>
                <a:r>
                  <a:rPr lang="en-US" dirty="0"/>
                  <a:t/>
                </a:r>
                <a:r>
                  <a:rPr lang="en-US" dirty="0" smtClean="0"/>
                  <a:t>(b)4</a:t>
                </a:r>
                <a:r>
                  <a:rPr lang="en-US" dirty="0"/>
                  <a:t/>
                </a:r>
                <a:r>
                  <a:rPr lang="en-US" dirty="0" smtClean="0"/>
                  <a:t>(c)2</a:t>
                </a:r>
                <a:r>
                  <a:rPr lang="en-US" dirty="0"/>
                  <a:t/>
                </a:r>
                <a:r>
                  <a:rPr lang="en-US" dirty="0" smtClean="0"/>
                  <a:t>(d) 0</a:t>
                </a:r>
                <a:endParaRPr lang="en-US" dirty="0"/>
              </a:p>
              <a:p>
                <a:pPr marL="0" indent="0">
                  <a:buNone/>
                </a:pPr>
                <a:r>
                  <a:rPr lang="en-US" dirty="0"/>
                  <a:t>2.The degree of polynomial x</a:t>
                </a:r>
                <a:r>
                  <a:rPr lang="en-US" baseline="30000" dirty="0"/>
                  <a:t>3</a:t>
                </a:r>
                <a:r>
                  <a:rPr lang="en-US" dirty="0"/>
                  <a:t>x</a:t>
                </a:r>
                <a:r>
                  <a:rPr lang="en-US" baseline="30000" dirty="0">
                    <a:sym typeface="Symbol"/>
                  </a:rPr>
                  <a:t></a:t>
                </a:r>
                <a:r>
                  <a:rPr lang="en-US" baseline="30000" dirty="0"/>
                  <a:t>2</a:t>
                </a:r>
                <a:r>
                  <a:rPr lang="en-US" dirty="0"/>
                  <a:t> + 7 is</a:t>
                </a:r>
              </a:p>
              <a:p>
                <a:pPr marL="0" indent="0">
                  <a:buNone/>
                </a:pPr>
                <a:r>
                  <a:rPr lang="en-US" dirty="0" smtClean="0"/>
                  <a:t>(a)3</a:t>
                </a:r>
                <a:r>
                  <a:rPr lang="en-US" dirty="0"/>
                  <a:t/>
                </a:r>
                <a:r>
                  <a:rPr lang="en-US" dirty="0" smtClean="0"/>
                  <a:t>(b)1</a:t>
                </a:r>
                <a:r>
                  <a:rPr lang="en-US" dirty="0"/>
                  <a:t/>
                </a:r>
                <a:r>
                  <a:rPr lang="en-US" dirty="0" smtClean="0"/>
                  <a:t>(c)0</a:t>
                </a:r>
                <a:r>
                  <a:rPr lang="en-US" dirty="0"/>
                  <a:t/>
                </a:r>
                <a:r>
                  <a:rPr lang="en-US" dirty="0" smtClean="0"/>
                  <a:t>(</a:t>
                </a:r>
                <a:r>
                  <a:rPr lang="en-US" dirty="0"/>
                  <a:t>d</a:t>
                </a:r>
                <a:r>
                  <a:rPr lang="en-US" dirty="0" smtClean="0"/>
                  <a:t>)</a:t>
                </a:r>
                <a:r>
                  <a:rPr lang="en-US" dirty="0" smtClean="0">
                    <a:sym typeface="Symbol"/>
                  </a:rPr>
                  <a:t></a:t>
                </a:r>
                <a:r>
                  <a:rPr lang="en-US" dirty="0"/>
                  <a:t>2</a:t>
                </a:r>
              </a:p>
              <a:p>
                <a:pPr marL="0" indent="0">
                  <a:buNone/>
                </a:pPr>
                <a:r>
                  <a:rPr lang="en-US" dirty="0"/>
                  <a:t>3.</a:t>
                </a:r>
                <a:r>
                  <a:rPr lang="en-US" b="1" dirty="0"/>
                  <a:t/>
                </a:r>
                <a:r>
                  <a:rPr lang="en-US" dirty="0"/>
                  <a:t>Which of the following </a:t>
                </a:r>
                <a:r>
                  <a:rPr lang="en-US" dirty="0" smtClean="0"/>
                  <a:t>expressions </a:t>
                </a:r>
                <a:r>
                  <a:rPr lang="en-US" dirty="0"/>
                  <a:t>are not polynomials. Give reason for your answer</a:t>
                </a:r>
                <a:r>
                  <a:rPr lang="en-US" b="1" dirty="0"/>
                  <a:t>. </a:t>
                </a:r>
                <a:br>
                  <a:rPr lang="en-US" b="1" dirty="0"/>
                </a:br>
                <a:r>
                  <a:rPr lang="en-US" dirty="0"/>
                  <a:t> (a) </a:t>
                </a:r>
                <a14:m>
                  <m:oMath xmlns:m="http://schemas.openxmlformats.org/officeDocument/2006/math">
                    <m:sSup>
                      <m:sSupPr>
                        <m:ctrlPr>
                          <a:rPr lang="en-US" i="1">
                            <a:latin typeface="Cambria Math"/>
                          </a:rPr>
                        </m:ctrlPr>
                      </m:sSupPr>
                      <m:e>
                        <m:r>
                          <a:rPr lang="en-US" i="1">
                            <a:latin typeface="Cambria Math"/>
                          </a:rPr>
                          <m:t>𝑥</m:t>
                        </m:r>
                      </m:e>
                      <m:sup>
                        <m:r>
                          <a:rPr lang="en-US" i="1">
                            <a:latin typeface="Cambria Math"/>
                          </a:rPr>
                          <m:t>3 </m:t>
                        </m:r>
                      </m:sup>
                    </m:sSup>
                    <m:r>
                      <a:rPr lang="en-US" i="1">
                        <a:latin typeface="Cambria Math"/>
                      </a:rPr>
                      <m:t>+</m:t>
                    </m:r>
                    <m:f>
                      <m:fPr>
                        <m:ctrlPr>
                          <a:rPr lang="en-US" i="1">
                            <a:latin typeface="Cambria Math"/>
                          </a:rPr>
                        </m:ctrlPr>
                      </m:fPr>
                      <m:num>
                        <m:r>
                          <a:rPr lang="en-US" i="1">
                            <a:latin typeface="Cambria Math"/>
                          </a:rPr>
                          <m:t>1</m:t>
                        </m:r>
                      </m:num>
                      <m:den>
                        <m:sSup>
                          <m:sSupPr>
                            <m:ctrlPr>
                              <a:rPr lang="en-US" i="1">
                                <a:latin typeface="Cambria Math"/>
                              </a:rPr>
                            </m:ctrlPr>
                          </m:sSupPr>
                          <m:e>
                            <m:r>
                              <a:rPr lang="en-US" i="1">
                                <a:latin typeface="Cambria Math"/>
                              </a:rPr>
                              <m:t>𝑥</m:t>
                            </m:r>
                          </m:e>
                          <m:sup>
                            <m:r>
                              <a:rPr lang="en-US" i="1">
                                <a:latin typeface="Cambria Math"/>
                              </a:rPr>
                              <m:t>2 </m:t>
                            </m:r>
                          </m:sup>
                        </m:sSup>
                      </m:den>
                    </m:f>
                    <m:r>
                      <a:rPr lang="en-US" i="1">
                        <a:latin typeface="Cambria Math"/>
                      </a:rPr>
                      <m:t> +</m:t>
                    </m:r>
                    <m:f>
                      <m:fPr>
                        <m:ctrlPr>
                          <a:rPr lang="en-US" i="1">
                            <a:latin typeface="Cambria Math"/>
                          </a:rPr>
                        </m:ctrlPr>
                      </m:fPr>
                      <m:num>
                        <m:r>
                          <a:rPr lang="en-US" i="1">
                            <a:latin typeface="Cambria Math"/>
                          </a:rPr>
                          <m:t>1</m:t>
                        </m:r>
                      </m:num>
                      <m:den>
                        <m:r>
                          <a:rPr lang="en-US" i="1">
                            <a:latin typeface="Cambria Math"/>
                          </a:rPr>
                          <m:t>𝑥</m:t>
                        </m:r>
                      </m:den>
                    </m:f>
                  </m:oMath>
                </a14:m>
                <a:r>
                  <a:rPr lang="en-US" dirty="0"/>
                  <a:t> </a:t>
                </a:r>
                <a14:m>
                  <m:oMath xmlns:m="http://schemas.openxmlformats.org/officeDocument/2006/math">
                    <m:r>
                      <a:rPr lang="en-US" i="1">
                        <a:latin typeface="Cambria Math"/>
                      </a:rPr>
                      <m:t>+1 </m:t>
                    </m:r>
                    <m:r>
                      <a:rPr lang="en-US" b="0" i="1" smtClean="0">
                        <a:latin typeface="Cambria Math"/>
                      </a:rPr>
                      <m:t> </m:t>
                    </m:r>
                  </m:oMath>
                </a14:m>
                <a:r>
                  <a:rPr lang="en-US" dirty="0" smtClean="0"/>
                  <a:t>	(</a:t>
                </a:r>
                <a:r>
                  <a:rPr lang="en-US" dirty="0"/>
                  <a:t>b) x</a:t>
                </a:r>
                <a:r>
                  <a:rPr lang="en-US" baseline="30000" dirty="0"/>
                  <a:t>2</a:t>
                </a:r>
                <a:r>
                  <a:rPr lang="en-US" dirty="0"/>
                  <a:t> + x + 3 </a:t>
                </a:r>
                <a:endParaRPr lang="en-US" dirty="0" smtClean="0"/>
              </a:p>
              <a:p>
                <a:pPr marL="0" indent="0">
                  <a:buNone/>
                </a:pPr>
                <a:r>
                  <a:rPr lang="en-US" dirty="0" smtClean="0"/>
                  <a:t>(</a:t>
                </a:r>
                <a:r>
                  <a:rPr lang="en-US" dirty="0"/>
                  <a:t>c)   </a:t>
                </a:r>
                <a:r>
                  <a:rPr lang="en-US" dirty="0" smtClean="0"/>
                  <a:t>		(</a:t>
                </a:r>
                <a:r>
                  <a:rPr lang="en-US" dirty="0"/>
                  <a:t>d) </a:t>
                </a:r>
              </a:p>
              <a:p>
                <a:pPr marL="0" indent="0">
                  <a:buNone/>
                </a:pPr>
                <a:r>
                  <a:rPr lang="en-US" dirty="0" smtClean="0"/>
                  <a:t/>
                </a:r>
              </a:p>
              <a:p>
                <a:pPr marL="0" indent="0">
                  <a:buNone/>
                </a:pPr>
                <a:r>
                  <a:rPr lang="en-US" dirty="0" smtClean="0"/>
                  <a:t>4</a:t>
                </a:r>
                <a:r>
                  <a:rPr lang="en-US" dirty="0"/>
                  <a:t>. What will be value of p(3), if 3 is one of zero of polynomial p(x) = x</a:t>
                </a:r>
                <a:r>
                  <a:rPr lang="en-US" baseline="30000" dirty="0"/>
                  <a:t>3</a:t>
                </a:r>
                <a:r>
                  <a:rPr lang="en-US" dirty="0"/>
                  <a:t/>
                </a:r>
                <a14:m>
                  <m:oMath xmlns:m="http://schemas.openxmlformats.org/officeDocument/2006/math">
                    <m:r>
                      <a:rPr lang="en-US" i="1">
                        <a:latin typeface="Cambria Math"/>
                      </a:rPr>
                      <m:t>−</m:t>
                    </m:r>
                  </m:oMath>
                </a14:m>
                <a:r>
                  <a:rPr lang="en-US" dirty="0"/>
                  <a:t> 2x + 9 ?</a:t>
                </a:r>
              </a:p>
              <a:p>
                <a:pPr marL="0" indent="0">
                  <a:buNone/>
                </a:pPr>
                <a:r>
                  <a:rPr lang="en-US" dirty="0" smtClean="0"/>
                  <a:t>(a)30</a:t>
                </a:r>
                <a:r>
                  <a:rPr lang="en-US" dirty="0"/>
                  <a:t/>
                </a:r>
                <a:r>
                  <a:rPr lang="en-US" dirty="0" smtClean="0"/>
                  <a:t>(b)9</a:t>
                </a:r>
                <a:r>
                  <a:rPr lang="en-US" dirty="0"/>
                  <a:t/>
                </a:r>
                <a:r>
                  <a:rPr lang="en-US" dirty="0" smtClean="0"/>
                  <a:t>(c)27</a:t>
                </a:r>
                <a:r>
                  <a:rPr lang="en-US" dirty="0"/>
                  <a:t/>
                </a:r>
                <a:r>
                  <a:rPr lang="en-US" dirty="0" smtClean="0"/>
                  <a:t>(d)0</a:t>
                </a:r>
                <a:endParaRPr lang="en-US" dirty="0"/>
              </a:p>
              <a:p>
                <a:pPr marL="0" indent="0">
                  <a:buNone/>
                </a:pPr>
                <a:r>
                  <a:rPr lang="en-US" dirty="0"/>
                  <a:t> 5. If 1 is one of the zeros of the polynomial x</a:t>
                </a:r>
                <a:r>
                  <a:rPr lang="en-US" baseline="30000" dirty="0"/>
                  <a:t>3</a:t>
                </a:r>
                <a:r>
                  <a:rPr lang="en-US" dirty="0"/>
                  <a:t> + 2x</a:t>
                </a:r>
                <a:r>
                  <a:rPr lang="en-US" baseline="30000" dirty="0"/>
                  <a:t>2</a:t>
                </a:r>
                <a:r>
                  <a:rPr lang="en-US" dirty="0"/>
                  <a:t> + x + k, the value of k is</a:t>
                </a:r>
              </a:p>
              <a:p>
                <a:pPr marL="0" indent="0">
                  <a:buNone/>
                </a:pPr>
                <a:r>
                  <a:rPr lang="en-US" dirty="0" smtClean="0"/>
                  <a:t>(a)1</a:t>
                </a:r>
                <a:r>
                  <a:rPr lang="en-US" dirty="0"/>
                  <a:t/>
                </a:r>
                <a:r>
                  <a:rPr lang="en-US" dirty="0" smtClean="0"/>
                  <a:t>(b)4</a:t>
                </a:r>
                <a:r>
                  <a:rPr lang="en-US" dirty="0"/>
                  <a:t/>
                </a:r>
                <a:r>
                  <a:rPr lang="en-US" dirty="0" smtClean="0"/>
                  <a:t>(</a:t>
                </a:r>
                <a:r>
                  <a:rPr lang="en-US" dirty="0"/>
                  <a:t>c</a:t>
                </a:r>
                <a:r>
                  <a:rPr lang="en-US" dirty="0" smtClean="0"/>
                  <a:t>)</a:t>
                </a:r>
                <a:r>
                  <a:rPr lang="en-US" dirty="0" smtClean="0">
                    <a:sym typeface="Symbol"/>
                  </a:rPr>
                  <a:t></a:t>
                </a:r>
                <a:r>
                  <a:rPr lang="en-US" dirty="0" smtClean="0"/>
                  <a:t>4</a:t>
                </a:r>
                <a:r>
                  <a:rPr lang="en-US" dirty="0"/>
                  <a:t/>
                </a:r>
                <a:r>
                  <a:rPr lang="en-US" dirty="0" smtClean="0"/>
                  <a:t>(d)5</a:t>
                </a:r>
                <a:endParaRPr lang="en-US" dirty="0"/>
              </a:p>
              <a:p>
                <a:pPr marL="0" indent="0">
                  <a:buNone/>
                </a:pPr>
                <a:r>
                  <a:rPr lang="en-US" b="1" u="sng" dirty="0"/>
                  <a:t>Fill in the blanks.</a:t>
                </a:r>
                <a:endParaRPr lang="en-US" dirty="0"/>
              </a:p>
              <a:p>
                <a:pPr marL="0" indent="0">
                  <a:buNone/>
                </a:pPr>
                <a:r>
                  <a:rPr lang="en-US" dirty="0"/>
                  <a:t>1.The maximum number of zeros that a polynomial of degree 3 can have is----------</a:t>
                </a:r>
              </a:p>
              <a:p>
                <a:pPr marL="0" indent="0">
                  <a:buNone/>
                </a:pPr>
                <a:r>
                  <a:rPr lang="en-US" dirty="0"/>
                  <a:t>2.The number of zeros of a cubic polynomial is---------</a:t>
                </a:r>
              </a:p>
              <a:p>
                <a:pPr marL="0" indent="0">
                  <a:buNone/>
                </a:pPr>
                <a:r>
                  <a:rPr lang="en-US" dirty="0"/>
                  <a:t>3. The degree of a constant polynomial is-----</a:t>
                </a:r>
              </a:p>
              <a:p>
                <a:pPr marL="0" indent="0">
                  <a:buNone/>
                </a:pPr>
                <a:r>
                  <a:rPr lang="en-US" dirty="0"/>
                  <a:t>4.A quadratic polynomial can have at </a:t>
                </a:r>
                <a:r>
                  <a:rPr lang="en-US" dirty="0" smtClean="0"/>
                  <a:t>most ---------zeroes-</a:t>
                </a:r>
              </a:p>
              <a:p>
                <a:pPr marL="0" indent="0">
                  <a:buNone/>
                </a:pPr>
                <a:r>
                  <a:rPr lang="en-US" dirty="0" smtClean="0"/>
                  <a:t>5</a:t>
                </a:r>
                <a:r>
                  <a:rPr lang="en-US" dirty="0"/>
                  <a:t>. A real </a:t>
                </a:r>
                <a:r>
                  <a:rPr lang="en-US" dirty="0" smtClean="0"/>
                  <a:t>number ‘a’ </a:t>
                </a:r>
                <a:r>
                  <a:rPr lang="en-US" dirty="0"/>
                  <a:t>is called a zero of the polynomial f(x),if ) f(a) = </a:t>
                </a:r>
                <a:r>
                  <a:rPr lang="en-US" dirty="0" smtClean="0"/>
                  <a:t>----------</a:t>
                </a:r>
              </a:p>
              <a:p>
                <a:pPr marL="0" indent="0">
                  <a:buNone/>
                </a:pPr>
                <a:r>
                  <a:rPr lang="en-US" dirty="0" smtClean="0"/>
                  <a:t/>
                </a:r>
                <a:r>
                  <a:rPr lang="en-US" dirty="0"/>
                  <a:t>6.The no of points </a:t>
                </a:r>
                <a:r>
                  <a:rPr lang="en-US" dirty="0" smtClean="0"/>
                  <a:t/>
                </a:r>
                <a:r>
                  <a:rPr lang="en-US" dirty="0"/>
                  <a:t>the polynomial p(x) = x</a:t>
                </a:r>
                <a:r>
                  <a:rPr lang="en-US" baseline="30000" dirty="0"/>
                  <a:t>3</a:t>
                </a:r>
                <a:r>
                  <a:rPr lang="en-US" dirty="0"/>
                  <a:t> + 8 intersects with x-axis is   -----------</a:t>
                </a:r>
              </a:p>
              <a:p>
                <a:pPr marL="0" indent="0">
                  <a:buNone/>
                </a:pPr>
                <a:r>
                  <a:rPr lang="en-US" b="1" u="sng" dirty="0"/>
                  <a:t>Very Short Answer Type Questions</a:t>
                </a:r>
                <a:endParaRPr lang="en-US" dirty="0"/>
              </a:p>
              <a:p>
                <a:pPr marL="0" indent="0">
                  <a:buNone/>
                </a:pPr>
                <a:r>
                  <a:rPr lang="en-US" dirty="0"/>
                  <a:t>  1. Classify the following as linear, bi-quadratic, cubic and constant polynomials.   </a:t>
                </a:r>
                <a:br>
                  <a:rPr lang="en-US" dirty="0"/>
                </a:br>
                <a:r>
                  <a:rPr lang="en-US" dirty="0"/>
                  <a:t/>
                </a:r>
                <a:r>
                  <a:rPr lang="en-US" dirty="0" smtClean="0"/>
                  <a:t/>
                </a:r>
                <a:r>
                  <a:rPr lang="en-US" dirty="0"/>
                  <a:t>(i) 4m</a:t>
                </a:r>
                <a:r>
                  <a:rPr lang="en-US" baseline="30000" dirty="0"/>
                  <a:t>4</a:t>
                </a:r>
                <a:r>
                  <a:rPr lang="en-US" dirty="0"/>
                  <a:t> + 4m</a:t>
                </a:r>
                <a:r>
                  <a:rPr lang="en-US" baseline="30000" dirty="0"/>
                  <a:t>2</a:t>
                </a:r>
                <a:r>
                  <a:rPr lang="en-US" dirty="0"/>
                  <a:t> – 4m - 4   </a:t>
                </a:r>
              </a:p>
              <a:p>
                <a:pPr marL="0" indent="0">
                  <a:buNone/>
                </a:pPr>
                <a:r>
                  <a:rPr lang="en-US" dirty="0"/>
                  <a:t/>
                </a:r>
                <a:r>
                  <a:rPr lang="en-US" dirty="0" smtClean="0"/>
                  <a:t>  (</a:t>
                </a:r>
                <a:r>
                  <a:rPr lang="en-US" dirty="0"/>
                  <a:t>ii) 8  </a:t>
                </a:r>
              </a:p>
              <a:p>
                <a:pPr marL="0" indent="0">
                  <a:buNone/>
                </a:pPr>
                <a:r>
                  <a:rPr lang="en-US" dirty="0"/>
                  <a:t/>
                </a:r>
                <a:r>
                  <a:rPr lang="en-US" dirty="0" smtClean="0"/>
                  <a:t/>
                </a:r>
                <a:r>
                  <a:rPr lang="en-US" dirty="0"/>
                  <a:t> (iii) 5x + 6x</a:t>
                </a:r>
                <a:r>
                  <a:rPr lang="en-US" baseline="30000" dirty="0"/>
                  <a:t>3 </a:t>
                </a:r>
                <a:r>
                  <a:rPr lang="en-US" dirty="0"/>
                  <a:t>  -7x</a:t>
                </a:r>
                <a:r>
                  <a:rPr lang="en-US" baseline="30000" dirty="0"/>
                  <a:t>2 </a:t>
                </a:r>
                <a:r>
                  <a:rPr lang="en-US" dirty="0"/>
                  <a:t>– 2 </a:t>
                </a:r>
              </a:p>
              <a:p>
                <a:pPr marL="0" indent="0">
                  <a:buNone/>
                </a:pPr>
                <a:r>
                  <a:rPr lang="en-US" dirty="0"/>
                  <a:t>   (iv) 9 - 2y</a:t>
                </a:r>
              </a:p>
              <a:p>
                <a:pPr marL="0" indent="0">
                  <a:buNone/>
                </a:pPr>
                <a:r>
                  <a:rPr lang="en-US" dirty="0"/>
                  <a:t>2. I</a:t>
                </a:r>
                <a:r>
                  <a:rPr lang="en-US" dirty="0" smtClean="0"/>
                  <a:t>s </a:t>
                </a:r>
                <a:r>
                  <a:rPr lang="en-US" dirty="0"/>
                  <a:t>f(x) = ax + b called a linear polynomial? </a:t>
                </a:r>
                <a:r>
                  <a:rPr lang="en-US" dirty="0" smtClean="0"/>
                  <a:t>Justify.</a:t>
                </a:r>
                <a:r>
                  <a:rPr lang="en-US" dirty="0"/>
                  <a:t/>
                </a:r>
                <a:br>
                  <a:rPr lang="en-US" dirty="0"/>
                </a:b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81000" y="685800"/>
                <a:ext cx="8229600" cy="5943600"/>
              </a:xfrm>
              <a:blipFill rotWithShape="1">
                <a:blip r:embed="rId2"/>
                <a:stretch>
                  <a:fillRect l="-741" t="-410"/>
                </a:stretch>
              </a:blipFill>
            </p:spPr>
            <p:txBody>
              <a:bodyPr/>
              <a:lstStyle/>
              <a:p>
                <a:r>
                  <a:rPr lang="en-US">
                    <a:noFill/>
                  </a:rPr>
                  <a:t> </a:t>
                </a:r>
              </a:p>
            </p:txBody>
          </p:sp>
        </mc:Fallback>
      </mc:AlternateContent>
      <p:pic>
        <p:nvPicPr>
          <p:cNvPr id="4" name="Picture 3" descr="http://topperlearning.com/userfiles/image/x/Math/3jun08_e/Subjective%20-X%20Polynomials-Geometric%20Meaning%20of%20Zeroes_files/image003.gif"/>
          <p:cNvPicPr/>
          <p:nvPr/>
        </p:nvPicPr>
        <p:blipFill>
          <a:blip r:embed="rId3">
            <a:extLst>
              <a:ext uri="{28A0092B-C50C-407E-A947-70E740481C1C}">
                <a14:useLocalDpi xmlns:a14="http://schemas.microsoft.com/office/drawing/2010/main" xmlns="" val="0"/>
              </a:ext>
            </a:extLst>
          </a:blip>
          <a:srcRect/>
          <a:stretch>
            <a:fillRect/>
          </a:stretch>
        </p:blipFill>
        <p:spPr bwMode="auto">
          <a:xfrm>
            <a:off x="820479" y="2396645"/>
            <a:ext cx="752475" cy="304800"/>
          </a:xfrm>
          <a:prstGeom prst="rect">
            <a:avLst/>
          </a:prstGeom>
          <a:noFill/>
          <a:ln>
            <a:noFill/>
          </a:ln>
        </p:spPr>
      </p:pic>
      <p:pic>
        <p:nvPicPr>
          <p:cNvPr id="5" name="Picture 4" descr="http://topperlearning.com/userfiles/image/x/Math/3jun08_e/Subjective%20-X%20Polynomials-Geometric%20Meaning%20of%20Zeroes_files/image004.gif"/>
          <p:cNvPicPr/>
          <p:nvPr/>
        </p:nvPicPr>
        <p:blipFill>
          <a:blip r:embed="rId4">
            <a:extLst>
              <a:ext uri="{28A0092B-C50C-407E-A947-70E740481C1C}">
                <a14:useLocalDpi xmlns:a14="http://schemas.microsoft.com/office/drawing/2010/main" xmlns="" val="0"/>
              </a:ext>
            </a:extLst>
          </a:blip>
          <a:srcRect/>
          <a:stretch>
            <a:fillRect/>
          </a:stretch>
        </p:blipFill>
        <p:spPr bwMode="auto">
          <a:xfrm>
            <a:off x="2590800" y="2396645"/>
            <a:ext cx="771525" cy="238125"/>
          </a:xfrm>
          <a:prstGeom prst="rect">
            <a:avLst/>
          </a:prstGeom>
          <a:noFill/>
          <a:ln>
            <a:noFill/>
          </a:ln>
        </p:spPr>
      </p:pic>
    </p:spTree>
    <p:extLst>
      <p:ext uri="{BB962C8B-B14F-4D97-AF65-F5344CB8AC3E}">
        <p14:creationId xmlns:p14="http://schemas.microsoft.com/office/powerpoint/2010/main" xmlns="" val="382550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543800" cy="4114800"/>
          </a:xfrm>
        </p:spPr>
        <p:txBody>
          <a:bodyPr>
            <a:normAutofit fontScale="90000"/>
          </a:bodyPr>
          <a:lstStyle/>
          <a:p>
            <a:pPr algn="ctr"/>
            <a:r>
              <a:rPr lang="en-US" dirty="0" smtClean="0"/>
              <a:t>SESSION-2</a:t>
            </a:r>
            <a:br>
              <a:rPr lang="en-US" dirty="0" smtClean="0"/>
            </a:br>
            <a:r>
              <a:rPr lang="en-US" dirty="0"/>
              <a:t/>
            </a:r>
            <a:br>
              <a:rPr lang="en-US" dirty="0"/>
            </a:br>
            <a:r>
              <a:rPr lang="en-US" dirty="0" smtClean="0"/>
              <a:t/>
            </a:r>
            <a:br>
              <a:rPr lang="en-US" dirty="0" smtClean="0"/>
            </a:br>
            <a:r>
              <a:rPr lang="en-US" dirty="0" smtClean="0"/>
              <a:t>Graphical Presentation of polynomials</a:t>
            </a:r>
            <a:endParaRPr lang="en-US" dirty="0"/>
          </a:p>
        </p:txBody>
      </p:sp>
    </p:spTree>
    <p:extLst>
      <p:ext uri="{BB962C8B-B14F-4D97-AF65-F5344CB8AC3E}">
        <p14:creationId xmlns:p14="http://schemas.microsoft.com/office/powerpoint/2010/main" xmlns="" val="1598051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7924800" cy="6096000"/>
          </a:xfrm>
        </p:spPr>
        <p:txBody>
          <a:bodyPr>
            <a:normAutofit fontScale="92500"/>
          </a:bodyPr>
          <a:lstStyle/>
          <a:p>
            <a:pPr marL="0" indent="0">
              <a:buNone/>
            </a:pPr>
            <a:r>
              <a:rPr lang="en-IN" b="1" u="sng" dirty="0"/>
              <a:t>Graphical Representations</a:t>
            </a:r>
            <a:endParaRPr lang="en-US" b="1" u="sng" dirty="0"/>
          </a:p>
          <a:p>
            <a:r>
              <a:rPr lang="en-IN" dirty="0" smtClean="0"/>
              <a:t>Any Polynomial p(x)  </a:t>
            </a:r>
            <a:r>
              <a:rPr lang="en-IN" dirty="0"/>
              <a:t>can be represented </a:t>
            </a:r>
            <a:r>
              <a:rPr lang="en-IN" dirty="0" err="1" smtClean="0"/>
              <a:t>geometrically,where</a:t>
            </a:r>
            <a:r>
              <a:rPr lang="en-IN" dirty="0" smtClean="0"/>
              <a:t> p(x) represents the value of the polynomial for different values of x we take.</a:t>
            </a:r>
          </a:p>
          <a:p>
            <a:r>
              <a:rPr lang="en-IN" dirty="0" smtClean="0"/>
              <a:t>Each </a:t>
            </a:r>
            <a:r>
              <a:rPr lang="en-IN" dirty="0"/>
              <a:t>point on the graph represents the x and y coordinates of the point that </a:t>
            </a:r>
            <a:r>
              <a:rPr lang="en-IN" dirty="0" smtClean="0"/>
              <a:t>satisfies x as value of the variable and y as the value of the polynomial. </a:t>
            </a:r>
            <a:endParaRPr lang="en-US" dirty="0"/>
          </a:p>
          <a:p>
            <a:r>
              <a:rPr lang="en-IN" dirty="0"/>
              <a:t>For example, the </a:t>
            </a:r>
            <a:r>
              <a:rPr lang="en-IN" dirty="0" smtClean="0"/>
              <a:t>polynomial p(x)= x, </a:t>
            </a:r>
            <a:r>
              <a:rPr lang="en-IN" dirty="0"/>
              <a:t>on a graph, will be a straight line that joins all the points which have their x coordinate equal to their y coordinate. Example </a:t>
            </a:r>
            <a:r>
              <a:rPr lang="en-IN" dirty="0" smtClean="0"/>
              <a:t>:(</a:t>
            </a:r>
            <a:r>
              <a:rPr lang="en-IN" dirty="0"/>
              <a:t>1,1), (2,2) and so on.</a:t>
            </a:r>
            <a:endParaRPr lang="en-US" dirty="0"/>
          </a:p>
          <a:p>
            <a:pPr marL="0" indent="0">
              <a:buNone/>
            </a:pPr>
            <a:endParaRPr lang="en-US" dirty="0"/>
          </a:p>
          <a:p>
            <a:pPr marL="0" indent="0">
              <a:buNone/>
            </a:pPr>
            <a:r>
              <a:rPr lang="en-IN" dirty="0"/>
              <a:t> </a:t>
            </a:r>
            <a:endParaRPr lang="en-US" dirty="0"/>
          </a:p>
          <a:p>
            <a:pPr marL="0" indent="0">
              <a:buNone/>
            </a:pPr>
            <a:r>
              <a:rPr lang="en-IN" dirty="0"/>
              <a:t> </a:t>
            </a:r>
            <a:endParaRPr lang="en-US" dirty="0"/>
          </a:p>
          <a:p>
            <a:pPr marL="0" indent="0">
              <a:buNone/>
            </a:pPr>
            <a:r>
              <a:rPr lang="en-IN" dirty="0"/>
              <a:t> </a:t>
            </a:r>
            <a:endParaRPr lang="en-US" dirty="0"/>
          </a:p>
          <a:p>
            <a:pPr marL="0" indent="0">
              <a:buNone/>
            </a:pPr>
            <a:r>
              <a:rPr lang="en-IN" dirty="0"/>
              <a:t> </a:t>
            </a:r>
            <a:endParaRPr lang="en-US" dirty="0"/>
          </a:p>
          <a:p>
            <a:pPr marL="0" indent="0">
              <a:buNone/>
            </a:pPr>
            <a:r>
              <a:rPr lang="en-IN" dirty="0"/>
              <a:t> </a:t>
            </a:r>
            <a:endParaRPr lang="en-US" dirty="0"/>
          </a:p>
          <a:p>
            <a:endParaRPr lang="en-US" dirty="0"/>
          </a:p>
        </p:txBody>
      </p:sp>
      <p:pic>
        <p:nvPicPr>
          <p:cNvPr id="4" name="Picture 3" descr="Polynomials for class 10 -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4080387"/>
            <a:ext cx="3048000" cy="1981200"/>
          </a:xfrm>
          <a:prstGeom prst="rect">
            <a:avLst/>
          </a:prstGeom>
          <a:noFill/>
          <a:ln>
            <a:noFill/>
          </a:ln>
        </p:spPr>
      </p:pic>
    </p:spTree>
    <p:extLst>
      <p:ext uri="{BB962C8B-B14F-4D97-AF65-F5344CB8AC3E}">
        <p14:creationId xmlns:p14="http://schemas.microsoft.com/office/powerpoint/2010/main" xmlns="" val="2498082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7543800" cy="4191000"/>
          </a:xfrm>
        </p:spPr>
        <p:txBody>
          <a:bodyPr/>
          <a:lstStyle/>
          <a:p>
            <a:pPr marL="0" indent="0">
              <a:buNone/>
            </a:pPr>
            <a:r>
              <a:rPr lang="en-IN" dirty="0" smtClean="0"/>
              <a:t>  </a:t>
            </a:r>
            <a:r>
              <a:rPr lang="en-IN" sz="2800" b="1" u="sng" dirty="0" smtClean="0">
                <a:solidFill>
                  <a:srgbClr val="7030A0"/>
                </a:solidFill>
              </a:rPr>
              <a:t>Visualization </a:t>
            </a:r>
            <a:r>
              <a:rPr lang="en-IN" sz="2800" b="1" u="sng" dirty="0">
                <a:solidFill>
                  <a:srgbClr val="7030A0"/>
                </a:solidFill>
              </a:rPr>
              <a:t>of a Polynomial</a:t>
            </a:r>
            <a:endParaRPr lang="en-US" b="1" u="sng" dirty="0">
              <a:solidFill>
                <a:srgbClr val="7030A0"/>
              </a:solidFill>
            </a:endParaRPr>
          </a:p>
          <a:p>
            <a:r>
              <a:rPr lang="en-IN" dirty="0"/>
              <a:t>Geometrical Representation of </a:t>
            </a:r>
            <a:r>
              <a:rPr lang="en-IN" dirty="0" smtClean="0"/>
              <a:t>a</a:t>
            </a:r>
          </a:p>
          <a:p>
            <a:pPr marL="0" indent="0">
              <a:buNone/>
            </a:pPr>
            <a:r>
              <a:rPr lang="en-IN" dirty="0" smtClean="0"/>
              <a:t>     </a:t>
            </a:r>
            <a:r>
              <a:rPr lang="en-IN" dirty="0"/>
              <a:t>Linear Polynomial</a:t>
            </a:r>
            <a:endParaRPr lang="en-US" dirty="0"/>
          </a:p>
          <a:p>
            <a:r>
              <a:rPr lang="en-IN" dirty="0"/>
              <a:t>The graph of a linear </a:t>
            </a:r>
            <a:r>
              <a:rPr lang="en-IN" dirty="0" smtClean="0"/>
              <a:t>polynomial</a:t>
            </a:r>
          </a:p>
          <a:p>
            <a:pPr marL="0" indent="0">
              <a:buNone/>
            </a:pPr>
            <a:r>
              <a:rPr lang="en-IN" dirty="0"/>
              <a:t> </a:t>
            </a:r>
            <a:r>
              <a:rPr lang="en-IN" dirty="0" smtClean="0"/>
              <a:t>    </a:t>
            </a:r>
            <a:r>
              <a:rPr lang="en-IN" dirty="0"/>
              <a:t>is a straight line. It cuts </a:t>
            </a:r>
            <a:r>
              <a:rPr lang="en-IN" dirty="0" smtClean="0"/>
              <a:t>the</a:t>
            </a:r>
          </a:p>
          <a:p>
            <a:pPr marL="0" indent="0">
              <a:buNone/>
            </a:pPr>
            <a:r>
              <a:rPr lang="en-IN" dirty="0"/>
              <a:t> </a:t>
            </a:r>
            <a:r>
              <a:rPr lang="en-IN" dirty="0" smtClean="0"/>
              <a:t>    x-axis </a:t>
            </a:r>
            <a:r>
              <a:rPr lang="en-IN" dirty="0"/>
              <a:t>at exactly one point.</a:t>
            </a:r>
            <a:br>
              <a:rPr lang="en-IN" dirty="0"/>
            </a:br>
            <a:r>
              <a:rPr lang="en-IN" dirty="0" smtClean="0"/>
              <a:t>           </a:t>
            </a:r>
          </a:p>
          <a:p>
            <a:pPr marL="0" indent="0">
              <a:buNone/>
            </a:pPr>
            <a:endParaRPr lang="en-IN" dirty="0"/>
          </a:p>
          <a:p>
            <a:pPr marL="0" indent="0">
              <a:buNone/>
            </a:pPr>
            <a:r>
              <a:rPr lang="en-IN" dirty="0" smtClean="0"/>
              <a:t>                                                                    </a:t>
            </a:r>
            <a:r>
              <a:rPr lang="en-IN" dirty="0"/>
              <a:t> Linear graph</a:t>
            </a:r>
            <a:endParaRPr lang="en-US" dirty="0"/>
          </a:p>
        </p:txBody>
      </p:sp>
      <p:pic>
        <p:nvPicPr>
          <p:cNvPr id="4" name="Picture 3" descr="Polynomials for class 10-2"/>
          <p:cNvPicPr/>
          <p:nvPr/>
        </p:nvPicPr>
        <p:blipFill>
          <a:blip r:embed="rId2">
            <a:extLst>
              <a:ext uri="{28A0092B-C50C-407E-A947-70E740481C1C}">
                <a14:useLocalDpi xmlns:a14="http://schemas.microsoft.com/office/drawing/2010/main" xmlns="" val="0"/>
              </a:ext>
            </a:extLst>
          </a:blip>
          <a:srcRect/>
          <a:stretch>
            <a:fillRect/>
          </a:stretch>
        </p:blipFill>
        <p:spPr bwMode="auto">
          <a:xfrm>
            <a:off x="5816272" y="1295400"/>
            <a:ext cx="2468880" cy="3505200"/>
          </a:xfrm>
          <a:prstGeom prst="rect">
            <a:avLst/>
          </a:prstGeom>
          <a:noFill/>
          <a:ln>
            <a:noFill/>
          </a:ln>
        </p:spPr>
      </p:pic>
    </p:spTree>
    <p:extLst>
      <p:ext uri="{BB962C8B-B14F-4D97-AF65-F5344CB8AC3E}">
        <p14:creationId xmlns:p14="http://schemas.microsoft.com/office/powerpoint/2010/main" xmlns="" val="2693341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001000" cy="5410200"/>
          </a:xfrm>
        </p:spPr>
        <p:txBody>
          <a:bodyPr>
            <a:normAutofit/>
          </a:bodyPr>
          <a:lstStyle/>
          <a:p>
            <a:r>
              <a:rPr lang="en-IN" sz="2800" b="1" u="sng" dirty="0">
                <a:solidFill>
                  <a:srgbClr val="7030A0"/>
                </a:solidFill>
              </a:rPr>
              <a:t>Geometrical Representation of a Quadratic </a:t>
            </a:r>
            <a:r>
              <a:rPr lang="en-IN" sz="2800" b="1" u="sng" dirty="0" smtClean="0">
                <a:solidFill>
                  <a:srgbClr val="7030A0"/>
                </a:solidFill>
              </a:rPr>
              <a:t>Polynomial</a:t>
            </a:r>
            <a:r>
              <a:rPr lang="en-IN" dirty="0"/>
              <a:t> </a:t>
            </a:r>
            <a:endParaRPr lang="en-US" sz="1400" dirty="0"/>
          </a:p>
          <a:p>
            <a:pPr lvl="1"/>
            <a:r>
              <a:rPr lang="en-IN" sz="2400" dirty="0"/>
              <a:t>The graph of a quadratic </a:t>
            </a:r>
            <a:endParaRPr lang="en-IN" sz="2400" dirty="0" smtClean="0"/>
          </a:p>
          <a:p>
            <a:pPr marL="320040" lvl="1" indent="0">
              <a:buNone/>
            </a:pPr>
            <a:r>
              <a:rPr lang="en-IN" sz="2400" dirty="0" smtClean="0"/>
              <a:t>    polynomial </a:t>
            </a:r>
            <a:r>
              <a:rPr lang="en-IN" sz="2400" dirty="0"/>
              <a:t>is a parabola.</a:t>
            </a:r>
            <a:endParaRPr lang="en-US" sz="1400" dirty="0"/>
          </a:p>
          <a:p>
            <a:pPr lvl="1"/>
            <a:r>
              <a:rPr lang="en-IN" sz="2400" dirty="0"/>
              <a:t>It looks like a U </a:t>
            </a:r>
            <a:r>
              <a:rPr lang="en-IN" sz="2400" dirty="0" smtClean="0"/>
              <a:t>which either opens</a:t>
            </a:r>
          </a:p>
          <a:p>
            <a:pPr marL="320040" lvl="1" indent="0">
              <a:buNone/>
            </a:pPr>
            <a:r>
              <a:rPr lang="en-IN" sz="2400" dirty="0" smtClean="0"/>
              <a:t>    upwards </a:t>
            </a:r>
            <a:r>
              <a:rPr lang="en-IN" sz="2400" dirty="0"/>
              <a:t>or opens </a:t>
            </a:r>
            <a:r>
              <a:rPr lang="en-IN" sz="2400" dirty="0" smtClean="0"/>
              <a:t>downwards, </a:t>
            </a:r>
          </a:p>
          <a:p>
            <a:pPr marL="320040" lvl="1" indent="0">
              <a:buNone/>
            </a:pPr>
            <a:r>
              <a:rPr lang="en-IN" sz="2400" dirty="0" smtClean="0"/>
              <a:t>   depending on </a:t>
            </a:r>
            <a:r>
              <a:rPr lang="en-IN" sz="2400" dirty="0"/>
              <a:t>the value </a:t>
            </a:r>
            <a:r>
              <a:rPr lang="en-IN" sz="2400" dirty="0" smtClean="0"/>
              <a:t>of</a:t>
            </a:r>
          </a:p>
          <a:p>
            <a:pPr marL="320040" lvl="1" indent="0">
              <a:buNone/>
            </a:pPr>
            <a:r>
              <a:rPr lang="en-IN" sz="2400" dirty="0"/>
              <a:t> </a:t>
            </a:r>
            <a:r>
              <a:rPr lang="en-IN" sz="2400" dirty="0" smtClean="0"/>
              <a:t>   </a:t>
            </a:r>
            <a:r>
              <a:rPr lang="en-IN" sz="2400" b="1" dirty="0" smtClean="0"/>
              <a:t>a</a:t>
            </a:r>
            <a:r>
              <a:rPr lang="en-IN" sz="2400" dirty="0"/>
              <a:t> in ax</a:t>
            </a:r>
            <a:r>
              <a:rPr lang="en-IN" sz="2400" baseline="30000" dirty="0"/>
              <a:t>2</a:t>
            </a:r>
            <a:r>
              <a:rPr lang="en-IN" sz="2400" dirty="0"/>
              <a:t>+bx+c.</a:t>
            </a:r>
            <a:endParaRPr lang="en-US" sz="1400" dirty="0"/>
          </a:p>
          <a:p>
            <a:pPr lvl="1"/>
            <a:r>
              <a:rPr lang="en-IN" sz="2400" dirty="0"/>
              <a:t>If a is </a:t>
            </a:r>
            <a:r>
              <a:rPr lang="en-IN" sz="2400" b="1" dirty="0"/>
              <a:t>positive</a:t>
            </a:r>
            <a:r>
              <a:rPr lang="en-IN" sz="2400" dirty="0"/>
              <a:t> then parabola </a:t>
            </a:r>
            <a:r>
              <a:rPr lang="en-IN" sz="2400" dirty="0" smtClean="0"/>
              <a:t>opens</a:t>
            </a:r>
          </a:p>
          <a:p>
            <a:pPr marL="320040" lvl="1" indent="0">
              <a:buNone/>
            </a:pPr>
            <a:r>
              <a:rPr lang="en-IN" sz="2400" dirty="0" smtClean="0"/>
              <a:t>   upwards </a:t>
            </a:r>
            <a:r>
              <a:rPr lang="en-IN" sz="2400" dirty="0"/>
              <a:t>and if a is </a:t>
            </a:r>
            <a:r>
              <a:rPr lang="en-IN" sz="2400" b="1" dirty="0"/>
              <a:t>negative </a:t>
            </a:r>
            <a:r>
              <a:rPr lang="en-IN" sz="2400" dirty="0"/>
              <a:t>then </a:t>
            </a:r>
            <a:r>
              <a:rPr lang="en-IN" sz="2400" dirty="0" smtClean="0"/>
              <a:t>it   opens downwards</a:t>
            </a:r>
            <a:r>
              <a:rPr lang="en-IN" sz="2400" dirty="0"/>
              <a:t>.</a:t>
            </a:r>
            <a:endParaRPr lang="en-US" sz="1400" dirty="0"/>
          </a:p>
          <a:p>
            <a:pPr lvl="1"/>
            <a:r>
              <a:rPr lang="en-IN" sz="2400" dirty="0"/>
              <a:t>It can cut the x-axis at </a:t>
            </a:r>
            <a:r>
              <a:rPr lang="en-IN" sz="2400" dirty="0" smtClean="0"/>
              <a:t>no point, one point or </a:t>
            </a:r>
            <a:r>
              <a:rPr lang="en-IN" sz="2400" dirty="0"/>
              <a:t>two points</a:t>
            </a:r>
            <a:r>
              <a:rPr lang="en-IN" sz="2400" dirty="0" smtClean="0"/>
              <a:t>.</a:t>
            </a:r>
          </a:p>
          <a:p>
            <a:pPr lvl="1"/>
            <a:endParaRPr lang="en-US" sz="1400" dirty="0"/>
          </a:p>
          <a:p>
            <a:endParaRPr lang="en-US" dirty="0"/>
          </a:p>
        </p:txBody>
      </p:sp>
      <p:pic>
        <p:nvPicPr>
          <p:cNvPr id="4" name="Picture 3" descr="Polynomials for class 10 -3"/>
          <p:cNvPicPr/>
          <p:nvPr/>
        </p:nvPicPr>
        <p:blipFill>
          <a:blip r:embed="rId2">
            <a:extLst>
              <a:ext uri="{28A0092B-C50C-407E-A947-70E740481C1C}">
                <a14:useLocalDpi xmlns:a14="http://schemas.microsoft.com/office/drawing/2010/main" xmlns="" val="0"/>
              </a:ext>
            </a:extLst>
          </a:blip>
          <a:srcRect/>
          <a:stretch>
            <a:fillRect/>
          </a:stretch>
        </p:blipFill>
        <p:spPr bwMode="auto">
          <a:xfrm>
            <a:off x="5715000" y="1295401"/>
            <a:ext cx="2922270" cy="2362200"/>
          </a:xfrm>
          <a:prstGeom prst="rect">
            <a:avLst/>
          </a:prstGeom>
          <a:noFill/>
          <a:ln>
            <a:noFill/>
          </a:ln>
        </p:spPr>
      </p:pic>
    </p:spTree>
    <p:extLst>
      <p:ext uri="{BB962C8B-B14F-4D97-AF65-F5344CB8AC3E}">
        <p14:creationId xmlns:p14="http://schemas.microsoft.com/office/powerpoint/2010/main" xmlns="" val="517540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7543800" cy="5791200"/>
          </a:xfrm>
        </p:spPr>
        <p:txBody>
          <a:bodyPr>
            <a:normAutofit/>
          </a:bodyPr>
          <a:lstStyle/>
          <a:p>
            <a:r>
              <a:rPr lang="en-IN" dirty="0"/>
              <a:t>Graph of a polynomial which </a:t>
            </a:r>
            <a:endParaRPr lang="en-IN" dirty="0" smtClean="0"/>
          </a:p>
          <a:p>
            <a:pPr marL="0" indent="0">
              <a:buNone/>
            </a:pPr>
            <a:r>
              <a:rPr lang="en-IN" dirty="0" smtClean="0"/>
              <a:t>   cuts </a:t>
            </a:r>
            <a:r>
              <a:rPr lang="en-IN" dirty="0"/>
              <a:t>the x-axis in two </a:t>
            </a:r>
            <a:r>
              <a:rPr lang="en-IN" dirty="0" smtClean="0"/>
              <a:t>distinct</a:t>
            </a:r>
          </a:p>
          <a:p>
            <a:pPr marL="0" indent="0">
              <a:buNone/>
            </a:pPr>
            <a:r>
              <a:rPr lang="en-IN" dirty="0"/>
              <a:t> </a:t>
            </a:r>
            <a:r>
              <a:rPr lang="en-IN" dirty="0" smtClean="0"/>
              <a:t>  </a:t>
            </a:r>
            <a:r>
              <a:rPr lang="en-IN" dirty="0"/>
              <a:t>points (a&gt;0</a:t>
            </a:r>
            <a:r>
              <a:rPr lang="en-IN" dirty="0" smtClean="0"/>
              <a:t>)</a:t>
            </a:r>
          </a:p>
          <a:p>
            <a:r>
              <a:rPr lang="en-IN" dirty="0"/>
              <a:t/>
            </a:r>
            <a:br>
              <a:rPr lang="en-IN" dirty="0"/>
            </a:br>
            <a:r>
              <a:rPr lang="en-IN" dirty="0"/>
              <a:t>Graph of a Quadratic </a:t>
            </a:r>
            <a:r>
              <a:rPr lang="en-IN" dirty="0" smtClean="0"/>
              <a:t>polynomial</a:t>
            </a:r>
          </a:p>
          <a:p>
            <a:pPr marL="0" indent="0">
              <a:buNone/>
            </a:pPr>
            <a:r>
              <a:rPr lang="en-IN" dirty="0" smtClean="0"/>
              <a:t>    which </a:t>
            </a:r>
            <a:r>
              <a:rPr lang="en-IN" dirty="0"/>
              <a:t>touches the x-axis at one </a:t>
            </a:r>
            <a:endParaRPr lang="en-IN" dirty="0" smtClean="0"/>
          </a:p>
          <a:p>
            <a:pPr marL="0" indent="0">
              <a:buNone/>
            </a:pPr>
            <a:r>
              <a:rPr lang="en-IN" dirty="0" smtClean="0"/>
              <a:t>    point </a:t>
            </a:r>
            <a:r>
              <a:rPr lang="en-IN" dirty="0"/>
              <a:t>(a&gt;0)</a:t>
            </a:r>
            <a:endParaRPr lang="en-US" dirty="0"/>
          </a:p>
          <a:p>
            <a:r>
              <a:rPr lang="en-IN" dirty="0"/>
              <a:t>Graph of a Quadratic </a:t>
            </a:r>
            <a:r>
              <a:rPr lang="en-IN" dirty="0" smtClean="0"/>
              <a:t>polynomial</a:t>
            </a:r>
          </a:p>
          <a:p>
            <a:pPr marL="0" indent="0">
              <a:buNone/>
            </a:pPr>
            <a:r>
              <a:rPr lang="en-IN" dirty="0" smtClean="0"/>
              <a:t>   </a:t>
            </a:r>
            <a:r>
              <a:rPr lang="en-IN" dirty="0"/>
              <a:t>that doesn’t touch the x-axis (a&lt;0)</a:t>
            </a:r>
            <a:endParaRPr lang="en-US" dirty="0"/>
          </a:p>
          <a:p>
            <a:pPr marL="0" indent="0">
              <a:buNone/>
            </a:pPr>
            <a:r>
              <a:rPr lang="en-US" dirty="0" smtClean="0"/>
              <a:t>                                                                 </a:t>
            </a:r>
            <a:endParaRPr lang="en-US" dirty="0"/>
          </a:p>
        </p:txBody>
      </p:sp>
      <p:pic>
        <p:nvPicPr>
          <p:cNvPr id="4" name="Picture 3" descr="Polynomials for class 10 -3"/>
          <p:cNvPicPr/>
          <p:nvPr/>
        </p:nvPicPr>
        <p:blipFill>
          <a:blip r:embed="rId2">
            <a:extLst>
              <a:ext uri="{28A0092B-C50C-407E-A947-70E740481C1C}">
                <a14:useLocalDpi xmlns:a14="http://schemas.microsoft.com/office/drawing/2010/main" xmlns="" val="0"/>
              </a:ext>
            </a:extLst>
          </a:blip>
          <a:srcRect/>
          <a:stretch>
            <a:fillRect/>
          </a:stretch>
        </p:blipFill>
        <p:spPr bwMode="auto">
          <a:xfrm>
            <a:off x="5921478" y="710380"/>
            <a:ext cx="1873044" cy="1676400"/>
          </a:xfrm>
          <a:prstGeom prst="rect">
            <a:avLst/>
          </a:prstGeom>
          <a:noFill/>
          <a:ln>
            <a:noFill/>
          </a:ln>
        </p:spPr>
      </p:pic>
      <p:pic>
        <p:nvPicPr>
          <p:cNvPr id="5" name="Picture 4" descr="Polynomials for class 10 -4"/>
          <p:cNvPicPr/>
          <p:nvPr/>
        </p:nvPicPr>
        <p:blipFill>
          <a:blip r:embed="rId3">
            <a:extLst>
              <a:ext uri="{28A0092B-C50C-407E-A947-70E740481C1C}">
                <a14:useLocalDpi xmlns:a14="http://schemas.microsoft.com/office/drawing/2010/main" xmlns="" val="0"/>
              </a:ext>
            </a:extLst>
          </a:blip>
          <a:srcRect/>
          <a:stretch>
            <a:fillRect/>
          </a:stretch>
        </p:blipFill>
        <p:spPr bwMode="auto">
          <a:xfrm>
            <a:off x="5867400" y="2416277"/>
            <a:ext cx="1981200" cy="1774723"/>
          </a:xfrm>
          <a:prstGeom prst="rect">
            <a:avLst/>
          </a:prstGeom>
          <a:noFill/>
          <a:ln>
            <a:noFill/>
          </a:ln>
        </p:spPr>
      </p:pic>
      <p:pic>
        <p:nvPicPr>
          <p:cNvPr id="6" name="Picture 5" descr="Polynomials for class 10 -5"/>
          <p:cNvPicPr/>
          <p:nvPr/>
        </p:nvPicPr>
        <p:blipFill>
          <a:blip r:embed="rId4">
            <a:extLst>
              <a:ext uri="{28A0092B-C50C-407E-A947-70E740481C1C}">
                <a14:useLocalDpi xmlns:a14="http://schemas.microsoft.com/office/drawing/2010/main" xmlns="" val="0"/>
              </a:ext>
            </a:extLst>
          </a:blip>
          <a:srcRect/>
          <a:stretch>
            <a:fillRect/>
          </a:stretch>
        </p:blipFill>
        <p:spPr bwMode="auto">
          <a:xfrm>
            <a:off x="5867401" y="4343400"/>
            <a:ext cx="1981199" cy="1455174"/>
          </a:xfrm>
          <a:prstGeom prst="rect">
            <a:avLst/>
          </a:prstGeom>
          <a:noFill/>
          <a:ln>
            <a:noFill/>
          </a:ln>
        </p:spPr>
      </p:pic>
    </p:spTree>
    <p:extLst>
      <p:ext uri="{BB962C8B-B14F-4D97-AF65-F5344CB8AC3E}">
        <p14:creationId xmlns:p14="http://schemas.microsoft.com/office/powerpoint/2010/main" xmlns="" val="76614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82000" cy="5715000"/>
          </a:xfrm>
        </p:spPr>
        <p:txBody>
          <a:bodyPr/>
          <a:lstStyle/>
          <a:p>
            <a:r>
              <a:rPr lang="en-IN" b="1" u="sng" dirty="0">
                <a:solidFill>
                  <a:srgbClr val="7030A0"/>
                </a:solidFill>
              </a:rPr>
              <a:t>Graph of the polynomial </a:t>
            </a:r>
            <a:r>
              <a:rPr lang="en-IN" b="1" u="sng" dirty="0" err="1">
                <a:solidFill>
                  <a:srgbClr val="7030A0"/>
                </a:solidFill>
              </a:rPr>
              <a:t>x</a:t>
            </a:r>
            <a:r>
              <a:rPr lang="en-IN" b="1" u="sng" baseline="30000" dirty="0" err="1">
                <a:solidFill>
                  <a:srgbClr val="7030A0"/>
                </a:solidFill>
              </a:rPr>
              <a:t>n</a:t>
            </a:r>
            <a:endParaRPr lang="en-US" b="1" u="sng" dirty="0">
              <a:solidFill>
                <a:srgbClr val="7030A0"/>
              </a:solidFill>
            </a:endParaRPr>
          </a:p>
          <a:p>
            <a:r>
              <a:rPr lang="en-IN" dirty="0"/>
              <a:t>For a polynomial of the form </a:t>
            </a:r>
            <a:r>
              <a:rPr lang="en-IN" dirty="0" smtClean="0"/>
              <a:t>p(x)=</a:t>
            </a:r>
            <a:r>
              <a:rPr lang="en-IN" dirty="0" err="1" smtClean="0"/>
              <a:t>x</a:t>
            </a:r>
            <a:r>
              <a:rPr lang="en-IN" baseline="30000" dirty="0" err="1" smtClean="0"/>
              <a:t>n</a:t>
            </a:r>
            <a:r>
              <a:rPr lang="en-IN" dirty="0"/>
              <a:t> </a:t>
            </a:r>
            <a:endParaRPr lang="en-IN" dirty="0" smtClean="0"/>
          </a:p>
          <a:p>
            <a:pPr marL="0" indent="0">
              <a:buNone/>
            </a:pPr>
            <a:r>
              <a:rPr lang="en-IN" dirty="0" smtClean="0"/>
              <a:t>    where</a:t>
            </a:r>
            <a:r>
              <a:rPr lang="en-IN" dirty="0"/>
              <a:t> </a:t>
            </a:r>
            <a:r>
              <a:rPr lang="en-IN" i="1" dirty="0"/>
              <a:t>n</a:t>
            </a:r>
            <a:r>
              <a:rPr lang="en-IN" dirty="0"/>
              <a:t> is a whole number:</a:t>
            </a:r>
            <a:endParaRPr lang="en-US" dirty="0"/>
          </a:p>
          <a:p>
            <a:pPr marL="0" lvl="0" indent="0">
              <a:buNone/>
            </a:pPr>
            <a:r>
              <a:rPr lang="en-IN" dirty="0" smtClean="0"/>
              <a:t>    as </a:t>
            </a:r>
            <a:r>
              <a:rPr lang="en-IN" dirty="0"/>
              <a:t>n increases, the graph becomes </a:t>
            </a:r>
            <a:endParaRPr lang="en-IN" dirty="0" smtClean="0"/>
          </a:p>
          <a:p>
            <a:pPr marL="0" lvl="0" indent="0">
              <a:buNone/>
            </a:pPr>
            <a:r>
              <a:rPr lang="en-IN" dirty="0" smtClean="0"/>
              <a:t>    steeper </a:t>
            </a:r>
            <a:r>
              <a:rPr lang="en-IN" dirty="0"/>
              <a:t>or draws closer to the </a:t>
            </a:r>
            <a:r>
              <a:rPr lang="en-IN" b="1" dirty="0" smtClean="0"/>
              <a:t>y</a:t>
            </a:r>
            <a:r>
              <a:rPr lang="en-IN" dirty="0" smtClean="0"/>
              <a:t>-axis</a:t>
            </a:r>
            <a:r>
              <a:rPr lang="en-IN" dirty="0"/>
              <a:t>.</a:t>
            </a:r>
            <a:endParaRPr lang="en-US" dirty="0"/>
          </a:p>
          <a:p>
            <a:pPr lvl="0"/>
            <a:r>
              <a:rPr lang="en-IN" dirty="0"/>
              <a:t>If n is odd, the graph lies in the first </a:t>
            </a:r>
            <a:endParaRPr lang="en-IN" dirty="0" smtClean="0"/>
          </a:p>
          <a:p>
            <a:pPr marL="0" lvl="0" indent="0">
              <a:buNone/>
            </a:pPr>
            <a:r>
              <a:rPr lang="en-IN" dirty="0" smtClean="0"/>
              <a:t>    and </a:t>
            </a:r>
            <a:r>
              <a:rPr lang="en-IN" dirty="0"/>
              <a:t>third quadrants</a:t>
            </a:r>
            <a:endParaRPr lang="en-US" dirty="0"/>
          </a:p>
          <a:p>
            <a:pPr lvl="0"/>
            <a:r>
              <a:rPr lang="en-IN" dirty="0" smtClean="0"/>
              <a:t> If </a:t>
            </a:r>
            <a:r>
              <a:rPr lang="en-IN" dirty="0"/>
              <a:t>n is even, the graph lies in the </a:t>
            </a:r>
            <a:r>
              <a:rPr lang="en-IN" dirty="0" smtClean="0"/>
              <a:t>first</a:t>
            </a:r>
          </a:p>
          <a:p>
            <a:pPr marL="0" lvl="0" indent="0">
              <a:buNone/>
            </a:pPr>
            <a:r>
              <a:rPr lang="en-IN" dirty="0" smtClean="0"/>
              <a:t>    </a:t>
            </a:r>
            <a:r>
              <a:rPr lang="en-IN" dirty="0"/>
              <a:t>and second quadrants.</a:t>
            </a:r>
            <a:endParaRPr lang="en-US" dirty="0"/>
          </a:p>
          <a:p>
            <a:pPr marL="0" indent="0">
              <a:buNone/>
            </a:pPr>
            <a:r>
              <a:rPr lang="en-IN" sz="2000" dirty="0" smtClean="0"/>
              <a:t>                                                        Graph </a:t>
            </a:r>
            <a:r>
              <a:rPr lang="en-IN" sz="2000" dirty="0"/>
              <a:t>of polynomials with </a:t>
            </a:r>
            <a:r>
              <a:rPr lang="en-IN" sz="2000" dirty="0" smtClean="0"/>
              <a:t>different </a:t>
            </a:r>
            <a:r>
              <a:rPr lang="en-IN" sz="2000" dirty="0"/>
              <a:t>degrees</a:t>
            </a:r>
            <a:r>
              <a:rPr lang="en-IN" dirty="0"/>
              <a:t>.</a:t>
            </a:r>
            <a:endParaRPr lang="en-US" dirty="0"/>
          </a:p>
          <a:p>
            <a:endParaRPr lang="en-US" dirty="0"/>
          </a:p>
        </p:txBody>
      </p:sp>
      <p:pic>
        <p:nvPicPr>
          <p:cNvPr id="4" name="Picture 3" descr="Polynomials for class 10 -6"/>
          <p:cNvPicPr/>
          <p:nvPr/>
        </p:nvPicPr>
        <p:blipFill>
          <a:blip r:embed="rId2">
            <a:extLst>
              <a:ext uri="{28A0092B-C50C-407E-A947-70E740481C1C}">
                <a14:useLocalDpi xmlns:a14="http://schemas.microsoft.com/office/drawing/2010/main" xmlns="" val="0"/>
              </a:ext>
            </a:extLst>
          </a:blip>
          <a:srcRect/>
          <a:stretch>
            <a:fillRect/>
          </a:stretch>
        </p:blipFill>
        <p:spPr bwMode="auto">
          <a:xfrm>
            <a:off x="5562600" y="1219200"/>
            <a:ext cx="2743200" cy="3810000"/>
          </a:xfrm>
          <a:prstGeom prst="rect">
            <a:avLst/>
          </a:prstGeom>
          <a:noFill/>
          <a:ln>
            <a:noFill/>
          </a:ln>
        </p:spPr>
      </p:pic>
    </p:spTree>
    <p:extLst>
      <p:ext uri="{BB962C8B-B14F-4D97-AF65-F5344CB8AC3E}">
        <p14:creationId xmlns:p14="http://schemas.microsoft.com/office/powerpoint/2010/main" xmlns="" val="686336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943600"/>
          </a:xfrm>
        </p:spPr>
        <p:txBody>
          <a:bodyPr>
            <a:normAutofit/>
          </a:bodyPr>
          <a:lstStyle/>
          <a:p>
            <a:r>
              <a:rPr lang="en-US" b="1" u="sng" dirty="0" smtClean="0">
                <a:solidFill>
                  <a:srgbClr val="7030A0"/>
                </a:solidFill>
              </a:rPr>
              <a:t>PRACTICE QUESTIONS FOR SESSION-2</a:t>
            </a:r>
            <a:r>
              <a:rPr lang="en-US" dirty="0" smtClean="0"/>
              <a:t>.</a:t>
            </a:r>
            <a:r>
              <a:rPr lang="en-US" b="1" dirty="0" smtClean="0"/>
              <a:t> </a:t>
            </a:r>
          </a:p>
          <a:p>
            <a:pPr marL="0" indent="0">
              <a:buNone/>
            </a:pPr>
            <a:r>
              <a:rPr lang="en-US" dirty="0" smtClean="0"/>
              <a:t>1-Which of the following is not the graph </a:t>
            </a:r>
          </a:p>
          <a:p>
            <a:pPr marL="0" indent="0">
              <a:buNone/>
            </a:pPr>
            <a:r>
              <a:rPr lang="en-US" dirty="0" smtClean="0"/>
              <a:t>     of a quadratic polynomial?</a:t>
            </a:r>
            <a:endParaRPr lang="en-US" dirty="0"/>
          </a:p>
          <a:p>
            <a:endParaRPr lang="en-US" b="1" dirty="0" smtClean="0"/>
          </a:p>
          <a:p>
            <a:endParaRPr lang="en-US" b="1" dirty="0" smtClean="0"/>
          </a:p>
          <a:p>
            <a:endParaRPr lang="en-US" b="1" dirty="0"/>
          </a:p>
          <a:p>
            <a:endParaRPr lang="en-US" b="1" dirty="0"/>
          </a:p>
          <a:p>
            <a:pPr marL="0" indent="0">
              <a:buNone/>
            </a:pPr>
            <a:r>
              <a:rPr lang="en-US" dirty="0" smtClean="0"/>
              <a:t>2.What </a:t>
            </a:r>
            <a:r>
              <a:rPr lang="en-US" dirty="0"/>
              <a:t>is the geometrical meaning of the </a:t>
            </a:r>
            <a:r>
              <a:rPr lang="en-US" dirty="0" smtClean="0"/>
              <a:t>zeroes </a:t>
            </a:r>
            <a:r>
              <a:rPr lang="en-US" dirty="0"/>
              <a:t>of a polynomial?</a:t>
            </a:r>
          </a:p>
          <a:p>
            <a:pPr marL="0" indent="0">
              <a:buNone/>
            </a:pPr>
            <a:r>
              <a:rPr lang="en-US" dirty="0" smtClean="0"/>
              <a:t>3. </a:t>
            </a:r>
            <a:r>
              <a:rPr lang="en-US" dirty="0"/>
              <a:t>Explain, what you understand by  the expression of the form </a:t>
            </a:r>
            <a:br>
              <a:rPr lang="en-US" dirty="0"/>
            </a:br>
            <a:r>
              <a:rPr lang="en-US" dirty="0"/>
              <a:t>     P (x) = a</a:t>
            </a:r>
            <a:r>
              <a:rPr lang="en-US" baseline="-25000" dirty="0"/>
              <a:t>0</a:t>
            </a:r>
            <a:r>
              <a:rPr lang="en-US" dirty="0"/>
              <a:t> + a</a:t>
            </a:r>
            <a:r>
              <a:rPr lang="en-US" baseline="-25000" dirty="0"/>
              <a:t>1</a:t>
            </a:r>
            <a:r>
              <a:rPr lang="en-US" dirty="0"/>
              <a:t>x + a</a:t>
            </a:r>
            <a:r>
              <a:rPr lang="en-US" baseline="-25000" dirty="0"/>
              <a:t>2 </a:t>
            </a:r>
            <a:r>
              <a:rPr lang="en-US" dirty="0"/>
              <a:t>x</a:t>
            </a:r>
            <a:r>
              <a:rPr lang="en-US" baseline="30000" dirty="0"/>
              <a:t>2</a:t>
            </a:r>
            <a:r>
              <a:rPr lang="en-US" dirty="0"/>
              <a:t> + a</a:t>
            </a:r>
            <a:r>
              <a:rPr lang="en-US" baseline="-25000" dirty="0"/>
              <a:t>3</a:t>
            </a:r>
            <a:r>
              <a:rPr lang="en-US" dirty="0"/>
              <a:t> x</a:t>
            </a:r>
            <a:r>
              <a:rPr lang="en-US" baseline="30000" dirty="0"/>
              <a:t>3</a:t>
            </a:r>
            <a:r>
              <a:rPr lang="en-US" dirty="0"/>
              <a:t> +………….a</a:t>
            </a:r>
            <a:r>
              <a:rPr lang="en-US" baseline="-25000" dirty="0"/>
              <a:t>n</a:t>
            </a:r>
            <a:r>
              <a:rPr lang="en-US" dirty="0"/>
              <a:t> </a:t>
            </a:r>
            <a:r>
              <a:rPr lang="en-US" dirty="0" err="1"/>
              <a:t>x</a:t>
            </a:r>
            <a:r>
              <a:rPr lang="en-US" baseline="30000" dirty="0" err="1"/>
              <a:t>n</a:t>
            </a:r>
            <a:endParaRPr lang="en-US" dirty="0"/>
          </a:p>
          <a:p>
            <a:pPr marL="0" indent="0">
              <a:buNone/>
            </a:pPr>
            <a:r>
              <a:rPr lang="en-US" dirty="0" smtClean="0"/>
              <a:t>4  </a:t>
            </a:r>
            <a:r>
              <a:rPr lang="en-US" dirty="0"/>
              <a:t>Name the point at which the graph represented by y = ax+ b crosses the x axis.</a:t>
            </a:r>
          </a:p>
          <a:p>
            <a:endParaRPr lang="en-US" b="1" dirty="0" smtClean="0"/>
          </a:p>
          <a:p>
            <a:endParaRPr lang="en-US" b="1" dirty="0" smtClean="0"/>
          </a:p>
        </p:txBody>
      </p:sp>
      <p:pic>
        <p:nvPicPr>
          <p:cNvPr id="4" name="Picture 3"/>
          <p:cNvPicPr/>
          <p:nvPr/>
        </p:nvPicPr>
        <p:blipFill>
          <a:blip r:embed="rId2"/>
          <a:srcRect/>
          <a:stretch>
            <a:fillRect/>
          </a:stretch>
        </p:blipFill>
        <p:spPr bwMode="auto">
          <a:xfrm>
            <a:off x="838200" y="1905000"/>
            <a:ext cx="3429000" cy="1524000"/>
          </a:xfrm>
          <a:prstGeom prst="rect">
            <a:avLst/>
          </a:prstGeom>
          <a:noFill/>
          <a:ln w="9525">
            <a:noFill/>
            <a:miter lim="800000"/>
            <a:headEnd/>
            <a:tailEnd/>
          </a:ln>
        </p:spPr>
      </p:pic>
    </p:spTree>
    <p:extLst>
      <p:ext uri="{BB962C8B-B14F-4D97-AF65-F5344CB8AC3E}">
        <p14:creationId xmlns:p14="http://schemas.microsoft.com/office/powerpoint/2010/main" xmlns="" val="2439353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543800" cy="4114800"/>
          </a:xfrm>
        </p:spPr>
        <p:txBody>
          <a:bodyPr>
            <a:normAutofit fontScale="90000"/>
          </a:bodyPr>
          <a:lstStyle/>
          <a:p>
            <a:pPr algn="ctr"/>
            <a:r>
              <a:rPr lang="en-US" dirty="0" smtClean="0"/>
              <a:t>SESSION-3</a:t>
            </a:r>
            <a:br>
              <a:rPr lang="en-US" dirty="0" smtClean="0"/>
            </a:br>
            <a:r>
              <a:rPr lang="en-US" dirty="0"/>
              <a:t/>
            </a:r>
            <a:br>
              <a:rPr lang="en-US" dirty="0"/>
            </a:br>
            <a:r>
              <a:rPr lang="en-US" dirty="0" smtClean="0"/>
              <a:t/>
            </a:r>
            <a:br>
              <a:rPr lang="en-US" dirty="0" smtClean="0"/>
            </a:br>
            <a:r>
              <a:rPr lang="en-US" dirty="0" smtClean="0"/>
              <a:t>Zeroes of a Polynomial and it’s Geometrical Meaning</a:t>
            </a:r>
            <a:endParaRPr lang="en-US" dirty="0"/>
          </a:p>
        </p:txBody>
      </p:sp>
    </p:spTree>
    <p:extLst>
      <p:ext uri="{BB962C8B-B14F-4D97-AF65-F5344CB8AC3E}">
        <p14:creationId xmlns:p14="http://schemas.microsoft.com/office/powerpoint/2010/main" xmlns="" val="478745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077200" cy="5791200"/>
          </a:xfrm>
        </p:spPr>
        <p:txBody>
          <a:bodyPr>
            <a:normAutofit/>
          </a:bodyPr>
          <a:lstStyle/>
          <a:p>
            <a:r>
              <a:rPr lang="en-IN" sz="2800" b="1" u="sng" dirty="0">
                <a:solidFill>
                  <a:srgbClr val="7030A0"/>
                </a:solidFill>
              </a:rPr>
              <a:t>Zeroes of a Polynomial</a:t>
            </a:r>
            <a:endParaRPr lang="en-US" sz="2800" b="1" u="sng" dirty="0">
              <a:solidFill>
                <a:srgbClr val="7030A0"/>
              </a:solidFill>
            </a:endParaRPr>
          </a:p>
          <a:p>
            <a:r>
              <a:rPr lang="en-IN" dirty="0"/>
              <a:t>A zero of a polynomial </a:t>
            </a:r>
            <a:r>
              <a:rPr lang="en-IN" b="1" dirty="0"/>
              <a:t>p(x)</a:t>
            </a:r>
            <a:r>
              <a:rPr lang="en-IN" dirty="0"/>
              <a:t> is the value of x for which the value of p(x) is 0. If k is a zero of p(x), then </a:t>
            </a:r>
            <a:r>
              <a:rPr lang="en-IN" b="1" dirty="0"/>
              <a:t>p(k)=0.</a:t>
            </a:r>
            <a:endParaRPr lang="en-US" dirty="0"/>
          </a:p>
          <a:p>
            <a:r>
              <a:rPr lang="en-IN" dirty="0"/>
              <a:t>For example, consider a polynomial p(x</a:t>
            </a:r>
            <a:r>
              <a:rPr lang="en-IN" dirty="0" smtClean="0"/>
              <a:t>)=  x</a:t>
            </a:r>
            <a:r>
              <a:rPr lang="en-IN" baseline="30000" dirty="0" smtClean="0"/>
              <a:t>2</a:t>
            </a:r>
            <a:r>
              <a:rPr lang="en-IN" dirty="0"/>
              <a:t>−3x+2.</a:t>
            </a:r>
            <a:br>
              <a:rPr lang="en-IN" dirty="0"/>
            </a:br>
            <a:r>
              <a:rPr lang="en-IN" dirty="0"/>
              <a:t>When x=1, the value of p(x) will be equal to</a:t>
            </a:r>
            <a:br>
              <a:rPr lang="en-IN" dirty="0"/>
            </a:br>
            <a:r>
              <a:rPr lang="en-IN" dirty="0"/>
              <a:t>p(1)=1</a:t>
            </a:r>
            <a:r>
              <a:rPr lang="en-IN" baseline="30000" dirty="0"/>
              <a:t>2</a:t>
            </a:r>
            <a:r>
              <a:rPr lang="en-IN" dirty="0"/>
              <a:t>−3×1+2</a:t>
            </a:r>
            <a:br>
              <a:rPr lang="en-IN" dirty="0"/>
            </a:br>
            <a:r>
              <a:rPr lang="en-IN" dirty="0"/>
              <a:t>=1−3+2</a:t>
            </a:r>
            <a:br>
              <a:rPr lang="en-IN" dirty="0"/>
            </a:br>
            <a:r>
              <a:rPr lang="en-IN" dirty="0"/>
              <a:t>=0</a:t>
            </a:r>
            <a:endParaRPr lang="en-US" dirty="0"/>
          </a:p>
          <a:p>
            <a:r>
              <a:rPr lang="en-IN" dirty="0"/>
              <a:t>Since p(x)=0 at x=1, we say that 1 is a zero of the polynomial x</a:t>
            </a:r>
            <a:r>
              <a:rPr lang="en-IN" baseline="30000" dirty="0"/>
              <a:t>2</a:t>
            </a:r>
            <a:r>
              <a:rPr lang="en-IN" dirty="0"/>
              <a:t>−</a:t>
            </a:r>
            <a:r>
              <a:rPr lang="en-IN" dirty="0" smtClean="0"/>
              <a:t>3x+2 .</a:t>
            </a:r>
            <a:endParaRPr lang="en-US" dirty="0"/>
          </a:p>
          <a:p>
            <a:endParaRPr lang="en-US" dirty="0"/>
          </a:p>
        </p:txBody>
      </p:sp>
    </p:spTree>
    <p:extLst>
      <p:ext uri="{BB962C8B-B14F-4D97-AF65-F5344CB8AC3E}">
        <p14:creationId xmlns:p14="http://schemas.microsoft.com/office/powerpoint/2010/main" xmlns="" val="772464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447800"/>
          </a:xfrm>
        </p:spPr>
        <p:txBody>
          <a:bodyPr>
            <a:normAutofit fontScale="90000"/>
          </a:bodyPr>
          <a:lstStyle/>
          <a:p>
            <a:pPr algn="ctr"/>
            <a:r>
              <a:rPr lang="en-US" dirty="0" smtClean="0"/>
              <a:t>CHAPTER-2 (POLYNOMIALS)</a:t>
            </a:r>
            <a:br>
              <a:rPr lang="en-US" dirty="0" smtClean="0"/>
            </a:br>
            <a:r>
              <a:rPr lang="en-US" dirty="0" smtClean="0"/>
              <a:t>CONTENTS</a:t>
            </a:r>
            <a:endParaRPr lang="en-US" dirty="0"/>
          </a:p>
        </p:txBody>
      </p:sp>
      <p:sp>
        <p:nvSpPr>
          <p:cNvPr id="3" name="Content Placeholder 2"/>
          <p:cNvSpPr>
            <a:spLocks noGrp="1"/>
          </p:cNvSpPr>
          <p:nvPr>
            <p:ph idx="1"/>
          </p:nvPr>
        </p:nvSpPr>
        <p:spPr>
          <a:xfrm>
            <a:off x="304800" y="1905000"/>
            <a:ext cx="8305800" cy="4343400"/>
          </a:xfrm>
        </p:spPr>
        <p:txBody>
          <a:bodyPr>
            <a:normAutofit/>
          </a:bodyPr>
          <a:lstStyle/>
          <a:p>
            <a:r>
              <a:rPr lang="en-US" sz="2800" b="1" dirty="0" smtClean="0">
                <a:latin typeface="Cambria" pitchFamily="18" charset="0"/>
              </a:rPr>
              <a:t>Introduction.</a:t>
            </a:r>
          </a:p>
          <a:p>
            <a:r>
              <a:rPr lang="en-US" sz="2800" b="1" dirty="0" smtClean="0">
                <a:latin typeface="Cambria" pitchFamily="18" charset="0"/>
              </a:rPr>
              <a:t>Geometrical Meaning of Zeroes of  a Polynomial.</a:t>
            </a:r>
          </a:p>
          <a:p>
            <a:r>
              <a:rPr lang="en-US" sz="2800" b="1" dirty="0" smtClean="0">
                <a:latin typeface="Cambria" pitchFamily="18" charset="0"/>
              </a:rPr>
              <a:t>Relationship Between Zeroes and coefficients of a Polynomial.</a:t>
            </a:r>
          </a:p>
          <a:p>
            <a:r>
              <a:rPr lang="en-US" sz="2800" b="1" dirty="0" smtClean="0">
                <a:latin typeface="Cambria" pitchFamily="18" charset="0"/>
              </a:rPr>
              <a:t>Division Algorithm for Polynomials.</a:t>
            </a:r>
            <a:endParaRPr lang="en-US" sz="2800" b="1" dirty="0">
              <a:latin typeface="Cambria" pitchFamily="18" charset="0"/>
            </a:endParaRPr>
          </a:p>
        </p:txBody>
      </p:sp>
    </p:spTree>
    <p:extLst>
      <p:ext uri="{BB962C8B-B14F-4D97-AF65-F5344CB8AC3E}">
        <p14:creationId xmlns:p14="http://schemas.microsoft.com/office/powerpoint/2010/main" xmlns="" val="2071607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153400" cy="5791200"/>
          </a:xfrm>
        </p:spPr>
        <p:txBody>
          <a:bodyPr>
            <a:normAutofit/>
          </a:bodyPr>
          <a:lstStyle/>
          <a:p>
            <a:r>
              <a:rPr lang="en-IN" sz="2800" b="1" u="sng" dirty="0">
                <a:solidFill>
                  <a:srgbClr val="7030A0"/>
                </a:solidFill>
              </a:rPr>
              <a:t>Geometrical Meaning of Zeros of a Polynomial</a:t>
            </a:r>
            <a:endParaRPr lang="en-US" sz="2800" b="1" u="sng" dirty="0">
              <a:solidFill>
                <a:srgbClr val="7030A0"/>
              </a:solidFill>
            </a:endParaRPr>
          </a:p>
          <a:p>
            <a:r>
              <a:rPr lang="en-IN" dirty="0"/>
              <a:t>Geometrically, zeros of a polynomial are the points where its graph cuts the x-axis</a:t>
            </a:r>
            <a:r>
              <a:rPr lang="en-IN" dirty="0" smtClean="0"/>
              <a:t>.</a:t>
            </a:r>
          </a:p>
          <a:p>
            <a:endParaRPr lang="en-IN" dirty="0"/>
          </a:p>
          <a:p>
            <a:endParaRPr lang="en-IN" dirty="0" smtClean="0"/>
          </a:p>
          <a:p>
            <a:pPr marL="0" indent="0">
              <a:buNone/>
            </a:pPr>
            <a:endParaRPr lang="en-IN" dirty="0" smtClean="0"/>
          </a:p>
          <a:p>
            <a:endParaRPr lang="en-IN" dirty="0"/>
          </a:p>
          <a:p>
            <a:endParaRPr lang="en-IN" dirty="0" smtClean="0"/>
          </a:p>
          <a:p>
            <a:endParaRPr lang="en-IN" dirty="0"/>
          </a:p>
          <a:p>
            <a:r>
              <a:rPr lang="en-IN" dirty="0" smtClean="0"/>
              <a:t>(</a:t>
            </a:r>
            <a:r>
              <a:rPr lang="en-IN" dirty="0"/>
              <a:t>i) One zero   </a:t>
            </a:r>
            <a:r>
              <a:rPr lang="en-IN" dirty="0" smtClean="0"/>
              <a:t>         (</a:t>
            </a:r>
            <a:r>
              <a:rPr lang="en-IN" dirty="0"/>
              <a:t>ii) Two zeros   </a:t>
            </a:r>
            <a:r>
              <a:rPr lang="en-IN" dirty="0" smtClean="0"/>
              <a:t>        </a:t>
            </a:r>
            <a:r>
              <a:rPr lang="en-IN" dirty="0"/>
              <a:t>(iii) Three zeros</a:t>
            </a:r>
            <a:endParaRPr lang="en-US" dirty="0"/>
          </a:p>
          <a:p>
            <a:r>
              <a:rPr lang="en-IN" dirty="0"/>
              <a:t>Here A, B and C correspond to the zeros of the polynomial represented by the graphs</a:t>
            </a:r>
            <a:endParaRPr lang="en-US" dirty="0"/>
          </a:p>
        </p:txBody>
      </p:sp>
      <p:pic>
        <p:nvPicPr>
          <p:cNvPr id="4" name="Picture 3" descr="Polynomials for class 10- 7"/>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2209800"/>
            <a:ext cx="7239000" cy="2514600"/>
          </a:xfrm>
          <a:prstGeom prst="rect">
            <a:avLst/>
          </a:prstGeom>
          <a:noFill/>
          <a:ln>
            <a:noFill/>
          </a:ln>
        </p:spPr>
      </p:pic>
    </p:spTree>
    <p:extLst>
      <p:ext uri="{BB962C8B-B14F-4D97-AF65-F5344CB8AC3E}">
        <p14:creationId xmlns:p14="http://schemas.microsoft.com/office/powerpoint/2010/main" xmlns="" val="1401767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4419600"/>
          </a:xfrm>
        </p:spPr>
        <p:txBody>
          <a:bodyPr/>
          <a:lstStyle/>
          <a:p>
            <a:r>
              <a:rPr lang="en-IN" sz="2800" b="1" u="sng" dirty="0">
                <a:solidFill>
                  <a:srgbClr val="7030A0"/>
                </a:solidFill>
              </a:rPr>
              <a:t>Number of </a:t>
            </a:r>
            <a:r>
              <a:rPr lang="en-IN" sz="2800" b="1" u="sng" dirty="0" smtClean="0">
                <a:solidFill>
                  <a:srgbClr val="7030A0"/>
                </a:solidFill>
              </a:rPr>
              <a:t>Zeroes</a:t>
            </a:r>
            <a:endParaRPr lang="en-US" sz="2800" b="1" u="sng" dirty="0">
              <a:solidFill>
                <a:srgbClr val="7030A0"/>
              </a:solidFill>
            </a:endParaRPr>
          </a:p>
          <a:p>
            <a:r>
              <a:rPr lang="en-IN" dirty="0"/>
              <a:t>In a general polynomial of degree n has at most </a:t>
            </a:r>
            <a:r>
              <a:rPr lang="en-IN" b="1" dirty="0"/>
              <a:t>n</a:t>
            </a:r>
            <a:r>
              <a:rPr lang="en-IN" dirty="0"/>
              <a:t> </a:t>
            </a:r>
            <a:r>
              <a:rPr lang="en-IN" dirty="0" smtClean="0"/>
              <a:t>zeroes</a:t>
            </a:r>
            <a:r>
              <a:rPr lang="en-IN" dirty="0"/>
              <a:t>.</a:t>
            </a:r>
            <a:endParaRPr lang="en-US" dirty="0"/>
          </a:p>
          <a:p>
            <a:pPr lvl="0"/>
            <a:r>
              <a:rPr lang="en-IN" dirty="0"/>
              <a:t>A linear polynomial has </a:t>
            </a:r>
            <a:r>
              <a:rPr lang="en-IN" b="1" dirty="0"/>
              <a:t>one </a:t>
            </a:r>
            <a:r>
              <a:rPr lang="en-IN" dirty="0"/>
              <a:t>zero,</a:t>
            </a:r>
            <a:endParaRPr lang="en-US" dirty="0"/>
          </a:p>
          <a:p>
            <a:pPr lvl="0"/>
            <a:r>
              <a:rPr lang="en-IN" dirty="0"/>
              <a:t>A quadratic polynomial has </a:t>
            </a:r>
            <a:r>
              <a:rPr lang="en-IN" b="1" dirty="0"/>
              <a:t>at most two</a:t>
            </a:r>
            <a:r>
              <a:rPr lang="en-IN" dirty="0"/>
              <a:t> zeros.</a:t>
            </a:r>
            <a:endParaRPr lang="en-US" dirty="0"/>
          </a:p>
          <a:p>
            <a:pPr lvl="0"/>
            <a:r>
              <a:rPr lang="en-IN" dirty="0"/>
              <a:t>A cubic polynomial has </a:t>
            </a:r>
            <a:r>
              <a:rPr lang="en-IN" b="1" dirty="0"/>
              <a:t>at most 3</a:t>
            </a:r>
            <a:r>
              <a:rPr lang="en-IN" dirty="0"/>
              <a:t> zeros.</a:t>
            </a:r>
            <a:endParaRPr lang="en-US" dirty="0"/>
          </a:p>
          <a:p>
            <a:endParaRPr lang="en-US" dirty="0"/>
          </a:p>
        </p:txBody>
      </p:sp>
    </p:spTree>
    <p:extLst>
      <p:ext uri="{BB962C8B-B14F-4D97-AF65-F5344CB8AC3E}">
        <p14:creationId xmlns:p14="http://schemas.microsoft.com/office/powerpoint/2010/main" xmlns="" val="1929105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0" y="2129408"/>
            <a:ext cx="80772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b="1" dirty="0">
              <a:solidFill>
                <a:srgbClr val="333333"/>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solidFill>
                <a:srgbClr val="333333"/>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solidFill>
                <a:srgbClr val="333333"/>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solidFill>
                <a:srgbClr val="333333"/>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333333"/>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b="1" dirty="0">
              <a:solidFill>
                <a:srgbClr val="333333"/>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333333"/>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Content Placeholder 5"/>
          <p:cNvSpPr>
            <a:spLocks noGrp="1"/>
          </p:cNvSpPr>
          <p:nvPr>
            <p:ph idx="1"/>
          </p:nvPr>
        </p:nvSpPr>
        <p:spPr/>
        <p:txBody>
          <a:bodyPr/>
          <a:lstStyle/>
          <a:p>
            <a:r>
              <a:rPr lang="en-IN" b="1" dirty="0" smtClean="0"/>
              <a:t>GEOMETRICAL </a:t>
            </a:r>
            <a:r>
              <a:rPr lang="en-IN" b="1" dirty="0"/>
              <a:t>REPRESENTATION OF THE ZEROES OF A </a:t>
            </a:r>
            <a:r>
              <a:rPr lang="en-IN" b="1" dirty="0" smtClean="0"/>
              <a:t>QUADRATIC POLYNOMIAL</a:t>
            </a:r>
          </a:p>
          <a:p>
            <a:pPr marL="0" indent="0">
              <a:buNone/>
            </a:pPr>
            <a:r>
              <a:rPr lang="en-IN" dirty="0"/>
              <a:t>1.Represent </a:t>
            </a:r>
            <a:r>
              <a:rPr lang="en-IN" dirty="0" smtClean="0"/>
              <a:t>y=x</a:t>
            </a:r>
            <a:r>
              <a:rPr lang="en-IN" baseline="30000" dirty="0" smtClean="0"/>
              <a:t>2 </a:t>
            </a:r>
            <a:r>
              <a:rPr lang="en-IN" dirty="0" smtClean="0"/>
              <a:t>- 4  </a:t>
            </a:r>
            <a:r>
              <a:rPr lang="en-IN" dirty="0"/>
              <a:t>(a greater than 0</a:t>
            </a:r>
            <a:r>
              <a:rPr lang="en-IN" dirty="0" smtClean="0"/>
              <a:t>)</a:t>
            </a:r>
          </a:p>
          <a:p>
            <a:pPr marL="0" indent="0">
              <a:buNone/>
            </a:pPr>
            <a:endParaRPr lang="en-US" dirty="0"/>
          </a:p>
          <a:p>
            <a:endParaRPr lang="en-US"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xmlns="" val="4267420961"/>
              </p:ext>
            </p:extLst>
          </p:nvPr>
        </p:nvGraphicFramePr>
        <p:xfrm>
          <a:off x="1066800" y="2819400"/>
          <a:ext cx="6629399" cy="581534"/>
        </p:xfrm>
        <a:graphic>
          <a:graphicData uri="http://schemas.openxmlformats.org/drawingml/2006/table">
            <a:tbl>
              <a:tblPr firstRow="1" firstCol="1" bandRow="1">
                <a:tableStyleId>{5C22544A-7EE6-4342-B048-85BDC9FD1C3A}</a:tableStyleId>
              </a:tblPr>
              <a:tblGrid>
                <a:gridCol w="947057"/>
                <a:gridCol w="947057"/>
                <a:gridCol w="947057"/>
                <a:gridCol w="947057"/>
                <a:gridCol w="947057"/>
                <a:gridCol w="947057"/>
                <a:gridCol w="947057"/>
              </a:tblGrid>
              <a:tr h="36354">
                <a:tc>
                  <a:txBody>
                    <a:bodyPr/>
                    <a:lstStyle/>
                    <a:p>
                      <a:pPr marL="0" marR="0">
                        <a:lnSpc>
                          <a:spcPct val="106000"/>
                        </a:lnSpc>
                        <a:spcBef>
                          <a:spcPts val="0"/>
                        </a:spcBef>
                        <a:spcAft>
                          <a:spcPts val="800"/>
                        </a:spcAft>
                      </a:pPr>
                      <a:r>
                        <a:rPr lang="en-IN" sz="1800">
                          <a:effectLst/>
                        </a:rPr>
                        <a:t>x</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2</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0</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-2</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1</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-3</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-1</a:t>
                      </a:r>
                      <a:endParaRPr lang="en-US" sz="1100">
                        <a:effectLst/>
                        <a:latin typeface="Calibri"/>
                        <a:ea typeface="Calibri"/>
                        <a:cs typeface="Times New Roman"/>
                      </a:endParaRPr>
                    </a:p>
                  </a:txBody>
                  <a:tcPr marL="68580" marR="68580" marT="0" marB="0"/>
                </a:tc>
              </a:tr>
              <a:tr h="36354">
                <a:tc>
                  <a:txBody>
                    <a:bodyPr/>
                    <a:lstStyle/>
                    <a:p>
                      <a:pPr marL="0" marR="0">
                        <a:lnSpc>
                          <a:spcPct val="106000"/>
                        </a:lnSpc>
                        <a:spcBef>
                          <a:spcPts val="0"/>
                        </a:spcBef>
                        <a:spcAft>
                          <a:spcPts val="800"/>
                        </a:spcAft>
                      </a:pPr>
                      <a:r>
                        <a:rPr lang="en-IN" sz="1800">
                          <a:effectLst/>
                        </a:rPr>
                        <a:t>y</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0</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-4</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0</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-3</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a:effectLst/>
                        </a:rPr>
                        <a:t>5</a:t>
                      </a:r>
                      <a:endParaRPr lang="en-US" sz="1100">
                        <a:effectLst/>
                        <a:latin typeface="Calibri"/>
                        <a:ea typeface="Calibri"/>
                        <a:cs typeface="Times New Roman"/>
                      </a:endParaRPr>
                    </a:p>
                  </a:txBody>
                  <a:tcPr marL="68580" marR="68580" marT="0" marB="0"/>
                </a:tc>
                <a:tc>
                  <a:txBody>
                    <a:bodyPr/>
                    <a:lstStyle/>
                    <a:p>
                      <a:pPr marL="0" marR="0">
                        <a:lnSpc>
                          <a:spcPct val="106000"/>
                        </a:lnSpc>
                        <a:spcBef>
                          <a:spcPts val="0"/>
                        </a:spcBef>
                        <a:spcAft>
                          <a:spcPts val="800"/>
                        </a:spcAft>
                      </a:pPr>
                      <a:r>
                        <a:rPr lang="en-IN" sz="1800" dirty="0">
                          <a:effectLst/>
                        </a:rPr>
                        <a:t>-3</a:t>
                      </a:r>
                      <a:endParaRPr lang="en-US" sz="1100" dirty="0">
                        <a:effectLst/>
                        <a:latin typeface="Calibri"/>
                        <a:ea typeface="Calibri"/>
                        <a:cs typeface="Times New Roman"/>
                      </a:endParaRPr>
                    </a:p>
                  </a:txBody>
                  <a:tcPr marL="68580" marR="68580" marT="0" marB="0"/>
                </a:tc>
              </a:tr>
            </a:tbl>
          </a:graphicData>
        </a:graphic>
      </p:graphicFrame>
      <p:pic>
        <p:nvPicPr>
          <p:cNvPr id="8" name="Picture 7"/>
          <p:cNvPicPr/>
          <p:nvPr/>
        </p:nvPicPr>
        <p:blipFill>
          <a:blip r:embed="rId2" cstate="print">
            <a:extLst>
              <a:ext uri="{28A0092B-C50C-407E-A947-70E740481C1C}">
                <a14:useLocalDpi xmlns:a14="http://schemas.microsoft.com/office/drawing/2010/main" xmlns="" val="0"/>
              </a:ext>
            </a:extLst>
          </a:blip>
          <a:stretch>
            <a:fillRect/>
          </a:stretch>
        </p:blipFill>
        <p:spPr>
          <a:xfrm>
            <a:off x="2971800" y="3581400"/>
            <a:ext cx="2667000" cy="2514600"/>
          </a:xfrm>
          <a:prstGeom prst="rect">
            <a:avLst/>
          </a:prstGeom>
        </p:spPr>
      </p:pic>
    </p:spTree>
    <p:extLst>
      <p:ext uri="{BB962C8B-B14F-4D97-AF65-F5344CB8AC3E}">
        <p14:creationId xmlns:p14="http://schemas.microsoft.com/office/powerpoint/2010/main" xmlns="" val="907261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791200"/>
          </a:xfrm>
        </p:spPr>
        <p:txBody>
          <a:bodyPr/>
          <a:lstStyle/>
          <a:p>
            <a:r>
              <a:rPr lang="en-IN" dirty="0"/>
              <a:t>2. Represent y=-x</a:t>
            </a:r>
            <a:r>
              <a:rPr lang="en-IN" baseline="30000" dirty="0"/>
              <a:t>2</a:t>
            </a:r>
            <a:r>
              <a:rPr lang="en-IN" dirty="0"/>
              <a:t>+x+6(a smaller than 0</a:t>
            </a:r>
            <a:r>
              <a:rPr lang="en-IN" dirty="0" smtClean="0"/>
              <a:t>)</a:t>
            </a:r>
          </a:p>
          <a:p>
            <a:endParaRPr lang="en-IN" dirty="0" smtClean="0"/>
          </a:p>
          <a:p>
            <a:endParaRPr lang="en-IN" dirty="0" smtClean="0"/>
          </a:p>
          <a:p>
            <a:endParaRPr lang="en-IN" dirty="0"/>
          </a:p>
          <a:p>
            <a:r>
              <a:rPr lang="en-IN" dirty="0" smtClean="0"/>
              <a:t>3. </a:t>
            </a:r>
            <a:r>
              <a:rPr lang="en-IN" dirty="0"/>
              <a:t>Represent y=-x</a:t>
            </a:r>
            <a:r>
              <a:rPr lang="en-IN" baseline="30000" dirty="0"/>
              <a:t>2</a:t>
            </a:r>
            <a:r>
              <a:rPr lang="en-IN" dirty="0"/>
              <a:t>+4x-4(a smaller than 0)</a:t>
            </a:r>
            <a:endParaRPr lang="en-US" dirty="0"/>
          </a:p>
          <a:p>
            <a:endParaRPr lang="en-US" dirty="0"/>
          </a:p>
        </p:txBody>
      </p:sp>
      <p:pic>
        <p:nvPicPr>
          <p:cNvPr id="5" name="Picture 4"/>
          <p:cNvPicPr/>
          <p:nvPr/>
        </p:nvPicPr>
        <p:blipFill>
          <a:blip r:embed="rId2" cstate="print">
            <a:extLst>
              <a:ext uri="{28A0092B-C50C-407E-A947-70E740481C1C}">
                <a14:useLocalDpi xmlns:a14="http://schemas.microsoft.com/office/drawing/2010/main" xmlns="" val="0"/>
              </a:ext>
            </a:extLst>
          </a:blip>
          <a:stretch>
            <a:fillRect/>
          </a:stretch>
        </p:blipFill>
        <p:spPr>
          <a:xfrm>
            <a:off x="6363584" y="1828800"/>
            <a:ext cx="1903229" cy="1676400"/>
          </a:xfrm>
          <a:prstGeom prst="rect">
            <a:avLst/>
          </a:prstGeom>
        </p:spPr>
      </p:pic>
      <p:pic>
        <p:nvPicPr>
          <p:cNvPr id="6" name="Picture 5"/>
          <p:cNvPicPr/>
          <p:nvPr/>
        </p:nvPicPr>
        <p:blipFill>
          <a:blip r:embed="rId3" cstate="print">
            <a:extLst>
              <a:ext uri="{28A0092B-C50C-407E-A947-70E740481C1C}">
                <a14:useLocalDpi xmlns:a14="http://schemas.microsoft.com/office/drawing/2010/main" xmlns="" val="0"/>
              </a:ext>
            </a:extLst>
          </a:blip>
          <a:stretch>
            <a:fillRect/>
          </a:stretch>
        </p:blipFill>
        <p:spPr>
          <a:xfrm>
            <a:off x="6406162" y="4038600"/>
            <a:ext cx="1818071" cy="1821180"/>
          </a:xfrm>
          <a:prstGeom prst="rect">
            <a:avLst/>
          </a:prstGeom>
        </p:spPr>
      </p:pic>
    </p:spTree>
    <p:extLst>
      <p:ext uri="{BB962C8B-B14F-4D97-AF65-F5344CB8AC3E}">
        <p14:creationId xmlns:p14="http://schemas.microsoft.com/office/powerpoint/2010/main" xmlns="" val="1202101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153400" cy="5715000"/>
          </a:xfrm>
        </p:spPr>
        <p:txBody>
          <a:bodyPr>
            <a:normAutofit/>
          </a:bodyPr>
          <a:lstStyle/>
          <a:p>
            <a:r>
              <a:rPr lang="en-IN" b="1" dirty="0"/>
              <a:t>REPRESENTATION OF THE ZEROES OF A CUBIC POLYNOMIAL</a:t>
            </a:r>
            <a:endParaRPr lang="en-US" dirty="0"/>
          </a:p>
          <a:p>
            <a:r>
              <a:rPr lang="en-IN" dirty="0" smtClean="0"/>
              <a:t>1.y = x</a:t>
            </a:r>
            <a:r>
              <a:rPr lang="en-IN" baseline="30000" dirty="0" smtClean="0"/>
              <a:t>3                                                             </a:t>
            </a:r>
            <a:r>
              <a:rPr lang="en-IN" dirty="0" smtClean="0"/>
              <a:t>2.y=x</a:t>
            </a:r>
            <a:r>
              <a:rPr lang="en-IN" baseline="30000" dirty="0" smtClean="0"/>
              <a:t>3</a:t>
            </a:r>
            <a:r>
              <a:rPr lang="en-IN" dirty="0" smtClean="0"/>
              <a:t>- 4x</a:t>
            </a:r>
            <a:endParaRPr lang="en-US" dirty="0"/>
          </a:p>
          <a:p>
            <a:endParaRPr lang="en-IN" baseline="30000" dirty="0" smtClean="0"/>
          </a:p>
          <a:p>
            <a:endParaRPr lang="en-IN" baseline="30000" dirty="0"/>
          </a:p>
          <a:p>
            <a:endParaRPr lang="en-IN" baseline="30000" dirty="0" smtClean="0"/>
          </a:p>
          <a:p>
            <a:endParaRPr lang="en-IN" baseline="30000" dirty="0"/>
          </a:p>
          <a:p>
            <a:endParaRPr lang="en-IN" baseline="30000" dirty="0" smtClean="0"/>
          </a:p>
          <a:p>
            <a:endParaRPr lang="en-IN" baseline="30000" dirty="0"/>
          </a:p>
          <a:p>
            <a:endParaRPr lang="en-IN" baseline="30000" dirty="0" smtClean="0"/>
          </a:p>
          <a:p>
            <a:endParaRPr lang="en-US" dirty="0"/>
          </a:p>
          <a:p>
            <a:endParaRPr lang="en-US" dirty="0"/>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2286000" y="2209800"/>
            <a:ext cx="2057400" cy="2971800"/>
          </a:xfrm>
          <a:prstGeom prst="rect">
            <a:avLst/>
          </a:prstGeom>
        </p:spPr>
      </p:pic>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6248400" y="2209800"/>
            <a:ext cx="2086610" cy="3048000"/>
          </a:xfrm>
          <a:prstGeom prst="rect">
            <a:avLst/>
          </a:prstGeom>
        </p:spPr>
      </p:pic>
    </p:spTree>
    <p:extLst>
      <p:ext uri="{BB962C8B-B14F-4D97-AF65-F5344CB8AC3E}">
        <p14:creationId xmlns:p14="http://schemas.microsoft.com/office/powerpoint/2010/main" xmlns="" val="3196299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457200" y="319021"/>
                <a:ext cx="8382000" cy="6172200"/>
              </a:xfrm>
            </p:spPr>
            <p:txBody>
              <a:bodyPr>
                <a:normAutofit fontScale="70000" lnSpcReduction="20000"/>
              </a:bodyPr>
              <a:lstStyle/>
              <a:p>
                <a:r>
                  <a:rPr lang="en-US" b="1" u="sng" dirty="0"/>
                  <a:t>PRACTICE QUESTION ON </a:t>
                </a:r>
                <a:r>
                  <a:rPr lang="en-US" b="1" u="sng" dirty="0" smtClean="0"/>
                  <a:t>SESSION-3</a:t>
                </a:r>
                <a:endParaRPr lang="en-US" dirty="0"/>
              </a:p>
              <a:p>
                <a:r>
                  <a:rPr lang="en-US" b="1" u="sng" dirty="0"/>
                  <a:t>Multiple Choice Questions</a:t>
                </a:r>
                <a:endParaRPr lang="en-US" dirty="0"/>
              </a:p>
              <a:p>
                <a:pPr marL="0" indent="0">
                  <a:buNone/>
                </a:pPr>
                <a:r>
                  <a:rPr lang="en-US" dirty="0" smtClean="0"/>
                  <a:t>1.Which </a:t>
                </a:r>
                <a:r>
                  <a:rPr lang="en-US" dirty="0"/>
                  <a:t>are the zeroes of p(x) = x</a:t>
                </a:r>
                <a:r>
                  <a:rPr lang="en-US" baseline="30000" dirty="0"/>
                  <a:t>2</a:t>
                </a:r>
                <a:r>
                  <a:rPr lang="en-US" dirty="0"/>
                  <a:t> – 1:</a:t>
                </a:r>
              </a:p>
              <a:p>
                <a:pPr marL="0" indent="0">
                  <a:buNone/>
                </a:pPr>
                <a:r>
                  <a:rPr lang="en-US" dirty="0"/>
                  <a:t> (a) 1, –1   (b) – 1, 2	(c) –2, 2	(d) –3, 3</a:t>
                </a:r>
              </a:p>
              <a:p>
                <a:pPr marL="0" indent="0">
                  <a:buNone/>
                </a:pPr>
                <a:r>
                  <a:rPr lang="en-US" dirty="0" smtClean="0"/>
                  <a:t> 2. </a:t>
                </a:r>
                <a:r>
                  <a:rPr lang="en-US" dirty="0"/>
                  <a:t>If one of the zero of the quadratic polynomial x</a:t>
                </a:r>
                <a:r>
                  <a:rPr lang="en-US" baseline="30000" dirty="0"/>
                  <a:t>2</a:t>
                </a:r>
                <a:r>
                  <a:rPr lang="en-US" dirty="0"/>
                  <a:t> +3x + k is 2, then the value of k is</a:t>
                </a:r>
              </a:p>
              <a:p>
                <a:pPr marL="0" indent="0">
                  <a:buNone/>
                </a:pPr>
                <a:r>
                  <a:rPr lang="en-US" dirty="0"/>
                  <a:t> (a) 10	(b) –10	(c) 5	(d) –5</a:t>
                </a:r>
              </a:p>
              <a:p>
                <a:pPr marL="0" indent="0">
                  <a:buNone/>
                </a:pPr>
                <a:r>
                  <a:rPr lang="en-US" dirty="0" smtClean="0"/>
                  <a:t>3. </a:t>
                </a:r>
                <a:r>
                  <a:rPr lang="en-US" dirty="0"/>
                  <a:t>The number of zeroes of the polynomial from the graph is</a:t>
                </a:r>
              </a:p>
              <a:p>
                <a:pPr marL="0" indent="0">
                  <a:buNone/>
                </a:pPr>
                <a:r>
                  <a:rPr lang="en-US" dirty="0"/>
                  <a:t> (a) 0	(b) 1	(c) 2	(d) 3</a:t>
                </a:r>
              </a:p>
              <a:p>
                <a:pPr marL="0" indent="0">
                  <a:buNone/>
                </a:pPr>
                <a:r>
                  <a:rPr lang="en-US" dirty="0"/>
                  <a:t> </a:t>
                </a:r>
                <a:r>
                  <a:rPr lang="en-US" dirty="0" smtClean="0"/>
                  <a:t>4.The </a:t>
                </a:r>
                <a:r>
                  <a:rPr lang="en-US" dirty="0"/>
                  <a:t>number of zeroes of the polynomial from the graph is</a:t>
                </a:r>
              </a:p>
              <a:p>
                <a:pPr marL="0" indent="0">
                  <a:buNone/>
                </a:pPr>
                <a:r>
                  <a:rPr lang="en-US" dirty="0"/>
                  <a:t> (a) 0	(b) 1	(c) 2	(d) 3</a:t>
                </a:r>
              </a:p>
              <a:p>
                <a:pPr marL="0" indent="0">
                  <a:buNone/>
                </a:pPr>
                <a:r>
                  <a:rPr lang="en-US" dirty="0" smtClean="0"/>
                  <a:t/>
                </a:r>
                <a:endParaRPr lang="en-US" dirty="0"/>
              </a:p>
              <a:p>
                <a:pPr marL="0" indent="0">
                  <a:buNone/>
                </a:pPr>
                <a:r>
                  <a:rPr lang="en-US" b="1" u="sng" dirty="0"/>
                  <a:t>Fill in the blanks.</a:t>
                </a:r>
                <a:endParaRPr lang="en-US" dirty="0"/>
              </a:p>
              <a:p>
                <a:pPr marL="0" indent="0">
                  <a:buNone/>
                </a:pPr>
                <a:r>
                  <a:rPr lang="en-US" dirty="0" smtClean="0"/>
                  <a:t>1.If </a:t>
                </a:r>
                <a:r>
                  <a:rPr lang="en-US" dirty="0"/>
                  <a:t>the graph of a polynomial does not intersect the x-axis, then the number of </a:t>
                </a:r>
                <a:r>
                  <a:rPr lang="en-US" dirty="0" smtClean="0"/>
                  <a:t>zeroes </a:t>
                </a:r>
                <a:r>
                  <a:rPr lang="en-US" dirty="0"/>
                  <a:t>of the polynomial </a:t>
                </a:r>
                <a:r>
                  <a:rPr lang="en-US" dirty="0" smtClean="0"/>
                  <a:t>is—.</a:t>
                </a:r>
              </a:p>
              <a:p>
                <a:pPr marL="0" indent="0">
                  <a:buNone/>
                </a:pPr>
                <a:r>
                  <a:rPr lang="en-US" dirty="0" smtClean="0"/>
                  <a:t>2. </a:t>
                </a:r>
                <a:r>
                  <a:rPr lang="en-US" dirty="0"/>
                  <a:t>A real numbers a is called a zero of the </a:t>
                </a:r>
                <a:r>
                  <a:rPr lang="en-US" dirty="0" smtClean="0"/>
                  <a:t>polynomial</a:t>
                </a:r>
              </a:p>
              <a:p>
                <a:pPr marL="0" indent="0">
                  <a:buNone/>
                </a:pPr>
                <a:r>
                  <a:rPr lang="en-US" dirty="0" smtClean="0"/>
                  <a:t/>
                </a:r>
                <a:r>
                  <a:rPr lang="en-US" dirty="0"/>
                  <a:t>f(x),if ) f(a) = ------------------</a:t>
                </a:r>
              </a:p>
              <a:p>
                <a:pPr marL="0" indent="0">
                  <a:buNone/>
                </a:pPr>
                <a:r>
                  <a:rPr lang="en-US" dirty="0" smtClean="0"/>
                  <a:t>3.The </a:t>
                </a:r>
                <a:r>
                  <a:rPr lang="en-US" dirty="0"/>
                  <a:t>no of points </a:t>
                </a:r>
                <a:r>
                  <a:rPr lang="en-US" dirty="0" smtClean="0"/>
                  <a:t>the </a:t>
                </a:r>
                <a:r>
                  <a:rPr lang="en-US" dirty="0"/>
                  <a:t>polynomial p(x) = x</a:t>
                </a:r>
                <a:r>
                  <a:rPr lang="en-US" baseline="30000" dirty="0"/>
                  <a:t>3</a:t>
                </a:r>
                <a:r>
                  <a:rPr lang="en-US" dirty="0"/>
                  <a:t> + 8 intersects </a:t>
                </a:r>
                <a:endParaRPr lang="en-US" dirty="0" smtClean="0"/>
              </a:p>
              <a:p>
                <a:pPr marL="0" indent="0">
                  <a:buNone/>
                </a:pPr>
                <a:r>
                  <a:rPr lang="en-US" dirty="0" smtClean="0"/>
                  <a:t>with </a:t>
                </a:r>
                <a:r>
                  <a:rPr lang="en-US" dirty="0"/>
                  <a:t>x-axis is   -----------</a:t>
                </a:r>
              </a:p>
              <a:p>
                <a:pPr marL="0" indent="0">
                  <a:buNone/>
                </a:pPr>
                <a:r>
                  <a:rPr lang="en-US" b="1" u="sng" dirty="0"/>
                  <a:t>Very Short Answer Type </a:t>
                </a:r>
                <a:r>
                  <a:rPr lang="en-US" b="1" u="sng" dirty="0" smtClean="0"/>
                  <a:t>Questions</a:t>
                </a:r>
              </a:p>
              <a:p>
                <a:pPr marL="0" indent="0">
                  <a:buNone/>
                </a:pPr>
                <a:r>
                  <a:rPr lang="en-US" dirty="0" smtClean="0"/>
                  <a:t>1.Find  </a:t>
                </a:r>
                <a:r>
                  <a:rPr lang="en-US" dirty="0"/>
                  <a:t>the zeros of the polynomial x</a:t>
                </a:r>
                <a14:m>
                  <m:oMath xmlns:m="http://schemas.openxmlformats.org/officeDocument/2006/math">
                    <m:r>
                      <a:rPr lang="en-US" i="1">
                        <a:latin typeface="Cambria Math"/>
                      </a:rPr>
                      <m:t>²</m:t>
                    </m:r>
                  </m:oMath>
                </a14:m>
                <a:r>
                  <a:rPr lang="en-US" dirty="0"/>
                  <a:t> - 3x – 4.</a:t>
                </a:r>
              </a:p>
              <a:p>
                <a:pPr marL="0" indent="0">
                  <a:buNone/>
                </a:pPr>
                <a:r>
                  <a:rPr lang="en-US" dirty="0" smtClean="0"/>
                  <a:t>2. </a:t>
                </a:r>
                <a:r>
                  <a:rPr lang="en-US" dirty="0"/>
                  <a:t>Find the number of zeros in the following graphs. </a:t>
                </a:r>
                <a:br>
                  <a:rPr lang="en-US" dirty="0"/>
                </a:br>
                <a:r>
                  <a:rPr lang="en-US" dirty="0" smtClean="0">
                    <a:hlinkClick r:id="rId2" action="ppaction://hlinkfile"/>
                  </a:rPr>
                  <a:t>HYPER LINK FOR EXTRA WORKSHEET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319021"/>
                <a:ext cx="8382000" cy="6172200"/>
              </a:xfrm>
              <a:blipFill rotWithShape="1">
                <a:blip r:embed="rId3"/>
                <a:stretch>
                  <a:fillRect l="-436"/>
                </a:stretch>
              </a:blipFill>
            </p:spPr>
            <p:txBody>
              <a:bodyPr/>
              <a:lstStyle/>
              <a:p>
                <a:r>
                  <a:rPr lang="en-US">
                    <a:noFill/>
                  </a:rPr>
                  <a:t> </a:t>
                </a:r>
              </a:p>
            </p:txBody>
          </p:sp>
        </mc:Fallback>
      </mc:AlternateContent>
      <p:pic>
        <p:nvPicPr>
          <p:cNvPr id="4" name="image52.jpeg"/>
          <p:cNvPicPr/>
          <p:nvPr/>
        </p:nvPicPr>
        <p:blipFill>
          <a:blip r:embed="rId4" cstate="print"/>
          <a:stretch>
            <a:fillRect/>
          </a:stretch>
        </p:blipFill>
        <p:spPr>
          <a:xfrm>
            <a:off x="6081331" y="1981200"/>
            <a:ext cx="637857" cy="659130"/>
          </a:xfrm>
          <a:prstGeom prst="rect">
            <a:avLst/>
          </a:prstGeom>
        </p:spPr>
      </p:pic>
      <p:pic>
        <p:nvPicPr>
          <p:cNvPr id="5" name="image51.jpeg"/>
          <p:cNvPicPr/>
          <p:nvPr/>
        </p:nvPicPr>
        <p:blipFill>
          <a:blip r:embed="rId5" cstate="print"/>
          <a:stretch>
            <a:fillRect/>
          </a:stretch>
        </p:blipFill>
        <p:spPr>
          <a:xfrm>
            <a:off x="6081331" y="2819400"/>
            <a:ext cx="637857" cy="585721"/>
          </a:xfrm>
          <a:prstGeom prst="rect">
            <a:avLst/>
          </a:prstGeom>
        </p:spPr>
      </p:pic>
      <p:pic>
        <p:nvPicPr>
          <p:cNvPr id="7" name="Picture 6" descr="http://topperlearning.com/userfiles/image/x/Math/3jun08_e/Subjective%20-X%20Polynomials-Geometric%20Meaning%20of%20Zeroes_files/image007.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67707" y="5334000"/>
            <a:ext cx="1881174" cy="762000"/>
          </a:xfrm>
          <a:prstGeom prst="rect">
            <a:avLst/>
          </a:prstGeom>
          <a:noFill/>
          <a:ln>
            <a:noFill/>
          </a:ln>
        </p:spPr>
      </p:pic>
    </p:spTree>
    <p:extLst>
      <p:ext uri="{BB962C8B-B14F-4D97-AF65-F5344CB8AC3E}">
        <p14:creationId xmlns:p14="http://schemas.microsoft.com/office/powerpoint/2010/main" xmlns="" val="3441118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543800" cy="5257800"/>
          </a:xfrm>
        </p:spPr>
        <p:txBody>
          <a:bodyPr>
            <a:normAutofit/>
          </a:bodyPr>
          <a:lstStyle/>
          <a:p>
            <a:pPr algn="ctr"/>
            <a:r>
              <a:rPr lang="en-US" dirty="0" smtClean="0"/>
              <a:t>SESSION-4</a:t>
            </a:r>
            <a:br>
              <a:rPr lang="en-US" dirty="0" smtClean="0"/>
            </a:br>
            <a:r>
              <a:rPr lang="en-US" dirty="0"/>
              <a:t/>
            </a:r>
            <a:br>
              <a:rPr lang="en-US" dirty="0"/>
            </a:br>
            <a:r>
              <a:rPr lang="en-US" dirty="0" smtClean="0"/>
              <a:t/>
            </a:r>
            <a:br>
              <a:rPr lang="en-US" dirty="0" smtClean="0"/>
            </a:br>
            <a:r>
              <a:rPr lang="en-US" dirty="0" smtClean="0"/>
              <a:t>Relationship Between Zeroes and Coefficients of a Polynomial </a:t>
            </a:r>
            <a:endParaRPr lang="en-US" dirty="0"/>
          </a:p>
        </p:txBody>
      </p:sp>
    </p:spTree>
    <p:extLst>
      <p:ext uri="{BB962C8B-B14F-4D97-AF65-F5344CB8AC3E}">
        <p14:creationId xmlns:p14="http://schemas.microsoft.com/office/powerpoint/2010/main" xmlns="" val="1963654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867400"/>
          </a:xfrm>
        </p:spPr>
        <p:txBody>
          <a:bodyPr>
            <a:normAutofit/>
          </a:bodyPr>
          <a:lstStyle/>
          <a:p>
            <a:r>
              <a:rPr lang="en-IN" b="1" u="sng" dirty="0">
                <a:solidFill>
                  <a:srgbClr val="7030A0"/>
                </a:solidFill>
              </a:rPr>
              <a:t>Factorization of Polynomials</a:t>
            </a:r>
            <a:endParaRPr lang="en-US" b="1" u="sng" dirty="0">
              <a:solidFill>
                <a:srgbClr val="7030A0"/>
              </a:solidFill>
            </a:endParaRPr>
          </a:p>
          <a:p>
            <a:r>
              <a:rPr lang="en-IN" b="1" dirty="0"/>
              <a:t>The factorisation of Quadratic Polynomials</a:t>
            </a:r>
            <a:endParaRPr lang="en-US" b="1" dirty="0"/>
          </a:p>
          <a:p>
            <a:r>
              <a:rPr lang="en-IN" sz="2200" dirty="0"/>
              <a:t>Quadratic polynomials can be factorized by splitting the middle term.</a:t>
            </a:r>
            <a:endParaRPr lang="en-US" sz="2200" dirty="0"/>
          </a:p>
          <a:p>
            <a:pPr marL="0" indent="0">
              <a:buNone/>
            </a:pPr>
            <a:r>
              <a:rPr lang="en-IN" dirty="0" smtClean="0"/>
              <a:t>   For </a:t>
            </a:r>
            <a:r>
              <a:rPr lang="en-IN" dirty="0"/>
              <a:t>example, consider the polynomial 2x</a:t>
            </a:r>
            <a:r>
              <a:rPr lang="en-IN" baseline="30000" dirty="0"/>
              <a:t>2</a:t>
            </a:r>
            <a:r>
              <a:rPr lang="en-IN" dirty="0"/>
              <a:t>−5x+3</a:t>
            </a:r>
            <a:endParaRPr lang="en-US" dirty="0"/>
          </a:p>
          <a:p>
            <a:pPr marL="0" indent="0">
              <a:buNone/>
              <a:tabLst>
                <a:tab pos="515938" algn="l"/>
              </a:tabLst>
            </a:pPr>
            <a:r>
              <a:rPr lang="en-IN" b="1" dirty="0"/>
              <a:t>	</a:t>
            </a:r>
            <a:r>
              <a:rPr lang="en-IN" b="1" dirty="0" smtClean="0"/>
              <a:t>Splitting</a:t>
            </a:r>
            <a:r>
              <a:rPr lang="en-IN" b="1" dirty="0"/>
              <a:t> the middle term.</a:t>
            </a:r>
            <a:endParaRPr lang="en-US" dirty="0"/>
          </a:p>
          <a:p>
            <a:pPr marL="0" indent="0">
              <a:buNone/>
              <a:tabLst>
                <a:tab pos="457200" algn="l"/>
              </a:tabLst>
            </a:pPr>
            <a:r>
              <a:rPr lang="en-IN" dirty="0" smtClean="0"/>
              <a:t>	The </a:t>
            </a:r>
            <a:r>
              <a:rPr lang="en-IN" dirty="0"/>
              <a:t>middle term in the polynomial 2x</a:t>
            </a:r>
            <a:r>
              <a:rPr lang="en-IN" baseline="30000" dirty="0"/>
              <a:t>2</a:t>
            </a:r>
            <a:r>
              <a:rPr lang="en-IN" dirty="0"/>
              <a:t>−5x+3 is -5. </a:t>
            </a:r>
            <a:endParaRPr lang="en-IN" dirty="0" smtClean="0"/>
          </a:p>
          <a:p>
            <a:pPr marL="0" indent="0">
              <a:buNone/>
              <a:tabLst>
                <a:tab pos="515938" algn="l"/>
              </a:tabLst>
            </a:pPr>
            <a:r>
              <a:rPr lang="en-IN" dirty="0" smtClean="0"/>
              <a:t>	This </a:t>
            </a:r>
            <a:r>
              <a:rPr lang="en-IN" dirty="0"/>
              <a:t>must be expressed as a sum of two terms such that the </a:t>
            </a:r>
            <a:r>
              <a:rPr lang="en-IN" dirty="0" smtClean="0"/>
              <a:t>	product </a:t>
            </a:r>
            <a:r>
              <a:rPr lang="en-IN" dirty="0"/>
              <a:t>of their coefficients is equal to the product of 2 and 3 </a:t>
            </a:r>
            <a:r>
              <a:rPr lang="en-IN" dirty="0" smtClean="0"/>
              <a:t>	(</a:t>
            </a:r>
            <a:r>
              <a:rPr lang="en-IN" dirty="0"/>
              <a:t>coefficient of x</a:t>
            </a:r>
            <a:r>
              <a:rPr lang="en-IN" baseline="30000" dirty="0"/>
              <a:t>2</a:t>
            </a:r>
            <a:r>
              <a:rPr lang="en-IN" dirty="0"/>
              <a:t> and the constant term)</a:t>
            </a:r>
            <a:endParaRPr lang="en-US" dirty="0"/>
          </a:p>
          <a:p>
            <a:pPr marL="0" indent="0">
              <a:buNone/>
              <a:tabLst>
                <a:tab pos="515938" algn="l"/>
              </a:tabLst>
            </a:pPr>
            <a:r>
              <a:rPr lang="en-IN" dirty="0" smtClean="0"/>
              <a:t>	−</a:t>
            </a:r>
            <a:r>
              <a:rPr lang="en-IN" dirty="0"/>
              <a:t>5 can be expressed as (−2)+(−3), as </a:t>
            </a:r>
            <a:r>
              <a:rPr lang="en-IN" dirty="0" smtClean="0"/>
              <a:t>(−2)×(−3)=6   =</a:t>
            </a:r>
            <a:r>
              <a:rPr lang="en-IN" dirty="0"/>
              <a:t>2×3</a:t>
            </a:r>
            <a:endParaRPr lang="en-US" dirty="0"/>
          </a:p>
          <a:p>
            <a:pPr marL="0" indent="0">
              <a:buNone/>
              <a:tabLst>
                <a:tab pos="515938" algn="l"/>
              </a:tabLst>
            </a:pPr>
            <a:r>
              <a:rPr lang="en-IN" dirty="0" smtClean="0"/>
              <a:t>	Thus</a:t>
            </a:r>
            <a:r>
              <a:rPr lang="en-IN" dirty="0"/>
              <a:t>, 2x</a:t>
            </a:r>
            <a:r>
              <a:rPr lang="en-IN" baseline="30000" dirty="0"/>
              <a:t>2</a:t>
            </a:r>
            <a:r>
              <a:rPr lang="en-IN" dirty="0"/>
              <a:t>−5x+3=2x</a:t>
            </a:r>
            <a:r>
              <a:rPr lang="en-IN" baseline="30000" dirty="0"/>
              <a:t>2</a:t>
            </a:r>
            <a:r>
              <a:rPr lang="en-IN" dirty="0"/>
              <a:t>−2x−3x+3</a:t>
            </a:r>
            <a:endParaRPr lang="en-US" dirty="0"/>
          </a:p>
          <a:p>
            <a:pPr marL="0" indent="0">
              <a:buNone/>
              <a:tabLst>
                <a:tab pos="457200" algn="l"/>
              </a:tabLst>
            </a:pPr>
            <a:r>
              <a:rPr lang="en-IN" dirty="0" smtClean="0"/>
              <a:t>	=</a:t>
            </a:r>
            <a:r>
              <a:rPr lang="en-IN" dirty="0"/>
              <a:t>2x(x−1)−3(x−1</a:t>
            </a:r>
            <a:r>
              <a:rPr lang="en-IN" dirty="0" smtClean="0"/>
              <a:t>)</a:t>
            </a:r>
          </a:p>
          <a:p>
            <a:pPr marL="0" indent="0">
              <a:buNone/>
              <a:tabLst>
                <a:tab pos="457200" algn="l"/>
              </a:tabLst>
            </a:pPr>
            <a:r>
              <a:rPr lang="en-IN" dirty="0"/>
              <a:t>	</a:t>
            </a:r>
            <a:r>
              <a:rPr lang="en-IN" dirty="0" smtClean="0"/>
              <a:t>=(</a:t>
            </a:r>
            <a:r>
              <a:rPr lang="en-IN" dirty="0"/>
              <a:t>x−1)(2x−3)</a:t>
            </a:r>
            <a:endParaRPr lang="en-US" dirty="0"/>
          </a:p>
          <a:p>
            <a:endParaRPr lang="en-US" dirty="0"/>
          </a:p>
        </p:txBody>
      </p:sp>
    </p:spTree>
    <p:extLst>
      <p:ext uri="{BB962C8B-B14F-4D97-AF65-F5344CB8AC3E}">
        <p14:creationId xmlns:p14="http://schemas.microsoft.com/office/powerpoint/2010/main" xmlns="" val="2764709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791200"/>
          </a:xfrm>
        </p:spPr>
        <p:txBody>
          <a:bodyPr>
            <a:normAutofit fontScale="92500" lnSpcReduction="10000"/>
          </a:bodyPr>
          <a:lstStyle/>
          <a:p>
            <a:r>
              <a:rPr lang="en-IN" sz="2800" b="1" u="sng" dirty="0">
                <a:solidFill>
                  <a:srgbClr val="7030A0"/>
                </a:solidFill>
              </a:rPr>
              <a:t>Relationship between Zeroes and Coefficients of a </a:t>
            </a:r>
            <a:r>
              <a:rPr lang="en-IN" sz="2800" b="1" u="sng" dirty="0" smtClean="0">
                <a:solidFill>
                  <a:srgbClr val="7030A0"/>
                </a:solidFill>
              </a:rPr>
              <a:t>Polynomial</a:t>
            </a:r>
          </a:p>
          <a:p>
            <a:r>
              <a:rPr lang="en-IN" dirty="0" smtClean="0"/>
              <a:t>In a </a:t>
            </a:r>
            <a:r>
              <a:rPr lang="en-IN" b="1" dirty="0" smtClean="0"/>
              <a:t>Linear Polynomial </a:t>
            </a:r>
            <a:r>
              <a:rPr lang="en-IN" dirty="0" smtClean="0"/>
              <a:t>like p(x)= </a:t>
            </a:r>
            <a:r>
              <a:rPr lang="en-IN" b="1" dirty="0" err="1" smtClean="0"/>
              <a:t>ax+b</a:t>
            </a:r>
            <a:r>
              <a:rPr lang="en-IN" dirty="0" smtClean="0"/>
              <a:t>,</a:t>
            </a:r>
            <a:r>
              <a:rPr lang="en-US" dirty="0"/>
              <a:t> a≠0</a:t>
            </a:r>
            <a:r>
              <a:rPr lang="en-IN" dirty="0" smtClean="0"/>
              <a:t> the value of x for which the polynomial reduces to zero is </a:t>
            </a:r>
            <a:r>
              <a:rPr lang="en-IN" b="1" i="1" dirty="0"/>
              <a:t>-b/a</a:t>
            </a:r>
            <a:endParaRPr lang="en-US" b="1" i="1" dirty="0"/>
          </a:p>
          <a:p>
            <a:r>
              <a:rPr lang="en-IN" dirty="0" smtClean="0"/>
              <a:t>If </a:t>
            </a:r>
            <a:r>
              <a:rPr lang="en-IN" dirty="0"/>
              <a:t>α and β are the </a:t>
            </a:r>
            <a:r>
              <a:rPr lang="en-IN" dirty="0" smtClean="0"/>
              <a:t>zeroes </a:t>
            </a:r>
            <a:r>
              <a:rPr lang="en-IN" dirty="0"/>
              <a:t>of  a </a:t>
            </a:r>
            <a:r>
              <a:rPr lang="en-IN" b="1" dirty="0" smtClean="0"/>
              <a:t>Quadratic </a:t>
            </a:r>
            <a:r>
              <a:rPr lang="en-IN" b="1" dirty="0"/>
              <a:t>polynomial</a:t>
            </a:r>
            <a:r>
              <a:rPr lang="en-IN" dirty="0"/>
              <a:t> </a:t>
            </a:r>
            <a:r>
              <a:rPr lang="en-IN" dirty="0" smtClean="0"/>
              <a:t>, p(x)= </a:t>
            </a:r>
            <a:r>
              <a:rPr lang="en-IN" b="1" dirty="0" smtClean="0"/>
              <a:t>ax</a:t>
            </a:r>
            <a:r>
              <a:rPr lang="en-IN" b="1" baseline="30000" dirty="0" smtClean="0"/>
              <a:t>2</a:t>
            </a:r>
            <a:r>
              <a:rPr lang="en-IN" b="1" dirty="0" smtClean="0"/>
              <a:t>+bx+c</a:t>
            </a:r>
            <a:r>
              <a:rPr lang="en-IN" dirty="0" smtClean="0"/>
              <a:t>,</a:t>
            </a:r>
            <a:r>
              <a:rPr lang="en-US" dirty="0"/>
              <a:t> a≠0</a:t>
            </a:r>
            <a:r>
              <a:rPr lang="en-IN" dirty="0" smtClean="0"/>
              <a:t> then, </a:t>
            </a:r>
            <a:r>
              <a:rPr lang="en-IN" b="1" i="1" dirty="0" smtClean="0"/>
              <a:t>α </a:t>
            </a:r>
            <a:r>
              <a:rPr lang="en-IN" b="1" i="1" dirty="0"/>
              <a:t>+  β = -b/a</a:t>
            </a:r>
            <a:endParaRPr lang="en-US" b="1" i="1" dirty="0"/>
          </a:p>
          <a:p>
            <a:pPr marL="0" indent="0">
              <a:buNone/>
              <a:tabLst>
                <a:tab pos="287338" algn="l"/>
              </a:tabLst>
            </a:pPr>
            <a:r>
              <a:rPr lang="en-IN" dirty="0"/>
              <a:t>	</a:t>
            </a:r>
            <a:r>
              <a:rPr lang="en-IN" dirty="0" smtClean="0"/>
              <a:t>Sum </a:t>
            </a:r>
            <a:r>
              <a:rPr lang="en-IN" dirty="0"/>
              <a:t>of zeroes </a:t>
            </a:r>
            <a:r>
              <a:rPr lang="en-IN" dirty="0" smtClean="0"/>
              <a:t>= </a:t>
            </a:r>
            <a:r>
              <a:rPr lang="en-IN" dirty="0"/>
              <a:t>-coefficient of x /coefficient of x</a:t>
            </a:r>
            <a:r>
              <a:rPr lang="en-IN" baseline="30000" dirty="0"/>
              <a:t>2</a:t>
            </a:r>
            <a:endParaRPr lang="en-US" dirty="0"/>
          </a:p>
          <a:p>
            <a:r>
              <a:rPr lang="en-IN" b="1" i="1" dirty="0"/>
              <a:t>αβ = </a:t>
            </a:r>
            <a:r>
              <a:rPr lang="en-IN" b="1" i="1" dirty="0" smtClean="0"/>
              <a:t>c/a </a:t>
            </a:r>
            <a:r>
              <a:rPr lang="en-IN" dirty="0" smtClean="0"/>
              <a:t>product </a:t>
            </a:r>
            <a:r>
              <a:rPr lang="en-IN" dirty="0"/>
              <a:t>of zeroes </a:t>
            </a:r>
            <a:r>
              <a:rPr lang="en-IN" dirty="0" smtClean="0"/>
              <a:t>= </a:t>
            </a:r>
            <a:r>
              <a:rPr lang="en-IN" dirty="0"/>
              <a:t>constant term / coefficient of x</a:t>
            </a:r>
            <a:r>
              <a:rPr lang="en-IN" baseline="30000" dirty="0"/>
              <a:t>2</a:t>
            </a:r>
            <a:endParaRPr lang="en-US" dirty="0"/>
          </a:p>
          <a:p>
            <a:pPr marL="0" indent="0">
              <a:buNone/>
            </a:pPr>
            <a:r>
              <a:rPr lang="en-IN" dirty="0"/>
              <a:t> </a:t>
            </a:r>
            <a:endParaRPr lang="en-US" dirty="0" smtClean="0"/>
          </a:p>
          <a:p>
            <a:r>
              <a:rPr lang="en-US" dirty="0" smtClean="0"/>
              <a:t>Similarly in a </a:t>
            </a:r>
            <a:r>
              <a:rPr lang="en-US" b="1" dirty="0" smtClean="0"/>
              <a:t>Cubic polynomial  </a:t>
            </a:r>
            <a:r>
              <a:rPr lang="en-US" dirty="0" smtClean="0"/>
              <a:t>like p(x) =</a:t>
            </a:r>
            <a:r>
              <a:rPr lang="en-IN" dirty="0" smtClean="0"/>
              <a:t> </a:t>
            </a:r>
            <a:r>
              <a:rPr lang="en-IN" b="1" dirty="0" smtClean="0"/>
              <a:t>ax</a:t>
            </a:r>
            <a:r>
              <a:rPr lang="en-IN" b="1" baseline="30000" dirty="0" smtClean="0"/>
              <a:t>3</a:t>
            </a:r>
            <a:r>
              <a:rPr lang="en-IN" b="1" dirty="0" smtClean="0"/>
              <a:t>+bx</a:t>
            </a:r>
            <a:r>
              <a:rPr lang="en-IN" b="1" baseline="30000" dirty="0" smtClean="0"/>
              <a:t>2</a:t>
            </a:r>
            <a:r>
              <a:rPr lang="en-IN" b="1" dirty="0" smtClean="0"/>
              <a:t>+cx+d</a:t>
            </a:r>
            <a:r>
              <a:rPr lang="en-US" dirty="0" smtClean="0"/>
              <a:t>, a≠0 ,</a:t>
            </a:r>
            <a:r>
              <a:rPr lang="en-IN" dirty="0" smtClean="0"/>
              <a:t> α ,β and </a:t>
            </a:r>
            <a:r>
              <a:rPr lang="el-GR" dirty="0" smtClean="0"/>
              <a:t>γ</a:t>
            </a:r>
            <a:r>
              <a:rPr lang="en-US" dirty="0" smtClean="0"/>
              <a:t> </a:t>
            </a:r>
            <a:r>
              <a:rPr lang="en-IN" dirty="0" smtClean="0"/>
              <a:t>are the zeroes then </a:t>
            </a:r>
          </a:p>
          <a:p>
            <a:r>
              <a:rPr lang="en-IN" b="1" i="1" dirty="0" smtClean="0"/>
              <a:t>α </a:t>
            </a:r>
            <a:r>
              <a:rPr lang="en-IN" b="1" i="1" dirty="0"/>
              <a:t>+  </a:t>
            </a:r>
            <a:r>
              <a:rPr lang="en-IN" b="1" i="1" dirty="0" smtClean="0"/>
              <a:t>β+ </a:t>
            </a:r>
            <a:r>
              <a:rPr lang="el-GR" b="1" i="1" dirty="0"/>
              <a:t>γ </a:t>
            </a:r>
            <a:r>
              <a:rPr lang="en-IN" b="1" i="1" dirty="0" smtClean="0"/>
              <a:t>= -b/a</a:t>
            </a:r>
          </a:p>
          <a:p>
            <a:r>
              <a:rPr lang="en-IN" b="1" i="1" dirty="0"/>
              <a:t>α</a:t>
            </a:r>
            <a:r>
              <a:rPr lang="en-IN" b="1" i="1" dirty="0" smtClean="0"/>
              <a:t>β+</a:t>
            </a:r>
            <a:r>
              <a:rPr lang="en-IN" b="1" i="1" dirty="0"/>
              <a:t> </a:t>
            </a:r>
            <a:r>
              <a:rPr lang="en-IN" b="1" i="1" dirty="0" smtClean="0"/>
              <a:t>β</a:t>
            </a:r>
            <a:r>
              <a:rPr lang="el-GR" b="1" i="1" dirty="0" smtClean="0"/>
              <a:t>γ </a:t>
            </a:r>
            <a:r>
              <a:rPr lang="en-IN" b="1" i="1" dirty="0" smtClean="0"/>
              <a:t>+ α</a:t>
            </a:r>
            <a:r>
              <a:rPr lang="el-GR" b="1" i="1" dirty="0" smtClean="0"/>
              <a:t>γ </a:t>
            </a:r>
            <a:r>
              <a:rPr lang="en-IN" b="1" i="1" dirty="0" smtClean="0"/>
              <a:t>=c/a</a:t>
            </a:r>
          </a:p>
          <a:p>
            <a:r>
              <a:rPr lang="en-IN" b="1" i="1" dirty="0"/>
              <a:t>α</a:t>
            </a:r>
            <a:r>
              <a:rPr lang="en-IN" b="1" i="1" dirty="0" smtClean="0"/>
              <a:t>β</a:t>
            </a:r>
            <a:r>
              <a:rPr lang="el-GR" b="1" i="1" dirty="0" smtClean="0"/>
              <a:t>γ</a:t>
            </a:r>
            <a:r>
              <a:rPr lang="en-US" b="1" i="1" dirty="0" smtClean="0"/>
              <a:t> =</a:t>
            </a:r>
            <a:r>
              <a:rPr lang="en-IN" b="1" i="1" dirty="0"/>
              <a:t> </a:t>
            </a:r>
            <a:r>
              <a:rPr lang="en-IN" b="1" i="1" dirty="0" smtClean="0"/>
              <a:t>-d/a</a:t>
            </a:r>
            <a:endParaRPr lang="en-US" b="1" i="1" dirty="0"/>
          </a:p>
          <a:p>
            <a:endParaRPr lang="en-US" dirty="0"/>
          </a:p>
          <a:p>
            <a:r>
              <a:rPr lang="en-IN" dirty="0" smtClean="0"/>
              <a:t> </a:t>
            </a:r>
            <a:endParaRPr lang="en-US" dirty="0"/>
          </a:p>
        </p:txBody>
      </p:sp>
    </p:spTree>
    <p:extLst>
      <p:ext uri="{BB962C8B-B14F-4D97-AF65-F5344CB8AC3E}">
        <p14:creationId xmlns:p14="http://schemas.microsoft.com/office/powerpoint/2010/main" xmlns="" val="1464057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867400"/>
          </a:xfrm>
        </p:spPr>
        <p:txBody>
          <a:bodyPr>
            <a:normAutofit/>
          </a:bodyPr>
          <a:lstStyle/>
          <a:p>
            <a:r>
              <a:rPr lang="en-IN" sz="2200" b="1" u="sng" dirty="0" smtClean="0"/>
              <a:t>FORMATION OF QUADRATIC POLYNOMIAL and CUBIC POLYNOMIALWITH GIVEN ZEROES</a:t>
            </a:r>
            <a:endParaRPr lang="en-US" sz="2200" b="1" u="sng" dirty="0" smtClean="0"/>
          </a:p>
          <a:p>
            <a:r>
              <a:rPr lang="en-IN" dirty="0" smtClean="0"/>
              <a:t>If</a:t>
            </a:r>
            <a:r>
              <a:rPr lang="en-IN" dirty="0"/>
              <a:t> α and β are the two </a:t>
            </a:r>
            <a:r>
              <a:rPr lang="en-IN" dirty="0" smtClean="0"/>
              <a:t>zeroes </a:t>
            </a:r>
            <a:r>
              <a:rPr lang="en-IN" dirty="0"/>
              <a:t>of a quadratic </a:t>
            </a:r>
            <a:r>
              <a:rPr lang="en-IN" dirty="0" smtClean="0"/>
              <a:t>polynomial, </a:t>
            </a:r>
            <a:r>
              <a:rPr lang="en-IN" dirty="0"/>
              <a:t>then the formula to construct the quadratic polynomial</a:t>
            </a:r>
            <a:r>
              <a:rPr lang="en-IN" b="1" dirty="0" smtClean="0"/>
              <a:t> </a:t>
            </a:r>
            <a:r>
              <a:rPr lang="en-IN" dirty="0"/>
              <a:t>is </a:t>
            </a:r>
            <a:endParaRPr lang="en-US" dirty="0"/>
          </a:p>
          <a:p>
            <a:r>
              <a:rPr lang="en-IN" b="1" dirty="0" smtClean="0"/>
              <a:t>P(x)= x</a:t>
            </a:r>
            <a:r>
              <a:rPr lang="en-IN" b="1" baseline="30000" dirty="0" smtClean="0"/>
              <a:t>2</a:t>
            </a:r>
            <a:r>
              <a:rPr lang="en-IN" b="1" baseline="30000" dirty="0"/>
              <a:t> </a:t>
            </a:r>
            <a:r>
              <a:rPr lang="en-IN" b="1" dirty="0"/>
              <a:t>- (α + β)x + αβ </a:t>
            </a:r>
            <a:endParaRPr lang="en-US" dirty="0"/>
          </a:p>
          <a:p>
            <a:r>
              <a:rPr lang="en-IN" dirty="0"/>
              <a:t>That is, </a:t>
            </a:r>
            <a:r>
              <a:rPr lang="en-IN" b="1" dirty="0"/>
              <a:t>x</a:t>
            </a:r>
            <a:r>
              <a:rPr lang="en-IN" b="1" baseline="30000" dirty="0"/>
              <a:t>2 </a:t>
            </a:r>
            <a:r>
              <a:rPr lang="en-IN" b="1" dirty="0"/>
              <a:t>- (sum of </a:t>
            </a:r>
            <a:r>
              <a:rPr lang="en-IN" b="1" dirty="0" smtClean="0"/>
              <a:t>zeroes)x </a:t>
            </a:r>
            <a:r>
              <a:rPr lang="en-IN" b="1" dirty="0"/>
              <a:t>+ product of </a:t>
            </a:r>
            <a:r>
              <a:rPr lang="en-IN" b="1" dirty="0" smtClean="0"/>
              <a:t>zeroes</a:t>
            </a:r>
            <a:r>
              <a:rPr lang="en-IN" b="1" dirty="0"/>
              <a:t> </a:t>
            </a:r>
            <a:endParaRPr lang="en-US" dirty="0"/>
          </a:p>
          <a:p>
            <a:r>
              <a:rPr lang="en-IN" dirty="0"/>
              <a:t>If a quadratic polynomial</a:t>
            </a:r>
            <a:r>
              <a:rPr lang="en-IN" dirty="0" smtClean="0"/>
              <a:t> </a:t>
            </a:r>
            <a:r>
              <a:rPr lang="en-IN" dirty="0"/>
              <a:t>is given in standard form, we can find the sum and product of the roots using coefficient of x</a:t>
            </a:r>
            <a:r>
              <a:rPr lang="en-IN" baseline="30000" dirty="0"/>
              <a:t>2</a:t>
            </a:r>
            <a:r>
              <a:rPr lang="en-IN" dirty="0"/>
              <a:t>, x and constant </a:t>
            </a:r>
            <a:r>
              <a:rPr lang="en-IN" dirty="0" smtClean="0"/>
              <a:t>term</a:t>
            </a:r>
            <a:r>
              <a:rPr lang="en-IN" dirty="0"/>
              <a:t> </a:t>
            </a:r>
            <a:r>
              <a:rPr lang="en-IN" dirty="0" smtClean="0"/>
              <a:t>as we discussed earlier .</a:t>
            </a:r>
            <a:endParaRPr lang="en-US" dirty="0"/>
          </a:p>
          <a:p>
            <a:r>
              <a:rPr lang="en-IN" dirty="0" smtClean="0"/>
              <a:t>Similarly, if</a:t>
            </a:r>
            <a:r>
              <a:rPr lang="en-IN" dirty="0"/>
              <a:t> </a:t>
            </a:r>
            <a:r>
              <a:rPr lang="en-IN" dirty="0" smtClean="0"/>
              <a:t>α,β and </a:t>
            </a:r>
            <a:r>
              <a:rPr lang="el-GR" b="1" i="1" dirty="0"/>
              <a:t>γ</a:t>
            </a:r>
            <a:r>
              <a:rPr lang="en-IN" dirty="0" smtClean="0"/>
              <a:t>  </a:t>
            </a:r>
            <a:r>
              <a:rPr lang="en-IN" dirty="0"/>
              <a:t>are the </a:t>
            </a:r>
            <a:r>
              <a:rPr lang="en-IN" dirty="0" smtClean="0"/>
              <a:t>three </a:t>
            </a:r>
            <a:r>
              <a:rPr lang="en-IN" dirty="0"/>
              <a:t>zeroes of a </a:t>
            </a:r>
            <a:r>
              <a:rPr lang="en-IN" dirty="0" smtClean="0"/>
              <a:t>cubic </a:t>
            </a:r>
            <a:r>
              <a:rPr lang="en-IN" dirty="0"/>
              <a:t>polynomial, then the formula to construct the </a:t>
            </a:r>
            <a:r>
              <a:rPr lang="en-IN" dirty="0" smtClean="0"/>
              <a:t>cubic polynomial</a:t>
            </a:r>
            <a:r>
              <a:rPr lang="en-IN" b="1" dirty="0" smtClean="0"/>
              <a:t> </a:t>
            </a:r>
            <a:r>
              <a:rPr lang="en-IN" dirty="0"/>
              <a:t>is </a:t>
            </a:r>
            <a:r>
              <a:rPr lang="en-IN" b="1" dirty="0" smtClean="0"/>
              <a:t>P(x</a:t>
            </a:r>
            <a:r>
              <a:rPr lang="en-IN" b="1" dirty="0"/>
              <a:t>)= </a:t>
            </a:r>
            <a:r>
              <a:rPr lang="en-IN" b="1" dirty="0" smtClean="0"/>
              <a:t>x</a:t>
            </a:r>
            <a:r>
              <a:rPr lang="en-IN" b="1" baseline="30000" dirty="0" smtClean="0"/>
              <a:t>3</a:t>
            </a:r>
            <a:r>
              <a:rPr lang="en-IN" b="1" baseline="30000" dirty="0"/>
              <a:t> </a:t>
            </a:r>
            <a:r>
              <a:rPr lang="en-IN" b="1" dirty="0"/>
              <a:t>- </a:t>
            </a:r>
            <a:r>
              <a:rPr lang="en-IN" b="1" dirty="0" smtClean="0"/>
              <a:t>(α+β</a:t>
            </a:r>
            <a:r>
              <a:rPr lang="en-IN" b="1" dirty="0"/>
              <a:t>+ </a:t>
            </a:r>
            <a:r>
              <a:rPr lang="el-GR" b="1" dirty="0"/>
              <a:t>γ </a:t>
            </a:r>
            <a:r>
              <a:rPr lang="en-IN" b="1" dirty="0" smtClean="0"/>
              <a:t>)</a:t>
            </a:r>
            <a:r>
              <a:rPr lang="en-IN" b="1" dirty="0"/>
              <a:t> </a:t>
            </a:r>
            <a:r>
              <a:rPr lang="en-IN" b="1" dirty="0" smtClean="0"/>
              <a:t>x</a:t>
            </a:r>
            <a:r>
              <a:rPr lang="en-IN" b="1" baseline="30000" dirty="0" smtClean="0"/>
              <a:t>2</a:t>
            </a:r>
            <a:r>
              <a:rPr lang="en-IN" b="1" baseline="30000" dirty="0"/>
              <a:t> </a:t>
            </a:r>
            <a:r>
              <a:rPr lang="en-IN" b="1" dirty="0" smtClean="0"/>
              <a:t> </a:t>
            </a:r>
            <a:r>
              <a:rPr lang="en-IN" b="1" dirty="0"/>
              <a:t>+  </a:t>
            </a:r>
            <a:r>
              <a:rPr lang="en-IN" b="1" dirty="0" smtClean="0"/>
              <a:t>(αβ+β</a:t>
            </a:r>
            <a:r>
              <a:rPr lang="el-GR" b="1" dirty="0" smtClean="0"/>
              <a:t>γ</a:t>
            </a:r>
            <a:r>
              <a:rPr lang="en-IN" b="1" dirty="0" smtClean="0"/>
              <a:t>+α</a:t>
            </a:r>
            <a:r>
              <a:rPr lang="el-GR" b="1" dirty="0" smtClean="0"/>
              <a:t>γ</a:t>
            </a:r>
            <a:r>
              <a:rPr lang="en-US" b="1" dirty="0" smtClean="0"/>
              <a:t>)</a:t>
            </a:r>
            <a:r>
              <a:rPr lang="el-GR" b="1" dirty="0" smtClean="0"/>
              <a:t> </a:t>
            </a:r>
            <a:r>
              <a:rPr lang="en-IN" b="1" dirty="0"/>
              <a:t>x</a:t>
            </a:r>
            <a:r>
              <a:rPr lang="en-US" b="1" dirty="0" smtClean="0"/>
              <a:t>-</a:t>
            </a:r>
            <a:r>
              <a:rPr lang="en-IN" b="1" dirty="0"/>
              <a:t>  αβ</a:t>
            </a:r>
            <a:r>
              <a:rPr lang="el-GR" b="1" dirty="0"/>
              <a:t>γ</a:t>
            </a:r>
            <a:endParaRPr lang="en-US" dirty="0"/>
          </a:p>
          <a:p>
            <a:r>
              <a:rPr lang="en-IN" dirty="0"/>
              <a:t>That is, </a:t>
            </a:r>
            <a:r>
              <a:rPr lang="en-IN" b="1" dirty="0" smtClean="0"/>
              <a:t>x</a:t>
            </a:r>
            <a:r>
              <a:rPr lang="en-IN" b="1" baseline="30000" dirty="0" smtClean="0"/>
              <a:t>3</a:t>
            </a:r>
            <a:r>
              <a:rPr lang="en-IN" b="1" baseline="30000" dirty="0"/>
              <a:t> </a:t>
            </a:r>
            <a:r>
              <a:rPr lang="en-IN" b="1" dirty="0"/>
              <a:t>- (sum of zeroes</a:t>
            </a:r>
            <a:r>
              <a:rPr lang="en-IN" b="1" dirty="0" smtClean="0"/>
              <a:t>)</a:t>
            </a:r>
            <a:r>
              <a:rPr lang="en-IN" b="1" dirty="0"/>
              <a:t> x</a:t>
            </a:r>
            <a:r>
              <a:rPr lang="en-IN" b="1" baseline="30000" dirty="0"/>
              <a:t>2</a:t>
            </a:r>
            <a:r>
              <a:rPr lang="en-IN" b="1" dirty="0" smtClean="0"/>
              <a:t> </a:t>
            </a:r>
            <a:r>
              <a:rPr lang="en-IN" b="1" dirty="0"/>
              <a:t>+ </a:t>
            </a:r>
            <a:r>
              <a:rPr lang="en-IN" b="1" dirty="0" smtClean="0"/>
              <a:t>(sum of the product </a:t>
            </a:r>
            <a:r>
              <a:rPr lang="en-IN" b="1" dirty="0"/>
              <a:t>of </a:t>
            </a:r>
            <a:r>
              <a:rPr lang="en-IN" b="1" dirty="0" smtClean="0"/>
              <a:t>any two zeroes taken together)x – product of zeroes</a:t>
            </a:r>
            <a:r>
              <a:rPr lang="en-IN" b="1" dirty="0"/>
              <a:t> </a:t>
            </a:r>
            <a:r>
              <a:rPr lang="en-IN" b="1" dirty="0" smtClean="0"/>
              <a:t>.</a:t>
            </a:r>
            <a:endParaRPr lang="en-US" dirty="0"/>
          </a:p>
          <a:p>
            <a:pPr marL="0" indent="0">
              <a:buNone/>
            </a:pPr>
            <a:endParaRPr lang="en-US" dirty="0"/>
          </a:p>
          <a:p>
            <a:endParaRPr lang="en-US" dirty="0"/>
          </a:p>
        </p:txBody>
      </p:sp>
    </p:spTree>
    <p:extLst>
      <p:ext uri="{BB962C8B-B14F-4D97-AF65-F5344CB8AC3E}">
        <p14:creationId xmlns:p14="http://schemas.microsoft.com/office/powerpoint/2010/main" xmlns="" val="3695157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486400"/>
          </a:xfrm>
        </p:spPr>
        <p:txBody>
          <a:bodyPr>
            <a:normAutofit fontScale="92500" lnSpcReduction="10000"/>
          </a:bodyPr>
          <a:lstStyle/>
          <a:p>
            <a:r>
              <a:rPr lang="en-US" b="1" dirty="0" smtClean="0">
                <a:effectLst>
                  <a:outerShdw blurRad="38100" dist="38100" dir="2700000" algn="tl">
                    <a:srgbClr val="000000">
                      <a:alpha val="43137"/>
                    </a:srgbClr>
                  </a:outerShdw>
                </a:effectLst>
              </a:rPr>
              <a:t>LEARNING OBJECTIVES:</a:t>
            </a:r>
          </a:p>
          <a:p>
            <a:r>
              <a:rPr lang="en-US" dirty="0" smtClean="0"/>
              <a:t>Students will be able to recall the concept of polynomials, degree of polynomials, value of a polynomials and zeroes of the polynomials.</a:t>
            </a:r>
          </a:p>
          <a:p>
            <a:r>
              <a:rPr lang="en-US" dirty="0" smtClean="0"/>
              <a:t>They will be able to present the zeroes of the polynomials geometrically and identify the zeroes from it.</a:t>
            </a:r>
          </a:p>
          <a:p>
            <a:r>
              <a:rPr lang="en-US" dirty="0" smtClean="0"/>
              <a:t>They will be able to identify the number of zeroes and types of graph for different polynomials.</a:t>
            </a:r>
          </a:p>
          <a:p>
            <a:r>
              <a:rPr lang="en-US" dirty="0" smtClean="0"/>
              <a:t>They will be able to apply the relationship between the zeroes and coefficients of a polynomial to find the zeroes and nature of the zeroes.</a:t>
            </a:r>
          </a:p>
          <a:p>
            <a:r>
              <a:rPr lang="en-US" dirty="0" smtClean="0"/>
              <a:t>They  will be able to find the factors of polynomial s when some factors are given by using Division Algorithm to it.</a:t>
            </a:r>
          </a:p>
          <a:p>
            <a:r>
              <a:rPr lang="en-US" dirty="0" smtClean="0"/>
              <a:t>They will be able to factorize a polynomial to find the number of linear factors it has by applying Factor theorem , Remainder theorem and Division Algorithm.</a:t>
            </a:r>
          </a:p>
          <a:p>
            <a:endParaRPr lang="en-US" dirty="0"/>
          </a:p>
        </p:txBody>
      </p:sp>
    </p:spTree>
    <p:extLst>
      <p:ext uri="{BB962C8B-B14F-4D97-AF65-F5344CB8AC3E}">
        <p14:creationId xmlns:p14="http://schemas.microsoft.com/office/powerpoint/2010/main" xmlns="" val="292323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5" name="Content Placeholder 4"/>
              <p:cNvSpPr>
                <a:spLocks noGrp="1"/>
              </p:cNvSpPr>
              <p:nvPr>
                <p:ph idx="1"/>
              </p:nvPr>
            </p:nvSpPr>
            <p:spPr>
              <a:xfrm>
                <a:off x="533400" y="533400"/>
                <a:ext cx="8229600" cy="6096000"/>
              </a:xfrm>
            </p:spPr>
            <p:txBody>
              <a:bodyPr>
                <a:normAutofit fontScale="92500" lnSpcReduction="10000"/>
              </a:bodyPr>
              <a:lstStyle/>
              <a:p>
                <a:r>
                  <a:rPr lang="en-IN" sz="2200" b="1" dirty="0" smtClean="0"/>
                  <a:t>Example 1 : </a:t>
                </a:r>
                <a:r>
                  <a:rPr lang="en-IN" sz="2200" dirty="0"/>
                  <a:t>Form the quadratic </a:t>
                </a:r>
                <a:r>
                  <a:rPr lang="en-IN" sz="2200" dirty="0" smtClean="0"/>
                  <a:t>polynomial </a:t>
                </a:r>
                <a:r>
                  <a:rPr lang="en-IN" sz="2200" dirty="0"/>
                  <a:t>whose </a:t>
                </a:r>
                <a:r>
                  <a:rPr lang="en-IN" sz="2200" dirty="0" smtClean="0"/>
                  <a:t>zeroes </a:t>
                </a:r>
                <a:r>
                  <a:rPr lang="en-IN" sz="2200" dirty="0"/>
                  <a:t>are 2 and </a:t>
                </a:r>
                <a:r>
                  <a:rPr lang="en-IN" sz="2200" dirty="0" smtClean="0"/>
                  <a:t>	3</a:t>
                </a:r>
                <a:r>
                  <a:rPr lang="en-IN" sz="2200" dirty="0"/>
                  <a:t>. </a:t>
                </a:r>
                <a:endParaRPr lang="en-US" sz="2200" dirty="0"/>
              </a:p>
              <a:p>
                <a:r>
                  <a:rPr lang="en-IN" b="1" dirty="0"/>
                  <a:t>Solution : </a:t>
                </a:r>
                <a:r>
                  <a:rPr lang="en-IN" dirty="0"/>
                  <a:t>Sum of the </a:t>
                </a:r>
                <a:r>
                  <a:rPr lang="en-IN" dirty="0" smtClean="0"/>
                  <a:t>zeroes </a:t>
                </a:r>
                <a:r>
                  <a:rPr lang="en-IN" dirty="0"/>
                  <a:t>is =  2 + 3=  5</a:t>
                </a:r>
                <a:endParaRPr lang="en-US" dirty="0"/>
              </a:p>
              <a:p>
                <a:pPr marL="0" indent="0">
                  <a:buNone/>
                </a:pPr>
                <a:r>
                  <a:rPr lang="en-IN" dirty="0" smtClean="0"/>
                  <a:t>	Product </a:t>
                </a:r>
                <a:r>
                  <a:rPr lang="en-IN" dirty="0"/>
                  <a:t>of the zeroes</a:t>
                </a:r>
                <a:r>
                  <a:rPr lang="en-IN" dirty="0" smtClean="0"/>
                  <a:t/>
                </a:r>
                <a:r>
                  <a:rPr lang="en-IN" dirty="0"/>
                  <a:t>is=  2 x 3=  6</a:t>
                </a:r>
                <a:endParaRPr lang="en-US" dirty="0"/>
              </a:p>
              <a:p>
                <a:pPr marL="0" indent="0">
                  <a:buNone/>
                </a:pPr>
                <a:r>
                  <a:rPr lang="en-IN" dirty="0" smtClean="0"/>
                  <a:t>	Formation </a:t>
                </a:r>
                <a:r>
                  <a:rPr lang="en-IN" dirty="0"/>
                  <a:t>of quadratic polynomial</a:t>
                </a:r>
                <a:r>
                  <a:rPr lang="en-IN" dirty="0" smtClean="0"/>
                  <a:t/>
                </a:r>
                <a:r>
                  <a:rPr lang="en-IN" dirty="0"/>
                  <a:t>: </a:t>
                </a:r>
                <a:endParaRPr lang="en-US" dirty="0"/>
              </a:p>
              <a:p>
                <a:pPr marL="0" indent="0">
                  <a:buNone/>
                </a:pPr>
                <a:r>
                  <a:rPr lang="en-IN" dirty="0" smtClean="0"/>
                  <a:t>	x</a:t>
                </a:r>
                <a:r>
                  <a:rPr lang="en-IN" baseline="30000" dirty="0" smtClean="0"/>
                  <a:t>2</a:t>
                </a:r>
                <a:r>
                  <a:rPr lang="en-IN" dirty="0"/>
                  <a:t> - (sum of the zeroes</a:t>
                </a:r>
                <a:r>
                  <a:rPr lang="en-IN" dirty="0" smtClean="0"/>
                  <a:t>)x </a:t>
                </a:r>
                <a:r>
                  <a:rPr lang="en-IN" dirty="0"/>
                  <a:t>+ product of the zeroes  </a:t>
                </a:r>
                <a:endParaRPr lang="en-US" dirty="0"/>
              </a:p>
              <a:p>
                <a:pPr marL="0" indent="0">
                  <a:buNone/>
                </a:pPr>
                <a:r>
                  <a:rPr lang="en-IN" b="1" dirty="0" smtClean="0"/>
                  <a:t/>
                </a:r>
                <a:r>
                  <a:rPr lang="en-IN" b="1" dirty="0"/>
                  <a:t>p(x</a:t>
                </a:r>
                <a:r>
                  <a:rPr lang="en-IN" b="1" dirty="0" smtClean="0"/>
                  <a:t>)= x</a:t>
                </a:r>
                <a:r>
                  <a:rPr lang="en-IN" b="1" baseline="30000" dirty="0" smtClean="0"/>
                  <a:t>2</a:t>
                </a:r>
                <a:r>
                  <a:rPr lang="en-IN" b="1" dirty="0"/>
                  <a:t> - 5x + 6  </a:t>
                </a:r>
                <a:endParaRPr lang="en-US" dirty="0"/>
              </a:p>
              <a:p>
                <a:r>
                  <a:rPr lang="en-IN" b="1" dirty="0"/>
                  <a:t>Example 2 : </a:t>
                </a:r>
                <a:r>
                  <a:rPr lang="en-IN" dirty="0" smtClean="0"/>
                  <a:t>Form </a:t>
                </a:r>
                <a:r>
                  <a:rPr lang="en-IN" dirty="0"/>
                  <a:t>the quadratic polynomial</a:t>
                </a:r>
                <a:r>
                  <a:rPr lang="en-IN" dirty="0" smtClean="0"/>
                  <a:t/>
                </a:r>
                <a:r>
                  <a:rPr lang="en-IN" dirty="0"/>
                  <a:t>whose zeroes</a:t>
                </a:r>
                <a:r>
                  <a:rPr lang="en-IN" dirty="0" smtClean="0"/>
                  <a:t/>
                </a:r>
                <a:r>
                  <a:rPr lang="en-IN" dirty="0"/>
                  <a:t>are </a:t>
                </a:r>
                <a14:m>
                  <m:oMath xmlns:m="http://schemas.openxmlformats.org/officeDocument/2006/math">
                    <m:f>
                      <m:fPr>
                        <m:ctrlPr>
                          <a:rPr lang="en-IN" i="1">
                            <a:latin typeface="Cambria Math"/>
                          </a:rPr>
                        </m:ctrlPr>
                      </m:fPr>
                      <m:num>
                        <m:r>
                          <a:rPr lang="en-US" i="1">
                            <a:latin typeface="Cambria Math"/>
                          </a:rPr>
                          <m:t>1</m:t>
                        </m:r>
                      </m:num>
                      <m:den>
                        <m:r>
                          <a:rPr lang="en-US" i="1">
                            <a:latin typeface="Cambria Math"/>
                          </a:rPr>
                          <m:t>4</m:t>
                        </m:r>
                      </m:den>
                    </m:f>
                  </m:oMath>
                </a14:m>
                <a:r>
                  <a:rPr lang="en-IN" dirty="0"/>
                  <a:t/>
                </a:r>
                <a:r>
                  <a:rPr lang="en-IN" dirty="0" smtClean="0"/>
                  <a:t>	and </a:t>
                </a:r>
                <a:r>
                  <a:rPr lang="en-IN" dirty="0"/>
                  <a:t>-1. </a:t>
                </a:r>
                <a:endParaRPr lang="en-US" dirty="0"/>
              </a:p>
              <a:p>
                <a:r>
                  <a:rPr lang="en-IN" b="1" dirty="0"/>
                  <a:t>Solution : </a:t>
                </a:r>
                <a:r>
                  <a:rPr lang="en-IN" dirty="0" smtClean="0"/>
                  <a:t>Sum </a:t>
                </a:r>
                <a:r>
                  <a:rPr lang="en-IN" dirty="0"/>
                  <a:t>of the zeroes</a:t>
                </a:r>
                <a:r>
                  <a:rPr lang="en-IN" dirty="0" smtClean="0"/>
                  <a:t/>
                </a:r>
                <a:r>
                  <a:rPr lang="en-IN" dirty="0"/>
                  <a:t>is =  </a:t>
                </a:r>
                <a14:m>
                  <m:oMath xmlns:m="http://schemas.openxmlformats.org/officeDocument/2006/math">
                    <m:f>
                      <m:fPr>
                        <m:ctrlPr>
                          <a:rPr lang="en-IN" i="1" smtClean="0">
                            <a:latin typeface="Cambria Math"/>
                          </a:rPr>
                        </m:ctrlPr>
                      </m:fPr>
                      <m:num>
                        <m:r>
                          <a:rPr lang="en-US" b="0" i="1" smtClean="0">
                            <a:latin typeface="Cambria Math"/>
                          </a:rPr>
                          <m:t>1</m:t>
                        </m:r>
                      </m:num>
                      <m:den>
                        <m:r>
                          <a:rPr lang="en-US" b="0" i="1" smtClean="0">
                            <a:latin typeface="Cambria Math"/>
                          </a:rPr>
                          <m:t>4</m:t>
                        </m:r>
                      </m:den>
                    </m:f>
                  </m:oMath>
                </a14:m>
                <a:r>
                  <a:rPr lang="en-IN" dirty="0" smtClean="0"/>
                  <a:t/>
                </a:r>
                <a:r>
                  <a:rPr lang="en-IN" dirty="0"/>
                  <a:t>+ (-1)=  1/4 - 1=  </a:t>
                </a:r>
                <a14:m>
                  <m:oMath xmlns:m="http://schemas.openxmlformats.org/officeDocument/2006/math">
                    <m:f>
                      <m:fPr>
                        <m:ctrlPr>
                          <a:rPr lang="en-IN" i="1">
                            <a:latin typeface="Cambria Math"/>
                          </a:rPr>
                        </m:ctrlPr>
                      </m:fPr>
                      <m:num>
                        <m:r>
                          <a:rPr lang="en-US" i="1">
                            <a:latin typeface="Cambria Math"/>
                          </a:rPr>
                          <m:t>1</m:t>
                        </m:r>
                      </m:num>
                      <m:den>
                        <m:r>
                          <a:rPr lang="en-US" i="1">
                            <a:latin typeface="Cambria Math"/>
                          </a:rPr>
                          <m:t>4</m:t>
                        </m:r>
                      </m:den>
                    </m:f>
                  </m:oMath>
                </a14:m>
                <a:r>
                  <a:rPr lang="en-IN" dirty="0"/>
                  <a:t> - </a:t>
                </a:r>
                <a14:m>
                  <m:oMath xmlns:m="http://schemas.openxmlformats.org/officeDocument/2006/math">
                    <m:f>
                      <m:fPr>
                        <m:ctrlPr>
                          <a:rPr lang="en-IN" i="1">
                            <a:latin typeface="Cambria Math"/>
                          </a:rPr>
                        </m:ctrlPr>
                      </m:fPr>
                      <m:num>
                        <m:r>
                          <a:rPr lang="en-US" b="0" i="1" smtClean="0">
                            <a:latin typeface="Cambria Math"/>
                          </a:rPr>
                          <m:t>4</m:t>
                        </m:r>
                      </m:num>
                      <m:den>
                        <m:r>
                          <a:rPr lang="en-US" i="1">
                            <a:latin typeface="Cambria Math"/>
                          </a:rPr>
                          <m:t>4</m:t>
                        </m:r>
                      </m:den>
                    </m:f>
                    <m:r>
                      <a:rPr lang="en-US" i="1">
                        <a:latin typeface="Cambria Math"/>
                      </a:rPr>
                      <m:t> </m:t>
                    </m:r>
                  </m:oMath>
                </a14:m>
                <a:r>
                  <a:rPr lang="en-IN" dirty="0"/>
                  <a:t/>
                </a:r>
                <a:endParaRPr lang="en-IN" dirty="0" smtClean="0"/>
              </a:p>
              <a:p>
                <a:pPr marL="0" indent="0">
                  <a:buNone/>
                </a:pPr>
                <a:r>
                  <a:rPr lang="en-IN" dirty="0" smtClean="0"/>
                  <a:t>=</a:t>
                </a:r>
                <a:r>
                  <a:rPr lang="en-IN" dirty="0"/>
                  <a:t>  </a:t>
                </a:r>
                <a14:m>
                  <m:oMath xmlns:m="http://schemas.openxmlformats.org/officeDocument/2006/math">
                    <m:f>
                      <m:fPr>
                        <m:ctrlPr>
                          <a:rPr lang="en-IN" i="1">
                            <a:latin typeface="Cambria Math"/>
                          </a:rPr>
                        </m:ctrlPr>
                      </m:fPr>
                      <m:num>
                        <m:r>
                          <a:rPr lang="en-US" b="0" i="1" smtClean="0">
                            <a:latin typeface="Cambria Math"/>
                          </a:rPr>
                          <m:t>(</m:t>
                        </m:r>
                        <m:r>
                          <a:rPr lang="en-US" b="0" i="1" smtClean="0">
                            <a:latin typeface="Cambria Math"/>
                          </a:rPr>
                          <m:t>1−4)</m:t>
                        </m:r>
                      </m:num>
                      <m:den>
                        <m:r>
                          <a:rPr lang="en-US" i="1">
                            <a:latin typeface="Cambria Math"/>
                          </a:rPr>
                          <m:t>4</m:t>
                        </m:r>
                      </m:den>
                    </m:f>
                  </m:oMath>
                </a14:m>
                <a:r>
                  <a:rPr lang="en-IN" dirty="0"/>
                  <a:t>=  </a:t>
                </a:r>
                <a14:m>
                  <m:oMath xmlns:m="http://schemas.openxmlformats.org/officeDocument/2006/math">
                    <m:f>
                      <m:fPr>
                        <m:ctrlPr>
                          <a:rPr lang="en-IN" i="1">
                            <a:latin typeface="Cambria Math"/>
                          </a:rPr>
                        </m:ctrlPr>
                      </m:fPr>
                      <m:num>
                        <m:r>
                          <a:rPr lang="en-US" b="0" i="1" smtClean="0">
                            <a:latin typeface="Cambria Math"/>
                          </a:rPr>
                          <m:t>−3</m:t>
                        </m:r>
                      </m:num>
                      <m:den>
                        <m:r>
                          <a:rPr lang="en-US" i="1">
                            <a:latin typeface="Cambria Math"/>
                          </a:rPr>
                          <m:t>4</m:t>
                        </m:r>
                      </m:den>
                    </m:f>
                    <m:r>
                      <a:rPr lang="en-US" i="1">
                        <a:latin typeface="Cambria Math"/>
                      </a:rPr>
                      <m:t> </m:t>
                    </m:r>
                  </m:oMath>
                </a14:m>
                <a:r>
                  <a:rPr lang="en-IN" dirty="0" smtClean="0"/>
                  <a:t>	Product </a:t>
                </a:r>
                <a:r>
                  <a:rPr lang="en-IN" dirty="0"/>
                  <a:t>of the zeroes </a:t>
                </a:r>
                <a:r>
                  <a:rPr lang="en-IN" dirty="0" smtClean="0"/>
                  <a:t>is</a:t>
                </a:r>
                <a:r>
                  <a:rPr lang="en-IN" dirty="0"/>
                  <a:t>=  </a:t>
                </a:r>
                <a14:m>
                  <m:oMath xmlns:m="http://schemas.openxmlformats.org/officeDocument/2006/math">
                    <m:f>
                      <m:fPr>
                        <m:ctrlPr>
                          <a:rPr lang="en-IN" i="1">
                            <a:latin typeface="Cambria Math"/>
                          </a:rPr>
                        </m:ctrlPr>
                      </m:fPr>
                      <m:num>
                        <m:r>
                          <a:rPr lang="en-US" i="1">
                            <a:latin typeface="Cambria Math"/>
                          </a:rPr>
                          <m:t>1</m:t>
                        </m:r>
                      </m:num>
                      <m:den>
                        <m:r>
                          <a:rPr lang="en-US" i="1">
                            <a:latin typeface="Cambria Math"/>
                          </a:rPr>
                          <m:t>4</m:t>
                        </m:r>
                      </m:den>
                    </m:f>
                  </m:oMath>
                </a14:m>
                <a:r>
                  <a:rPr lang="en-IN" dirty="0"/>
                  <a:t> x (-1)=  -</a:t>
                </a:r>
                <a:r>
                  <a:rPr lang="en-IN" dirty="0"/>
                  <a:t/>
                </a:r>
                <a14:m>
                  <m:oMath xmlns:m="http://schemas.openxmlformats.org/officeDocument/2006/math">
                    <m:f>
                      <m:fPr>
                        <m:ctrlPr>
                          <a:rPr lang="en-IN" i="1">
                            <a:latin typeface="Cambria Math"/>
                          </a:rPr>
                        </m:ctrlPr>
                      </m:fPr>
                      <m:num>
                        <m:r>
                          <a:rPr lang="en-US" i="1">
                            <a:latin typeface="Cambria Math"/>
                          </a:rPr>
                          <m:t>1</m:t>
                        </m:r>
                      </m:num>
                      <m:den>
                        <m:r>
                          <a:rPr lang="en-US" i="1">
                            <a:latin typeface="Cambria Math"/>
                          </a:rPr>
                          <m:t>4</m:t>
                        </m:r>
                      </m:den>
                    </m:f>
                    <m:r>
                      <a:rPr lang="en-US" i="1">
                        <a:latin typeface="Cambria Math"/>
                      </a:rPr>
                      <m:t> </m:t>
                    </m:r>
                  </m:oMath>
                </a14:m>
                <a:endParaRPr lang="en-IN" dirty="0" smtClean="0"/>
              </a:p>
              <a:p>
                <a:pPr marL="0" indent="0">
                  <a:buNone/>
                </a:pPr>
                <a:r>
                  <a:rPr lang="en-IN" dirty="0" smtClean="0"/>
                  <a:t>	Formation </a:t>
                </a:r>
                <a:r>
                  <a:rPr lang="en-IN" dirty="0"/>
                  <a:t>of quadratic polynomial</a:t>
                </a:r>
                <a:r>
                  <a:rPr lang="en-IN" dirty="0" smtClean="0"/>
                  <a:t/>
                </a:r>
                <a:r>
                  <a:rPr lang="en-IN" dirty="0"/>
                  <a:t>: x</a:t>
                </a:r>
                <a:r>
                  <a:rPr lang="en-IN" baseline="30000" dirty="0"/>
                  <a:t>2</a:t>
                </a:r>
                <a:r>
                  <a:rPr lang="en-IN" dirty="0"/>
                  <a:t> - (sum of the zeroes</a:t>
                </a:r>
                <a:r>
                  <a:rPr lang="en-IN" dirty="0" smtClean="0"/>
                  <a:t>)x </a:t>
                </a:r>
                <a:r>
                  <a:rPr lang="en-IN" dirty="0"/>
                  <a:t>+ </a:t>
                </a:r>
                <a:r>
                  <a:rPr lang="en-IN" dirty="0" smtClean="0"/>
                  <a:t>	product </a:t>
                </a:r>
                <a:r>
                  <a:rPr lang="en-IN" dirty="0"/>
                  <a:t>of the </a:t>
                </a:r>
                <a:r>
                  <a:rPr lang="en-IN" dirty="0" smtClean="0"/>
                  <a:t>	zeroes </a:t>
                </a:r>
                <a:r>
                  <a:rPr lang="en-IN" dirty="0"/>
                  <a:t> </a:t>
                </a:r>
                <a:endParaRPr lang="en-US" dirty="0"/>
              </a:p>
              <a:p>
                <a:pPr marL="0" indent="0">
                  <a:buNone/>
                </a:pPr>
                <a:r>
                  <a:rPr lang="en-IN" dirty="0" smtClean="0"/>
                  <a:t/>
                </a:r>
                <a:r>
                  <a:rPr lang="en-IN" b="1" dirty="0" smtClean="0"/>
                  <a:t>x</a:t>
                </a:r>
                <a:r>
                  <a:rPr lang="en-IN" b="1" baseline="30000" dirty="0" smtClean="0"/>
                  <a:t>2</a:t>
                </a:r>
                <a:r>
                  <a:rPr lang="en-IN" b="1" dirty="0"/>
                  <a:t> - (</a:t>
                </a:r>
                <a14:m>
                  <m:oMath xmlns:m="http://schemas.openxmlformats.org/officeDocument/2006/math">
                    <m:f>
                      <m:fPr>
                        <m:ctrlPr>
                          <a:rPr lang="en-IN" i="1">
                            <a:latin typeface="Cambria Math"/>
                          </a:rPr>
                        </m:ctrlPr>
                      </m:fPr>
                      <m:num>
                        <m:r>
                          <a:rPr lang="en-US" i="1">
                            <a:latin typeface="Cambria Math"/>
                          </a:rPr>
                          <m:t>−3</m:t>
                        </m:r>
                      </m:num>
                      <m:den>
                        <m:r>
                          <a:rPr lang="en-US" i="1">
                            <a:latin typeface="Cambria Math"/>
                          </a:rPr>
                          <m:t>4</m:t>
                        </m:r>
                      </m:den>
                    </m:f>
                  </m:oMath>
                </a14:m>
                <a:r>
                  <a:rPr lang="en-IN" b="1" dirty="0"/>
                  <a:t>)x + (-</a:t>
                </a:r>
                <a:r>
                  <a:rPr lang="en-IN" dirty="0"/>
                  <a:t/>
                </a:r>
                <a14:m>
                  <m:oMath xmlns:m="http://schemas.openxmlformats.org/officeDocument/2006/math">
                    <m:f>
                      <m:fPr>
                        <m:ctrlPr>
                          <a:rPr lang="en-IN" i="1">
                            <a:latin typeface="Cambria Math"/>
                          </a:rPr>
                        </m:ctrlPr>
                      </m:fPr>
                      <m:num>
                        <m:r>
                          <a:rPr lang="en-US" i="1">
                            <a:latin typeface="Cambria Math"/>
                          </a:rPr>
                          <m:t>1</m:t>
                        </m:r>
                      </m:num>
                      <m:den>
                        <m:r>
                          <a:rPr lang="en-US" i="1">
                            <a:latin typeface="Cambria Math"/>
                          </a:rPr>
                          <m:t>4</m:t>
                        </m:r>
                      </m:den>
                    </m:f>
                  </m:oMath>
                </a14:m>
                <a:r>
                  <a:rPr lang="en-IN" b="1" dirty="0"/>
                  <a:t>)</a:t>
                </a:r>
                <a:r>
                  <a:rPr lang="en-IN" dirty="0"/>
                  <a:t> </a:t>
                </a:r>
                <a:endParaRPr lang="en-IN" dirty="0" smtClean="0"/>
              </a:p>
              <a:p>
                <a:pPr marL="640080" lvl="2" indent="0">
                  <a:buNone/>
                </a:pPr>
                <a:r>
                  <a:rPr lang="en-IN" dirty="0" smtClean="0"/>
                  <a:t/>
                </a:r>
                <a:r>
                  <a:rPr lang="en-IN" b="1" dirty="0" smtClean="0"/>
                  <a:t>p(x)</a:t>
                </a:r>
                <a:r>
                  <a:rPr lang="en-IN" dirty="0" smtClean="0"/>
                  <a:t>= </a:t>
                </a:r>
                <a:r>
                  <a:rPr lang="en-IN" b="1" dirty="0" smtClean="0"/>
                  <a:t>4x</a:t>
                </a:r>
                <a:r>
                  <a:rPr lang="en-IN" b="1" baseline="30000" dirty="0" smtClean="0"/>
                  <a:t>2</a:t>
                </a:r>
                <a:r>
                  <a:rPr lang="en-IN" b="1" dirty="0"/>
                  <a:t> + 3x - 1 </a:t>
                </a:r>
                <a:endParaRPr lang="en-US" dirty="0"/>
              </a:p>
              <a:p>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533400" y="533400"/>
                <a:ext cx="8229600" cy="6096000"/>
              </a:xfrm>
              <a:blipFill rotWithShape="1">
                <a:blip r:embed="rId2"/>
                <a:stretch>
                  <a:fillRect l="-963" r="-1704"/>
                </a:stretch>
              </a:blipFill>
            </p:spPr>
            <p:txBody>
              <a:bodyPr/>
              <a:lstStyle/>
              <a:p>
                <a:r>
                  <a:rPr lang="en-US">
                    <a:noFill/>
                  </a:rPr>
                  <a:t> </a:t>
                </a:r>
              </a:p>
            </p:txBody>
          </p:sp>
        </mc:Fallback>
      </mc:AlternateContent>
    </p:spTree>
    <p:extLst>
      <p:ext uri="{BB962C8B-B14F-4D97-AF65-F5344CB8AC3E}">
        <p14:creationId xmlns:p14="http://schemas.microsoft.com/office/powerpoint/2010/main" xmlns="" val="3805866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05800" cy="6096000"/>
          </a:xfrm>
        </p:spPr>
        <p:txBody>
          <a:bodyPr>
            <a:normAutofit fontScale="85000" lnSpcReduction="20000"/>
          </a:bodyPr>
          <a:lstStyle/>
          <a:p>
            <a:pPr marL="0" indent="0">
              <a:buNone/>
            </a:pPr>
            <a:r>
              <a:rPr lang="en-IN" b="1" dirty="0" smtClean="0"/>
              <a:t>Notes </a:t>
            </a:r>
            <a:r>
              <a:rPr lang="en-IN" b="1" dirty="0"/>
              <a:t>: </a:t>
            </a:r>
            <a:endParaRPr lang="en-US" dirty="0"/>
          </a:p>
          <a:p>
            <a:r>
              <a:rPr lang="en-IN" dirty="0"/>
              <a:t>Irrational </a:t>
            </a:r>
            <a:r>
              <a:rPr lang="en-IN" dirty="0" smtClean="0"/>
              <a:t>zeroes </a:t>
            </a:r>
            <a:r>
              <a:rPr lang="en-IN" dirty="0"/>
              <a:t>of a quadratic </a:t>
            </a:r>
            <a:r>
              <a:rPr lang="en-IN" dirty="0" smtClean="0"/>
              <a:t>polynomial </a:t>
            </a:r>
            <a:r>
              <a:rPr lang="en-IN" dirty="0"/>
              <a:t>occur in conjugate pairs.</a:t>
            </a:r>
            <a:endParaRPr lang="en-US" dirty="0"/>
          </a:p>
          <a:p>
            <a:r>
              <a:rPr lang="en-IN" dirty="0"/>
              <a:t>That is, if (m + √n) is a </a:t>
            </a:r>
            <a:r>
              <a:rPr lang="en-IN" dirty="0" smtClean="0"/>
              <a:t>zero, </a:t>
            </a:r>
            <a:r>
              <a:rPr lang="en-IN" dirty="0"/>
              <a:t>then  (m - √n) is the other </a:t>
            </a:r>
            <a:r>
              <a:rPr lang="en-IN" dirty="0" smtClean="0"/>
              <a:t>zero </a:t>
            </a:r>
            <a:r>
              <a:rPr lang="en-IN" dirty="0"/>
              <a:t>of the same quadratic </a:t>
            </a:r>
            <a:r>
              <a:rPr lang="en-IN" dirty="0" smtClean="0"/>
              <a:t>polynomial.</a:t>
            </a:r>
          </a:p>
          <a:p>
            <a:r>
              <a:rPr lang="en-IN" b="1" dirty="0"/>
              <a:t>Example </a:t>
            </a:r>
            <a:r>
              <a:rPr lang="en-IN" b="1" dirty="0" smtClean="0"/>
              <a:t>3 </a:t>
            </a:r>
            <a:r>
              <a:rPr lang="en-IN" b="1" dirty="0"/>
              <a:t>: </a:t>
            </a:r>
            <a:endParaRPr lang="en-US" dirty="0"/>
          </a:p>
          <a:p>
            <a:r>
              <a:rPr lang="en-IN" dirty="0"/>
              <a:t>If one </a:t>
            </a:r>
            <a:r>
              <a:rPr lang="en-IN" dirty="0" smtClean="0"/>
              <a:t>zero </a:t>
            </a:r>
            <a:r>
              <a:rPr lang="en-IN" dirty="0"/>
              <a:t>of a quadratic </a:t>
            </a:r>
            <a:r>
              <a:rPr lang="en-IN" dirty="0" smtClean="0"/>
              <a:t>polynomial is </a:t>
            </a:r>
            <a:r>
              <a:rPr lang="en-IN" dirty="0"/>
              <a:t>(2 + √3), then form the </a:t>
            </a:r>
            <a:r>
              <a:rPr lang="en-IN" dirty="0" smtClean="0"/>
              <a:t>polynomial </a:t>
            </a:r>
            <a:r>
              <a:rPr lang="en-IN" dirty="0"/>
              <a:t>given that the </a:t>
            </a:r>
            <a:r>
              <a:rPr lang="en-IN" dirty="0" smtClean="0"/>
              <a:t>zeroes </a:t>
            </a:r>
            <a:r>
              <a:rPr lang="en-IN" dirty="0"/>
              <a:t>are irrational. </a:t>
            </a:r>
            <a:endParaRPr lang="en-US" dirty="0"/>
          </a:p>
          <a:p>
            <a:r>
              <a:rPr lang="en-IN" b="1" dirty="0"/>
              <a:t>Solution : </a:t>
            </a:r>
            <a:endParaRPr lang="en-US" dirty="0"/>
          </a:p>
          <a:p>
            <a:pPr marL="0" indent="0">
              <a:buNone/>
            </a:pPr>
            <a:r>
              <a:rPr lang="en-IN" dirty="0" smtClean="0"/>
              <a:t>	(</a:t>
            </a:r>
            <a:r>
              <a:rPr lang="en-IN" dirty="0"/>
              <a:t>2 + √3) is an irrational number. </a:t>
            </a:r>
            <a:endParaRPr lang="en-US" dirty="0"/>
          </a:p>
          <a:p>
            <a:pPr marL="0" indent="0">
              <a:buNone/>
            </a:pPr>
            <a:r>
              <a:rPr lang="en-IN" dirty="0" smtClean="0"/>
              <a:t>	We </a:t>
            </a:r>
            <a:r>
              <a:rPr lang="en-IN" dirty="0"/>
              <a:t>already know the fact that irrational </a:t>
            </a:r>
            <a:r>
              <a:rPr lang="en-IN" dirty="0" smtClean="0"/>
              <a:t>zeroes </a:t>
            </a:r>
            <a:r>
              <a:rPr lang="en-IN" dirty="0"/>
              <a:t>of a quadratic </a:t>
            </a:r>
            <a:r>
              <a:rPr lang="en-IN" dirty="0" smtClean="0"/>
              <a:t>	polynomial </a:t>
            </a:r>
            <a:r>
              <a:rPr lang="en-IN" dirty="0"/>
              <a:t>will occur in conjugate pairs.</a:t>
            </a:r>
            <a:endParaRPr lang="en-US" dirty="0"/>
          </a:p>
          <a:p>
            <a:pPr marL="0" indent="0">
              <a:buNone/>
            </a:pPr>
            <a:r>
              <a:rPr lang="en-IN" dirty="0" smtClean="0"/>
              <a:t>	That </a:t>
            </a:r>
            <a:r>
              <a:rPr lang="en-IN" dirty="0"/>
              <a:t>is,  if (2 + √3) is one </a:t>
            </a:r>
            <a:r>
              <a:rPr lang="en-IN" dirty="0" smtClean="0"/>
              <a:t>zero </a:t>
            </a:r>
            <a:r>
              <a:rPr lang="en-IN" dirty="0"/>
              <a:t>of a quadratic </a:t>
            </a:r>
            <a:r>
              <a:rPr lang="en-IN" dirty="0" smtClean="0"/>
              <a:t>polynomial, </a:t>
            </a:r>
            <a:r>
              <a:rPr lang="en-IN" dirty="0"/>
              <a:t>then (2 - √3) </a:t>
            </a:r>
            <a:r>
              <a:rPr lang="en-IN" dirty="0" smtClean="0"/>
              <a:t>	will </a:t>
            </a:r>
            <a:r>
              <a:rPr lang="en-IN" dirty="0"/>
              <a:t>be the other </a:t>
            </a:r>
            <a:r>
              <a:rPr lang="en-IN" dirty="0" smtClean="0"/>
              <a:t>zero </a:t>
            </a:r>
            <a:r>
              <a:rPr lang="en-IN" dirty="0"/>
              <a:t>of the same </a:t>
            </a:r>
            <a:r>
              <a:rPr lang="en-IN" dirty="0" smtClean="0"/>
              <a:t>polynomial.</a:t>
            </a:r>
            <a:r>
              <a:rPr lang="en-IN" dirty="0"/>
              <a:t> </a:t>
            </a:r>
            <a:endParaRPr lang="en-US" dirty="0"/>
          </a:p>
          <a:p>
            <a:pPr marL="0" indent="0">
              <a:buNone/>
            </a:pPr>
            <a:r>
              <a:rPr lang="en-IN" dirty="0" smtClean="0"/>
              <a:t>	So</a:t>
            </a:r>
            <a:r>
              <a:rPr lang="en-IN" dirty="0"/>
              <a:t>, (2 + √3) and (2 - √3) are the </a:t>
            </a:r>
            <a:r>
              <a:rPr lang="en-IN" dirty="0" smtClean="0"/>
              <a:t>zeroes </a:t>
            </a:r>
            <a:r>
              <a:rPr lang="en-IN" dirty="0"/>
              <a:t>of the required quadratic </a:t>
            </a:r>
            <a:r>
              <a:rPr lang="en-IN" dirty="0" smtClean="0"/>
              <a:t>	polynomial</a:t>
            </a:r>
            <a:r>
              <a:rPr lang="en-IN" dirty="0"/>
              <a:t> </a:t>
            </a:r>
            <a:endParaRPr lang="en-US" dirty="0"/>
          </a:p>
          <a:p>
            <a:pPr marL="0" indent="0">
              <a:buNone/>
            </a:pPr>
            <a:r>
              <a:rPr lang="en-IN" dirty="0" smtClean="0"/>
              <a:t>	Sum </a:t>
            </a:r>
            <a:r>
              <a:rPr lang="en-IN" dirty="0"/>
              <a:t>of the </a:t>
            </a:r>
            <a:r>
              <a:rPr lang="en-IN" dirty="0" smtClean="0"/>
              <a:t>zeroes </a:t>
            </a:r>
            <a:r>
              <a:rPr lang="en-IN" dirty="0"/>
              <a:t>is =  (2 + √3) + (2 - √3)=  4</a:t>
            </a:r>
            <a:endParaRPr lang="en-US" dirty="0"/>
          </a:p>
          <a:p>
            <a:pPr marL="0" indent="0">
              <a:buNone/>
            </a:pPr>
            <a:r>
              <a:rPr lang="en-IN" dirty="0" smtClean="0"/>
              <a:t>	Product </a:t>
            </a:r>
            <a:r>
              <a:rPr lang="en-IN" dirty="0"/>
              <a:t>of the </a:t>
            </a:r>
            <a:r>
              <a:rPr lang="en-IN" dirty="0" smtClean="0"/>
              <a:t>zeroes </a:t>
            </a:r>
            <a:r>
              <a:rPr lang="en-IN" dirty="0"/>
              <a:t>is=  (2 + √3)(2 - √3)=  2</a:t>
            </a:r>
            <a:r>
              <a:rPr lang="en-IN" baseline="30000" dirty="0"/>
              <a:t>2</a:t>
            </a:r>
            <a:r>
              <a:rPr lang="en-IN" dirty="0"/>
              <a:t> - √3</a:t>
            </a:r>
            <a:r>
              <a:rPr lang="en-IN" baseline="30000" dirty="0"/>
              <a:t>2</a:t>
            </a:r>
            <a:r>
              <a:rPr lang="en-IN" dirty="0"/>
              <a:t>=  4 - 3=  1</a:t>
            </a:r>
            <a:endParaRPr lang="en-US" dirty="0"/>
          </a:p>
          <a:p>
            <a:pPr marL="0" indent="0">
              <a:buNone/>
            </a:pPr>
            <a:r>
              <a:rPr lang="en-IN" dirty="0" smtClean="0"/>
              <a:t>	Formation </a:t>
            </a:r>
            <a:r>
              <a:rPr lang="en-IN" dirty="0"/>
              <a:t>of quadratic </a:t>
            </a:r>
            <a:r>
              <a:rPr lang="en-IN" dirty="0" smtClean="0"/>
              <a:t>polynomial </a:t>
            </a:r>
            <a:r>
              <a:rPr lang="en-IN" dirty="0"/>
              <a:t>: x</a:t>
            </a:r>
            <a:r>
              <a:rPr lang="en-IN" baseline="30000" dirty="0"/>
              <a:t>2</a:t>
            </a:r>
            <a:r>
              <a:rPr lang="en-IN" dirty="0"/>
              <a:t> - (sum of the </a:t>
            </a:r>
            <a:r>
              <a:rPr lang="en-IN" dirty="0" smtClean="0"/>
              <a:t>zeroes)x </a:t>
            </a:r>
            <a:r>
              <a:rPr lang="en-IN" dirty="0"/>
              <a:t>+ </a:t>
            </a:r>
            <a:r>
              <a:rPr lang="en-IN" dirty="0" smtClean="0"/>
              <a:t>	product </a:t>
            </a:r>
            <a:r>
              <a:rPr lang="en-IN" dirty="0"/>
              <a:t>of the </a:t>
            </a:r>
            <a:r>
              <a:rPr lang="en-IN" dirty="0" smtClean="0"/>
              <a:t>zeroes</a:t>
            </a:r>
            <a:r>
              <a:rPr lang="en-IN" dirty="0"/>
              <a:t> </a:t>
            </a:r>
            <a:endParaRPr lang="en-US" dirty="0"/>
          </a:p>
          <a:p>
            <a:pPr marL="0" indent="0">
              <a:buNone/>
            </a:pPr>
            <a:r>
              <a:rPr lang="en-IN" b="1" dirty="0" smtClean="0"/>
              <a:t>	p(x)=x</a:t>
            </a:r>
            <a:r>
              <a:rPr lang="en-IN" b="1" baseline="30000" dirty="0" smtClean="0"/>
              <a:t>2</a:t>
            </a:r>
            <a:r>
              <a:rPr lang="en-IN" b="1" dirty="0"/>
              <a:t> - 4x + 1 </a:t>
            </a:r>
            <a:r>
              <a:rPr lang="en-IN" dirty="0"/>
              <a:t> </a:t>
            </a:r>
            <a:endParaRPr lang="en-US" dirty="0"/>
          </a:p>
          <a:p>
            <a:endParaRPr lang="en-US" dirty="0"/>
          </a:p>
        </p:txBody>
      </p:sp>
    </p:spTree>
    <p:extLst>
      <p:ext uri="{BB962C8B-B14F-4D97-AF65-F5344CB8AC3E}">
        <p14:creationId xmlns:p14="http://schemas.microsoft.com/office/powerpoint/2010/main" xmlns="" val="2412246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001000" cy="5943600"/>
          </a:xfrm>
        </p:spPr>
        <p:txBody>
          <a:bodyPr>
            <a:normAutofit fontScale="85000" lnSpcReduction="20000"/>
          </a:bodyPr>
          <a:lstStyle/>
          <a:p>
            <a:r>
              <a:rPr lang="en-IN" b="1" dirty="0"/>
              <a:t>Example </a:t>
            </a:r>
            <a:r>
              <a:rPr lang="en-IN" b="1" dirty="0" smtClean="0"/>
              <a:t>4 </a:t>
            </a:r>
            <a:r>
              <a:rPr lang="en-IN" b="1" dirty="0"/>
              <a:t>: </a:t>
            </a:r>
            <a:endParaRPr lang="en-US" dirty="0"/>
          </a:p>
          <a:p>
            <a:r>
              <a:rPr lang="en-IN" dirty="0"/>
              <a:t>If α and β be the </a:t>
            </a:r>
            <a:r>
              <a:rPr lang="en-IN" dirty="0" smtClean="0"/>
              <a:t>zeroes </a:t>
            </a:r>
            <a:r>
              <a:rPr lang="en-IN" dirty="0"/>
              <a:t>of </a:t>
            </a:r>
            <a:r>
              <a:rPr lang="en-IN" dirty="0" smtClean="0"/>
              <a:t>p(x)=x</a:t>
            </a:r>
            <a:r>
              <a:rPr lang="en-IN" baseline="30000" dirty="0" smtClean="0"/>
              <a:t>2</a:t>
            </a:r>
            <a:r>
              <a:rPr lang="en-IN" dirty="0"/>
              <a:t> + 7x + 12 </a:t>
            </a:r>
            <a:r>
              <a:rPr lang="en-IN" dirty="0" smtClean="0"/>
              <a:t>, </a:t>
            </a:r>
            <a:r>
              <a:rPr lang="en-IN" dirty="0"/>
              <a:t>find the quadratic </a:t>
            </a:r>
            <a:r>
              <a:rPr lang="en-IN" dirty="0" smtClean="0"/>
              <a:t>polynomial f(x),whose zeroes </a:t>
            </a:r>
            <a:r>
              <a:rPr lang="en-IN" dirty="0"/>
              <a:t>are </a:t>
            </a:r>
            <a:r>
              <a:rPr lang="en-IN" dirty="0" smtClean="0"/>
              <a:t>(</a:t>
            </a:r>
            <a:r>
              <a:rPr lang="en-IN" dirty="0"/>
              <a:t>α + β)</a:t>
            </a:r>
            <a:r>
              <a:rPr lang="en-IN" baseline="30000" dirty="0"/>
              <a:t>2</a:t>
            </a:r>
            <a:r>
              <a:rPr lang="en-IN" dirty="0"/>
              <a:t> and (α - β)</a:t>
            </a:r>
            <a:r>
              <a:rPr lang="en-IN" baseline="30000" dirty="0"/>
              <a:t>2</a:t>
            </a:r>
            <a:endParaRPr lang="en-US" dirty="0"/>
          </a:p>
          <a:p>
            <a:r>
              <a:rPr lang="en-IN" b="1" dirty="0"/>
              <a:t>Solution :</a:t>
            </a:r>
            <a:endParaRPr lang="en-US" dirty="0"/>
          </a:p>
          <a:p>
            <a:pPr marL="0" indent="0">
              <a:buNone/>
            </a:pPr>
            <a:r>
              <a:rPr lang="en-IN" b="1" dirty="0" smtClean="0"/>
              <a:t>	Given </a:t>
            </a:r>
            <a:r>
              <a:rPr lang="en-IN" b="1" dirty="0"/>
              <a:t>:</a:t>
            </a:r>
            <a:r>
              <a:rPr lang="en-IN" dirty="0"/>
              <a:t> α and β be the </a:t>
            </a:r>
            <a:r>
              <a:rPr lang="en-IN" dirty="0" smtClean="0"/>
              <a:t>zeroes </a:t>
            </a:r>
            <a:r>
              <a:rPr lang="en-IN" dirty="0"/>
              <a:t>of x</a:t>
            </a:r>
            <a:r>
              <a:rPr lang="en-IN" b="1" baseline="30000" dirty="0"/>
              <a:t>2</a:t>
            </a:r>
            <a:r>
              <a:rPr lang="en-IN" dirty="0"/>
              <a:t> + 7x + 12 </a:t>
            </a:r>
            <a:endParaRPr lang="en-US" dirty="0"/>
          </a:p>
          <a:p>
            <a:pPr marL="0" indent="0">
              <a:buNone/>
            </a:pPr>
            <a:r>
              <a:rPr lang="en-IN" dirty="0" smtClean="0"/>
              <a:t>	Then</a:t>
            </a:r>
            <a:r>
              <a:rPr lang="en-IN" dirty="0"/>
              <a:t>,      sum of zeroes   =  -coefficient of x / coefficient of x</a:t>
            </a:r>
            <a:r>
              <a:rPr lang="en-IN" baseline="30000" dirty="0"/>
              <a:t>2</a:t>
            </a:r>
            <a:endParaRPr lang="en-US" dirty="0"/>
          </a:p>
          <a:p>
            <a:pPr marL="0" indent="0">
              <a:buNone/>
            </a:pPr>
            <a:r>
              <a:rPr lang="en-IN" dirty="0" smtClean="0"/>
              <a:t>	α </a:t>
            </a:r>
            <a:r>
              <a:rPr lang="en-IN" dirty="0"/>
              <a:t>+ β  =  -7 / 1              α + β  =  -7</a:t>
            </a:r>
            <a:endParaRPr lang="en-US" dirty="0"/>
          </a:p>
          <a:p>
            <a:pPr marL="0" indent="0">
              <a:buNone/>
            </a:pPr>
            <a:r>
              <a:rPr lang="en-IN" dirty="0" smtClean="0"/>
              <a:t>	product </a:t>
            </a:r>
            <a:r>
              <a:rPr lang="en-IN" dirty="0"/>
              <a:t>of zeroes   =  constant term / coefficient of x</a:t>
            </a:r>
            <a:r>
              <a:rPr lang="en-IN" baseline="30000" dirty="0"/>
              <a:t>2</a:t>
            </a:r>
            <a:endParaRPr lang="en-US" dirty="0"/>
          </a:p>
          <a:p>
            <a:pPr marL="0" indent="0">
              <a:buNone/>
            </a:pPr>
            <a:r>
              <a:rPr lang="en-IN" dirty="0" smtClean="0"/>
              <a:t>	αβ</a:t>
            </a:r>
            <a:r>
              <a:rPr lang="en-IN" dirty="0"/>
              <a:t>  =  12/1                  αβ  =  12</a:t>
            </a:r>
            <a:endParaRPr lang="en-US" dirty="0"/>
          </a:p>
          <a:p>
            <a:pPr marL="0" indent="0">
              <a:buNone/>
            </a:pPr>
            <a:r>
              <a:rPr lang="en-IN" dirty="0" smtClean="0"/>
              <a:t>	quadratic </a:t>
            </a:r>
            <a:r>
              <a:rPr lang="en-IN" dirty="0"/>
              <a:t>polynomial </a:t>
            </a:r>
            <a:r>
              <a:rPr lang="en-IN" dirty="0" smtClean="0"/>
              <a:t>with </a:t>
            </a:r>
            <a:r>
              <a:rPr lang="en-IN" dirty="0"/>
              <a:t>zeroes  (α + β)</a:t>
            </a:r>
            <a:r>
              <a:rPr lang="en-IN" baseline="30000" dirty="0"/>
              <a:t>2</a:t>
            </a:r>
            <a:r>
              <a:rPr lang="en-IN" dirty="0"/>
              <a:t> and (α - β)</a:t>
            </a:r>
            <a:r>
              <a:rPr lang="en-IN" baseline="30000" dirty="0"/>
              <a:t>2 </a:t>
            </a:r>
            <a:r>
              <a:rPr lang="en-IN" dirty="0"/>
              <a:t>is</a:t>
            </a:r>
            <a:endParaRPr lang="en-US" dirty="0"/>
          </a:p>
          <a:p>
            <a:pPr marL="0" indent="0">
              <a:buNone/>
            </a:pPr>
            <a:r>
              <a:rPr lang="en-IN" dirty="0" smtClean="0"/>
              <a:t>	x</a:t>
            </a:r>
            <a:r>
              <a:rPr lang="en-IN" baseline="30000" dirty="0" smtClean="0"/>
              <a:t>2</a:t>
            </a:r>
            <a:r>
              <a:rPr lang="en-IN" dirty="0"/>
              <a:t> - [(α + β)</a:t>
            </a:r>
            <a:r>
              <a:rPr lang="en-IN" baseline="30000" dirty="0"/>
              <a:t>2</a:t>
            </a:r>
            <a:r>
              <a:rPr lang="en-IN" dirty="0"/>
              <a:t> + (α - β)</a:t>
            </a:r>
            <a:r>
              <a:rPr lang="en-IN" baseline="30000" dirty="0"/>
              <a:t>2</a:t>
            </a:r>
            <a:r>
              <a:rPr lang="en-IN" dirty="0"/>
              <a:t>]x + (α + β)</a:t>
            </a:r>
            <a:r>
              <a:rPr lang="en-IN" baseline="30000" dirty="0"/>
              <a:t>2</a:t>
            </a:r>
            <a:r>
              <a:rPr lang="en-IN" dirty="0"/>
              <a:t>(α - β)</a:t>
            </a:r>
            <a:r>
              <a:rPr lang="en-IN" baseline="30000" dirty="0"/>
              <a:t>2  </a:t>
            </a:r>
            <a:r>
              <a:rPr lang="en-IN" dirty="0"/>
              <a:t>=  0 -----(1)</a:t>
            </a:r>
            <a:endParaRPr lang="en-US" dirty="0"/>
          </a:p>
          <a:p>
            <a:pPr marL="0" indent="0">
              <a:buNone/>
            </a:pPr>
            <a:r>
              <a:rPr lang="en-IN" dirty="0" smtClean="0"/>
              <a:t>	Find </a:t>
            </a:r>
            <a:r>
              <a:rPr lang="en-IN" dirty="0"/>
              <a:t>the values of (α + β)</a:t>
            </a:r>
            <a:r>
              <a:rPr lang="en-IN" baseline="30000" dirty="0"/>
              <a:t>2 </a:t>
            </a:r>
            <a:r>
              <a:rPr lang="en-IN" dirty="0"/>
              <a:t>and (α - β)</a:t>
            </a:r>
            <a:r>
              <a:rPr lang="en-IN" baseline="30000" dirty="0"/>
              <a:t>2</a:t>
            </a:r>
            <a:r>
              <a:rPr lang="en-IN" dirty="0"/>
              <a:t>.</a:t>
            </a:r>
            <a:endParaRPr lang="en-US" dirty="0"/>
          </a:p>
          <a:p>
            <a:pPr marL="0" indent="0">
              <a:buNone/>
            </a:pPr>
            <a:r>
              <a:rPr lang="en-IN" dirty="0" smtClean="0"/>
              <a:t>	(</a:t>
            </a:r>
            <a:r>
              <a:rPr lang="en-IN" dirty="0"/>
              <a:t>α + β)</a:t>
            </a:r>
            <a:r>
              <a:rPr lang="en-IN" baseline="30000" dirty="0"/>
              <a:t>2  </a:t>
            </a:r>
            <a:r>
              <a:rPr lang="en-IN" dirty="0"/>
              <a:t>=  (-7)</a:t>
            </a:r>
            <a:r>
              <a:rPr lang="en-IN" baseline="30000" dirty="0"/>
              <a:t>2    </a:t>
            </a:r>
            <a:r>
              <a:rPr lang="en-IN" baseline="30000" dirty="0" smtClean="0"/>
              <a:t>,               </a:t>
            </a:r>
            <a:r>
              <a:rPr lang="en-IN" dirty="0"/>
              <a:t>(α + β)</a:t>
            </a:r>
            <a:r>
              <a:rPr lang="en-IN" baseline="30000" dirty="0"/>
              <a:t>2</a:t>
            </a:r>
            <a:r>
              <a:rPr lang="en-IN" dirty="0"/>
              <a:t>  =  49</a:t>
            </a:r>
            <a:endParaRPr lang="en-US" dirty="0"/>
          </a:p>
          <a:p>
            <a:pPr marL="0" indent="0">
              <a:buNone/>
            </a:pPr>
            <a:r>
              <a:rPr lang="en-IN" dirty="0" smtClean="0"/>
              <a:t>	(</a:t>
            </a:r>
            <a:r>
              <a:rPr lang="en-IN" dirty="0"/>
              <a:t>α - β)</a:t>
            </a:r>
            <a:r>
              <a:rPr lang="en-IN" baseline="30000" dirty="0"/>
              <a:t>2  </a:t>
            </a:r>
            <a:r>
              <a:rPr lang="en-IN" dirty="0"/>
              <a:t>=  (α + β)</a:t>
            </a:r>
            <a:r>
              <a:rPr lang="en-IN" baseline="30000" dirty="0"/>
              <a:t>2</a:t>
            </a:r>
            <a:r>
              <a:rPr lang="en-IN" dirty="0"/>
              <a:t> - 4αβ</a:t>
            </a:r>
            <a:endParaRPr lang="en-US" dirty="0"/>
          </a:p>
          <a:p>
            <a:pPr marL="0" indent="0">
              <a:buNone/>
            </a:pPr>
            <a:r>
              <a:rPr lang="en-IN" dirty="0" smtClean="0"/>
              <a:t>	(</a:t>
            </a:r>
            <a:r>
              <a:rPr lang="en-IN" dirty="0"/>
              <a:t>α - β)</a:t>
            </a:r>
            <a:r>
              <a:rPr lang="en-IN" baseline="30000" dirty="0"/>
              <a:t>2  </a:t>
            </a:r>
            <a:r>
              <a:rPr lang="en-IN" dirty="0"/>
              <a:t>=  (-7)</a:t>
            </a:r>
            <a:r>
              <a:rPr lang="en-IN" baseline="30000" dirty="0"/>
              <a:t>2</a:t>
            </a:r>
            <a:r>
              <a:rPr lang="en-IN" dirty="0"/>
              <a:t> - 4(12)</a:t>
            </a:r>
            <a:endParaRPr lang="en-US" dirty="0"/>
          </a:p>
          <a:p>
            <a:pPr marL="0" indent="0">
              <a:buNone/>
            </a:pPr>
            <a:r>
              <a:rPr lang="en-IN" dirty="0" smtClean="0"/>
              <a:t>	(</a:t>
            </a:r>
            <a:r>
              <a:rPr lang="en-IN" dirty="0"/>
              <a:t>α - β)</a:t>
            </a:r>
            <a:r>
              <a:rPr lang="en-IN" baseline="30000" dirty="0"/>
              <a:t>2  </a:t>
            </a:r>
            <a:r>
              <a:rPr lang="en-IN" dirty="0"/>
              <a:t>=  49 – 48=1</a:t>
            </a:r>
            <a:endParaRPr lang="en-US" dirty="0"/>
          </a:p>
          <a:p>
            <a:pPr marL="0" indent="0">
              <a:buNone/>
            </a:pPr>
            <a:r>
              <a:rPr lang="en-IN" dirty="0" smtClean="0"/>
              <a:t>	So</a:t>
            </a:r>
            <a:r>
              <a:rPr lang="en-IN" dirty="0"/>
              <a:t>, the required quadratic polynomial </a:t>
            </a:r>
            <a:r>
              <a:rPr lang="en-IN" dirty="0" smtClean="0"/>
              <a:t>is: </a:t>
            </a:r>
          </a:p>
          <a:p>
            <a:pPr marL="0" indent="0">
              <a:buNone/>
            </a:pPr>
            <a:r>
              <a:rPr lang="en-IN" dirty="0" smtClean="0"/>
              <a:t>	f(x)= x</a:t>
            </a:r>
            <a:r>
              <a:rPr lang="en-IN" baseline="30000" dirty="0" smtClean="0"/>
              <a:t>2</a:t>
            </a:r>
            <a:r>
              <a:rPr lang="en-IN" dirty="0"/>
              <a:t> - [49 + 1]x + 49 </a:t>
            </a:r>
            <a:r>
              <a:rPr lang="en-IN" dirty="0" smtClean="0"/>
              <a:t>⋅1=   </a:t>
            </a:r>
            <a:r>
              <a:rPr lang="en-IN" b="1" dirty="0" smtClean="0"/>
              <a:t>x</a:t>
            </a:r>
            <a:r>
              <a:rPr lang="en-IN" b="1" baseline="30000" dirty="0" smtClean="0"/>
              <a:t>2</a:t>
            </a:r>
            <a:r>
              <a:rPr lang="en-IN" b="1" dirty="0"/>
              <a:t> - 50x + 49  </a:t>
            </a:r>
            <a:endParaRPr lang="en-US" dirty="0"/>
          </a:p>
          <a:p>
            <a:endParaRPr lang="en-US" dirty="0"/>
          </a:p>
        </p:txBody>
      </p:sp>
    </p:spTree>
    <p:extLst>
      <p:ext uri="{BB962C8B-B14F-4D97-AF65-F5344CB8AC3E}">
        <p14:creationId xmlns:p14="http://schemas.microsoft.com/office/powerpoint/2010/main" xmlns="" val="1108990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457200" y="533400"/>
                <a:ext cx="8229600" cy="6019800"/>
              </a:xfrm>
            </p:spPr>
            <p:txBody>
              <a:bodyPr>
                <a:normAutofit fontScale="92500" lnSpcReduction="10000"/>
              </a:bodyPr>
              <a:lstStyle/>
              <a:p>
                <a:r>
                  <a:rPr lang="en-IN" b="1" dirty="0"/>
                  <a:t>Example </a:t>
                </a:r>
                <a:r>
                  <a:rPr lang="en-IN" b="1" dirty="0" smtClean="0"/>
                  <a:t>5 </a:t>
                </a:r>
                <a:r>
                  <a:rPr lang="en-IN" b="1" dirty="0"/>
                  <a:t>: </a:t>
                </a:r>
                <a:endParaRPr lang="en-US" dirty="0"/>
              </a:p>
              <a:p>
                <a:r>
                  <a:rPr lang="en-IN" dirty="0"/>
                  <a:t>If α and β be the </a:t>
                </a:r>
                <a:r>
                  <a:rPr lang="en-IN" dirty="0" smtClean="0"/>
                  <a:t>zeroes </a:t>
                </a:r>
                <a:r>
                  <a:rPr lang="en-IN" dirty="0"/>
                  <a:t>of </a:t>
                </a:r>
                <a:r>
                  <a:rPr lang="en-IN" dirty="0" smtClean="0"/>
                  <a:t>f(x)=x</a:t>
                </a:r>
                <a:r>
                  <a:rPr lang="en-IN" baseline="30000" dirty="0" smtClean="0"/>
                  <a:t>2</a:t>
                </a:r>
                <a:r>
                  <a:rPr lang="en-IN" dirty="0"/>
                  <a:t> + </a:t>
                </a:r>
                <a:r>
                  <a:rPr lang="en-IN" dirty="0" err="1"/>
                  <a:t>px</a:t>
                </a:r>
                <a:r>
                  <a:rPr lang="en-IN" dirty="0"/>
                  <a:t> + q </a:t>
                </a:r>
                <a:r>
                  <a:rPr lang="en-IN" dirty="0" smtClean="0"/>
                  <a:t>, </a:t>
                </a:r>
                <a:r>
                  <a:rPr lang="en-IN" dirty="0"/>
                  <a:t>find the quadratic </a:t>
                </a:r>
                <a:r>
                  <a:rPr lang="en-IN" dirty="0" smtClean="0"/>
                  <a:t>polynomial g(x),whose </a:t>
                </a:r>
                <a:r>
                  <a:rPr lang="en-IN" dirty="0"/>
                  <a:t>zeroes</a:t>
                </a:r>
                <a:r>
                  <a:rPr lang="en-IN" dirty="0" smtClean="0"/>
                  <a:t/>
                </a:r>
                <a:r>
                  <a:rPr lang="en-IN" dirty="0"/>
                  <a:t>are </a:t>
                </a:r>
                <a:r>
                  <a:rPr lang="en-IN" dirty="0" smtClean="0"/>
                  <a:t>α/β</a:t>
                </a:r>
                <a:r>
                  <a:rPr lang="en-IN" dirty="0"/>
                  <a:t>  and  </a:t>
                </a:r>
                <a:r>
                  <a:rPr lang="en-IN" dirty="0" smtClean="0"/>
                  <a:t>β/α.</a:t>
                </a:r>
                <a:endParaRPr lang="en-US" dirty="0"/>
              </a:p>
              <a:p>
                <a:r>
                  <a:rPr lang="en-IN" b="1" dirty="0"/>
                  <a:t>Solution :</a:t>
                </a:r>
                <a:endParaRPr lang="en-US" dirty="0"/>
              </a:p>
              <a:p>
                <a:r>
                  <a:rPr lang="en-IN" b="1" dirty="0"/>
                  <a:t>Given :</a:t>
                </a:r>
                <a:r>
                  <a:rPr lang="en-IN" dirty="0"/>
                  <a:t> α and β be the zeroes</a:t>
                </a:r>
                <a:r>
                  <a:rPr lang="en-IN" dirty="0" smtClean="0"/>
                  <a:t/>
                </a:r>
                <a:r>
                  <a:rPr lang="en-IN" dirty="0"/>
                  <a:t>of f(x)= </a:t>
                </a:r>
                <a:r>
                  <a:rPr lang="en-IN" dirty="0" smtClean="0"/>
                  <a:t>x</a:t>
                </a:r>
                <a:r>
                  <a:rPr lang="en-IN" b="1" baseline="30000" dirty="0" smtClean="0"/>
                  <a:t>2</a:t>
                </a:r>
                <a:r>
                  <a:rPr lang="en-IN" dirty="0"/>
                  <a:t> + </a:t>
                </a:r>
                <a:r>
                  <a:rPr lang="en-IN" dirty="0" err="1"/>
                  <a:t>px</a:t>
                </a:r>
                <a:r>
                  <a:rPr lang="en-IN" dirty="0"/>
                  <a:t> + q </a:t>
                </a:r>
                <a:r>
                  <a:rPr lang="en-IN" dirty="0" smtClean="0"/>
                  <a:t>.</a:t>
                </a:r>
                <a:endParaRPr lang="en-US" dirty="0"/>
              </a:p>
              <a:p>
                <a:pPr marL="0" indent="0">
                  <a:buNone/>
                </a:pPr>
                <a:r>
                  <a:rPr lang="en-IN" dirty="0" smtClean="0"/>
                  <a:t>	Then</a:t>
                </a:r>
                <a:r>
                  <a:rPr lang="en-IN" dirty="0"/>
                  <a:t>,  sum of zeroes</a:t>
                </a:r>
                <a:r>
                  <a:rPr lang="en-IN" dirty="0" smtClean="0"/>
                  <a:t/>
                </a:r>
                <a:r>
                  <a:rPr lang="en-IN" dirty="0"/>
                  <a:t>=  -coefficient of x / coefficient of x</a:t>
                </a:r>
                <a:r>
                  <a:rPr lang="en-IN" baseline="30000" dirty="0"/>
                  <a:t>2</a:t>
                </a:r>
                <a:endParaRPr lang="en-US" dirty="0"/>
              </a:p>
              <a:p>
                <a:pPr marL="0" indent="0">
                  <a:buNone/>
                </a:pPr>
                <a:r>
                  <a:rPr lang="en-IN" dirty="0" smtClean="0"/>
                  <a:t>	α </a:t>
                </a:r>
                <a:r>
                  <a:rPr lang="en-IN" dirty="0"/>
                  <a:t>+ β  =  -p / 1   </a:t>
                </a:r>
                <a:r>
                  <a:rPr lang="en-IN" dirty="0" smtClean="0"/>
                  <a:t>,        </a:t>
                </a:r>
                <a:r>
                  <a:rPr lang="en-IN" dirty="0"/>
                  <a:t>α + β  =  -p</a:t>
                </a:r>
                <a:endParaRPr lang="en-US" dirty="0"/>
              </a:p>
              <a:p>
                <a:pPr marL="0" indent="0">
                  <a:buNone/>
                </a:pPr>
                <a:r>
                  <a:rPr lang="en-IN" dirty="0" smtClean="0"/>
                  <a:t>	product </a:t>
                </a:r>
                <a:r>
                  <a:rPr lang="en-IN" dirty="0"/>
                  <a:t>of zeroes   =  constant term / coefficient of x</a:t>
                </a:r>
                <a:r>
                  <a:rPr lang="en-IN" baseline="30000" dirty="0"/>
                  <a:t>2</a:t>
                </a:r>
                <a:endParaRPr lang="en-US" dirty="0"/>
              </a:p>
              <a:p>
                <a:pPr marL="0" indent="0">
                  <a:buNone/>
                </a:pPr>
                <a:r>
                  <a:rPr lang="en-IN" dirty="0" smtClean="0"/>
                  <a:t>	αβ</a:t>
                </a:r>
                <a:r>
                  <a:rPr lang="en-IN" dirty="0"/>
                  <a:t>  =  q/1       </a:t>
                </a:r>
                <a:r>
                  <a:rPr lang="en-IN" dirty="0" smtClean="0"/>
                  <a:t>,     </a:t>
                </a:r>
                <a:r>
                  <a:rPr lang="en-IN" dirty="0"/>
                  <a:t>αβ  =  q</a:t>
                </a:r>
                <a:endParaRPr lang="en-US" dirty="0"/>
              </a:p>
              <a:p>
                <a:pPr marL="0" indent="0">
                  <a:buNone/>
                </a:pPr>
                <a:r>
                  <a:rPr lang="en-IN" dirty="0" smtClean="0"/>
                  <a:t>	quadratic </a:t>
                </a:r>
                <a:r>
                  <a:rPr lang="en-IN" dirty="0"/>
                  <a:t>polynomial </a:t>
                </a:r>
                <a:r>
                  <a:rPr lang="en-IN" dirty="0" smtClean="0"/>
                  <a:t>g(x),with </a:t>
                </a:r>
                <a:r>
                  <a:rPr lang="en-IN" dirty="0"/>
                  <a:t>zeroes  α/β and β/α</a:t>
                </a:r>
                <a:r>
                  <a:rPr lang="en-IN" baseline="30000" dirty="0"/>
                  <a:t> </a:t>
                </a:r>
                <a:r>
                  <a:rPr lang="en-IN" dirty="0"/>
                  <a:t>is</a:t>
                </a:r>
                <a:endParaRPr lang="en-US" dirty="0"/>
              </a:p>
              <a:p>
                <a:pPr marL="0" indent="0">
                  <a:buNone/>
                </a:pPr>
                <a:r>
                  <a:rPr lang="en-IN" dirty="0" smtClean="0"/>
                  <a:t>	x</a:t>
                </a:r>
                <a:r>
                  <a:rPr lang="en-IN" baseline="30000" dirty="0" smtClean="0"/>
                  <a:t>2</a:t>
                </a:r>
                <a:r>
                  <a:rPr lang="en-IN" dirty="0"/>
                  <a:t> - (α/β + β/α)x + (α/β)(β/α)  </a:t>
                </a:r>
                <a:endParaRPr lang="en-US" dirty="0"/>
              </a:p>
              <a:p>
                <a:pPr marL="0" indent="0">
                  <a:buNone/>
                </a:pPr>
                <a:r>
                  <a:rPr lang="en-IN" dirty="0" smtClean="0"/>
                  <a:t>	x</a:t>
                </a:r>
                <a:r>
                  <a:rPr lang="en-IN" baseline="30000" dirty="0" smtClean="0"/>
                  <a:t>2</a:t>
                </a:r>
                <a:r>
                  <a:rPr lang="en-IN" dirty="0"/>
                  <a:t> - [α/β + β/α]x + 1  </a:t>
                </a:r>
                <a:endParaRPr lang="en-IN" dirty="0" smtClean="0"/>
              </a:p>
              <a:p>
                <a:pPr marL="0" indent="0">
                  <a:buNone/>
                </a:pPr>
                <a:r>
                  <a:rPr lang="en-IN" dirty="0" smtClean="0"/>
                  <a:t>	Find </a:t>
                </a:r>
                <a:r>
                  <a:rPr lang="en-IN" dirty="0"/>
                  <a:t>the value of (α/β + β/α)=</a:t>
                </a:r>
                <a14:m>
                  <m:oMath xmlns:m="http://schemas.openxmlformats.org/officeDocument/2006/math">
                    <m:r>
                      <a:rPr lang="en-IN" i="1" baseline="30000">
                        <a:latin typeface="Cambria Math"/>
                      </a:rPr>
                      <m:t> </m:t>
                    </m:r>
                    <m:f>
                      <m:fPr>
                        <m:ctrlPr>
                          <a:rPr lang="en-US" i="1" baseline="30000">
                            <a:latin typeface="Cambria Math"/>
                          </a:rPr>
                        </m:ctrlPr>
                      </m:fPr>
                      <m:num>
                        <m:sSup>
                          <m:sSupPr>
                            <m:ctrlPr>
                              <a:rPr lang="en-US" i="1">
                                <a:latin typeface="Cambria Math"/>
                              </a:rPr>
                            </m:ctrlPr>
                          </m:sSupPr>
                          <m:e>
                            <m:r>
                              <m:rPr>
                                <m:sty m:val="p"/>
                              </m:rPr>
                              <a:rPr lang="en-IN">
                                <a:latin typeface="Cambria Math"/>
                              </a:rPr>
                              <m:t>α</m:t>
                            </m:r>
                          </m:e>
                          <m:sup>
                            <m:r>
                              <a:rPr lang="en-IN" i="1">
                                <a:latin typeface="Cambria Math"/>
                              </a:rPr>
                              <m:t>2</m:t>
                            </m:r>
                          </m:sup>
                        </m:sSup>
                        <m:r>
                          <a:rPr lang="en-IN">
                            <a:latin typeface="Cambria Math"/>
                          </a:rPr>
                          <m:t>+</m:t>
                        </m:r>
                        <m:r>
                          <m:rPr>
                            <m:sty m:val="p"/>
                          </m:rPr>
                          <a:rPr lang="en-IN">
                            <a:latin typeface="Cambria Math"/>
                          </a:rPr>
                          <m:t>β</m:t>
                        </m:r>
                        <m:r>
                          <a:rPr lang="en-IN" baseline="30000">
                            <a:latin typeface="Cambria Math"/>
                          </a:rPr>
                          <m:t>2</m:t>
                        </m:r>
                      </m:num>
                      <m:den>
                        <m:r>
                          <m:rPr>
                            <m:sty m:val="p"/>
                          </m:rPr>
                          <a:rPr lang="en-IN">
                            <a:latin typeface="Cambria Math"/>
                          </a:rPr>
                          <m:t>αβ</m:t>
                        </m:r>
                        <m:r>
                          <a:rPr lang="en-IN" i="1">
                            <a:latin typeface="Cambria Math"/>
                          </a:rPr>
                          <m:t> </m:t>
                        </m:r>
                      </m:den>
                    </m:f>
                  </m:oMath>
                </a14:m>
                <a:r>
                  <a:rPr lang="en-US" dirty="0" smtClean="0"/>
                  <a:t>= </a:t>
                </a:r>
                <a:r>
                  <a:rPr lang="en-IN" dirty="0"/>
                  <a:t>[(p</a:t>
                </a:r>
                <a:r>
                  <a:rPr lang="en-IN" baseline="30000" dirty="0"/>
                  <a:t>2 </a:t>
                </a:r>
                <a:r>
                  <a:rPr lang="en-IN" dirty="0"/>
                  <a:t>- 2q) / q</a:t>
                </a:r>
                <a:r>
                  <a:rPr lang="en-IN" dirty="0" smtClean="0"/>
                  <a:t>] </a:t>
                </a:r>
                <a:endParaRPr lang="en-US" dirty="0"/>
              </a:p>
              <a:p>
                <a:pPr marL="0" indent="0">
                  <a:buNone/>
                </a:pPr>
                <a:r>
                  <a:rPr lang="en-IN" dirty="0" smtClean="0"/>
                  <a:t>	So</a:t>
                </a:r>
                <a:r>
                  <a:rPr lang="en-IN" dirty="0"/>
                  <a:t>, the required quadratic polynomial </a:t>
                </a:r>
                <a:r>
                  <a:rPr lang="en-IN" dirty="0" smtClean="0"/>
                  <a:t>is</a:t>
                </a:r>
                <a:endParaRPr lang="en-US" dirty="0"/>
              </a:p>
              <a:p>
                <a:pPr marL="0" indent="0">
                  <a:buNone/>
                </a:pPr>
                <a:r>
                  <a:rPr lang="en-IN" dirty="0" smtClean="0"/>
                  <a:t>	g(x)= x</a:t>
                </a:r>
                <a:r>
                  <a:rPr lang="en-IN" baseline="30000" dirty="0" smtClean="0"/>
                  <a:t>2</a:t>
                </a:r>
                <a:r>
                  <a:rPr lang="en-IN" dirty="0"/>
                  <a:t> - [(p</a:t>
                </a:r>
                <a:r>
                  <a:rPr lang="en-IN" baseline="30000" dirty="0"/>
                  <a:t>2 </a:t>
                </a:r>
                <a:r>
                  <a:rPr lang="en-IN" dirty="0"/>
                  <a:t>- 2q) / q]x + 1</a:t>
                </a:r>
                <a:r>
                  <a:rPr lang="en-IN" b="1" dirty="0"/>
                  <a:t> </a:t>
                </a:r>
                <a:r>
                  <a:rPr lang="en-IN" b="1" dirty="0" smtClean="0"/>
                  <a:t>=    qx</a:t>
                </a:r>
                <a:r>
                  <a:rPr lang="en-IN" b="1" baseline="30000" dirty="0" smtClean="0"/>
                  <a:t>2</a:t>
                </a:r>
                <a:r>
                  <a:rPr lang="en-IN" b="1" dirty="0"/>
                  <a:t> - (p</a:t>
                </a:r>
                <a:r>
                  <a:rPr lang="en-IN" b="1" baseline="30000" dirty="0"/>
                  <a:t>2 </a:t>
                </a:r>
                <a:r>
                  <a:rPr lang="en-IN" b="1" dirty="0"/>
                  <a:t>- 2q)x + q </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533400"/>
                <a:ext cx="8229600" cy="6019800"/>
              </a:xfrm>
              <a:blipFill rotWithShape="1">
                <a:blip r:embed="rId2"/>
                <a:stretch>
                  <a:fillRect l="-815" t="-2026"/>
                </a:stretch>
              </a:blipFill>
            </p:spPr>
            <p:txBody>
              <a:bodyPr/>
              <a:lstStyle/>
              <a:p>
                <a:r>
                  <a:rPr lang="en-US">
                    <a:noFill/>
                  </a:rPr>
                  <a:t> </a:t>
                </a:r>
              </a:p>
            </p:txBody>
          </p:sp>
        </mc:Fallback>
      </mc:AlternateContent>
    </p:spTree>
    <p:extLst>
      <p:ext uri="{BB962C8B-B14F-4D97-AF65-F5344CB8AC3E}">
        <p14:creationId xmlns:p14="http://schemas.microsoft.com/office/powerpoint/2010/main" xmlns="" val="1255802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228600" y="76200"/>
                <a:ext cx="8763000" cy="6553200"/>
              </a:xfrm>
            </p:spPr>
            <p:txBody>
              <a:bodyPr>
                <a:normAutofit fontScale="55000" lnSpcReduction="20000"/>
              </a:bodyPr>
              <a:lstStyle/>
              <a:p>
                <a:r>
                  <a:rPr lang="en-US" sz="3300" b="1" u="sng" dirty="0" smtClean="0">
                    <a:solidFill>
                      <a:schemeClr val="tx1"/>
                    </a:solidFill>
                  </a:rPr>
                  <a:t>PRACTICE QUESTIONS FOR SESSION-4</a:t>
                </a:r>
              </a:p>
              <a:p>
                <a:pPr marL="0" indent="0">
                  <a:buNone/>
                </a:pPr>
                <a:r>
                  <a:rPr lang="en-US" sz="3800" b="1" u="sng" dirty="0" smtClean="0">
                    <a:solidFill>
                      <a:schemeClr val="tx1"/>
                    </a:solidFill>
                  </a:rPr>
                  <a:t>Multiple Choice questions</a:t>
                </a:r>
              </a:p>
              <a:p>
                <a:pPr marL="0" indent="0">
                  <a:buNone/>
                </a:pPr>
                <a:r>
                  <a:rPr lang="en-US" sz="3200" dirty="0"/>
                  <a:t>1.Sum of zeros of the given quadratic polynomial </a:t>
                </a:r>
                <a:r>
                  <a:rPr lang="en-US" sz="3200" dirty="0">
                    <a:sym typeface="Symbol"/>
                  </a:rPr>
                  <a:t></a:t>
                </a:r>
                <a:r>
                  <a:rPr lang="en-US" sz="3200" dirty="0"/>
                  <a:t>3x</a:t>
                </a:r>
                <a:r>
                  <a:rPr lang="en-US" sz="3200" baseline="30000" dirty="0"/>
                  <a:t>2</a:t>
                </a:r>
                <a:r>
                  <a:rPr lang="en-US" sz="3200" dirty="0"/>
                  <a:t> + k = 0 is</a:t>
                </a:r>
              </a:p>
              <a:p>
                <a:pPr marL="0" indent="0">
                  <a:buNone/>
                </a:pPr>
                <a:r>
                  <a:rPr lang="en-US" sz="3200" dirty="0"/>
                  <a:t>(a)-k/3	 (b)-3/k	 (c)k	(d)0</a:t>
                </a:r>
              </a:p>
              <a:p>
                <a:pPr marL="0" indent="0">
                  <a:buNone/>
                </a:pPr>
                <a:r>
                  <a:rPr lang="en-US" sz="3200" dirty="0"/>
                  <a:t>2. Product of zeroes of </a:t>
                </a:r>
                <a:r>
                  <a:rPr lang="en-US" sz="3200" dirty="0">
                    <a:sym typeface="Symbol"/>
                  </a:rPr>
                  <a:t></a:t>
                </a:r>
                <a:r>
                  <a:rPr lang="en-US" sz="3200" dirty="0"/>
                  <a:t>2x</a:t>
                </a:r>
                <a:r>
                  <a:rPr lang="en-US" sz="3200" baseline="30000" dirty="0"/>
                  <a:t>2</a:t>
                </a:r>
                <a:r>
                  <a:rPr lang="en-US" sz="3200" dirty="0"/>
                  <a:t> + </a:t>
                </a:r>
                <a:r>
                  <a:rPr lang="en-US" sz="3200" dirty="0" err="1"/>
                  <a:t>kx</a:t>
                </a:r>
                <a:r>
                  <a:rPr lang="en-US" sz="3200" dirty="0"/>
                  <a:t> + 6 is</a:t>
                </a:r>
              </a:p>
              <a:p>
                <a:pPr marL="0" indent="0">
                  <a:buNone/>
                </a:pPr>
                <a:r>
                  <a:rPr lang="en-US" sz="3200" dirty="0"/>
                  <a:t>(a)</a:t>
                </a:r>
                <a:r>
                  <a:rPr lang="en-US" sz="3200" dirty="0">
                    <a:sym typeface="Symbol"/>
                  </a:rPr>
                  <a:t></a:t>
                </a:r>
                <a:r>
                  <a:rPr lang="en-US" sz="3200" dirty="0"/>
                  <a:t>3	(b)3	(c)k/2	 (d)-k/2</a:t>
                </a:r>
                <a:endParaRPr lang="en-US" sz="5100" b="1" dirty="0" smtClean="0"/>
              </a:p>
              <a:p>
                <a:pPr marL="0" indent="0">
                  <a:buNone/>
                </a:pPr>
                <a:r>
                  <a:rPr lang="en-US" sz="2900" dirty="0" smtClean="0"/>
                  <a:t>3.A </a:t>
                </a:r>
                <a:r>
                  <a:rPr lang="en-US" sz="2900" dirty="0"/>
                  <a:t>quadratic polynomial whose zeroes are –3 and 4 </a:t>
                </a:r>
                <a:r>
                  <a:rPr lang="en-US" sz="2900" dirty="0" smtClean="0"/>
                  <a:t>is:</a:t>
                </a:r>
                <a:endParaRPr lang="en-US" sz="2900" dirty="0"/>
              </a:p>
              <a:p>
                <a:pPr marL="0" indent="0">
                  <a:buNone/>
                </a:pPr>
                <a:r>
                  <a:rPr lang="en-US" sz="2900" dirty="0" smtClean="0"/>
                  <a:t>(a)x</a:t>
                </a:r>
                <a:r>
                  <a:rPr lang="en-US" sz="2900" baseline="30000" dirty="0" smtClean="0"/>
                  <a:t>2</a:t>
                </a:r>
                <a:r>
                  <a:rPr lang="en-US" sz="2900" dirty="0" smtClean="0"/>
                  <a:t/>
                </a:r>
                <a:r>
                  <a:rPr lang="en-US" sz="2900" dirty="0"/>
                  <a:t>– x </a:t>
                </a:r>
                <a:r>
                  <a:rPr lang="en-US" sz="2900" dirty="0" smtClean="0"/>
                  <a:t>-12</a:t>
                </a:r>
                <a:r>
                  <a:rPr lang="en-US" sz="2900" dirty="0"/>
                  <a:t>	(b) x</a:t>
                </a:r>
                <a:r>
                  <a:rPr lang="en-US" sz="2900" baseline="30000" dirty="0"/>
                  <a:t>2</a:t>
                </a:r>
                <a:r>
                  <a:rPr lang="en-US" sz="2900" dirty="0"/>
                  <a:t> +x + 12 (c) 2x</a:t>
                </a:r>
                <a:r>
                  <a:rPr lang="en-US" sz="2900" baseline="30000" dirty="0"/>
                  <a:t>2</a:t>
                </a:r>
                <a:r>
                  <a:rPr lang="en-US" sz="2900" dirty="0"/>
                  <a:t> + 2x – 24.	(d) none of the above.</a:t>
                </a:r>
              </a:p>
              <a:p>
                <a:pPr marL="0" indent="0">
                  <a:buNone/>
                </a:pPr>
                <a:r>
                  <a:rPr lang="en-US" sz="2900" dirty="0" smtClean="0"/>
                  <a:t>4.The </a:t>
                </a:r>
                <a:r>
                  <a:rPr lang="en-US" sz="2900" dirty="0"/>
                  <a:t>zeroes of the polynomial x</a:t>
                </a:r>
                <a:r>
                  <a:rPr lang="en-US" sz="2900" baseline="30000" dirty="0"/>
                  <a:t>2</a:t>
                </a:r>
                <a:r>
                  <a:rPr lang="en-US" sz="2900" dirty="0"/>
                  <a:t> + 7x + 10 are</a:t>
                </a:r>
              </a:p>
              <a:p>
                <a:pPr marL="0" indent="0">
                  <a:buNone/>
                </a:pPr>
                <a:r>
                  <a:rPr lang="en-US" sz="2900" dirty="0"/>
                  <a:t>(a) 2 and 5	(b) –2 and 5	(c) –2 and –5 (d) 2 and –5</a:t>
                </a:r>
              </a:p>
              <a:p>
                <a:pPr marL="0" indent="0">
                  <a:buNone/>
                </a:pPr>
                <a:r>
                  <a:rPr lang="en-US" sz="2900" dirty="0" smtClean="0"/>
                  <a:t>5. </a:t>
                </a:r>
                <a:r>
                  <a:rPr lang="en-US" sz="2900" dirty="0"/>
                  <a:t>The zeroes of the quadratic polynomial </a:t>
                </a:r>
                <a:r>
                  <a:rPr lang="en-US" sz="2900" i="1" dirty="0"/>
                  <a:t>x</a:t>
                </a:r>
                <a:r>
                  <a:rPr lang="en-US" sz="2900" baseline="30000" dirty="0"/>
                  <a:t>2 </a:t>
                </a:r>
                <a:r>
                  <a:rPr lang="en-US" sz="2900" dirty="0"/>
                  <a:t>+ 99</a:t>
                </a:r>
                <a:r>
                  <a:rPr lang="en-US" sz="2900" i="1" dirty="0"/>
                  <a:t>x </a:t>
                </a:r>
                <a:r>
                  <a:rPr lang="en-US" sz="2900" dirty="0"/>
                  <a:t>+ 127 are</a:t>
                </a:r>
              </a:p>
              <a:p>
                <a:pPr marL="0" indent="0">
                  <a:buNone/>
                </a:pPr>
                <a:r>
                  <a:rPr lang="en-US" sz="2900" dirty="0"/>
                  <a:t>(a) both positive (b) both negative(c) one positive and one negative (d) both equal</a:t>
                </a:r>
              </a:p>
              <a:p>
                <a:pPr marL="0" indent="0">
                  <a:buNone/>
                </a:pPr>
                <a:r>
                  <a:rPr lang="en-US" sz="4500" b="1" u="sng" dirty="0" smtClean="0"/>
                  <a:t>Fill </a:t>
                </a:r>
                <a:r>
                  <a:rPr lang="en-US" sz="4500" b="1" u="sng" dirty="0"/>
                  <a:t>in the blanks</a:t>
                </a:r>
                <a:r>
                  <a:rPr lang="en-US" sz="2900" b="1" dirty="0"/>
                  <a:t>.</a:t>
                </a:r>
                <a:endParaRPr lang="en-US" sz="2900" dirty="0"/>
              </a:p>
              <a:p>
                <a:pPr marL="0" indent="0">
                  <a:buNone/>
                </a:pPr>
                <a:r>
                  <a:rPr lang="en-US" sz="2900" dirty="0"/>
                  <a:t>1.The quadratic polynomial, </a:t>
                </a:r>
                <a:r>
                  <a:rPr lang="en-US" sz="2900" dirty="0" smtClean="0"/>
                  <a:t>where the </a:t>
                </a:r>
                <a:r>
                  <a:rPr lang="en-US" sz="2900" dirty="0"/>
                  <a:t>sum and product of </a:t>
                </a:r>
                <a:r>
                  <a:rPr lang="en-US" sz="2900" dirty="0" smtClean="0"/>
                  <a:t>zeroes </a:t>
                </a:r>
                <a:r>
                  <a:rPr lang="en-US" sz="2900" dirty="0"/>
                  <a:t>are 1 </a:t>
                </a:r>
                <a:r>
                  <a:rPr lang="en-US" sz="2900" dirty="0" smtClean="0"/>
                  <a:t>and -1 </a:t>
                </a:r>
                <a:r>
                  <a:rPr lang="en-US" sz="2900" dirty="0"/>
                  <a:t>respectively, is-</a:t>
                </a:r>
                <a:r>
                  <a:rPr lang="en-US" sz="2900" dirty="0" smtClean="0"/>
                  <a:t>--------</a:t>
                </a:r>
                <a:endParaRPr lang="en-US" sz="2900" dirty="0"/>
              </a:p>
              <a:p>
                <a:pPr marL="0" indent="0">
                  <a:buNone/>
                </a:pPr>
                <a:r>
                  <a:rPr lang="en-US" sz="2900" dirty="0"/>
                  <a:t>2. A quadratic polynomial whose zeros are 5 and – 2 is-</a:t>
                </a:r>
                <a:r>
                  <a:rPr lang="en-US" sz="2900" dirty="0" smtClean="0"/>
                  <a:t>----------</a:t>
                </a:r>
              </a:p>
              <a:p>
                <a:pPr marL="0" indent="0">
                  <a:buNone/>
                </a:pPr>
                <a:r>
                  <a:rPr lang="en-US" sz="2900" dirty="0" smtClean="0"/>
                  <a:t>3. A quadratic polynomial each with the given numbers as the sum and product of its zeros </a:t>
                </a:r>
              </a:p>
              <a:p>
                <a:pPr marL="0" indent="0">
                  <a:buNone/>
                </a:pPr>
                <a:r>
                  <a:rPr lang="en-US" sz="2900" dirty="0" smtClean="0"/>
                  <a:t>respectively </a:t>
                </a:r>
                <a:r>
                  <a:rPr lang="en-US" sz="2900" dirty="0"/>
                  <a:t>0,</a:t>
                </a:r>
                <a14:m>
                  <m:oMath xmlns:m="http://schemas.openxmlformats.org/officeDocument/2006/math">
                    <m:r>
                      <a:rPr lang="en-US" sz="2900" b="0" i="1">
                        <a:latin typeface="Cambria Math"/>
                      </a:rPr>
                      <m:t>√5</m:t>
                    </m:r>
                  </m:oMath>
                </a14:m>
                <a:r>
                  <a:rPr lang="en-US" sz="2900" dirty="0"/>
                  <a:t/>
                </a:r>
                <a:r>
                  <a:rPr lang="en-US" sz="2900" dirty="0" smtClean="0"/>
                  <a:t>is-</a:t>
                </a:r>
                <a:r>
                  <a:rPr lang="en-US" sz="2900" dirty="0"/>
                  <a:t>--------.</a:t>
                </a:r>
              </a:p>
              <a:p>
                <a:pPr marL="0" indent="0">
                  <a:buNone/>
                </a:pPr>
                <a:r>
                  <a:rPr lang="en-US" sz="2900" dirty="0" smtClean="0"/>
                  <a:t>4.If</a:t>
                </a:r>
                <a:r>
                  <a:rPr lang="en-US" sz="2900" dirty="0"/>
                  <a:t> </a:t>
                </a:r>
                <a14:m>
                  <m:oMath xmlns:m="http://schemas.openxmlformats.org/officeDocument/2006/math">
                    <m:r>
                      <a:rPr lang="en-US" sz="2900" b="0" i="1">
                        <a:latin typeface="Cambria Math"/>
                      </a:rPr>
                      <m:t>𝛼</m:t>
                    </m:r>
                  </m:oMath>
                </a14:m>
                <a:r>
                  <a:rPr lang="en-US" sz="2900" dirty="0"/>
                  <a:t> and </a:t>
                </a:r>
                <a14:m>
                  <m:oMath xmlns:m="http://schemas.openxmlformats.org/officeDocument/2006/math">
                    <m:r>
                      <a:rPr lang="en-US" sz="2900" b="0" i="1">
                        <a:latin typeface="Cambria Math"/>
                      </a:rPr>
                      <m:t>𝛽</m:t>
                    </m:r>
                  </m:oMath>
                </a14:m>
                <a:r>
                  <a:rPr lang="en-US" sz="2900" dirty="0"/>
                  <a:t> are the </a:t>
                </a:r>
                <a:r>
                  <a:rPr lang="en-US" sz="2900" dirty="0" smtClean="0"/>
                  <a:t>zeroes </a:t>
                </a:r>
                <a:r>
                  <a:rPr lang="en-US" sz="2900" dirty="0"/>
                  <a:t>of the polynomial f (x) = 6x</a:t>
                </a:r>
                <a:r>
                  <a:rPr lang="en-US" sz="2900" baseline="30000" dirty="0"/>
                  <a:t>2</a:t>
                </a:r>
                <a:r>
                  <a:rPr lang="en-US" sz="2900" dirty="0"/>
                  <a:t> + x - 2, find the value of</a:t>
                </a:r>
                <a14:m>
                  <m:oMath xmlns:m="http://schemas.openxmlformats.org/officeDocument/2006/math">
                    <m:r>
                      <a:rPr lang="en-US" sz="2900" b="0" i="1">
                        <a:latin typeface="Cambria Math"/>
                      </a:rPr>
                      <m:t>      </m:t>
                    </m:r>
                    <m:f>
                      <m:fPr>
                        <m:ctrlPr>
                          <a:rPr lang="en-US" sz="2900" i="1">
                            <a:latin typeface="Cambria Math"/>
                          </a:rPr>
                        </m:ctrlPr>
                      </m:fPr>
                      <m:num>
                        <m:r>
                          <a:rPr lang="en-US" sz="2900" b="0" i="1">
                            <a:latin typeface="Cambria Math"/>
                          </a:rPr>
                          <m:t>𝛼</m:t>
                        </m:r>
                      </m:num>
                      <m:den>
                        <m:r>
                          <a:rPr lang="en-US" sz="2900" b="0" i="1">
                            <a:latin typeface="Cambria Math"/>
                          </a:rPr>
                          <m:t>𝛽</m:t>
                        </m:r>
                        <m:r>
                          <a:rPr lang="en-US" sz="2900" b="0" i="1">
                            <a:latin typeface="Cambria Math"/>
                          </a:rPr>
                          <m:t> </m:t>
                        </m:r>
                      </m:den>
                    </m:f>
                    <m:r>
                      <a:rPr lang="en-US" sz="2900" b="0" i="1">
                        <a:latin typeface="Cambria Math"/>
                      </a:rPr>
                      <m:t>+</m:t>
                    </m:r>
                    <m:f>
                      <m:fPr>
                        <m:ctrlPr>
                          <a:rPr lang="en-US" sz="2900" i="1">
                            <a:latin typeface="Cambria Math"/>
                          </a:rPr>
                        </m:ctrlPr>
                      </m:fPr>
                      <m:num>
                        <m:r>
                          <a:rPr lang="en-US" sz="2900" b="0" i="1">
                            <a:latin typeface="Cambria Math"/>
                          </a:rPr>
                          <m:t>𝛽</m:t>
                        </m:r>
                        <m:r>
                          <a:rPr lang="en-US" sz="2900" b="0" i="1">
                            <a:latin typeface="Cambria Math"/>
                          </a:rPr>
                          <m:t> </m:t>
                        </m:r>
                      </m:num>
                      <m:den>
                        <m:r>
                          <a:rPr lang="en-US" sz="2900" b="0" i="1">
                            <a:latin typeface="Cambria Math"/>
                          </a:rPr>
                          <m:t>𝛼</m:t>
                        </m:r>
                      </m:den>
                    </m:f>
                  </m:oMath>
                </a14:m>
                <a:r>
                  <a:rPr lang="en-US" sz="2900" dirty="0"/>
                  <a:t>  </a:t>
                </a:r>
                <a:endParaRPr lang="en-US" sz="2900" dirty="0" smtClean="0"/>
              </a:p>
              <a:p>
                <a:pPr marL="0" indent="0">
                  <a:buNone/>
                </a:pPr>
                <a:r>
                  <a:rPr lang="en-US" sz="2900" dirty="0" smtClean="0"/>
                  <a:t>5.If </a:t>
                </a:r>
                <a:r>
                  <a:rPr lang="en-US" sz="2900" dirty="0"/>
                  <a:t>the zeroes of the quadratic polynomial </a:t>
                </a:r>
                <a:r>
                  <a:rPr lang="en-US" sz="2900" i="1" dirty="0"/>
                  <a:t>x</a:t>
                </a:r>
                <a:r>
                  <a:rPr lang="en-US" sz="2900" baseline="30000" dirty="0"/>
                  <a:t>2 </a:t>
                </a:r>
                <a:r>
                  <a:rPr lang="en-US" sz="2900" dirty="0"/>
                  <a:t>+ (</a:t>
                </a:r>
                <a:r>
                  <a:rPr lang="en-US" sz="2900" i="1" dirty="0"/>
                  <a:t>a </a:t>
                </a:r>
                <a:r>
                  <a:rPr lang="en-US" sz="2900" dirty="0"/>
                  <a:t>+ 1) </a:t>
                </a:r>
                <a:r>
                  <a:rPr lang="en-US" sz="2900" i="1" dirty="0"/>
                  <a:t>x </a:t>
                </a:r>
                <a:r>
                  <a:rPr lang="en-US" sz="2900" dirty="0"/>
                  <a:t>+ </a:t>
                </a:r>
                <a:r>
                  <a:rPr lang="en-US" sz="2900" i="1" dirty="0"/>
                  <a:t>b </a:t>
                </a:r>
                <a:r>
                  <a:rPr lang="en-US" sz="2900" dirty="0"/>
                  <a:t>are 2 and –3, </a:t>
                </a:r>
                <a:endParaRPr lang="en-US" sz="2900" dirty="0" smtClean="0"/>
              </a:p>
              <a:p>
                <a:pPr marL="0" indent="0">
                  <a:buNone/>
                </a:pPr>
                <a:r>
                  <a:rPr lang="en-US" sz="2900" dirty="0"/>
                  <a:t/>
                </a:r>
                <a:r>
                  <a:rPr lang="en-US" sz="2900" dirty="0" smtClean="0"/>
                  <a:t>  then a=……. &amp; b=…..</a:t>
                </a:r>
              </a:p>
              <a:p>
                <a:pPr marL="0" indent="0">
                  <a:buNone/>
                </a:pPr>
                <a:r>
                  <a:rPr lang="en-US" sz="3300" b="1" u="sng" dirty="0" smtClean="0"/>
                  <a:t>Answer the Following:</a:t>
                </a:r>
              </a:p>
              <a:p>
                <a:pPr marL="0" indent="0">
                  <a:buNone/>
                </a:pPr>
                <a:r>
                  <a:rPr lang="en-US" sz="3600" dirty="0" smtClean="0"/>
                  <a:t>1.Find a </a:t>
                </a:r>
                <a:r>
                  <a:rPr lang="en-US" sz="3600" dirty="0"/>
                  <a:t>quadratic polynomial whose sum and product of zeroes are –3 and 2 is</a:t>
                </a:r>
              </a:p>
              <a:p>
                <a:pPr marL="0" indent="0">
                  <a:buNone/>
                </a:pPr>
                <a:r>
                  <a:rPr lang="en-US" dirty="0" smtClean="0">
                    <a:hlinkClick r:id="rId2" action="ppaction://hlinkfile"/>
                  </a:rPr>
                  <a:t>HYPERLINK FOR EXTRA WORKSHHET</a:t>
                </a:r>
                <a:endParaRPr lang="en-US" dirty="0"/>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76200"/>
                <a:ext cx="8763000" cy="6553200"/>
              </a:xfrm>
              <a:blipFill rotWithShape="1">
                <a:blip r:embed="rId3"/>
                <a:stretch>
                  <a:fillRect l="-1183" t="-1860"/>
                </a:stretch>
              </a:blipFill>
            </p:spPr>
            <p:txBody>
              <a:bodyPr/>
              <a:lstStyle/>
              <a:p>
                <a:r>
                  <a:rPr lang="en-US">
                    <a:noFill/>
                  </a:rPr>
                  <a:t> </a:t>
                </a:r>
              </a:p>
            </p:txBody>
          </p:sp>
        </mc:Fallback>
      </mc:AlternateContent>
    </p:spTree>
    <p:extLst>
      <p:ext uri="{BB962C8B-B14F-4D97-AF65-F5344CB8AC3E}">
        <p14:creationId xmlns:p14="http://schemas.microsoft.com/office/powerpoint/2010/main" xmlns="" val="2420773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543800" cy="4114800"/>
          </a:xfrm>
        </p:spPr>
        <p:txBody>
          <a:bodyPr>
            <a:normAutofit fontScale="90000"/>
          </a:bodyPr>
          <a:lstStyle/>
          <a:p>
            <a:pPr algn="ctr"/>
            <a:r>
              <a:rPr lang="en-US" dirty="0" smtClean="0"/>
              <a:t>SESSION-5</a:t>
            </a:r>
            <a:br>
              <a:rPr lang="en-US" dirty="0" smtClean="0"/>
            </a:br>
            <a:r>
              <a:rPr lang="en-US" dirty="0"/>
              <a:t/>
            </a:r>
            <a:br>
              <a:rPr lang="en-US" dirty="0"/>
            </a:br>
            <a:r>
              <a:rPr lang="en-US" dirty="0" smtClean="0"/>
              <a:t/>
            </a:r>
            <a:br>
              <a:rPr lang="en-US" dirty="0" smtClean="0"/>
            </a:br>
            <a:r>
              <a:rPr lang="en-US" dirty="0" smtClean="0"/>
              <a:t>Division Algorithm for Polynomials</a:t>
            </a:r>
            <a:endParaRPr lang="en-US" dirty="0"/>
          </a:p>
        </p:txBody>
      </p:sp>
    </p:spTree>
    <p:extLst>
      <p:ext uri="{BB962C8B-B14F-4D97-AF65-F5344CB8AC3E}">
        <p14:creationId xmlns:p14="http://schemas.microsoft.com/office/powerpoint/2010/main" xmlns="" val="1963654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153400" cy="5638800"/>
          </a:xfrm>
        </p:spPr>
        <p:txBody>
          <a:bodyPr/>
          <a:lstStyle/>
          <a:p>
            <a:r>
              <a:rPr lang="en-IN" b="1" dirty="0"/>
              <a:t>Division Algorithm For Polynomials</a:t>
            </a:r>
            <a:endParaRPr lang="en-US" dirty="0"/>
          </a:p>
          <a:p>
            <a:r>
              <a:rPr lang="en-IN" dirty="0"/>
              <a:t>Division algorithm for polynomials states that, suppose f(x) and g(x) are the two polynomials, where g(x)≠0, we can write:</a:t>
            </a:r>
            <a:endParaRPr lang="en-US" dirty="0"/>
          </a:p>
          <a:p>
            <a:pPr marL="0" indent="0">
              <a:buNone/>
            </a:pPr>
            <a:r>
              <a:rPr lang="en-IN" b="1" dirty="0" smtClean="0"/>
              <a:t>	f(x</a:t>
            </a:r>
            <a:r>
              <a:rPr lang="en-IN" b="1" dirty="0"/>
              <a:t>) = q(x) g(x) + r(x)</a:t>
            </a:r>
            <a:endParaRPr lang="en-US" dirty="0"/>
          </a:p>
          <a:p>
            <a:pPr marL="0" indent="0">
              <a:buNone/>
            </a:pPr>
            <a:r>
              <a:rPr lang="en-IN" dirty="0" smtClean="0"/>
              <a:t>	which </a:t>
            </a:r>
            <a:r>
              <a:rPr lang="en-IN" dirty="0"/>
              <a:t>is same as the Dividend = Divisor * Quotient + </a:t>
            </a:r>
            <a:r>
              <a:rPr lang="en-IN" dirty="0" smtClean="0"/>
              <a:t>	Remainder </a:t>
            </a:r>
            <a:r>
              <a:rPr lang="en-IN" dirty="0"/>
              <a:t>and where r(x) is the remainder polynomial </a:t>
            </a:r>
            <a:r>
              <a:rPr lang="en-IN" dirty="0" smtClean="0"/>
              <a:t>	and  </a:t>
            </a:r>
            <a:r>
              <a:rPr lang="en-IN" dirty="0"/>
              <a:t>degree r(x) &lt; degree g(x).</a:t>
            </a:r>
            <a:endParaRPr lang="en-US" dirty="0"/>
          </a:p>
          <a:p>
            <a:endParaRPr lang="en-US" dirty="0"/>
          </a:p>
        </p:txBody>
      </p:sp>
    </p:spTree>
    <p:extLst>
      <p:ext uri="{BB962C8B-B14F-4D97-AF65-F5344CB8AC3E}">
        <p14:creationId xmlns:p14="http://schemas.microsoft.com/office/powerpoint/2010/main" xmlns="" val="2308462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001000" cy="6019800"/>
          </a:xfrm>
        </p:spPr>
        <p:txBody>
          <a:bodyPr>
            <a:normAutofit/>
          </a:bodyPr>
          <a:lstStyle/>
          <a:p>
            <a:r>
              <a:rPr lang="en-IN" b="1" u="sng" dirty="0" smtClean="0">
                <a:solidFill>
                  <a:srgbClr val="7030A0"/>
                </a:solidFill>
              </a:rPr>
              <a:t>Steps of Division </a:t>
            </a:r>
            <a:r>
              <a:rPr lang="en-IN" b="1" u="sng" dirty="0">
                <a:solidFill>
                  <a:srgbClr val="7030A0"/>
                </a:solidFill>
              </a:rPr>
              <a:t>Algorithm for a Polynomial</a:t>
            </a:r>
            <a:endParaRPr lang="en-US" b="1" u="sng" dirty="0">
              <a:solidFill>
                <a:srgbClr val="7030A0"/>
              </a:solidFill>
            </a:endParaRPr>
          </a:p>
          <a:p>
            <a:pPr marL="0" indent="0">
              <a:buNone/>
              <a:tabLst>
                <a:tab pos="339725" algn="l"/>
              </a:tabLst>
            </a:pPr>
            <a:r>
              <a:rPr lang="en-IN" dirty="0" smtClean="0"/>
              <a:t>    To </a:t>
            </a:r>
            <a:r>
              <a:rPr lang="en-IN" dirty="0"/>
              <a:t>divide one polynomial by another, follow the steps given </a:t>
            </a:r>
            <a:r>
              <a:rPr lang="en-IN" dirty="0" smtClean="0"/>
              <a:t>            	below</a:t>
            </a:r>
            <a:r>
              <a:rPr lang="en-IN" dirty="0"/>
              <a:t>.</a:t>
            </a:r>
            <a:endParaRPr lang="en-US" dirty="0"/>
          </a:p>
          <a:p>
            <a:r>
              <a:rPr lang="en-IN" dirty="0"/>
              <a:t>Step 1: arrange the terms of the dividend and the divisor in the decreasing order of their degrees.</a:t>
            </a:r>
            <a:endParaRPr lang="en-US" dirty="0"/>
          </a:p>
          <a:p>
            <a:r>
              <a:rPr lang="en-IN" dirty="0"/>
              <a:t>Step 2: To obtain the first term of the quotient, divide the highest degree term of the dividend by the highest degree term of the divisor . Then carry out the division process.</a:t>
            </a:r>
            <a:endParaRPr lang="en-US" dirty="0"/>
          </a:p>
          <a:p>
            <a:r>
              <a:rPr lang="en-IN" dirty="0"/>
              <a:t> Repeat this process until the degree of the remainder </a:t>
            </a:r>
            <a:r>
              <a:rPr lang="en-IN" dirty="0" smtClean="0"/>
              <a:t>becomes </a:t>
            </a:r>
            <a:r>
              <a:rPr lang="en-IN" dirty="0"/>
              <a:t>less than the degree of the divisor</a:t>
            </a:r>
            <a:r>
              <a:rPr lang="en-IN" dirty="0" smtClean="0"/>
              <a:t>.</a:t>
            </a:r>
            <a:endParaRPr lang="en-US" dirty="0"/>
          </a:p>
          <a:p>
            <a:endParaRPr lang="en-US" dirty="0"/>
          </a:p>
        </p:txBody>
      </p:sp>
    </p:spTree>
    <p:extLst>
      <p:ext uri="{BB962C8B-B14F-4D97-AF65-F5344CB8AC3E}">
        <p14:creationId xmlns:p14="http://schemas.microsoft.com/office/powerpoint/2010/main" xmlns="" val="2268124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85800"/>
            <a:ext cx="8229600" cy="5715000"/>
          </a:xfrm>
        </p:spPr>
        <p:txBody>
          <a:bodyPr/>
          <a:lstStyle/>
          <a:p>
            <a:r>
              <a:rPr lang="en-IN" b="1" u="sng" dirty="0">
                <a:solidFill>
                  <a:srgbClr val="7030A0"/>
                </a:solidFill>
              </a:rPr>
              <a:t>Verification of Division Algorithm</a:t>
            </a:r>
            <a:endParaRPr lang="en-US" b="1" u="sng" dirty="0">
              <a:solidFill>
                <a:srgbClr val="7030A0"/>
              </a:solidFill>
            </a:endParaRPr>
          </a:p>
          <a:p>
            <a:r>
              <a:rPr lang="en-IN" dirty="0"/>
              <a:t>Take the above example and verify it.</a:t>
            </a:r>
            <a:endParaRPr lang="en-US" dirty="0"/>
          </a:p>
          <a:p>
            <a:pPr marL="0" indent="0">
              <a:buNone/>
            </a:pPr>
            <a:r>
              <a:rPr lang="en-IN" i="1" dirty="0" smtClean="0"/>
              <a:t>	Divisor </a:t>
            </a:r>
            <a:r>
              <a:rPr lang="en-IN" i="1" dirty="0"/>
              <a:t>= </a:t>
            </a:r>
            <a:r>
              <a:rPr lang="en-IN" dirty="0"/>
              <a:t>-x</a:t>
            </a:r>
            <a:r>
              <a:rPr lang="en-IN" baseline="30000" dirty="0"/>
              <a:t>2</a:t>
            </a:r>
            <a:r>
              <a:rPr lang="en-IN" dirty="0"/>
              <a:t>+x-1       </a:t>
            </a:r>
            <a:endParaRPr lang="en-IN" dirty="0" smtClean="0"/>
          </a:p>
          <a:p>
            <a:pPr marL="0" indent="0">
              <a:buNone/>
            </a:pPr>
            <a:r>
              <a:rPr lang="en-IN" i="1" dirty="0" smtClean="0"/>
              <a:t>	Dividend </a:t>
            </a:r>
            <a:r>
              <a:rPr lang="en-IN" i="1" dirty="0"/>
              <a:t>= -x</a:t>
            </a:r>
            <a:r>
              <a:rPr lang="en-IN" i="1" baseline="30000" dirty="0"/>
              <a:t>3</a:t>
            </a:r>
            <a:r>
              <a:rPr lang="en-IN" i="1" dirty="0"/>
              <a:t>+3x</a:t>
            </a:r>
            <a:r>
              <a:rPr lang="en-IN" i="1" baseline="30000" dirty="0"/>
              <a:t>2</a:t>
            </a:r>
            <a:r>
              <a:rPr lang="en-IN" i="1" dirty="0"/>
              <a:t>-3x+5</a:t>
            </a:r>
            <a:br>
              <a:rPr lang="en-IN" i="1" dirty="0"/>
            </a:br>
            <a:r>
              <a:rPr lang="en-IN" i="1" dirty="0" smtClean="0"/>
              <a:t>	Quotient </a:t>
            </a:r>
            <a:r>
              <a:rPr lang="en-IN" i="1" dirty="0"/>
              <a:t>= x-2            </a:t>
            </a:r>
            <a:endParaRPr lang="en-IN" i="1" dirty="0" smtClean="0"/>
          </a:p>
          <a:p>
            <a:pPr marL="0" indent="0">
              <a:buNone/>
            </a:pPr>
            <a:r>
              <a:rPr lang="en-IN" i="1" dirty="0" smtClean="0"/>
              <a:t>	Remainder </a:t>
            </a:r>
            <a:r>
              <a:rPr lang="en-IN" i="1" dirty="0"/>
              <a:t>= 03</a:t>
            </a:r>
            <a:endParaRPr lang="en-US" dirty="0"/>
          </a:p>
          <a:p>
            <a:r>
              <a:rPr lang="en-IN" dirty="0"/>
              <a:t>Applying the Algorithm: </a:t>
            </a:r>
            <a:endParaRPr lang="en-US" dirty="0"/>
          </a:p>
          <a:p>
            <a:pPr marL="0" indent="0">
              <a:buNone/>
            </a:pPr>
            <a:r>
              <a:rPr lang="en-IN" dirty="0" smtClean="0"/>
              <a:t>	Dividend </a:t>
            </a:r>
            <a:r>
              <a:rPr lang="en-IN" dirty="0"/>
              <a:t>= Divisor × Quotient + Remainder</a:t>
            </a:r>
            <a:endParaRPr lang="en-US" dirty="0"/>
          </a:p>
          <a:p>
            <a:pPr marL="0" indent="0">
              <a:buNone/>
            </a:pPr>
            <a:r>
              <a:rPr lang="en-IN" dirty="0"/>
              <a:t>	</a:t>
            </a:r>
            <a:r>
              <a:rPr lang="en-IN" dirty="0" smtClean="0"/>
              <a:t>=(-</a:t>
            </a:r>
            <a:r>
              <a:rPr lang="en-IN" dirty="0"/>
              <a:t>x</a:t>
            </a:r>
            <a:r>
              <a:rPr lang="en-IN" baseline="30000" dirty="0"/>
              <a:t>2</a:t>
            </a:r>
            <a:r>
              <a:rPr lang="en-IN" dirty="0"/>
              <a:t>+x-1)(x-2)+3 = -</a:t>
            </a:r>
            <a:r>
              <a:rPr lang="en-IN" dirty="0" smtClean="0"/>
              <a:t>x</a:t>
            </a:r>
            <a:r>
              <a:rPr lang="en-IN" baseline="30000" dirty="0" smtClean="0"/>
              <a:t>3</a:t>
            </a:r>
            <a:r>
              <a:rPr lang="en-IN" dirty="0" smtClean="0"/>
              <a:t>+3x</a:t>
            </a:r>
            <a:r>
              <a:rPr lang="en-IN" baseline="30000" dirty="0" smtClean="0"/>
              <a:t>2</a:t>
            </a:r>
            <a:r>
              <a:rPr lang="en-IN" dirty="0" smtClean="0"/>
              <a:t>-3x+5  (Hence </a:t>
            </a:r>
            <a:r>
              <a:rPr lang="en-IN" dirty="0"/>
              <a:t>verified</a:t>
            </a:r>
            <a:r>
              <a:rPr lang="en-IN" dirty="0" smtClean="0"/>
              <a:t>.)</a:t>
            </a:r>
            <a:endParaRPr lang="en-US" dirty="0"/>
          </a:p>
          <a:p>
            <a:endParaRPr lang="en-US" dirty="0"/>
          </a:p>
        </p:txBody>
      </p:sp>
      <p:pic>
        <p:nvPicPr>
          <p:cNvPr id="6" name="Picture 5" descr="Polynomials for class 10-8"/>
          <p:cNvPicPr/>
          <p:nvPr/>
        </p:nvPicPr>
        <p:blipFill>
          <a:blip r:embed="rId2">
            <a:extLst>
              <a:ext uri="{28A0092B-C50C-407E-A947-70E740481C1C}">
                <a14:useLocalDpi xmlns:a14="http://schemas.microsoft.com/office/drawing/2010/main" xmlns="" val="0"/>
              </a:ext>
            </a:extLst>
          </a:blip>
          <a:srcRect/>
          <a:stretch>
            <a:fillRect/>
          </a:stretch>
        </p:blipFill>
        <p:spPr bwMode="auto">
          <a:xfrm>
            <a:off x="5562600" y="1752600"/>
            <a:ext cx="2819400" cy="2286000"/>
          </a:xfrm>
          <a:prstGeom prst="rect">
            <a:avLst/>
          </a:prstGeom>
          <a:noFill/>
          <a:ln>
            <a:noFill/>
          </a:ln>
        </p:spPr>
      </p:pic>
    </p:spTree>
    <p:extLst>
      <p:ext uri="{BB962C8B-B14F-4D97-AF65-F5344CB8AC3E}">
        <p14:creationId xmlns:p14="http://schemas.microsoft.com/office/powerpoint/2010/main" xmlns="" val="37621245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153400" cy="5486400"/>
          </a:xfrm>
        </p:spPr>
        <p:txBody>
          <a:bodyPr/>
          <a:lstStyle/>
          <a:p>
            <a:r>
              <a:rPr lang="en-IN" b="1" u="sng" dirty="0">
                <a:solidFill>
                  <a:srgbClr val="7030A0"/>
                </a:solidFill>
              </a:rPr>
              <a:t>Finding Factors of Polynomials with Division Algorithm</a:t>
            </a:r>
            <a:endParaRPr lang="en-US" b="1" u="sng" dirty="0">
              <a:solidFill>
                <a:srgbClr val="7030A0"/>
              </a:solidFill>
            </a:endParaRPr>
          </a:p>
          <a:p>
            <a:r>
              <a:rPr lang="en-IN" dirty="0"/>
              <a:t>Long division algorithm is used to find out factors of polynomials of degree greater than equal to two. We’ll be describing the steps to find out the factors along with an example</a:t>
            </a:r>
            <a:r>
              <a:rPr lang="en-IN" dirty="0" smtClean="0"/>
              <a:t>.</a:t>
            </a:r>
          </a:p>
          <a:p>
            <a:r>
              <a:rPr lang="en-IN" b="1" i="1" dirty="0"/>
              <a:t>Example:</a:t>
            </a:r>
            <a:r>
              <a:rPr lang="en-IN" i="1" dirty="0"/>
              <a:t> </a:t>
            </a:r>
            <a:r>
              <a:rPr lang="en-IN" dirty="0"/>
              <a:t>Find </a:t>
            </a:r>
            <a:r>
              <a:rPr lang="en-IN" dirty="0" smtClean="0"/>
              <a:t>zeroes </a:t>
            </a:r>
            <a:r>
              <a:rPr lang="en-IN" dirty="0"/>
              <a:t>of cubic polynomial P(x)=3x</a:t>
            </a:r>
            <a:r>
              <a:rPr lang="en-IN" baseline="30000" dirty="0"/>
              <a:t>3</a:t>
            </a:r>
            <a:r>
              <a:rPr lang="en-IN" dirty="0"/>
              <a:t> – 5x</a:t>
            </a:r>
            <a:r>
              <a:rPr lang="en-IN" baseline="30000" dirty="0"/>
              <a:t>2</a:t>
            </a:r>
            <a:r>
              <a:rPr lang="en-IN" dirty="0"/>
              <a:t> – 11x – 3</a:t>
            </a:r>
            <a:endParaRPr lang="en-US" dirty="0"/>
          </a:p>
          <a:p>
            <a:endParaRPr lang="en-US" dirty="0"/>
          </a:p>
          <a:p>
            <a:endParaRPr lang="en-US" dirty="0"/>
          </a:p>
        </p:txBody>
      </p:sp>
    </p:spTree>
    <p:extLst>
      <p:ext uri="{BB962C8B-B14F-4D97-AF65-F5344CB8AC3E}">
        <p14:creationId xmlns:p14="http://schemas.microsoft.com/office/powerpoint/2010/main" xmlns="" val="1130433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543800" cy="3581400"/>
          </a:xfrm>
        </p:spPr>
        <p:txBody>
          <a:bodyPr>
            <a:normAutofit fontScale="90000"/>
          </a:bodyPr>
          <a:lstStyle/>
          <a:p>
            <a:pPr algn="ctr"/>
            <a:r>
              <a:rPr lang="en-US" dirty="0" smtClean="0"/>
              <a:t>SESSION-1</a:t>
            </a:r>
            <a:br>
              <a:rPr lang="en-US" dirty="0" smtClean="0"/>
            </a:br>
            <a:r>
              <a:rPr lang="en-US" dirty="0"/>
              <a:t/>
            </a:r>
            <a:br>
              <a:rPr lang="en-US" dirty="0"/>
            </a:br>
            <a:r>
              <a:rPr lang="en-US" dirty="0" smtClean="0"/>
              <a:t/>
            </a:r>
            <a:br>
              <a:rPr lang="en-US" dirty="0" smtClean="0"/>
            </a:br>
            <a:r>
              <a:rPr lang="en-US" dirty="0" smtClean="0"/>
              <a:t>Introduction to Polynomials</a:t>
            </a:r>
            <a:endParaRPr lang="en-US" dirty="0"/>
          </a:p>
        </p:txBody>
      </p:sp>
    </p:spTree>
    <p:extLst>
      <p:ext uri="{BB962C8B-B14F-4D97-AF65-F5344CB8AC3E}">
        <p14:creationId xmlns:p14="http://schemas.microsoft.com/office/powerpoint/2010/main" xmlns="" val="2074559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40000" lnSpcReduction="20000"/>
          </a:bodyPr>
          <a:lstStyle/>
          <a:p>
            <a:r>
              <a:rPr lang="en-IN" sz="2900" b="1" dirty="0"/>
              <a:t>Solution</a:t>
            </a:r>
            <a:endParaRPr lang="en-US" sz="2900" dirty="0"/>
          </a:p>
          <a:p>
            <a:pPr lvl="0">
              <a:lnSpc>
                <a:spcPct val="120000"/>
              </a:lnSpc>
            </a:pPr>
            <a:r>
              <a:rPr lang="en-IN" sz="2500" b="1" i="1" dirty="0"/>
              <a:t>Step 1:</a:t>
            </a:r>
            <a:r>
              <a:rPr lang="en-IN" sz="2500" dirty="0"/>
              <a:t> Use the factor theorem to find a factor of the polynomial.</a:t>
            </a:r>
            <a:endParaRPr lang="en-US" sz="2500" dirty="0"/>
          </a:p>
          <a:p>
            <a:pPr lvl="0">
              <a:lnSpc>
                <a:spcPct val="120000"/>
              </a:lnSpc>
            </a:pPr>
            <a:r>
              <a:rPr lang="en-IN" sz="2500" b="1" i="1" dirty="0"/>
              <a:t>Step 2:</a:t>
            </a:r>
            <a:r>
              <a:rPr lang="en-IN" sz="2500" dirty="0"/>
              <a:t> First divide the whole equation by the coefficient of the highest degree term of the dividend.</a:t>
            </a:r>
            <a:endParaRPr lang="en-US" sz="2500" dirty="0"/>
          </a:p>
          <a:p>
            <a:pPr>
              <a:lnSpc>
                <a:spcPct val="120000"/>
              </a:lnSpc>
            </a:pPr>
            <a:r>
              <a:rPr lang="en-IN" sz="2500" dirty="0"/>
              <a:t>P(x)=3x</a:t>
            </a:r>
            <a:r>
              <a:rPr lang="en-IN" sz="2500" baseline="30000" dirty="0"/>
              <a:t>3</a:t>
            </a:r>
            <a:r>
              <a:rPr lang="en-IN" sz="2500" dirty="0"/>
              <a:t> – 5x</a:t>
            </a:r>
            <a:r>
              <a:rPr lang="en-IN" sz="2500" baseline="30000" dirty="0"/>
              <a:t>2</a:t>
            </a:r>
            <a:r>
              <a:rPr lang="en-IN" sz="2500" dirty="0"/>
              <a:t> – 11x – </a:t>
            </a:r>
            <a:r>
              <a:rPr lang="en-IN" sz="2500" dirty="0" smtClean="0"/>
              <a:t>3,    On </a:t>
            </a:r>
            <a:r>
              <a:rPr lang="en-IN" sz="2500" dirty="0"/>
              <a:t>dividing the whole equation by 3,</a:t>
            </a:r>
            <a:endParaRPr lang="en-US" sz="2500" dirty="0"/>
          </a:p>
          <a:p>
            <a:pPr>
              <a:lnSpc>
                <a:spcPct val="120000"/>
              </a:lnSpc>
            </a:pPr>
            <a:r>
              <a:rPr lang="en-IN" sz="2500" dirty="0"/>
              <a:t>P(x) =x</a:t>
            </a:r>
            <a:r>
              <a:rPr lang="en-IN" sz="2500" baseline="30000" dirty="0"/>
              <a:t>3</a:t>
            </a:r>
            <a:r>
              <a:rPr lang="en-IN" sz="2500" dirty="0"/>
              <a:t> – (5/3)x</a:t>
            </a:r>
            <a:r>
              <a:rPr lang="en-IN" sz="2500" baseline="30000" dirty="0"/>
              <a:t>2</a:t>
            </a:r>
            <a:r>
              <a:rPr lang="en-IN" sz="2500" dirty="0"/>
              <a:t> – (11/3)x – 1</a:t>
            </a:r>
            <a:endParaRPr lang="en-US" sz="2500" dirty="0"/>
          </a:p>
          <a:p>
            <a:pPr lvl="0">
              <a:lnSpc>
                <a:spcPct val="120000"/>
              </a:lnSpc>
            </a:pPr>
            <a:r>
              <a:rPr lang="en-IN" sz="2500" b="1" i="1" dirty="0"/>
              <a:t>Step 3:</a:t>
            </a:r>
            <a:r>
              <a:rPr lang="en-IN" sz="2500" dirty="0"/>
              <a:t> Find out factors of the constant term so obtained. In the present case, factors of the constant term are 1 and -1.</a:t>
            </a:r>
            <a:endParaRPr lang="en-US" sz="2500" dirty="0"/>
          </a:p>
          <a:p>
            <a:pPr lvl="0">
              <a:lnSpc>
                <a:spcPct val="120000"/>
              </a:lnSpc>
            </a:pPr>
            <a:r>
              <a:rPr lang="en-IN" sz="2500" b="1" i="1" dirty="0"/>
              <a:t>Step 4:</a:t>
            </a:r>
            <a:r>
              <a:rPr lang="en-IN" sz="2500" dirty="0"/>
              <a:t> Put the value of x in P(x) = 3x</a:t>
            </a:r>
            <a:r>
              <a:rPr lang="en-IN" sz="2500" baseline="30000" dirty="0"/>
              <a:t>3</a:t>
            </a:r>
            <a:r>
              <a:rPr lang="en-IN" sz="2500" dirty="0"/>
              <a:t> – 5x</a:t>
            </a:r>
            <a:r>
              <a:rPr lang="en-IN" sz="2500" baseline="30000" dirty="0"/>
              <a:t>2</a:t>
            </a:r>
            <a:r>
              <a:rPr lang="en-IN" sz="2500" dirty="0"/>
              <a:t> – 11x – 3   equal to 1 and find the remainder. Again put the value of remainder equal to -1 in and find the remainder using remainder theorem. Find the value of x for which remainder is zero for the cubic polynomial.</a:t>
            </a:r>
            <a:endParaRPr lang="en-US" sz="2500" dirty="0"/>
          </a:p>
          <a:p>
            <a:pPr>
              <a:lnSpc>
                <a:spcPct val="120000"/>
              </a:lnSpc>
            </a:pPr>
            <a:r>
              <a:rPr lang="en-IN" sz="2500" dirty="0"/>
              <a:t>P (1) = 3(1)</a:t>
            </a:r>
            <a:r>
              <a:rPr lang="en-IN" sz="2500" baseline="30000" dirty="0"/>
              <a:t>3</a:t>
            </a:r>
            <a:r>
              <a:rPr lang="en-IN" sz="2500" dirty="0"/>
              <a:t> – 5(1)</a:t>
            </a:r>
            <a:r>
              <a:rPr lang="en-IN" sz="2500" baseline="30000" dirty="0"/>
              <a:t>2</a:t>
            </a:r>
            <a:r>
              <a:rPr lang="en-IN" sz="2500" dirty="0"/>
              <a:t> – 11(1) – 3  = -16</a:t>
            </a:r>
            <a:endParaRPr lang="en-US" sz="2500" dirty="0"/>
          </a:p>
          <a:p>
            <a:pPr>
              <a:lnSpc>
                <a:spcPct val="120000"/>
              </a:lnSpc>
            </a:pPr>
            <a:r>
              <a:rPr lang="en-IN" sz="2500" dirty="0"/>
              <a:t>P(-1) = 3( -1 )</a:t>
            </a:r>
            <a:r>
              <a:rPr lang="en-IN" sz="2500" baseline="30000" dirty="0"/>
              <a:t>3</a:t>
            </a:r>
            <a:r>
              <a:rPr lang="en-IN" sz="2500" dirty="0"/>
              <a:t> – 5( -1 )</a:t>
            </a:r>
            <a:r>
              <a:rPr lang="en-IN" sz="2500" baseline="30000" dirty="0"/>
              <a:t>2</a:t>
            </a:r>
            <a:r>
              <a:rPr lang="en-IN" sz="2500" dirty="0"/>
              <a:t> – 11( -1 ) – 3 =0</a:t>
            </a:r>
            <a:endParaRPr lang="en-US" sz="2500" dirty="0"/>
          </a:p>
          <a:p>
            <a:pPr lvl="0">
              <a:lnSpc>
                <a:spcPct val="120000"/>
              </a:lnSpc>
            </a:pPr>
            <a:r>
              <a:rPr lang="en-IN" sz="2500" b="1" i="1" dirty="0"/>
              <a:t>Step 5:</a:t>
            </a:r>
            <a:r>
              <a:rPr lang="en-IN" sz="2500" dirty="0"/>
              <a:t> Remainder is zero for x = -1. So, (x + 1) is a root of the polynomial.</a:t>
            </a:r>
            <a:endParaRPr lang="en-US" sz="2500" dirty="0"/>
          </a:p>
          <a:p>
            <a:pPr lvl="0">
              <a:lnSpc>
                <a:spcPct val="120000"/>
              </a:lnSpc>
            </a:pPr>
            <a:r>
              <a:rPr lang="en-IN" sz="2500" b="1" i="1" dirty="0"/>
              <a:t>Step 6:</a:t>
            </a:r>
            <a:r>
              <a:rPr lang="en-IN" sz="2500" dirty="0"/>
              <a:t> By Division Algorithm, find out the quotient. It comes out:  3x</a:t>
            </a:r>
            <a:r>
              <a:rPr lang="en-IN" sz="2500" baseline="30000" dirty="0"/>
              <a:t>2 </a:t>
            </a:r>
            <a:r>
              <a:rPr lang="en-IN" sz="2500" dirty="0"/>
              <a:t>– 8x – 3</a:t>
            </a:r>
            <a:endParaRPr lang="en-US" sz="2500" dirty="0"/>
          </a:p>
          <a:p>
            <a:pPr lvl="0">
              <a:lnSpc>
                <a:spcPct val="120000"/>
              </a:lnSpc>
            </a:pPr>
            <a:r>
              <a:rPr lang="en-IN" sz="2500" b="1" i="1" dirty="0"/>
              <a:t>Step 7:</a:t>
            </a:r>
            <a:r>
              <a:rPr lang="en-IN" sz="2500" dirty="0"/>
              <a:t> Now, Quotient = 3x</a:t>
            </a:r>
            <a:r>
              <a:rPr lang="en-IN" sz="2500" baseline="30000" dirty="0"/>
              <a:t>2 </a:t>
            </a:r>
            <a:r>
              <a:rPr lang="en-IN" sz="2500" dirty="0"/>
              <a:t>– 8x – 3</a:t>
            </a:r>
            <a:endParaRPr lang="en-US" sz="2500" dirty="0"/>
          </a:p>
          <a:p>
            <a:pPr>
              <a:lnSpc>
                <a:spcPct val="120000"/>
              </a:lnSpc>
            </a:pPr>
            <a:r>
              <a:rPr lang="en-IN" sz="2500" b="1" i="1" dirty="0"/>
              <a:t>Dividend = (Divisor) * (Quotient) + Remainder</a:t>
            </a:r>
            <a:endParaRPr lang="en-US" sz="2500" dirty="0"/>
          </a:p>
          <a:p>
            <a:pPr>
              <a:lnSpc>
                <a:spcPct val="120000"/>
              </a:lnSpc>
            </a:pPr>
            <a:r>
              <a:rPr lang="en-IN" sz="2500" dirty="0"/>
              <a:t>In present case,</a:t>
            </a:r>
            <a:endParaRPr lang="en-US" sz="2500" dirty="0"/>
          </a:p>
          <a:p>
            <a:pPr>
              <a:lnSpc>
                <a:spcPct val="120000"/>
              </a:lnSpc>
            </a:pPr>
            <a:r>
              <a:rPr lang="en-IN" sz="2500" dirty="0"/>
              <a:t>3x</a:t>
            </a:r>
            <a:r>
              <a:rPr lang="en-IN" sz="2500" baseline="30000" dirty="0"/>
              <a:t>3</a:t>
            </a:r>
            <a:r>
              <a:rPr lang="en-IN" sz="2500" dirty="0"/>
              <a:t> – 5x</a:t>
            </a:r>
            <a:r>
              <a:rPr lang="en-IN" sz="2500" baseline="30000" dirty="0"/>
              <a:t>2</a:t>
            </a:r>
            <a:r>
              <a:rPr lang="en-IN" sz="2500" dirty="0"/>
              <a:t> – 11x – 3 = (x + 1) (3x</a:t>
            </a:r>
            <a:r>
              <a:rPr lang="en-IN" sz="2500" baseline="30000" dirty="0"/>
              <a:t>2 </a:t>
            </a:r>
            <a:r>
              <a:rPr lang="en-IN" sz="2500" dirty="0"/>
              <a:t>– 8x – 3) + 0</a:t>
            </a:r>
            <a:endParaRPr lang="en-US" sz="2500" dirty="0"/>
          </a:p>
          <a:p>
            <a:pPr>
              <a:lnSpc>
                <a:spcPct val="120000"/>
              </a:lnSpc>
            </a:pPr>
            <a:r>
              <a:rPr lang="en-IN" sz="2500" dirty="0"/>
              <a:t>By factorizing the quadratic polynomial we shall be able to find out remaining factors of the cubic polynomial.</a:t>
            </a:r>
            <a:endParaRPr lang="en-US" sz="2500" dirty="0"/>
          </a:p>
          <a:p>
            <a:pPr lvl="0">
              <a:lnSpc>
                <a:spcPct val="120000"/>
              </a:lnSpc>
            </a:pPr>
            <a:r>
              <a:rPr lang="en-IN" sz="2500" b="1" i="1" dirty="0"/>
              <a:t>Step 8:</a:t>
            </a:r>
            <a:r>
              <a:rPr lang="en-IN" sz="2500" dirty="0"/>
              <a:t> Break middle term in terms of a pair of numbers such that its product is equal to -9 and summation equal to </a:t>
            </a:r>
            <a:r>
              <a:rPr lang="en-IN" sz="2500" dirty="0" smtClean="0"/>
              <a:t>-8.</a:t>
            </a:r>
            <a:endParaRPr lang="en-US" sz="2500" dirty="0"/>
          </a:p>
          <a:p>
            <a:pPr lvl="0">
              <a:lnSpc>
                <a:spcPct val="120000"/>
              </a:lnSpc>
            </a:pPr>
            <a:r>
              <a:rPr lang="en-IN" sz="2500" b="1" i="1" dirty="0"/>
              <a:t>Step 9:</a:t>
            </a:r>
            <a:r>
              <a:rPr lang="en-IN" sz="2500" dirty="0"/>
              <a:t> On factorizing,  possible pair of number satisfying both conditions is (-9, 1). Breaking the middle term,</a:t>
            </a:r>
            <a:endParaRPr lang="en-US" sz="2500" dirty="0"/>
          </a:p>
          <a:p>
            <a:pPr>
              <a:lnSpc>
                <a:spcPct val="120000"/>
              </a:lnSpc>
            </a:pPr>
            <a:r>
              <a:rPr lang="en-IN" sz="2500" dirty="0"/>
              <a:t>f(x) = 3x</a:t>
            </a:r>
            <a:r>
              <a:rPr lang="en-IN" sz="2500" baseline="30000" dirty="0"/>
              <a:t>2 </a:t>
            </a:r>
            <a:r>
              <a:rPr lang="en-IN" sz="2500" dirty="0"/>
              <a:t>– 8x – 3</a:t>
            </a:r>
            <a:endParaRPr lang="en-US" sz="2500" dirty="0"/>
          </a:p>
          <a:p>
            <a:pPr>
              <a:lnSpc>
                <a:spcPct val="120000"/>
              </a:lnSpc>
            </a:pPr>
            <a:r>
              <a:rPr lang="en-IN" sz="2500" dirty="0"/>
              <a:t>= 3x</a:t>
            </a:r>
            <a:r>
              <a:rPr lang="en-IN" sz="2500" baseline="30000" dirty="0"/>
              <a:t>2 </a:t>
            </a:r>
            <a:r>
              <a:rPr lang="en-IN" sz="2500" dirty="0"/>
              <a:t>– 9x + x – 3</a:t>
            </a:r>
            <a:endParaRPr lang="en-US" sz="2500" dirty="0"/>
          </a:p>
          <a:p>
            <a:pPr lvl="0">
              <a:lnSpc>
                <a:spcPct val="120000"/>
              </a:lnSpc>
            </a:pPr>
            <a:r>
              <a:rPr lang="en-IN" sz="2500" b="1" i="1" dirty="0"/>
              <a:t>Step 10:</a:t>
            </a:r>
            <a:r>
              <a:rPr lang="en-IN" sz="2500" dirty="0"/>
              <a:t> Form pairs of terms and factor out GCD of the two pairs separately. Then again factor out GCD of the remaining two products.</a:t>
            </a:r>
            <a:endParaRPr lang="en-US" sz="2500" dirty="0"/>
          </a:p>
          <a:p>
            <a:pPr lvl="0">
              <a:lnSpc>
                <a:spcPct val="120000"/>
              </a:lnSpc>
            </a:pPr>
            <a:r>
              <a:rPr lang="en-IN" sz="2500" b="1" i="1" dirty="0"/>
              <a:t>Step 11:</a:t>
            </a:r>
            <a:endParaRPr lang="en-US" sz="2500" dirty="0"/>
          </a:p>
          <a:p>
            <a:pPr>
              <a:lnSpc>
                <a:spcPct val="120000"/>
              </a:lnSpc>
            </a:pPr>
            <a:r>
              <a:rPr lang="en-IN" sz="2500" dirty="0"/>
              <a:t>f(x) = 3x</a:t>
            </a:r>
            <a:r>
              <a:rPr lang="en-IN" sz="2500" baseline="30000" dirty="0"/>
              <a:t>2 </a:t>
            </a:r>
            <a:r>
              <a:rPr lang="en-IN" sz="2500" dirty="0"/>
              <a:t>– 8x – 3 = 3x</a:t>
            </a:r>
            <a:r>
              <a:rPr lang="en-IN" sz="2500" baseline="30000" dirty="0"/>
              <a:t>2 </a:t>
            </a:r>
            <a:r>
              <a:rPr lang="en-IN" sz="2500" dirty="0"/>
              <a:t>– 9x + x – 3</a:t>
            </a:r>
            <a:endParaRPr lang="en-US" sz="2500" dirty="0"/>
          </a:p>
          <a:p>
            <a:pPr>
              <a:lnSpc>
                <a:spcPct val="120000"/>
              </a:lnSpc>
            </a:pPr>
            <a:r>
              <a:rPr lang="en-IN" sz="2500" dirty="0"/>
              <a:t>= 3x(x – 3) + 1(x – 3) = (x – 3)(3x + 1)</a:t>
            </a:r>
            <a:endParaRPr lang="en-US" sz="2500" dirty="0"/>
          </a:p>
          <a:p>
            <a:pPr>
              <a:lnSpc>
                <a:spcPct val="120000"/>
              </a:lnSpc>
            </a:pPr>
            <a:r>
              <a:rPr lang="en-IN" sz="2500" dirty="0"/>
              <a:t>Now,</a:t>
            </a:r>
            <a:endParaRPr lang="en-US" sz="2500" dirty="0"/>
          </a:p>
          <a:p>
            <a:pPr>
              <a:lnSpc>
                <a:spcPct val="120000"/>
              </a:lnSpc>
            </a:pPr>
            <a:r>
              <a:rPr lang="en-IN" sz="2500" dirty="0"/>
              <a:t>3x</a:t>
            </a:r>
            <a:r>
              <a:rPr lang="en-IN" sz="2500" baseline="30000" dirty="0"/>
              <a:t>3</a:t>
            </a:r>
            <a:r>
              <a:rPr lang="en-IN" sz="2500" dirty="0"/>
              <a:t> – 5x</a:t>
            </a:r>
            <a:r>
              <a:rPr lang="en-IN" sz="2500" baseline="30000" dirty="0"/>
              <a:t>2</a:t>
            </a:r>
            <a:r>
              <a:rPr lang="en-IN" sz="2500" dirty="0"/>
              <a:t> – 11x – 3 = (x + 1) (3x</a:t>
            </a:r>
            <a:r>
              <a:rPr lang="en-IN" sz="2500" baseline="30000" dirty="0"/>
              <a:t>2 </a:t>
            </a:r>
            <a:r>
              <a:rPr lang="en-IN" sz="2500" dirty="0"/>
              <a:t>– 8x – 3) + 0</a:t>
            </a:r>
            <a:endParaRPr lang="en-US" sz="2500" dirty="0"/>
          </a:p>
          <a:p>
            <a:pPr>
              <a:lnSpc>
                <a:spcPct val="120000"/>
              </a:lnSpc>
            </a:pPr>
            <a:r>
              <a:rPr lang="en-IN" sz="2500" dirty="0"/>
              <a:t>= (x + 1) ( x – 3)(3x + 1)</a:t>
            </a:r>
            <a:endParaRPr lang="en-US" sz="2500" dirty="0"/>
          </a:p>
          <a:p>
            <a:pPr>
              <a:lnSpc>
                <a:spcPct val="120000"/>
              </a:lnSpc>
            </a:pPr>
            <a:r>
              <a:rPr lang="en-IN" sz="2500" dirty="0"/>
              <a:t>Factors of cubic polynomial are -1, 3 and -1/3.</a:t>
            </a:r>
            <a:endParaRPr lang="en-US" sz="2500" dirty="0"/>
          </a:p>
          <a:p>
            <a:endParaRPr lang="en-US" dirty="0"/>
          </a:p>
        </p:txBody>
      </p:sp>
    </p:spTree>
    <p:extLst>
      <p:ext uri="{BB962C8B-B14F-4D97-AF65-F5344CB8AC3E}">
        <p14:creationId xmlns:p14="http://schemas.microsoft.com/office/powerpoint/2010/main" xmlns="" val="1476060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533400" y="533400"/>
                <a:ext cx="8229600" cy="5867400"/>
              </a:xfrm>
            </p:spPr>
            <p:txBody>
              <a:bodyPr>
                <a:normAutofit fontScale="85000" lnSpcReduction="20000"/>
              </a:bodyPr>
              <a:lstStyle/>
              <a:p>
                <a:r>
                  <a:rPr lang="en-IN" b="1" dirty="0" smtClean="0"/>
                  <a:t>PRACTICE QUESTION FOR SESSION-5</a:t>
                </a:r>
              </a:p>
              <a:p>
                <a:pPr marL="0" indent="0">
                  <a:buNone/>
                  <a:tabLst>
                    <a:tab pos="457200" algn="l"/>
                  </a:tabLst>
                </a:pPr>
                <a:r>
                  <a:rPr lang="en-IN" dirty="0" smtClean="0"/>
                  <a:t/>
                </a:r>
                <a:r>
                  <a:rPr lang="en-IN" sz="2100" b="1" u="sng" dirty="0" smtClean="0"/>
                  <a:t>SHORT ANSWER TYPE-II</a:t>
                </a:r>
                <a:endParaRPr lang="en-IN" b="1" u="sng" dirty="0" smtClean="0"/>
              </a:p>
              <a:p>
                <a:pPr marL="0" indent="0">
                  <a:buNone/>
                  <a:tabLst>
                    <a:tab pos="457200" algn="l"/>
                  </a:tabLst>
                </a:pPr>
                <a:r>
                  <a:rPr lang="en-IN" dirty="0" smtClean="0"/>
                  <a:t/>
                </a:r>
                <a:r>
                  <a:rPr lang="en-IN" dirty="0" smtClean="0"/>
                  <a:t>1.(</a:t>
                </a:r>
                <a:r>
                  <a:rPr lang="en-IN" dirty="0" smtClean="0"/>
                  <a:t>a)  </a:t>
                </a:r>
                <a:r>
                  <a:rPr lang="en-IN" dirty="0"/>
                  <a:t>Find the quotient and remainder when </a:t>
                </a:r>
                <a:r>
                  <a:rPr lang="en-IN" dirty="0" smtClean="0"/>
                  <a:t>2x</a:t>
                </a:r>
                <a:r>
                  <a:rPr lang="en-IN" baseline="30000" dirty="0" smtClean="0"/>
                  <a:t>2</a:t>
                </a:r>
                <a:r>
                  <a:rPr lang="en-IN" dirty="0" smtClean="0"/>
                  <a:t>+3x+1 </a:t>
                </a:r>
                <a:r>
                  <a:rPr lang="en-IN" dirty="0"/>
                  <a:t>is divided by x+2.</a:t>
                </a:r>
                <a:endParaRPr lang="en-US" dirty="0"/>
              </a:p>
              <a:p>
                <a:pPr marL="0" indent="0">
                  <a:buNone/>
                  <a:tabLst>
                    <a:tab pos="627063" algn="l"/>
                  </a:tabLst>
                </a:pPr>
                <a:r>
                  <a:rPr lang="en-IN" dirty="0" smtClean="0"/>
                  <a:t>	(</a:t>
                </a:r>
                <a:r>
                  <a:rPr lang="en-IN" dirty="0"/>
                  <a:t>b) Divide 3x</a:t>
                </a:r>
                <a:r>
                  <a:rPr lang="en-IN" baseline="30000" dirty="0"/>
                  <a:t>3</a:t>
                </a:r>
                <a:r>
                  <a:rPr lang="en-IN" dirty="0"/>
                  <a:t>+x</a:t>
                </a:r>
                <a:r>
                  <a:rPr lang="en-IN" baseline="30000" dirty="0"/>
                  <a:t>2</a:t>
                </a:r>
                <a:r>
                  <a:rPr lang="en-IN" dirty="0"/>
                  <a:t>+2x+5 by </a:t>
                </a:r>
                <a:r>
                  <a:rPr lang="en-IN" dirty="0" smtClean="0"/>
                  <a:t>1+2x+x</a:t>
                </a:r>
                <a:r>
                  <a:rPr lang="en-IN" baseline="30000" dirty="0" smtClean="0"/>
                  <a:t>2</a:t>
                </a:r>
                <a:endParaRPr lang="en-US" dirty="0" smtClean="0"/>
              </a:p>
              <a:p>
                <a:pPr marL="0" indent="0">
                  <a:buNone/>
                  <a:tabLst>
                    <a:tab pos="404813" algn="l"/>
                    <a:tab pos="457200" algn="l"/>
                  </a:tabLst>
                </a:pPr>
                <a:r>
                  <a:rPr lang="en-IN" b="1" dirty="0" smtClean="0"/>
                  <a:t/>
                </a:r>
                <a:r>
                  <a:rPr lang="en-IN" b="1" dirty="0" smtClean="0"/>
                  <a:t>2.</a:t>
                </a:r>
                <a:r>
                  <a:rPr lang="en-IN" dirty="0" smtClean="0"/>
                  <a:t/>
                </a:r>
                <a:r>
                  <a:rPr lang="en-IN" dirty="0" smtClean="0"/>
                  <a:t>Divide 2x</a:t>
                </a:r>
                <a:r>
                  <a:rPr lang="en-IN" baseline="30000" dirty="0" smtClean="0"/>
                  <a:t>3</a:t>
                </a:r>
                <a:r>
                  <a:rPr lang="en-IN" dirty="0" smtClean="0"/>
                  <a:t>-3x</a:t>
                </a:r>
                <a:r>
                  <a:rPr lang="en-IN" baseline="30000" dirty="0" smtClean="0"/>
                  <a:t>2</a:t>
                </a:r>
                <a:r>
                  <a:rPr lang="en-IN" dirty="0" smtClean="0"/>
                  <a:t>+6x+7  by x</a:t>
                </a:r>
                <a:r>
                  <a:rPr lang="en-IN" baseline="30000" dirty="0" smtClean="0"/>
                  <a:t>2</a:t>
                </a:r>
                <a:r>
                  <a:rPr lang="en-IN" dirty="0" smtClean="0"/>
                  <a:t>-4x+8 and find the quotient ,remainder.</a:t>
                </a:r>
                <a:endParaRPr lang="en-US" dirty="0" smtClean="0"/>
              </a:p>
              <a:p>
                <a:pPr marL="0" indent="0">
                  <a:buNone/>
                  <a:tabLst>
                    <a:tab pos="457200" algn="l"/>
                  </a:tabLst>
                </a:pPr>
                <a:r>
                  <a:rPr lang="en-IN" b="1" dirty="0" smtClean="0"/>
                  <a:t/>
                </a:r>
                <a:r>
                  <a:rPr lang="en-IN" b="1" dirty="0" smtClean="0"/>
                  <a:t>3.</a:t>
                </a:r>
                <a:r>
                  <a:rPr lang="en-IN" dirty="0" smtClean="0"/>
                  <a:t>What </a:t>
                </a:r>
                <a:r>
                  <a:rPr lang="en-IN" dirty="0" smtClean="0"/>
                  <a:t>should be added to the polynomial p(x) =5x</a:t>
                </a:r>
                <a:r>
                  <a:rPr lang="en-IN" baseline="30000" dirty="0" smtClean="0"/>
                  <a:t>4</a:t>
                </a:r>
                <a:r>
                  <a:rPr lang="en-IN" dirty="0" smtClean="0"/>
                  <a:t>+6x</a:t>
                </a:r>
                <a:r>
                  <a:rPr lang="en-IN" baseline="30000" dirty="0" smtClean="0"/>
                  <a:t>3</a:t>
                </a:r>
                <a:r>
                  <a:rPr lang="en-IN" dirty="0" smtClean="0"/>
                  <a:t>-13x</a:t>
                </a:r>
                <a:r>
                  <a:rPr lang="en-IN" baseline="30000" dirty="0" smtClean="0"/>
                  <a:t>2</a:t>
                </a:r>
                <a:r>
                  <a:rPr lang="en-IN" dirty="0" smtClean="0"/>
                  <a:t>-44x+7 so 	that the resulting polynomial is exactly divisible by the polynomial 	g(x)=x</a:t>
                </a:r>
                <a:r>
                  <a:rPr lang="en-IN" baseline="30000" dirty="0" smtClean="0"/>
                  <a:t>2</a:t>
                </a:r>
                <a:r>
                  <a:rPr lang="en-IN" dirty="0" smtClean="0"/>
                  <a:t>+4x+3.</a:t>
                </a:r>
              </a:p>
              <a:p>
                <a:pPr marL="0" indent="0">
                  <a:buNone/>
                  <a:tabLst>
                    <a:tab pos="457200" algn="l"/>
                  </a:tabLst>
                </a:pPr>
                <a:r>
                  <a:rPr lang="en-IN" dirty="0" smtClean="0"/>
                  <a:t/>
                </a:r>
                <a:r>
                  <a:rPr lang="en-IN" b="1" u="sng" dirty="0" smtClean="0"/>
                  <a:t>LONG ANSWER TYPE:</a:t>
                </a:r>
                <a:endParaRPr lang="en-US" b="1" u="sng" dirty="0" smtClean="0"/>
              </a:p>
              <a:p>
                <a:pPr marL="320040" lvl="1" indent="0">
                  <a:buNone/>
                  <a:tabLst>
                    <a:tab pos="457200" algn="l"/>
                  </a:tabLst>
                </a:pPr>
                <a:r>
                  <a:rPr lang="en-IN" dirty="0" smtClean="0"/>
                  <a:t>	1.(</a:t>
                </a:r>
                <a:r>
                  <a:rPr lang="en-IN" sz="2100" dirty="0" smtClean="0"/>
                  <a:t>a)If  </a:t>
                </a:r>
                <a:r>
                  <a:rPr lang="en-IN" sz="2100" dirty="0"/>
                  <a:t>the remainder on dividing x</a:t>
                </a:r>
                <a:r>
                  <a:rPr lang="en-IN" sz="2100" baseline="30000" dirty="0"/>
                  <a:t>3</a:t>
                </a:r>
                <a:r>
                  <a:rPr lang="en-IN" sz="2100" dirty="0"/>
                  <a:t>+2x</a:t>
                </a:r>
                <a:r>
                  <a:rPr lang="en-IN" sz="2100" baseline="30000" dirty="0"/>
                  <a:t>2</a:t>
                </a:r>
                <a:r>
                  <a:rPr lang="en-IN" sz="2100" dirty="0"/>
                  <a:t>+kx+3 by x-3 is 21 ,find the quotient </a:t>
                </a:r>
                <a:r>
                  <a:rPr lang="en-IN" sz="2100" dirty="0" smtClean="0"/>
                  <a:t>	and </a:t>
                </a:r>
                <a:r>
                  <a:rPr lang="en-IN" sz="2100" dirty="0"/>
                  <a:t>the </a:t>
                </a:r>
                <a:r>
                  <a:rPr lang="en-IN" sz="2100" dirty="0" smtClean="0"/>
                  <a:t>value </a:t>
                </a:r>
                <a:r>
                  <a:rPr lang="en-IN" sz="2100" dirty="0"/>
                  <a:t>of k .Hence find the zeros of the cubic polynomial x</a:t>
                </a:r>
                <a:r>
                  <a:rPr lang="en-IN" sz="2100" baseline="30000" dirty="0"/>
                  <a:t>3</a:t>
                </a:r>
                <a:r>
                  <a:rPr lang="en-IN" sz="2100" dirty="0"/>
                  <a:t>+2x</a:t>
                </a:r>
                <a:r>
                  <a:rPr lang="en-IN" sz="2100" baseline="30000" dirty="0"/>
                  <a:t>2</a:t>
                </a:r>
                <a:r>
                  <a:rPr lang="en-IN" sz="2100" dirty="0"/>
                  <a:t>+kx-18.</a:t>
                </a:r>
                <a:endParaRPr lang="en-US" sz="2100" dirty="0"/>
              </a:p>
              <a:p>
                <a:pPr marL="0" indent="0">
                  <a:buNone/>
                  <a:tabLst>
                    <a:tab pos="509588" algn="l"/>
                  </a:tabLst>
                </a:pPr>
                <a:r>
                  <a:rPr lang="en-IN" dirty="0" smtClean="0"/>
                  <a:t>	(</a:t>
                </a:r>
                <a:r>
                  <a:rPr lang="en-IN" dirty="0"/>
                  <a:t>b)given that </a:t>
                </a:r>
                <a14:m>
                  <m:oMath xmlns:m="http://schemas.openxmlformats.org/officeDocument/2006/math">
                    <m:rad>
                      <m:radPr>
                        <m:degHide m:val="on"/>
                        <m:ctrlPr>
                          <a:rPr lang="en-US" i="1">
                            <a:latin typeface="Cambria Math"/>
                          </a:rPr>
                        </m:ctrlPr>
                      </m:radPr>
                      <m:deg/>
                      <m:e>
                        <m:r>
                          <a:rPr lang="en-IN" i="1">
                            <a:latin typeface="Cambria Math"/>
                          </a:rPr>
                          <m:t>2</m:t>
                        </m:r>
                      </m:e>
                    </m:rad>
                  </m:oMath>
                </a14:m>
                <a:r>
                  <a:rPr lang="en-IN" dirty="0"/>
                  <a:t> is a zero of the cubic polynomial </a:t>
                </a:r>
                <a:r>
                  <a:rPr lang="en-IN" sz="2100" dirty="0"/>
                  <a:t>6x</a:t>
                </a:r>
                <a:r>
                  <a:rPr lang="en-IN" sz="2100" baseline="30000" dirty="0"/>
                  <a:t>3</a:t>
                </a:r>
                <a:r>
                  <a:rPr lang="en-IN" sz="2100" dirty="0"/>
                  <a:t>+</a:t>
                </a:r>
                <a14:m>
                  <m:oMath xmlns:m="http://schemas.openxmlformats.org/officeDocument/2006/math">
                    <m:rad>
                      <m:radPr>
                        <m:degHide m:val="on"/>
                        <m:ctrlPr>
                          <a:rPr lang="en-US" sz="2100" i="1">
                            <a:latin typeface="Cambria Math"/>
                          </a:rPr>
                        </m:ctrlPr>
                      </m:radPr>
                      <m:deg/>
                      <m:e>
                        <m:r>
                          <a:rPr lang="en-IN" sz="2100" i="1">
                            <a:latin typeface="Cambria Math"/>
                          </a:rPr>
                          <m:t>2</m:t>
                        </m:r>
                      </m:e>
                    </m:rad>
                  </m:oMath>
                </a14:m>
                <a:r>
                  <a:rPr lang="en-IN" sz="2100" dirty="0"/>
                  <a:t>x</a:t>
                </a:r>
                <a:r>
                  <a:rPr lang="en-IN" sz="2100" baseline="30000" dirty="0"/>
                  <a:t>2</a:t>
                </a:r>
                <a:r>
                  <a:rPr lang="en-IN" sz="2100" dirty="0"/>
                  <a:t>-10x-</a:t>
                </a:r>
                <a:r>
                  <a:rPr lang="en-IN" sz="2100" dirty="0" smtClean="0"/>
                  <a:t>4</a:t>
                </a:r>
                <a14:m>
                  <m:oMath xmlns:m="http://schemas.openxmlformats.org/officeDocument/2006/math">
                    <m:rad>
                      <m:radPr>
                        <m:degHide m:val="on"/>
                        <m:ctrlPr>
                          <a:rPr lang="en-US" sz="2100" i="1">
                            <a:latin typeface="Cambria Math"/>
                          </a:rPr>
                        </m:ctrlPr>
                      </m:radPr>
                      <m:deg/>
                      <m:e>
                        <m:r>
                          <a:rPr lang="en-IN" sz="2100" i="1">
                            <a:latin typeface="Cambria Math"/>
                          </a:rPr>
                          <m:t>2</m:t>
                        </m:r>
                      </m:e>
                    </m:rad>
                  </m:oMath>
                </a14:m>
                <a:r>
                  <a:rPr lang="en-IN" dirty="0"/>
                  <a:t>.</a:t>
                </a:r>
                <a:endParaRPr lang="en-IN" dirty="0" smtClean="0"/>
              </a:p>
              <a:p>
                <a:pPr marL="0" indent="0">
                  <a:buNone/>
                  <a:tabLst>
                    <a:tab pos="509588" algn="l"/>
                  </a:tabLst>
                </a:pPr>
                <a:r>
                  <a:rPr lang="en-IN" dirty="0"/>
                  <a:t/>
                </a:r>
                <a:r>
                  <a:rPr lang="en-IN" dirty="0" smtClean="0"/>
                  <a:t>Find </a:t>
                </a:r>
                <a:r>
                  <a:rPr lang="en-IN" dirty="0"/>
                  <a:t>the </a:t>
                </a:r>
                <a:r>
                  <a:rPr lang="en-IN" dirty="0" smtClean="0"/>
                  <a:t>other </a:t>
                </a:r>
                <a:r>
                  <a:rPr lang="en-IN" dirty="0"/>
                  <a:t>two </a:t>
                </a:r>
                <a:r>
                  <a:rPr lang="en-IN" dirty="0" smtClean="0"/>
                  <a:t>zeroes.</a:t>
                </a:r>
                <a:endParaRPr lang="en-US" dirty="0" smtClean="0"/>
              </a:p>
              <a:p>
                <a:pPr marL="0" indent="0">
                  <a:buNone/>
                  <a:tabLst>
                    <a:tab pos="457200" algn="l"/>
                    <a:tab pos="509588" algn="l"/>
                  </a:tabLst>
                </a:pPr>
                <a:r>
                  <a:rPr lang="en-IN" dirty="0" smtClean="0"/>
                  <a:t>	2.  Find </a:t>
                </a:r>
                <a:r>
                  <a:rPr lang="en-IN" dirty="0"/>
                  <a:t>all the zeroes of the polynomial x</a:t>
                </a:r>
                <a:r>
                  <a:rPr lang="en-IN" baseline="30000" dirty="0"/>
                  <a:t>4</a:t>
                </a:r>
                <a:r>
                  <a:rPr lang="en-IN" dirty="0"/>
                  <a:t>+x</a:t>
                </a:r>
                <a:r>
                  <a:rPr lang="en-IN" baseline="30000" dirty="0"/>
                  <a:t>3</a:t>
                </a:r>
                <a:r>
                  <a:rPr lang="en-IN" dirty="0"/>
                  <a:t>-9x</a:t>
                </a:r>
                <a:r>
                  <a:rPr lang="en-IN" baseline="30000" dirty="0"/>
                  <a:t>2</a:t>
                </a:r>
                <a:r>
                  <a:rPr lang="en-IN" dirty="0"/>
                  <a:t>-3x+18 if it is given that </a:t>
                </a:r>
                <a:r>
                  <a:rPr lang="en-IN" dirty="0" smtClean="0"/>
                  <a:t>	two 	of </a:t>
                </a:r>
                <a:r>
                  <a:rPr lang="en-IN" dirty="0"/>
                  <a:t>its zeroes are -</a:t>
                </a:r>
                <a14:m>
                  <m:oMath xmlns:m="http://schemas.openxmlformats.org/officeDocument/2006/math">
                    <m:rad>
                      <m:radPr>
                        <m:degHide m:val="on"/>
                        <m:ctrlPr>
                          <a:rPr lang="en-US" i="1">
                            <a:latin typeface="Cambria Math"/>
                          </a:rPr>
                        </m:ctrlPr>
                      </m:radPr>
                      <m:deg/>
                      <m:e>
                        <m:r>
                          <a:rPr lang="en-IN" i="1">
                            <a:latin typeface="Cambria Math"/>
                          </a:rPr>
                          <m:t>3</m:t>
                        </m:r>
                      </m:e>
                    </m:rad>
                    <m:r>
                      <a:rPr lang="en-IN" i="1">
                        <a:latin typeface="Cambria Math"/>
                      </a:rPr>
                      <m:t>  </m:t>
                    </m:r>
                    <m:r>
                      <a:rPr lang="en-IN" i="1">
                        <a:latin typeface="Cambria Math"/>
                      </a:rPr>
                      <m:t>𝑎𝑛𝑑</m:t>
                    </m:r>
                    <m:r>
                      <a:rPr lang="en-IN" i="1">
                        <a:latin typeface="Cambria Math"/>
                      </a:rPr>
                      <m:t>  </m:t>
                    </m:r>
                    <m:rad>
                      <m:radPr>
                        <m:degHide m:val="on"/>
                        <m:ctrlPr>
                          <a:rPr lang="en-US" i="1">
                            <a:latin typeface="Cambria Math"/>
                          </a:rPr>
                        </m:ctrlPr>
                      </m:radPr>
                      <m:deg/>
                      <m:e>
                        <m:r>
                          <a:rPr lang="en-IN" i="1">
                            <a:latin typeface="Cambria Math"/>
                          </a:rPr>
                          <m:t>3</m:t>
                        </m:r>
                      </m:e>
                    </m:rad>
                  </m:oMath>
                </a14:m>
                <a:r>
                  <a:rPr lang="en-IN" dirty="0"/>
                  <a:t>.</a:t>
                </a:r>
                <a:endParaRPr lang="en-US" dirty="0"/>
              </a:p>
              <a:p>
                <a:pPr marL="0" indent="0">
                  <a:buNone/>
                  <a:tabLst>
                    <a:tab pos="457200" algn="l"/>
                  </a:tabLst>
                </a:pPr>
                <a:r>
                  <a:rPr lang="en-IN" dirty="0"/>
                  <a:t/>
                </a:r>
                <a:r>
                  <a:rPr lang="en-IN" dirty="0" smtClean="0"/>
                  <a:t>3.</a:t>
                </a:r>
                <a:r>
                  <a:rPr lang="en-IN" b="1" dirty="0" smtClean="0"/>
                  <a:t/>
                </a:r>
                <a:r>
                  <a:rPr lang="en-IN" dirty="0" smtClean="0"/>
                  <a:t>If </a:t>
                </a:r>
                <a:r>
                  <a:rPr lang="en-IN" dirty="0"/>
                  <a:t>two zeroes of the polynomial x</a:t>
                </a:r>
                <a:r>
                  <a:rPr lang="en-IN" baseline="30000" dirty="0"/>
                  <a:t>4</a:t>
                </a:r>
                <a:r>
                  <a:rPr lang="en-IN" dirty="0"/>
                  <a:t>-6x</a:t>
                </a:r>
                <a:r>
                  <a:rPr lang="en-IN" baseline="30000" dirty="0"/>
                  <a:t>3</a:t>
                </a:r>
                <a:r>
                  <a:rPr lang="en-IN" dirty="0"/>
                  <a:t>-26x</a:t>
                </a:r>
                <a:r>
                  <a:rPr lang="en-IN" baseline="30000" dirty="0"/>
                  <a:t>2</a:t>
                </a:r>
                <a:r>
                  <a:rPr lang="en-IN" dirty="0"/>
                  <a:t>+138x-35 are </a:t>
                </a:r>
                <a:r>
                  <a:rPr lang="en-IN" dirty="0" err="1"/>
                  <a:t>are</a:t>
                </a:r>
                <a:r>
                  <a:rPr lang="en-IN" dirty="0"/>
                  <a:t> 2-</a:t>
                </a:r>
                <a14:m>
                  <m:oMath xmlns:m="http://schemas.openxmlformats.org/officeDocument/2006/math">
                    <m:rad>
                      <m:radPr>
                        <m:degHide m:val="on"/>
                        <m:ctrlPr>
                          <a:rPr lang="en-US" i="1">
                            <a:latin typeface="Cambria Math"/>
                          </a:rPr>
                        </m:ctrlPr>
                      </m:radPr>
                      <m:deg/>
                      <m:e>
                        <m:r>
                          <a:rPr lang="en-IN" i="1">
                            <a:latin typeface="Cambria Math"/>
                          </a:rPr>
                          <m:t>3</m:t>
                        </m:r>
                      </m:e>
                    </m:rad>
                  </m:oMath>
                </a14:m>
                <a:r>
                  <a:rPr lang="en-IN" dirty="0"/>
                  <a:t> and </a:t>
                </a:r>
                <a:r>
                  <a:rPr lang="en-IN" dirty="0" smtClean="0"/>
                  <a:t>	2</a:t>
                </a:r>
                <a:r>
                  <a:rPr lang="en-IN" dirty="0"/>
                  <a:t>+</a:t>
                </a:r>
                <a14:m>
                  <m:oMath xmlns:m="http://schemas.openxmlformats.org/officeDocument/2006/math">
                    <m:rad>
                      <m:radPr>
                        <m:degHide m:val="on"/>
                        <m:ctrlPr>
                          <a:rPr lang="en-US" i="1">
                            <a:latin typeface="Cambria Math"/>
                          </a:rPr>
                        </m:ctrlPr>
                      </m:radPr>
                      <m:deg/>
                      <m:e>
                        <m:r>
                          <a:rPr lang="en-IN" i="1">
                            <a:latin typeface="Cambria Math"/>
                          </a:rPr>
                          <m:t>3</m:t>
                        </m:r>
                      </m:e>
                    </m:rad>
                  </m:oMath>
                </a14:m>
                <a:r>
                  <a:rPr lang="en-IN" dirty="0"/>
                  <a:t> ,find all the zeroes.</a:t>
                </a:r>
                <a:endParaRPr lang="en-US" dirty="0"/>
              </a:p>
              <a:p>
                <a:pPr marL="0" indent="0">
                  <a:buNone/>
                </a:pPr>
                <a:r>
                  <a:rPr lang="en-IN" dirty="0" smtClean="0"/>
                  <a:t/>
                </a:r>
              </a:p>
              <a:p>
                <a:pPr marL="0" indent="0">
                  <a:buNone/>
                </a:pPr>
                <a:r>
                  <a:rPr lang="en-IN" dirty="0" smtClean="0">
                    <a:hlinkClick r:id="rId2" action="ppaction://hlinkfile"/>
                  </a:rPr>
                  <a:t>HYPERLINK FOR EXTRA WORK SHEET</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33400" y="533400"/>
                <a:ext cx="8229600" cy="5867400"/>
              </a:xfrm>
              <a:blipFill rotWithShape="1">
                <a:blip r:embed="rId3"/>
                <a:stretch>
                  <a:fillRect l="-815" r="-1111"/>
                </a:stretch>
              </a:blipFill>
            </p:spPr>
            <p:txBody>
              <a:bodyPr/>
              <a:lstStyle/>
              <a:p>
                <a:r>
                  <a:rPr lang="en-US">
                    <a:noFill/>
                  </a:rPr>
                  <a:t> </a:t>
                </a:r>
              </a:p>
            </p:txBody>
          </p:sp>
        </mc:Fallback>
      </mc:AlternateContent>
    </p:spTree>
    <p:extLst>
      <p:ext uri="{BB962C8B-B14F-4D97-AF65-F5344CB8AC3E}">
        <p14:creationId xmlns:p14="http://schemas.microsoft.com/office/powerpoint/2010/main" xmlns="" val="3234010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248400"/>
          </a:xfrm>
        </p:spPr>
        <p:txBody>
          <a:bodyPr>
            <a:normAutofit fontScale="32500" lnSpcReduction="20000"/>
          </a:bodyPr>
          <a:lstStyle/>
          <a:p>
            <a:endParaRPr lang="en-IN" b="1" u="sng" dirty="0" smtClean="0"/>
          </a:p>
          <a:p>
            <a:endParaRPr lang="en-IN" b="1" u="sng" dirty="0"/>
          </a:p>
          <a:p>
            <a:r>
              <a:rPr lang="en-IN" sz="6200" b="1" u="sng" dirty="0" smtClean="0"/>
              <a:t>A Brief Summary on the Chapter</a:t>
            </a:r>
            <a:r>
              <a:rPr lang="en-IN" sz="2900" dirty="0" smtClean="0"/>
              <a:t>.</a:t>
            </a:r>
          </a:p>
          <a:p>
            <a:pPr>
              <a:lnSpc>
                <a:spcPct val="120000"/>
              </a:lnSpc>
            </a:pPr>
            <a:r>
              <a:rPr lang="en-IN" sz="4000" dirty="0" smtClean="0">
                <a:latin typeface="Cambria" pitchFamily="18" charset="0"/>
              </a:rPr>
              <a:t>An </a:t>
            </a:r>
            <a:r>
              <a:rPr lang="en-IN" sz="4000" dirty="0">
                <a:latin typeface="Cambria" pitchFamily="18" charset="0"/>
              </a:rPr>
              <a:t>algebraic expression is an expression made up of variables and constants along with mathematical operators</a:t>
            </a:r>
            <a:r>
              <a:rPr lang="en-IN" sz="4000" dirty="0" smtClean="0">
                <a:latin typeface="Cambria" pitchFamily="18" charset="0"/>
              </a:rPr>
              <a:t>.</a:t>
            </a:r>
          </a:p>
          <a:p>
            <a:pPr>
              <a:lnSpc>
                <a:spcPct val="120000"/>
              </a:lnSpc>
            </a:pPr>
            <a:r>
              <a:rPr lang="en-IN" sz="4000" dirty="0">
                <a:latin typeface="Cambria" pitchFamily="18" charset="0"/>
              </a:rPr>
              <a:t>An algebraic expression can have exponents that are rational numbers. However, a polynomial is an algebraic expression in which the exponent on any variable is a whole number or we may say non negative integers</a:t>
            </a:r>
            <a:r>
              <a:rPr lang="en-IN" sz="4000" dirty="0" smtClean="0">
                <a:latin typeface="Cambria" pitchFamily="18" charset="0"/>
              </a:rPr>
              <a:t>.</a:t>
            </a:r>
          </a:p>
          <a:p>
            <a:pPr>
              <a:lnSpc>
                <a:spcPct val="120000"/>
              </a:lnSpc>
            </a:pPr>
            <a:r>
              <a:rPr lang="en-IN" sz="4000" dirty="0" smtClean="0">
                <a:latin typeface="Cambria" pitchFamily="18" charset="0"/>
              </a:rPr>
              <a:t>The degree of the polynomial is the highest exponent of the variable among all the terms in a polynomial.</a:t>
            </a:r>
          </a:p>
          <a:p>
            <a:pPr>
              <a:lnSpc>
                <a:spcPct val="120000"/>
              </a:lnSpc>
            </a:pPr>
            <a:r>
              <a:rPr lang="en-IN" sz="4000" dirty="0" smtClean="0">
                <a:latin typeface="Cambria" pitchFamily="18" charset="0"/>
              </a:rPr>
              <a:t>According to the degree of the polynomial the polynomials are classified as constant polynomial, linear polynomial, quadratic polynomial, cubic polynomial  etc.</a:t>
            </a:r>
          </a:p>
          <a:p>
            <a:pPr>
              <a:lnSpc>
                <a:spcPct val="120000"/>
              </a:lnSpc>
            </a:pPr>
            <a:r>
              <a:rPr lang="en-IN" sz="4000" dirty="0">
                <a:latin typeface="Cambria" pitchFamily="18" charset="0"/>
              </a:rPr>
              <a:t>Any Polynomial p(x)  can be represented geometrically on the Cartesian plane, where p(x) represents the value of the polynomial for different values of x we take</a:t>
            </a:r>
            <a:r>
              <a:rPr lang="en-IN" sz="4000" dirty="0" smtClean="0">
                <a:latin typeface="Cambria" pitchFamily="18" charset="0"/>
              </a:rPr>
              <a:t>.</a:t>
            </a:r>
          </a:p>
          <a:p>
            <a:pPr>
              <a:lnSpc>
                <a:spcPct val="120000"/>
              </a:lnSpc>
            </a:pPr>
            <a:r>
              <a:rPr lang="en-IN" sz="4000" dirty="0" smtClean="0">
                <a:latin typeface="Cambria" pitchFamily="18" charset="0"/>
              </a:rPr>
              <a:t>The geometrical presentation of a linear polynomial is a straight line, and the geometrical presentation of a quadratic polynomial is a parabola .</a:t>
            </a:r>
          </a:p>
          <a:p>
            <a:pPr>
              <a:lnSpc>
                <a:spcPct val="120000"/>
              </a:lnSpc>
            </a:pPr>
            <a:r>
              <a:rPr lang="en-IN" sz="4000" dirty="0">
                <a:latin typeface="Cambria" pitchFamily="18" charset="0"/>
              </a:rPr>
              <a:t>A zero of a polynomial p(x) is the value of x for which the value of p(x) is 0. If k is a zero of p(x), then p(k)=0.</a:t>
            </a:r>
            <a:endParaRPr lang="en-US" sz="4000" dirty="0">
              <a:latin typeface="Cambria" pitchFamily="18" charset="0"/>
            </a:endParaRPr>
          </a:p>
          <a:p>
            <a:pPr>
              <a:lnSpc>
                <a:spcPct val="120000"/>
              </a:lnSpc>
            </a:pPr>
            <a:r>
              <a:rPr lang="en-IN" sz="4000" dirty="0" smtClean="0">
                <a:latin typeface="Cambria" pitchFamily="18" charset="0"/>
              </a:rPr>
              <a:t>A linear polynomial has one zero, a quadratic polynomial has at most two zeroes and cubic polynomial has at most three zeroes and so on.</a:t>
            </a:r>
          </a:p>
          <a:p>
            <a:pPr>
              <a:lnSpc>
                <a:spcPct val="120000"/>
              </a:lnSpc>
            </a:pPr>
            <a:r>
              <a:rPr lang="en-IN" sz="4000" dirty="0">
                <a:latin typeface="Cambria" pitchFamily="18" charset="0"/>
              </a:rPr>
              <a:t>In a Linear Polynomial like p(x)= </a:t>
            </a:r>
            <a:r>
              <a:rPr lang="en-IN" sz="4000" dirty="0" err="1" smtClean="0">
                <a:latin typeface="Cambria" pitchFamily="18" charset="0"/>
              </a:rPr>
              <a:t>ax+b</a:t>
            </a:r>
            <a:r>
              <a:rPr lang="en-IN" sz="4000" dirty="0" smtClean="0">
                <a:latin typeface="Cambria" pitchFamily="18" charset="0"/>
              </a:rPr>
              <a:t> ,</a:t>
            </a:r>
            <a:r>
              <a:rPr lang="en-US" sz="4000" dirty="0" smtClean="0">
                <a:latin typeface="Cambria" pitchFamily="18" charset="0"/>
              </a:rPr>
              <a:t> </a:t>
            </a:r>
            <a:r>
              <a:rPr lang="en-US" sz="4000" dirty="0">
                <a:latin typeface="Cambria" pitchFamily="18" charset="0"/>
              </a:rPr>
              <a:t>a≠0</a:t>
            </a:r>
            <a:r>
              <a:rPr lang="en-IN" sz="4000" dirty="0">
                <a:latin typeface="Cambria" pitchFamily="18" charset="0"/>
              </a:rPr>
              <a:t> the value of x for which the polynomial reduces to zero is </a:t>
            </a:r>
            <a:r>
              <a:rPr lang="en-IN" sz="4000" i="1" dirty="0">
                <a:latin typeface="Cambria" pitchFamily="18" charset="0"/>
              </a:rPr>
              <a:t>-b/a</a:t>
            </a:r>
            <a:endParaRPr lang="en-US" sz="4000" i="1" dirty="0">
              <a:latin typeface="Cambria" pitchFamily="18" charset="0"/>
            </a:endParaRPr>
          </a:p>
          <a:p>
            <a:pPr>
              <a:lnSpc>
                <a:spcPct val="120000"/>
              </a:lnSpc>
            </a:pPr>
            <a:r>
              <a:rPr lang="en-US" sz="4000" dirty="0" smtClean="0">
                <a:latin typeface="Cambria" pitchFamily="18" charset="0"/>
              </a:rPr>
              <a:t>Ina quadratic polynomial of x, </a:t>
            </a:r>
            <a:r>
              <a:rPr lang="en-IN" sz="4000" dirty="0" smtClean="0">
                <a:latin typeface="Cambria" pitchFamily="18" charset="0"/>
              </a:rPr>
              <a:t>Sum </a:t>
            </a:r>
            <a:r>
              <a:rPr lang="en-IN" sz="4000" dirty="0">
                <a:latin typeface="Cambria" pitchFamily="18" charset="0"/>
              </a:rPr>
              <a:t>of zeroes = -coefficient of x /coefficient of </a:t>
            </a:r>
            <a:r>
              <a:rPr lang="en-IN" sz="4000" dirty="0" smtClean="0">
                <a:latin typeface="Cambria" pitchFamily="18" charset="0"/>
              </a:rPr>
              <a:t>x</a:t>
            </a:r>
            <a:r>
              <a:rPr lang="en-IN" sz="4000" baseline="30000" dirty="0" smtClean="0">
                <a:latin typeface="Cambria" pitchFamily="18" charset="0"/>
              </a:rPr>
              <a:t>2   </a:t>
            </a:r>
          </a:p>
          <a:p>
            <a:pPr marL="0" indent="0">
              <a:lnSpc>
                <a:spcPct val="120000"/>
              </a:lnSpc>
              <a:buNone/>
            </a:pPr>
            <a:r>
              <a:rPr lang="en-IN" sz="4000" dirty="0">
                <a:latin typeface="Cambria" pitchFamily="18" charset="0"/>
              </a:rPr>
              <a:t> </a:t>
            </a:r>
            <a:r>
              <a:rPr lang="en-IN" sz="4000" dirty="0" smtClean="0">
                <a:latin typeface="Cambria" pitchFamily="18" charset="0"/>
              </a:rPr>
              <a:t>       ,product </a:t>
            </a:r>
            <a:r>
              <a:rPr lang="en-IN" sz="4000" dirty="0">
                <a:latin typeface="Cambria" pitchFamily="18" charset="0"/>
              </a:rPr>
              <a:t>of zeroes = constant term / coefficient of </a:t>
            </a:r>
            <a:r>
              <a:rPr lang="en-IN" sz="4000" dirty="0" smtClean="0">
                <a:latin typeface="Cambria" pitchFamily="18" charset="0"/>
              </a:rPr>
              <a:t>x</a:t>
            </a:r>
            <a:r>
              <a:rPr lang="en-IN" sz="4000" baseline="30000" dirty="0" smtClean="0">
                <a:latin typeface="Cambria" pitchFamily="18" charset="0"/>
              </a:rPr>
              <a:t>2</a:t>
            </a:r>
          </a:p>
          <a:p>
            <a:pPr>
              <a:lnSpc>
                <a:spcPct val="120000"/>
              </a:lnSpc>
            </a:pPr>
            <a:r>
              <a:rPr lang="en-IN" sz="4000" dirty="0">
                <a:latin typeface="Cambria" pitchFamily="18" charset="0"/>
              </a:rPr>
              <a:t>If α and β are the two zeroes of a quadratic polynomial, then the formula to construct the quadratic polynomial is </a:t>
            </a:r>
            <a:endParaRPr lang="en-US" sz="4000" dirty="0">
              <a:latin typeface="Cambria" pitchFamily="18" charset="0"/>
            </a:endParaRPr>
          </a:p>
          <a:p>
            <a:pPr>
              <a:lnSpc>
                <a:spcPct val="120000"/>
              </a:lnSpc>
            </a:pPr>
            <a:r>
              <a:rPr lang="en-IN" sz="4000" dirty="0">
                <a:latin typeface="Cambria" pitchFamily="18" charset="0"/>
              </a:rPr>
              <a:t>P(x)= x</a:t>
            </a:r>
            <a:r>
              <a:rPr lang="en-IN" sz="4000" baseline="30000" dirty="0">
                <a:latin typeface="Cambria" pitchFamily="18" charset="0"/>
              </a:rPr>
              <a:t>2 </a:t>
            </a:r>
            <a:r>
              <a:rPr lang="en-IN" sz="4000" dirty="0">
                <a:latin typeface="Cambria" pitchFamily="18" charset="0"/>
              </a:rPr>
              <a:t>- (α + β)x + αβ </a:t>
            </a:r>
            <a:r>
              <a:rPr lang="en-IN" sz="4000" dirty="0" smtClean="0">
                <a:latin typeface="Cambria" pitchFamily="18" charset="0"/>
              </a:rPr>
              <a:t>,that is: x</a:t>
            </a:r>
            <a:r>
              <a:rPr lang="en-IN" sz="4000" baseline="30000" dirty="0" smtClean="0">
                <a:latin typeface="Cambria" pitchFamily="18" charset="0"/>
              </a:rPr>
              <a:t>2</a:t>
            </a:r>
            <a:r>
              <a:rPr lang="en-IN" sz="4000" baseline="30000" dirty="0">
                <a:latin typeface="Cambria" pitchFamily="18" charset="0"/>
              </a:rPr>
              <a:t> </a:t>
            </a:r>
            <a:r>
              <a:rPr lang="en-IN" sz="4000" dirty="0">
                <a:latin typeface="Cambria" pitchFamily="18" charset="0"/>
              </a:rPr>
              <a:t>- (sum of zeroes)x + product of zeroes </a:t>
            </a:r>
            <a:endParaRPr lang="en-US" sz="4000" dirty="0">
              <a:latin typeface="Cambria" pitchFamily="18" charset="0"/>
            </a:endParaRPr>
          </a:p>
          <a:p>
            <a:pPr marL="0" indent="0">
              <a:lnSpc>
                <a:spcPct val="120000"/>
              </a:lnSpc>
              <a:buNone/>
            </a:pPr>
            <a:endParaRPr lang="en-IN" sz="4000" baseline="30000" dirty="0" smtClean="0">
              <a:latin typeface="Cambria" pitchFamily="18" charset="0"/>
            </a:endParaRPr>
          </a:p>
          <a:p>
            <a:pPr>
              <a:lnSpc>
                <a:spcPct val="120000"/>
              </a:lnSpc>
            </a:pPr>
            <a:r>
              <a:rPr lang="en-IN" sz="4000" dirty="0">
                <a:latin typeface="Cambria" pitchFamily="18" charset="0"/>
              </a:rPr>
              <a:t>Division algorithm for polynomials states that, suppose f(x) and g(x) are the two polynomials, where g(x)≠0, we can write:</a:t>
            </a:r>
            <a:endParaRPr lang="en-US" sz="4000" dirty="0">
              <a:latin typeface="Cambria" pitchFamily="18" charset="0"/>
            </a:endParaRPr>
          </a:p>
          <a:p>
            <a:pPr marL="0" indent="0">
              <a:lnSpc>
                <a:spcPct val="120000"/>
              </a:lnSpc>
              <a:buNone/>
              <a:tabLst>
                <a:tab pos="287338" algn="l"/>
                <a:tab pos="339725" algn="l"/>
              </a:tabLst>
            </a:pPr>
            <a:r>
              <a:rPr lang="en-IN" sz="4000" dirty="0">
                <a:latin typeface="Cambria" pitchFamily="18" charset="0"/>
              </a:rPr>
              <a:t>	f(x) = q(x) g(x) + r(x)</a:t>
            </a:r>
            <a:endParaRPr lang="en-US" sz="4000" dirty="0">
              <a:latin typeface="Cambria" pitchFamily="18" charset="0"/>
            </a:endParaRPr>
          </a:p>
          <a:p>
            <a:pPr marL="0" indent="0">
              <a:lnSpc>
                <a:spcPct val="120000"/>
              </a:lnSpc>
              <a:buNone/>
              <a:tabLst>
                <a:tab pos="287338" algn="l"/>
              </a:tabLst>
            </a:pPr>
            <a:r>
              <a:rPr lang="en-IN" sz="4000" dirty="0">
                <a:latin typeface="Cambria" pitchFamily="18" charset="0"/>
              </a:rPr>
              <a:t>	which is same as the Dividend</a:t>
            </a:r>
            <a:r>
              <a:rPr lang="en-IN" dirty="0">
                <a:latin typeface="Cambria" pitchFamily="18" charset="0"/>
              </a:rPr>
              <a:t> = Divisor * Quotient + </a:t>
            </a:r>
            <a:r>
              <a:rPr lang="en-IN" dirty="0" smtClean="0">
                <a:latin typeface="Cambria" pitchFamily="18" charset="0"/>
              </a:rPr>
              <a:t>Remainder </a:t>
            </a:r>
            <a:r>
              <a:rPr lang="en-IN" dirty="0">
                <a:latin typeface="Cambria" pitchFamily="18" charset="0"/>
              </a:rPr>
              <a:t>and where r(x) is the remainder </a:t>
            </a:r>
            <a:r>
              <a:rPr lang="en-IN" dirty="0" smtClean="0">
                <a:latin typeface="Cambria" pitchFamily="18" charset="0"/>
              </a:rPr>
              <a:t>	polynomial </a:t>
            </a:r>
            <a:r>
              <a:rPr lang="en-IN" dirty="0">
                <a:latin typeface="Cambria" pitchFamily="18" charset="0"/>
              </a:rPr>
              <a:t>	and  degree r(x) &lt; degree g(x).</a:t>
            </a:r>
            <a:endParaRPr lang="en-US" dirty="0">
              <a:latin typeface="Cambria" pitchFamily="18" charset="0"/>
            </a:endParaRPr>
          </a:p>
          <a:p>
            <a:pPr marL="0" indent="0">
              <a:buNone/>
            </a:pPr>
            <a:endParaRPr lang="en-US" dirty="0">
              <a:latin typeface="Cambria" pitchFamily="18" charset="0"/>
            </a:endParaRPr>
          </a:p>
          <a:p>
            <a:pPr marL="0" indent="0">
              <a:buNone/>
            </a:pPr>
            <a:r>
              <a:rPr lang="en-IN" dirty="0"/>
              <a:t> </a:t>
            </a:r>
            <a:endParaRPr lang="en-IN" dirty="0" smtClean="0"/>
          </a:p>
          <a:p>
            <a:endParaRPr lang="en-IN" dirty="0"/>
          </a:p>
          <a:p>
            <a:endParaRPr lang="en-IN" dirty="0" smtClean="0"/>
          </a:p>
          <a:p>
            <a:endParaRPr lang="en-US" dirty="0"/>
          </a:p>
          <a:p>
            <a:endParaRPr lang="en-US" dirty="0"/>
          </a:p>
          <a:p>
            <a:endParaRPr lang="en-US" dirty="0"/>
          </a:p>
        </p:txBody>
      </p:sp>
    </p:spTree>
    <p:extLst>
      <p:ext uri="{BB962C8B-B14F-4D97-AF65-F5344CB8AC3E}">
        <p14:creationId xmlns:p14="http://schemas.microsoft.com/office/powerpoint/2010/main" xmlns="" val="35585138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543800" cy="457200"/>
          </a:xfrm>
        </p:spPr>
        <p:txBody>
          <a:bodyPr>
            <a:normAutofit fontScale="90000"/>
          </a:bodyPr>
          <a:lstStyle/>
          <a:p>
            <a:pPr algn="ctr"/>
            <a:r>
              <a:rPr lang="en-US" sz="3200" dirty="0" smtClean="0"/>
              <a:t>MIND MAP FOR POLYNOMIALS</a:t>
            </a:r>
            <a:endParaRPr lang="en-US" sz="3200" dirty="0"/>
          </a:p>
        </p:txBody>
      </p:sp>
      <p:pic>
        <p:nvPicPr>
          <p:cNvPr id="4" name="Content Placeholder 3" descr="APSG: Class-10 , Mind-Map of Polynomials"/>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533400"/>
            <a:ext cx="7543800" cy="5562600"/>
          </a:xfrm>
          <a:prstGeom prst="rect">
            <a:avLst/>
          </a:prstGeom>
          <a:noFill/>
          <a:ln>
            <a:noFill/>
          </a:ln>
        </p:spPr>
      </p:pic>
    </p:spTree>
    <p:extLst>
      <p:ext uri="{BB962C8B-B14F-4D97-AF65-F5344CB8AC3E}">
        <p14:creationId xmlns:p14="http://schemas.microsoft.com/office/powerpoint/2010/main" xmlns="" val="166495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029200"/>
          </a:xfrm>
        </p:spPr>
        <p:txBody>
          <a:bodyPr>
            <a:normAutofit fontScale="92500" lnSpcReduction="20000"/>
          </a:bodyPr>
          <a:lstStyle/>
          <a:p>
            <a:pPr marL="0" indent="0" algn="ctr">
              <a:buNone/>
            </a:pPr>
            <a:endParaRPr lang="en-US" dirty="0" smtClean="0"/>
          </a:p>
          <a:p>
            <a:pPr marL="0" indent="0">
              <a:buNone/>
            </a:pPr>
            <a:r>
              <a:rPr lang="en-US" sz="2000" dirty="0" smtClean="0"/>
              <a:t>ACTTIVITY PERFORMED LINKING ART INTEGRATION</a:t>
            </a:r>
            <a:r>
              <a:rPr lang="en-US" dirty="0" smtClean="0"/>
              <a:t>: </a:t>
            </a:r>
          </a:p>
          <a:p>
            <a:pPr marL="0" indent="0">
              <a:buNone/>
            </a:pPr>
            <a:r>
              <a:rPr lang="en-US" dirty="0" smtClean="0">
                <a:hlinkClick r:id="rId3" action="ppaction://hlinkfile"/>
              </a:rPr>
              <a:t>MAKING CURVE STICHING DESIGNS BY THREAD.</a:t>
            </a:r>
            <a:endParaRPr lang="en-US" dirty="0" smtClean="0"/>
          </a:p>
          <a:p>
            <a:endParaRPr lang="en-US" dirty="0"/>
          </a:p>
          <a:p>
            <a:pPr marL="0" indent="0">
              <a:buNone/>
            </a:pPr>
            <a:r>
              <a:rPr lang="en-US" dirty="0" smtClean="0"/>
              <a:t>                                        </a:t>
            </a:r>
          </a:p>
          <a:p>
            <a:endParaRPr lang="en-US" dirty="0" smtClean="0"/>
          </a:p>
          <a:p>
            <a:endParaRPr lang="en-US" dirty="0" smtClean="0"/>
          </a:p>
          <a:p>
            <a:endParaRPr lang="en-US" dirty="0"/>
          </a:p>
          <a:p>
            <a:pPr marL="0" indent="0">
              <a:buNone/>
            </a:pPr>
            <a:endParaRPr lang="en-US" dirty="0"/>
          </a:p>
          <a:p>
            <a:endParaRPr lang="en-US" dirty="0" smtClean="0"/>
          </a:p>
          <a:p>
            <a:endParaRPr lang="en-US" dirty="0"/>
          </a:p>
          <a:p>
            <a:endParaRPr lang="en-US" dirty="0" smtClean="0"/>
          </a:p>
          <a:p>
            <a:endParaRPr lang="en-US" dirty="0"/>
          </a:p>
          <a:p>
            <a:r>
              <a:rPr lang="en-US" dirty="0" smtClean="0"/>
              <a:t>Which helps the children to create interest for learning the polynomial and its curves  </a:t>
            </a:r>
            <a:endParaRPr lang="en-US" dirty="0"/>
          </a:p>
        </p:txBody>
      </p:sp>
      <p:pic>
        <p:nvPicPr>
          <p:cNvPr id="6" name="Picture 5" descr="Six Petals Straight Line Curves - YouTube"/>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752600"/>
            <a:ext cx="2667000" cy="1676400"/>
          </a:xfrm>
          <a:prstGeom prst="rect">
            <a:avLst/>
          </a:prstGeom>
          <a:noFill/>
          <a:ln>
            <a:noFill/>
          </a:ln>
        </p:spPr>
      </p:pic>
      <p:pic>
        <p:nvPicPr>
          <p:cNvPr id="7" name="Picture 6" descr="Mrs. Nicholas's Art Blog: 6th Grade String Art"/>
          <p:cNvPicPr/>
          <p:nvPr/>
        </p:nvPicPr>
        <p:blipFill>
          <a:blip r:embed="rId5">
            <a:extLst>
              <a:ext uri="{28A0092B-C50C-407E-A947-70E740481C1C}">
                <a14:useLocalDpi xmlns:a14="http://schemas.microsoft.com/office/drawing/2010/main" xmlns="" val="0"/>
              </a:ext>
            </a:extLst>
          </a:blip>
          <a:srcRect/>
          <a:stretch>
            <a:fillRect/>
          </a:stretch>
        </p:blipFill>
        <p:spPr bwMode="auto">
          <a:xfrm>
            <a:off x="5334000" y="1757149"/>
            <a:ext cx="2286000" cy="1676400"/>
          </a:xfrm>
          <a:prstGeom prst="rect">
            <a:avLst/>
          </a:prstGeom>
          <a:noFill/>
          <a:ln>
            <a:noFill/>
          </a:ln>
        </p:spPr>
      </p:pic>
      <p:graphicFrame>
        <p:nvGraphicFramePr>
          <p:cNvPr id="2" name="Object 1"/>
          <p:cNvGraphicFramePr>
            <a:graphicFrameLocks noChangeAspect="1"/>
          </p:cNvGraphicFramePr>
          <p:nvPr>
            <p:extLst>
              <p:ext uri="{D42A27DB-BD31-4B8C-83A1-F6EECF244321}">
                <p14:modId xmlns:p14="http://schemas.microsoft.com/office/powerpoint/2010/main" xmlns="" val="3486492132"/>
              </p:ext>
            </p:extLst>
          </p:nvPr>
        </p:nvGraphicFramePr>
        <p:xfrm>
          <a:off x="838200" y="3581400"/>
          <a:ext cx="7239000" cy="1295400"/>
        </p:xfrm>
        <a:graphic>
          <a:graphicData uri="http://schemas.openxmlformats.org/presentationml/2006/ole">
            <p:oleObj spid="_x0000_s1033" name="Packager Shell Object" showAsIcon="1" r:id="rId6" imgW="4523400" imgH="685800" progId="Package">
              <p:embed/>
            </p:oleObj>
          </a:graphicData>
        </a:graphic>
      </p:graphicFrame>
    </p:spTree>
    <p:extLst>
      <p:ext uri="{BB962C8B-B14F-4D97-AF65-F5344CB8AC3E}">
        <p14:creationId xmlns:p14="http://schemas.microsoft.com/office/powerpoint/2010/main" xmlns="" val="858317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105400"/>
          </a:xfrm>
        </p:spPr>
        <p:txBody>
          <a:bodyPr>
            <a:normAutofit/>
          </a:bodyPr>
          <a:lstStyle/>
          <a:p>
            <a:pPr algn="ctr"/>
            <a:r>
              <a:rPr lang="en-US" b="1" dirty="0">
                <a:effectLst>
                  <a:outerShdw blurRad="38100" dist="38100" dir="2700000" algn="tl">
                    <a:srgbClr val="000000">
                      <a:alpha val="43137"/>
                    </a:srgbClr>
                  </a:outerShdw>
                </a:effectLst>
              </a:rPr>
              <a:t>TEST WORKSHEETS ON THE CHAPTER </a:t>
            </a:r>
            <a:r>
              <a:rPr lang="en-US" b="1" dirty="0" smtClean="0">
                <a:effectLst>
                  <a:outerShdw blurRad="38100" dist="38100" dir="2700000" algn="tl">
                    <a:srgbClr val="000000">
                      <a:alpha val="43137"/>
                    </a:srgbClr>
                  </a:outerShdw>
                </a:effectLst>
              </a:rPr>
              <a:t>POLYNOMIALS</a:t>
            </a: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hlinkClick r:id="rId2" action="ppaction://hlinkfile"/>
              </a:rPr>
              <a:t>BASIC</a:t>
            </a:r>
            <a:r>
              <a:rPr lang="en-US" b="1" dirty="0">
                <a:effectLst>
                  <a:outerShdw blurRad="38100" dist="38100" dir="2700000" algn="tl">
                    <a:srgbClr val="000000">
                      <a:alpha val="43137"/>
                    </a:srgbClr>
                  </a:outerShdw>
                </a:effectLst>
              </a:rPr>
              <a:t> </a:t>
            </a:r>
          </a:p>
          <a:p>
            <a:pPr algn="ctr"/>
            <a:r>
              <a:rPr lang="en-US" b="1" dirty="0">
                <a:effectLst>
                  <a:outerShdw blurRad="38100" dist="38100" dir="2700000" algn="tl">
                    <a:srgbClr val="000000">
                      <a:alpha val="43137"/>
                    </a:srgbClr>
                  </a:outerShdw>
                </a:effectLst>
                <a:hlinkClick r:id="rId3" action="ppaction://hlinkfile"/>
              </a:rPr>
              <a:t>STANDARD</a:t>
            </a: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hlinkClick r:id="rId4" action="ppaction://hlinkfile"/>
              </a:rPr>
              <a:t>ADVANCE</a:t>
            </a: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hlinkClick r:id="rId5" action="ppaction://hlinkfile"/>
              </a:rPr>
              <a:t>HOTS</a:t>
            </a:r>
            <a:endParaRPr lang="en-US"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xmlns="" val="2556908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66800"/>
            <a:ext cx="6781800" cy="5105400"/>
          </a:xfrm>
        </p:spPr>
        <p:txBody>
          <a:bodyPr>
            <a:noAutofit/>
          </a:bodyPr>
          <a:lstStyle/>
          <a:p>
            <a:pPr algn="ctr"/>
            <a:r>
              <a:rPr lang="en-US" sz="16600" dirty="0" smtClean="0">
                <a:solidFill>
                  <a:schemeClr val="accent1">
                    <a:lumMod val="75000"/>
                  </a:schemeClr>
                </a:solidFill>
              </a:rPr>
              <a:t>THANK YOU</a:t>
            </a:r>
            <a:endParaRPr lang="en-US" sz="16600" dirty="0">
              <a:solidFill>
                <a:schemeClr val="accent1">
                  <a:lumMod val="75000"/>
                </a:schemeClr>
              </a:solidFill>
            </a:endParaRPr>
          </a:p>
        </p:txBody>
      </p:sp>
    </p:spTree>
    <p:extLst>
      <p:ext uri="{BB962C8B-B14F-4D97-AF65-F5344CB8AC3E}">
        <p14:creationId xmlns:p14="http://schemas.microsoft.com/office/powerpoint/2010/main" xmlns="" val="220859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458200" cy="6172200"/>
          </a:xfrm>
        </p:spPr>
        <p:txBody>
          <a:bodyPr>
            <a:normAutofit fontScale="55000" lnSpcReduction="20000"/>
          </a:bodyPr>
          <a:lstStyle/>
          <a:p>
            <a:r>
              <a:rPr lang="en-IN" sz="5100" b="1" u="sng" dirty="0"/>
              <a:t>Algebraic </a:t>
            </a:r>
            <a:r>
              <a:rPr lang="en-IN" sz="5100" b="1" u="sng" dirty="0" smtClean="0"/>
              <a:t>Expressions</a:t>
            </a:r>
          </a:p>
          <a:p>
            <a:endParaRPr lang="en-US" sz="2900" dirty="0"/>
          </a:p>
          <a:p>
            <a:pPr>
              <a:lnSpc>
                <a:spcPct val="170000"/>
              </a:lnSpc>
            </a:pPr>
            <a:r>
              <a:rPr lang="en-IN" sz="2900" dirty="0"/>
              <a:t>An algebraic expression is an expression made up of </a:t>
            </a:r>
            <a:r>
              <a:rPr lang="en-IN" sz="2900" b="1" dirty="0"/>
              <a:t>variables</a:t>
            </a:r>
            <a:r>
              <a:rPr lang="en-IN" sz="2900" dirty="0"/>
              <a:t> and </a:t>
            </a:r>
            <a:r>
              <a:rPr lang="en-IN" sz="2900" b="1" dirty="0"/>
              <a:t>constants</a:t>
            </a:r>
            <a:r>
              <a:rPr lang="en-IN" sz="2900" dirty="0"/>
              <a:t> along with mathematical operators.</a:t>
            </a:r>
            <a:endParaRPr lang="en-US" sz="2900" dirty="0"/>
          </a:p>
          <a:p>
            <a:pPr>
              <a:lnSpc>
                <a:spcPct val="170000"/>
              </a:lnSpc>
            </a:pPr>
            <a:r>
              <a:rPr lang="en-IN" sz="2900" dirty="0"/>
              <a:t>A </a:t>
            </a:r>
            <a:r>
              <a:rPr lang="en-IN" sz="2900" b="1" dirty="0"/>
              <a:t>term</a:t>
            </a:r>
            <a:r>
              <a:rPr lang="en-IN" sz="2900" dirty="0"/>
              <a:t> is a product of </a:t>
            </a:r>
            <a:r>
              <a:rPr lang="en-IN" sz="2900" b="1" dirty="0"/>
              <a:t>variables</a:t>
            </a:r>
            <a:r>
              <a:rPr lang="en-IN" sz="2900" dirty="0"/>
              <a:t> and </a:t>
            </a:r>
            <a:r>
              <a:rPr lang="en-IN" sz="2900" b="1" dirty="0"/>
              <a:t>constants</a:t>
            </a:r>
            <a:r>
              <a:rPr lang="en-IN" sz="2900" dirty="0"/>
              <a:t>. A term can be an algebraic expression in itself.</a:t>
            </a:r>
            <a:br>
              <a:rPr lang="en-IN" sz="2900" dirty="0"/>
            </a:br>
            <a:r>
              <a:rPr lang="en-IN" sz="2900" dirty="0"/>
              <a:t>Examples of a term </a:t>
            </a:r>
            <a:r>
              <a:rPr lang="en-IN" sz="2900" dirty="0" smtClean="0"/>
              <a:t>:</a:t>
            </a:r>
            <a:r>
              <a:rPr lang="en-IN" sz="2900" dirty="0"/>
              <a:t> 3 </a:t>
            </a:r>
            <a:r>
              <a:rPr lang="en-IN" sz="2900" dirty="0" smtClean="0"/>
              <a:t>,which </a:t>
            </a:r>
            <a:r>
              <a:rPr lang="en-IN" sz="2900" dirty="0"/>
              <a:t>is just a constant.</a:t>
            </a:r>
            <a:br>
              <a:rPr lang="en-IN" sz="2900" dirty="0"/>
            </a:br>
            <a:r>
              <a:rPr lang="en-IN" sz="2900" dirty="0"/>
              <a:t> 2x, which is the product of constant ‘2’ and the variable ‘x’</a:t>
            </a:r>
            <a:br>
              <a:rPr lang="en-IN" sz="2900" dirty="0"/>
            </a:br>
            <a:r>
              <a:rPr lang="en-IN" sz="2900" dirty="0"/>
              <a:t> 4xy, which is the product of the constant ‘4’ and the variables ‘x’ and ‘y’.</a:t>
            </a:r>
            <a:br>
              <a:rPr lang="en-IN" sz="2900" dirty="0"/>
            </a:br>
            <a:r>
              <a:rPr lang="en-IN" sz="2900" dirty="0"/>
              <a:t> 5x</a:t>
            </a:r>
            <a:r>
              <a:rPr lang="en-IN" sz="2900" baseline="30000" dirty="0"/>
              <a:t>2</a:t>
            </a:r>
            <a:r>
              <a:rPr lang="en-IN" sz="2900" dirty="0"/>
              <a:t>y, which is the product of 5, x, x and y</a:t>
            </a:r>
            <a:r>
              <a:rPr lang="en-IN" sz="2900" dirty="0" smtClean="0"/>
              <a:t>.</a:t>
            </a:r>
          </a:p>
          <a:p>
            <a:pPr>
              <a:lnSpc>
                <a:spcPct val="170000"/>
              </a:lnSpc>
            </a:pPr>
            <a:r>
              <a:rPr lang="en-IN" sz="2900" dirty="0"/>
              <a:t>The constant in each term is referred to as the </a:t>
            </a:r>
            <a:r>
              <a:rPr lang="en-IN" sz="2900" b="1" dirty="0" smtClean="0"/>
              <a:t>Numerical</a:t>
            </a:r>
            <a:r>
              <a:rPr lang="en-IN" sz="2900" dirty="0" smtClean="0"/>
              <a:t> </a:t>
            </a:r>
            <a:r>
              <a:rPr lang="en-IN" sz="2900" b="1" dirty="0" smtClean="0"/>
              <a:t>coefficient</a:t>
            </a:r>
            <a:r>
              <a:rPr lang="en-IN" sz="2900" dirty="0"/>
              <a:t>.</a:t>
            </a:r>
            <a:endParaRPr lang="en-US" sz="2900" dirty="0"/>
          </a:p>
          <a:p>
            <a:pPr>
              <a:lnSpc>
                <a:spcPct val="170000"/>
              </a:lnSpc>
            </a:pPr>
            <a:r>
              <a:rPr lang="en-IN" sz="2900" dirty="0"/>
              <a:t>Example of an algebraic expression </a:t>
            </a:r>
            <a:r>
              <a:rPr lang="en-IN" sz="2900" dirty="0" smtClean="0"/>
              <a:t>:</a:t>
            </a:r>
            <a:r>
              <a:rPr lang="en-IN" sz="2900" dirty="0"/>
              <a:t> 3x</a:t>
            </a:r>
            <a:r>
              <a:rPr lang="en-IN" sz="2900" baseline="30000" dirty="0"/>
              <a:t>2</a:t>
            </a:r>
            <a:r>
              <a:rPr lang="en-IN" sz="2900" dirty="0"/>
              <a:t>y+4xy+5x+6 which is the sum of four terms  3x</a:t>
            </a:r>
            <a:r>
              <a:rPr lang="en-IN" sz="2900" baseline="30000" dirty="0"/>
              <a:t>2</a:t>
            </a:r>
            <a:r>
              <a:rPr lang="en-IN" sz="2900" dirty="0"/>
              <a:t>y, 4xy, 5x and 6</a:t>
            </a:r>
            <a:endParaRPr lang="en-US" sz="2900" dirty="0"/>
          </a:p>
          <a:p>
            <a:pPr>
              <a:lnSpc>
                <a:spcPct val="170000"/>
              </a:lnSpc>
            </a:pPr>
            <a:r>
              <a:rPr lang="en-IN" sz="2900" dirty="0"/>
              <a:t>An algebraic expression can have </a:t>
            </a:r>
            <a:r>
              <a:rPr lang="en-IN" sz="2900" b="1" dirty="0"/>
              <a:t>any number of terms</a:t>
            </a:r>
            <a:r>
              <a:rPr lang="en-IN" sz="2900" dirty="0"/>
              <a:t>. The </a:t>
            </a:r>
            <a:r>
              <a:rPr lang="en-IN" sz="2900" b="1" dirty="0"/>
              <a:t>coefficient</a:t>
            </a:r>
            <a:r>
              <a:rPr lang="en-IN" sz="2900" dirty="0"/>
              <a:t> in each term can be </a:t>
            </a:r>
            <a:r>
              <a:rPr lang="en-IN" sz="2900" b="1" dirty="0"/>
              <a:t>any real number</a:t>
            </a:r>
            <a:r>
              <a:rPr lang="en-IN" sz="2900" dirty="0"/>
              <a:t>. There can be </a:t>
            </a:r>
            <a:r>
              <a:rPr lang="en-IN" sz="2900" b="1" dirty="0"/>
              <a:t>any number of variables</a:t>
            </a:r>
            <a:r>
              <a:rPr lang="en-IN" sz="2900" dirty="0"/>
              <a:t> in an algebraic expression. The </a:t>
            </a:r>
            <a:r>
              <a:rPr lang="en-IN" sz="2900" b="1" dirty="0"/>
              <a:t>exponent</a:t>
            </a:r>
            <a:r>
              <a:rPr lang="en-IN" sz="2900" dirty="0"/>
              <a:t> on the variables, however, must be </a:t>
            </a:r>
            <a:r>
              <a:rPr lang="en-IN" sz="2900" b="1" dirty="0"/>
              <a:t>rational numbers.</a:t>
            </a:r>
            <a:endParaRPr lang="en-US" sz="2900" dirty="0"/>
          </a:p>
          <a:p>
            <a:endParaRPr lang="en-US" dirty="0"/>
          </a:p>
        </p:txBody>
      </p:sp>
    </p:spTree>
    <p:extLst>
      <p:ext uri="{BB962C8B-B14F-4D97-AF65-F5344CB8AC3E}">
        <p14:creationId xmlns:p14="http://schemas.microsoft.com/office/powerpoint/2010/main" xmlns="" val="49911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15000"/>
          </a:xfrm>
        </p:spPr>
        <p:txBody>
          <a:bodyPr>
            <a:normAutofit/>
          </a:bodyPr>
          <a:lstStyle/>
          <a:p>
            <a:r>
              <a:rPr lang="en-IN" b="1" u="sng" dirty="0"/>
              <a:t>Polynomial</a:t>
            </a:r>
            <a:endParaRPr lang="en-US" dirty="0"/>
          </a:p>
          <a:p>
            <a:r>
              <a:rPr lang="en-IN" dirty="0"/>
              <a:t>An algebraic expression can have exponents </a:t>
            </a:r>
            <a:r>
              <a:rPr lang="en-IN" dirty="0" smtClean="0"/>
              <a:t>as</a:t>
            </a:r>
            <a:r>
              <a:rPr lang="en-IN" dirty="0"/>
              <a:t> </a:t>
            </a:r>
            <a:r>
              <a:rPr lang="en-IN" b="1" dirty="0"/>
              <a:t>rational numbers. </a:t>
            </a:r>
            <a:r>
              <a:rPr lang="en-IN" dirty="0"/>
              <a:t>However, a </a:t>
            </a:r>
            <a:r>
              <a:rPr lang="en-IN" b="1" dirty="0"/>
              <a:t>polynomial</a:t>
            </a:r>
            <a:r>
              <a:rPr lang="en-IN" dirty="0"/>
              <a:t> is an algebraic expression in which the exponent on any variable is a </a:t>
            </a:r>
            <a:r>
              <a:rPr lang="en-IN" b="1" dirty="0"/>
              <a:t>whole number or we may say non negative integers.</a:t>
            </a:r>
            <a:endParaRPr lang="en-US" dirty="0"/>
          </a:p>
          <a:p>
            <a:r>
              <a:rPr lang="en-IN" dirty="0"/>
              <a:t>5x</a:t>
            </a:r>
            <a:r>
              <a:rPr lang="en-IN" baseline="30000" dirty="0"/>
              <a:t>3</a:t>
            </a:r>
            <a:r>
              <a:rPr lang="en-IN" dirty="0"/>
              <a:t>+3x+1 is an example of a polynomial. It is an algebraic expression as well.</a:t>
            </a:r>
            <a:endParaRPr lang="en-US" dirty="0"/>
          </a:p>
          <a:p>
            <a:r>
              <a:rPr lang="en-IN" dirty="0"/>
              <a:t>2x+3√x is an algebraic expression, but not a polynomial. – since the exponent </a:t>
            </a:r>
            <a:r>
              <a:rPr lang="en-IN" dirty="0" smtClean="0"/>
              <a:t>of </a:t>
            </a:r>
            <a:r>
              <a:rPr lang="en-IN" dirty="0"/>
              <a:t>x is 1/2 which is not a whole number.</a:t>
            </a:r>
            <a:endParaRPr lang="en-US" dirty="0"/>
          </a:p>
          <a:p>
            <a:r>
              <a:rPr lang="en-IN" dirty="0"/>
              <a:t>STANDARD FORM: a</a:t>
            </a:r>
            <a:r>
              <a:rPr lang="en-IN" baseline="-25000" dirty="0"/>
              <a:t>n</a:t>
            </a:r>
            <a:r>
              <a:rPr lang="en-IN" dirty="0"/>
              <a:t>x</a:t>
            </a:r>
            <a:r>
              <a:rPr lang="en-IN" baseline="30000" dirty="0"/>
              <a:t>n</a:t>
            </a:r>
            <a:r>
              <a:rPr lang="en-IN" dirty="0"/>
              <a:t>+a</a:t>
            </a:r>
            <a:r>
              <a:rPr lang="en-IN" baseline="-25000" dirty="0"/>
              <a:t>n-1</a:t>
            </a:r>
            <a:r>
              <a:rPr lang="en-IN" dirty="0"/>
              <a:t>x</a:t>
            </a:r>
            <a:r>
              <a:rPr lang="en-IN" baseline="30000" dirty="0"/>
              <a:t>n-1</a:t>
            </a:r>
            <a:r>
              <a:rPr lang="en-IN" dirty="0"/>
              <a:t>+…………..+a</a:t>
            </a:r>
            <a:r>
              <a:rPr lang="en-IN" baseline="-25000" dirty="0"/>
              <a:t>1</a:t>
            </a:r>
            <a:r>
              <a:rPr lang="en-IN" dirty="0"/>
              <a:t>x</a:t>
            </a:r>
            <a:r>
              <a:rPr lang="en-IN" baseline="30000" dirty="0"/>
              <a:t>1</a:t>
            </a:r>
            <a:r>
              <a:rPr lang="en-IN" dirty="0"/>
              <a:t>+a</a:t>
            </a:r>
            <a:r>
              <a:rPr lang="en-IN" baseline="-25000" dirty="0"/>
              <a:t>0</a:t>
            </a:r>
            <a:r>
              <a:rPr lang="en-IN" dirty="0"/>
              <a:t>x</a:t>
            </a:r>
            <a:r>
              <a:rPr lang="en-IN" baseline="30000" dirty="0"/>
              <a:t>0</a:t>
            </a:r>
            <a:endParaRPr lang="en-US" dirty="0"/>
          </a:p>
          <a:p>
            <a:r>
              <a:rPr lang="en-IN" dirty="0"/>
              <a:t>Where n is a </a:t>
            </a:r>
            <a:r>
              <a:rPr lang="en-IN" dirty="0" smtClean="0"/>
              <a:t>non negative </a:t>
            </a:r>
            <a:r>
              <a:rPr lang="en-IN" dirty="0"/>
              <a:t>integers.</a:t>
            </a:r>
            <a:endParaRPr lang="en-US" dirty="0"/>
          </a:p>
          <a:p>
            <a:r>
              <a:rPr lang="en-IN" dirty="0"/>
              <a:t> a</a:t>
            </a:r>
            <a:r>
              <a:rPr lang="en-IN" baseline="-25000" dirty="0"/>
              <a:t>0</a:t>
            </a:r>
            <a:r>
              <a:rPr lang="en-IN" dirty="0"/>
              <a:t>, a</a:t>
            </a:r>
            <a:r>
              <a:rPr lang="en-IN" baseline="-25000" dirty="0"/>
              <a:t>1</a:t>
            </a:r>
            <a:r>
              <a:rPr lang="en-IN" dirty="0"/>
              <a:t>, ……a</a:t>
            </a:r>
            <a:r>
              <a:rPr lang="en-IN" baseline="-25000" dirty="0"/>
              <a:t>n</a:t>
            </a:r>
            <a:r>
              <a:rPr lang="en-IN" dirty="0"/>
              <a:t> are constants (Real numbers</a:t>
            </a:r>
            <a:r>
              <a:rPr lang="en-IN" dirty="0" smtClean="0"/>
              <a:t>)</a:t>
            </a:r>
            <a:endParaRPr lang="en-US" dirty="0"/>
          </a:p>
          <a:p>
            <a:endParaRPr lang="en-US" dirty="0"/>
          </a:p>
        </p:txBody>
      </p:sp>
    </p:spTree>
    <p:extLst>
      <p:ext uri="{BB962C8B-B14F-4D97-AF65-F5344CB8AC3E}">
        <p14:creationId xmlns:p14="http://schemas.microsoft.com/office/powerpoint/2010/main" xmlns="" val="533568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305800" cy="6019800"/>
          </a:xfrm>
        </p:spPr>
        <p:txBody>
          <a:bodyPr>
            <a:normAutofit fontScale="92500" lnSpcReduction="10000"/>
          </a:bodyPr>
          <a:lstStyle/>
          <a:p>
            <a:r>
              <a:rPr lang="en-IN" b="1" u="sng" dirty="0"/>
              <a:t>Degree of a Polynomial</a:t>
            </a:r>
            <a:endParaRPr lang="en-US" dirty="0"/>
          </a:p>
          <a:p>
            <a:r>
              <a:rPr lang="en-IN" b="1" dirty="0"/>
              <a:t>For a polynomial in one variable</a:t>
            </a:r>
            <a:r>
              <a:rPr lang="en-IN" dirty="0"/>
              <a:t> – the </a:t>
            </a:r>
            <a:r>
              <a:rPr lang="en-IN" b="1" dirty="0"/>
              <a:t>highest exponent</a:t>
            </a:r>
            <a:r>
              <a:rPr lang="en-IN" dirty="0"/>
              <a:t> on the </a:t>
            </a:r>
            <a:r>
              <a:rPr lang="en-IN" b="1" dirty="0"/>
              <a:t>variable</a:t>
            </a:r>
            <a:r>
              <a:rPr lang="en-IN" dirty="0"/>
              <a:t> in a polynomial is the </a:t>
            </a:r>
            <a:r>
              <a:rPr lang="en-IN" b="1" dirty="0"/>
              <a:t>degree</a:t>
            </a:r>
            <a:r>
              <a:rPr lang="en-IN" dirty="0"/>
              <a:t> of the polynomial.</a:t>
            </a:r>
            <a:endParaRPr lang="en-US" dirty="0"/>
          </a:p>
          <a:p>
            <a:r>
              <a:rPr lang="en-IN" dirty="0"/>
              <a:t>Example: The degree of the polynomial x</a:t>
            </a:r>
            <a:r>
              <a:rPr lang="en-IN" baseline="30000" dirty="0"/>
              <a:t>2</a:t>
            </a:r>
            <a:r>
              <a:rPr lang="en-IN" dirty="0"/>
              <a:t>+2x+3 is 2, as the highest power of </a:t>
            </a:r>
            <a:r>
              <a:rPr lang="en-IN" i="1" dirty="0"/>
              <a:t>x</a:t>
            </a:r>
            <a:r>
              <a:rPr lang="en-IN" dirty="0"/>
              <a:t> in the given expression is 2.</a:t>
            </a:r>
            <a:endParaRPr lang="en-US" dirty="0"/>
          </a:p>
          <a:p>
            <a:r>
              <a:rPr lang="en-IN" b="1" u="sng" dirty="0"/>
              <a:t>TYPES OF POLYNOMIALS</a:t>
            </a:r>
            <a:endParaRPr lang="en-US" dirty="0"/>
          </a:p>
          <a:p>
            <a:r>
              <a:rPr lang="en-IN" dirty="0"/>
              <a:t>Polynomials can be classified based on</a:t>
            </a:r>
            <a:br>
              <a:rPr lang="en-IN" dirty="0"/>
            </a:br>
            <a:r>
              <a:rPr lang="en-IN" dirty="0"/>
              <a:t>a) Number of terms</a:t>
            </a:r>
            <a:br>
              <a:rPr lang="en-IN" dirty="0"/>
            </a:br>
            <a:r>
              <a:rPr lang="en-IN" dirty="0"/>
              <a:t>b) Degree of the polynomial. </a:t>
            </a:r>
            <a:endParaRPr lang="en-US" dirty="0"/>
          </a:p>
          <a:p>
            <a:r>
              <a:rPr lang="en-IN" dirty="0"/>
              <a:t>Types of polynomials based on the number of terms</a:t>
            </a:r>
            <a:endParaRPr lang="en-US" dirty="0"/>
          </a:p>
          <a:p>
            <a:r>
              <a:rPr lang="en-IN" dirty="0"/>
              <a:t>a) </a:t>
            </a:r>
            <a:r>
              <a:rPr lang="en-IN" b="1" dirty="0"/>
              <a:t>Monomial</a:t>
            </a:r>
            <a:r>
              <a:rPr lang="en-IN" dirty="0"/>
              <a:t> :</a:t>
            </a:r>
            <a:r>
              <a:rPr lang="en-IN" dirty="0" smtClean="0"/>
              <a:t> </a:t>
            </a:r>
            <a:r>
              <a:rPr lang="en-IN" dirty="0"/>
              <a:t>A polynomial with just one term. Example – 2x, 6x</a:t>
            </a:r>
            <a:r>
              <a:rPr lang="en-IN" baseline="30000" dirty="0"/>
              <a:t>2</a:t>
            </a:r>
            <a:r>
              <a:rPr lang="en-IN" dirty="0"/>
              <a:t>, 9xy</a:t>
            </a:r>
            <a:endParaRPr lang="en-US" dirty="0"/>
          </a:p>
          <a:p>
            <a:r>
              <a:rPr lang="en-IN" dirty="0"/>
              <a:t>b) </a:t>
            </a:r>
            <a:r>
              <a:rPr lang="en-IN" b="1" dirty="0"/>
              <a:t>Binomial</a:t>
            </a:r>
            <a:r>
              <a:rPr lang="en-IN" dirty="0"/>
              <a:t> </a:t>
            </a:r>
            <a:r>
              <a:rPr lang="en-IN" dirty="0" smtClean="0"/>
              <a:t>: </a:t>
            </a:r>
            <a:r>
              <a:rPr lang="en-IN" dirty="0"/>
              <a:t>A polynomial with two terms. </a:t>
            </a:r>
            <a:endParaRPr lang="en-US" dirty="0"/>
          </a:p>
          <a:p>
            <a:r>
              <a:rPr lang="en-IN" dirty="0"/>
              <a:t>Example </a:t>
            </a:r>
            <a:r>
              <a:rPr lang="en-IN" dirty="0" smtClean="0"/>
              <a:t>:</a:t>
            </a:r>
            <a:r>
              <a:rPr lang="en-IN" dirty="0"/>
              <a:t> 4x</a:t>
            </a:r>
            <a:r>
              <a:rPr lang="en-IN" baseline="30000" dirty="0"/>
              <a:t>2</a:t>
            </a:r>
            <a:r>
              <a:rPr lang="en-IN" dirty="0"/>
              <a:t>+x, 5x+4</a:t>
            </a:r>
            <a:endParaRPr lang="en-US" dirty="0"/>
          </a:p>
          <a:p>
            <a:r>
              <a:rPr lang="en-IN" dirty="0"/>
              <a:t>a) </a:t>
            </a:r>
            <a:r>
              <a:rPr lang="en-IN" b="1" dirty="0"/>
              <a:t>Trinomial</a:t>
            </a:r>
            <a:r>
              <a:rPr lang="en-IN" dirty="0"/>
              <a:t> </a:t>
            </a:r>
            <a:r>
              <a:rPr lang="en-IN" dirty="0" smtClean="0"/>
              <a:t>: </a:t>
            </a:r>
            <a:r>
              <a:rPr lang="en-IN" dirty="0"/>
              <a:t>A polynomial with three terms.</a:t>
            </a:r>
            <a:endParaRPr lang="en-US" dirty="0"/>
          </a:p>
          <a:p>
            <a:r>
              <a:rPr lang="en-IN" dirty="0"/>
              <a:t> Example </a:t>
            </a:r>
            <a:r>
              <a:rPr lang="en-IN" dirty="0" smtClean="0"/>
              <a:t>:</a:t>
            </a:r>
            <a:r>
              <a:rPr lang="en-IN" dirty="0"/>
              <a:t> x</a:t>
            </a:r>
            <a:r>
              <a:rPr lang="en-IN" baseline="30000" dirty="0"/>
              <a:t>2</a:t>
            </a:r>
            <a:r>
              <a:rPr lang="en-IN" dirty="0"/>
              <a:t>+3x+4</a:t>
            </a:r>
            <a:endParaRPr lang="en-US" dirty="0"/>
          </a:p>
          <a:p>
            <a:endParaRPr lang="en-US" dirty="0"/>
          </a:p>
        </p:txBody>
      </p:sp>
    </p:spTree>
    <p:extLst>
      <p:ext uri="{BB962C8B-B14F-4D97-AF65-F5344CB8AC3E}">
        <p14:creationId xmlns:p14="http://schemas.microsoft.com/office/powerpoint/2010/main" xmlns="" val="3955199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381000" y="457200"/>
                <a:ext cx="8382000" cy="5943600"/>
              </a:xfrm>
            </p:spPr>
            <p:txBody>
              <a:bodyPr>
                <a:normAutofit fontScale="92500"/>
              </a:bodyPr>
              <a:lstStyle/>
              <a:p>
                <a:r>
                  <a:rPr lang="en-IN" sz="3000" b="1" u="sng" dirty="0"/>
                  <a:t>Types of Polynomials based on Degree</a:t>
                </a:r>
                <a:endParaRPr lang="en-US" sz="3000" dirty="0"/>
              </a:p>
              <a:p>
                <a:r>
                  <a:rPr lang="en-IN" b="1" dirty="0"/>
                  <a:t>Constant </a:t>
                </a:r>
                <a:r>
                  <a:rPr lang="en-IN" b="1" dirty="0" smtClean="0"/>
                  <a:t>polynomial.</a:t>
                </a:r>
                <a:endParaRPr lang="en-US" b="1" dirty="0"/>
              </a:p>
              <a:p>
                <a:r>
                  <a:rPr lang="en-IN" dirty="0"/>
                  <a:t>A polynomial whose degree is zero is called as </a:t>
                </a:r>
                <a:r>
                  <a:rPr lang="en-IN" b="1" dirty="0"/>
                  <a:t>constant</a:t>
                </a:r>
                <a:r>
                  <a:rPr lang="en-IN" b="1" i="1" dirty="0"/>
                  <a:t> polynomial</a:t>
                </a:r>
                <a:endParaRPr lang="en-US" dirty="0"/>
              </a:p>
              <a:p>
                <a:r>
                  <a:rPr lang="en-IN" dirty="0"/>
                  <a:t>Standard form:ax</a:t>
                </a:r>
                <a:r>
                  <a:rPr lang="en-IN" baseline="30000" dirty="0"/>
                  <a:t>0</a:t>
                </a:r>
                <a:endParaRPr lang="en-US" dirty="0"/>
              </a:p>
              <a:p>
                <a:r>
                  <a:rPr lang="en-IN" dirty="0"/>
                  <a:t>For example, 25,9,</a:t>
                </a:r>
                <a14:m>
                  <m:oMath xmlns:m="http://schemas.openxmlformats.org/officeDocument/2006/math">
                    <m:rad>
                      <m:radPr>
                        <m:degHide m:val="on"/>
                        <m:ctrlPr>
                          <a:rPr lang="en-US" i="1">
                            <a:latin typeface="Cambria Math"/>
                          </a:rPr>
                        </m:ctrlPr>
                      </m:radPr>
                      <m:deg/>
                      <m:e>
                        <m:r>
                          <a:rPr lang="en-IN" i="1">
                            <a:latin typeface="Cambria Math"/>
                          </a:rPr>
                          <m:t>5</m:t>
                        </m:r>
                      </m:e>
                    </m:rad>
                  </m:oMath>
                </a14:m>
                <a:r>
                  <a:rPr lang="en-IN" dirty="0"/>
                  <a:t> etc</a:t>
                </a:r>
                <a:r>
                  <a:rPr lang="en-IN" dirty="0" smtClean="0"/>
                  <a:t>.</a:t>
                </a:r>
              </a:p>
              <a:p>
                <a:r>
                  <a:rPr lang="en-IN" sz="2600" b="1" dirty="0"/>
                  <a:t>Zero Polynomial</a:t>
                </a:r>
                <a:endParaRPr lang="en-US" sz="2600" b="1" dirty="0"/>
              </a:p>
              <a:p>
                <a:r>
                  <a:rPr lang="en-IN" dirty="0"/>
                  <a:t>However though‘0’ </a:t>
                </a:r>
                <a:r>
                  <a:rPr lang="en-IN" dirty="0" smtClean="0"/>
                  <a:t>is </a:t>
                </a:r>
                <a:r>
                  <a:rPr lang="en-IN" dirty="0"/>
                  <a:t>a constant, we are not considering it as a Constant Polynomial ;rather we </a:t>
                </a:r>
                <a:r>
                  <a:rPr lang="en-IN" dirty="0" smtClean="0"/>
                  <a:t>consider </a:t>
                </a:r>
                <a:r>
                  <a:rPr lang="en-IN" dirty="0"/>
                  <a:t>it as a special </a:t>
                </a:r>
                <a:r>
                  <a:rPr lang="en-IN" dirty="0" smtClean="0"/>
                  <a:t>polynomial named </a:t>
                </a:r>
                <a:r>
                  <a:rPr lang="en-IN" dirty="0"/>
                  <a:t>as </a:t>
                </a:r>
                <a:r>
                  <a:rPr lang="en-IN" b="1" i="1" dirty="0"/>
                  <a:t>Zero Polynomial</a:t>
                </a:r>
                <a:r>
                  <a:rPr lang="en-IN" dirty="0"/>
                  <a:t>.</a:t>
                </a:r>
                <a:endParaRPr lang="en-US" dirty="0"/>
              </a:p>
              <a:p>
                <a:r>
                  <a:rPr lang="en-IN" dirty="0"/>
                  <a:t>So the Degree of the </a:t>
                </a:r>
                <a:r>
                  <a:rPr lang="en-IN" b="1" i="1" dirty="0"/>
                  <a:t>Zero Polynomial </a:t>
                </a:r>
                <a:r>
                  <a:rPr lang="en-IN" dirty="0"/>
                  <a:t>is undefined.</a:t>
                </a:r>
                <a:endParaRPr lang="en-US" dirty="0"/>
              </a:p>
              <a:p>
                <a:r>
                  <a:rPr lang="en-IN" b="1" dirty="0" smtClean="0"/>
                  <a:t>Linear Polynomial.</a:t>
                </a:r>
                <a:endParaRPr lang="en-US" b="1" dirty="0"/>
              </a:p>
              <a:p>
                <a:r>
                  <a:rPr lang="en-IN" dirty="0"/>
                  <a:t>A polynomial whose degree is one is called a </a:t>
                </a:r>
                <a:r>
                  <a:rPr lang="en-IN" b="1" i="1" dirty="0"/>
                  <a:t>linear polynomial</a:t>
                </a:r>
                <a:r>
                  <a:rPr lang="en-IN" dirty="0"/>
                  <a:t>.</a:t>
                </a:r>
                <a:endParaRPr lang="en-US" dirty="0"/>
              </a:p>
              <a:p>
                <a:r>
                  <a:rPr lang="en-IN" dirty="0"/>
                  <a:t>Standard </a:t>
                </a:r>
                <a:r>
                  <a:rPr lang="en-IN" dirty="0" smtClean="0"/>
                  <a:t>form : </a:t>
                </a:r>
                <a:r>
                  <a:rPr lang="en-IN" dirty="0" err="1" smtClean="0"/>
                  <a:t>ax+b</a:t>
                </a:r>
                <a:r>
                  <a:rPr lang="en-IN" dirty="0" smtClean="0"/>
                  <a:t/>
                </a:r>
                <a:r>
                  <a:rPr lang="en-IN" dirty="0"/>
                  <a:t>where </a:t>
                </a:r>
                <a:r>
                  <a:rPr lang="en-IN" dirty="0" smtClean="0"/>
                  <a:t>a ,</a:t>
                </a:r>
                <a:r>
                  <a:rPr lang="en-IN" dirty="0"/>
                  <a:t>b are real nos,a≠0</a:t>
                </a:r>
                <a:endParaRPr lang="en-US" dirty="0"/>
              </a:p>
              <a:p>
                <a:r>
                  <a:rPr lang="en-IN" dirty="0"/>
                  <a:t>For example, 2x+1 is a linear polynomial.</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81000" y="457200"/>
                <a:ext cx="8382000" cy="5943600"/>
              </a:xfrm>
              <a:blipFill rotWithShape="1">
                <a:blip r:embed="rId2"/>
                <a:stretch>
                  <a:fillRect l="-1309" t="-2256"/>
                </a:stretch>
              </a:blipFill>
            </p:spPr>
            <p:txBody>
              <a:bodyPr/>
              <a:lstStyle/>
              <a:p>
                <a:r>
                  <a:rPr lang="en-US">
                    <a:noFill/>
                  </a:rPr>
                  <a:t> </a:t>
                </a:r>
              </a:p>
            </p:txBody>
          </p:sp>
        </mc:Fallback>
      </mc:AlternateContent>
    </p:spTree>
    <p:extLst>
      <p:ext uri="{BB962C8B-B14F-4D97-AF65-F5344CB8AC3E}">
        <p14:creationId xmlns:p14="http://schemas.microsoft.com/office/powerpoint/2010/main" xmlns="" val="2292889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001000" cy="5181600"/>
          </a:xfrm>
        </p:spPr>
        <p:txBody>
          <a:bodyPr>
            <a:normAutofit/>
          </a:bodyPr>
          <a:lstStyle/>
          <a:p>
            <a:r>
              <a:rPr lang="en-IN" b="1" dirty="0"/>
              <a:t>Quadratic Polynomial.</a:t>
            </a:r>
            <a:endParaRPr lang="en-US" b="1" dirty="0"/>
          </a:p>
          <a:p>
            <a:r>
              <a:rPr lang="en-IN" dirty="0"/>
              <a:t>A polynomial of degree two is called </a:t>
            </a:r>
            <a:r>
              <a:rPr lang="en-IN" dirty="0" smtClean="0"/>
              <a:t>as</a:t>
            </a:r>
            <a:r>
              <a:rPr lang="en-IN" dirty="0"/>
              <a:t> </a:t>
            </a:r>
            <a:r>
              <a:rPr lang="en-IN" b="1" i="1" dirty="0"/>
              <a:t>quadratic polynomial</a:t>
            </a:r>
            <a:r>
              <a:rPr lang="en-IN" dirty="0"/>
              <a:t>.</a:t>
            </a:r>
            <a:endParaRPr lang="en-US" dirty="0"/>
          </a:p>
          <a:p>
            <a:r>
              <a:rPr lang="en-IN" dirty="0"/>
              <a:t>Standard form:ax</a:t>
            </a:r>
            <a:r>
              <a:rPr lang="en-IN" baseline="30000" dirty="0"/>
              <a:t>2</a:t>
            </a:r>
            <a:r>
              <a:rPr lang="en-IN" dirty="0"/>
              <a:t>+bx+c where a ,b ,c are real </a:t>
            </a:r>
            <a:r>
              <a:rPr lang="en-IN" dirty="0" smtClean="0"/>
              <a:t>numbers,a</a:t>
            </a:r>
            <a:r>
              <a:rPr lang="en-IN" dirty="0"/>
              <a:t>≠0</a:t>
            </a:r>
            <a:endParaRPr lang="en-US" dirty="0"/>
          </a:p>
          <a:p>
            <a:r>
              <a:rPr lang="en-IN" dirty="0"/>
              <a:t>For example, 3x</a:t>
            </a:r>
            <a:r>
              <a:rPr lang="en-IN" baseline="30000" dirty="0"/>
              <a:t>2</a:t>
            </a:r>
            <a:r>
              <a:rPr lang="en-IN" dirty="0"/>
              <a:t>+8x+5 is a quadratic polynomial.</a:t>
            </a:r>
            <a:endParaRPr lang="en-US" dirty="0"/>
          </a:p>
          <a:p>
            <a:r>
              <a:rPr lang="en-IN" b="1" dirty="0"/>
              <a:t>Cubic Polynomial.</a:t>
            </a:r>
            <a:endParaRPr lang="en-US" b="1" dirty="0"/>
          </a:p>
          <a:p>
            <a:r>
              <a:rPr lang="en-IN" dirty="0"/>
              <a:t>A polynomial of degree three is called a </a:t>
            </a:r>
            <a:r>
              <a:rPr lang="en-IN" b="1" i="1" dirty="0"/>
              <a:t>cubic polynomial</a:t>
            </a:r>
            <a:r>
              <a:rPr lang="en-IN" dirty="0"/>
              <a:t>.</a:t>
            </a:r>
            <a:endParaRPr lang="en-US" dirty="0"/>
          </a:p>
          <a:p>
            <a:r>
              <a:rPr lang="en-IN" dirty="0"/>
              <a:t>Standard form:ax</a:t>
            </a:r>
            <a:r>
              <a:rPr lang="en-IN" baseline="30000" dirty="0"/>
              <a:t>3</a:t>
            </a:r>
            <a:r>
              <a:rPr lang="en-IN" dirty="0"/>
              <a:t>+bx</a:t>
            </a:r>
            <a:r>
              <a:rPr lang="en-IN" baseline="30000" dirty="0"/>
              <a:t>2</a:t>
            </a:r>
            <a:r>
              <a:rPr lang="en-IN" dirty="0"/>
              <a:t>+cx+d where </a:t>
            </a:r>
            <a:r>
              <a:rPr lang="en-IN" dirty="0" err="1"/>
              <a:t>a,b,c,d</a:t>
            </a:r>
            <a:r>
              <a:rPr lang="en-IN" dirty="0"/>
              <a:t> are real </a:t>
            </a:r>
            <a:r>
              <a:rPr lang="en-IN" dirty="0" smtClean="0"/>
              <a:t>numbers, </a:t>
            </a:r>
            <a:r>
              <a:rPr lang="en-IN" dirty="0"/>
              <a:t>a≠0</a:t>
            </a:r>
            <a:br>
              <a:rPr lang="en-IN" dirty="0"/>
            </a:br>
            <a:r>
              <a:rPr lang="en-IN" dirty="0"/>
              <a:t>For example, 2x</a:t>
            </a:r>
            <a:r>
              <a:rPr lang="en-IN" baseline="30000" dirty="0"/>
              <a:t>3</a:t>
            </a:r>
            <a:r>
              <a:rPr lang="en-IN" dirty="0"/>
              <a:t>+5x</a:t>
            </a:r>
            <a:r>
              <a:rPr lang="en-IN" baseline="30000" dirty="0"/>
              <a:t>2</a:t>
            </a:r>
            <a:r>
              <a:rPr lang="en-IN" dirty="0"/>
              <a:t>+9x+15 is a cubic polynomial.</a:t>
            </a:r>
            <a:endParaRPr lang="en-US" dirty="0"/>
          </a:p>
          <a:p>
            <a:endParaRPr lang="en-US" dirty="0"/>
          </a:p>
        </p:txBody>
      </p:sp>
    </p:spTree>
    <p:extLst>
      <p:ext uri="{BB962C8B-B14F-4D97-AF65-F5344CB8AC3E}">
        <p14:creationId xmlns:p14="http://schemas.microsoft.com/office/powerpoint/2010/main" xmlns="" val="8082529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840</TotalTime>
  <Words>803</Words>
  <Application>Microsoft Office PowerPoint</Application>
  <PresentationFormat>On-screen Show (4:3)</PresentationFormat>
  <Paragraphs>332</Paragraphs>
  <Slides>46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NewsPrint</vt:lpstr>
      <vt:lpstr>Packager Shell Object</vt:lpstr>
      <vt:lpstr>DAV INSTITUTIONS, ODISHA ZONE-1   CLASS-X SUBJECT:MATHEMATICS TOPIC : POLYNOMIALS</vt:lpstr>
      <vt:lpstr>CHAPTER-2 (POLYNOMIALS) CONTENTS</vt:lpstr>
      <vt:lpstr>Slide 3</vt:lpstr>
      <vt:lpstr>SESSION-1   Introduction to Polynomials</vt:lpstr>
      <vt:lpstr>Slide 5</vt:lpstr>
      <vt:lpstr>Slide 6</vt:lpstr>
      <vt:lpstr>Slide 7</vt:lpstr>
      <vt:lpstr>Slide 8</vt:lpstr>
      <vt:lpstr>Slide 9</vt:lpstr>
      <vt:lpstr>Slide 10</vt:lpstr>
      <vt:lpstr>SESSION-2   Graphical Presentation of polynomials</vt:lpstr>
      <vt:lpstr>Slide 12</vt:lpstr>
      <vt:lpstr>Slide 13</vt:lpstr>
      <vt:lpstr>Slide 14</vt:lpstr>
      <vt:lpstr>Slide 15</vt:lpstr>
      <vt:lpstr>Slide 16</vt:lpstr>
      <vt:lpstr>Slide 17</vt:lpstr>
      <vt:lpstr>SESSION-3   Zeroes of a Polynomial and it’s Geometrical Meaning</vt:lpstr>
      <vt:lpstr>Slide 19</vt:lpstr>
      <vt:lpstr>Slide 20</vt:lpstr>
      <vt:lpstr>Slide 21</vt:lpstr>
      <vt:lpstr>Slide 22</vt:lpstr>
      <vt:lpstr>Slide 23</vt:lpstr>
      <vt:lpstr>Slide 24</vt:lpstr>
      <vt:lpstr>Slide 25</vt:lpstr>
      <vt:lpstr>SESSION-4   Relationship Between Zeroes and Coefficients of a Polynomial </vt:lpstr>
      <vt:lpstr>Slide 27</vt:lpstr>
      <vt:lpstr>Slide 28</vt:lpstr>
      <vt:lpstr>Slide 29</vt:lpstr>
      <vt:lpstr>Slide 30</vt:lpstr>
      <vt:lpstr>Slide 31</vt:lpstr>
      <vt:lpstr>Slide 32</vt:lpstr>
      <vt:lpstr>Slide 33</vt:lpstr>
      <vt:lpstr>Slide 34</vt:lpstr>
      <vt:lpstr>SESSION-5   Division Algorithm for Polynomials</vt:lpstr>
      <vt:lpstr>Slide 36</vt:lpstr>
      <vt:lpstr>Slide 37</vt:lpstr>
      <vt:lpstr>Slide 38</vt:lpstr>
      <vt:lpstr>Slide 39</vt:lpstr>
      <vt:lpstr>Slide 40</vt:lpstr>
      <vt:lpstr>Slide 41</vt:lpstr>
      <vt:lpstr>Slide 42</vt:lpstr>
      <vt:lpstr>MIND MAP FOR POLYNOMIALS</vt:lpstr>
      <vt:lpstr>Slide 44</vt:lpstr>
      <vt:lpstr>Slide 45</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CHAPTER-2 (POLYNOMIAL) STD-X DAV PUBLIC SCHOOL, CHANDRASEKHARPUR, BHUBANESWAR, ODISHA</dc:title>
  <dc:creator>Jeeten PC</dc:creator>
  <cp:lastModifiedBy>rajni bala</cp:lastModifiedBy>
  <cp:revision>91</cp:revision>
  <dcterms:created xsi:type="dcterms:W3CDTF">2006-08-16T00:00:00Z</dcterms:created>
  <dcterms:modified xsi:type="dcterms:W3CDTF">2020-04-29T13:52:15Z</dcterms:modified>
</cp:coreProperties>
</file>