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76" r:id="rId5"/>
    <p:sldId id="295" r:id="rId6"/>
    <p:sldId id="277" r:id="rId7"/>
    <p:sldId id="296" r:id="rId8"/>
    <p:sldId id="298" r:id="rId9"/>
    <p:sldId id="278" r:id="rId10"/>
    <p:sldId id="279" r:id="rId11"/>
    <p:sldId id="280" r:id="rId12"/>
    <p:sldId id="297" r:id="rId13"/>
    <p:sldId id="281" r:id="rId14"/>
    <p:sldId id="305" r:id="rId15"/>
    <p:sldId id="306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9" r:id="rId25"/>
    <p:sldId id="300" r:id="rId26"/>
    <p:sldId id="290" r:id="rId27"/>
    <p:sldId id="291" r:id="rId28"/>
    <p:sldId id="292" r:id="rId29"/>
    <p:sldId id="293" r:id="rId30"/>
    <p:sldId id="294" r:id="rId31"/>
    <p:sldId id="301" r:id="rId32"/>
    <p:sldId id="302" r:id="rId33"/>
    <p:sldId id="303" r:id="rId34"/>
    <p:sldId id="304" r:id="rId35"/>
    <p:sldId id="26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248400" y="6400800"/>
            <a:ext cx="2476500" cy="361156"/>
          </a:xfrm>
        </p:spPr>
        <p:txBody>
          <a:bodyPr/>
          <a:lstStyle>
            <a:lvl1pPr>
              <a:defRPr sz="1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Work is worship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48400" y="63817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6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Work is Worship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47984"/>
            <a:ext cx="1002792" cy="8664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NCERT%20BOOK%20VOLUME-19-30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VIDEO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200400"/>
            <a:ext cx="7886700" cy="259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MATHEMATICS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STD-IX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TOPIC: VOLUME</a:t>
            </a:r>
          </a:p>
          <a:p>
            <a:endParaRPr lang="en-US" sz="40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p\Pictures\STD-X Area related to circle\DAVCMC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90600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Volume of a cube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6858000" cy="45720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Here length=breadth=height=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Volume of a Cube  = base area × height</a:t>
                </a:r>
                <a:r>
                  <a:rPr lang="en-US" sz="3200" dirty="0"/>
                  <a:t>      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         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Volume of cuboid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Where,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 = edge of the cube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6858000" cy="4572000"/>
              </a:xfrm>
              <a:blipFill rotWithShape="1">
                <a:blip r:embed="rId2"/>
                <a:stretch>
                  <a:fillRect l="-2222" t="-1467" r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hp\Pictures\STD-IX Volume\cub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30035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Question : </a:t>
            </a:r>
            <a:r>
              <a:rPr lang="en-US" sz="3200" dirty="0" smtClean="0"/>
              <a:t>A </a:t>
            </a:r>
            <a:r>
              <a:rPr lang="en-US" sz="3200" dirty="0"/>
              <a:t>wall of length 10 m was to be built across an open ground. The </a:t>
            </a:r>
            <a:r>
              <a:rPr lang="en-US" sz="3200" dirty="0" smtClean="0"/>
              <a:t>height of </a:t>
            </a:r>
            <a:r>
              <a:rPr lang="en-US" sz="3200" dirty="0"/>
              <a:t>the wall is 4 m and thickness of the wall is 24 cm. If this wall is to be built up </a:t>
            </a:r>
            <a:r>
              <a:rPr lang="en-US" sz="3200" dirty="0" smtClean="0"/>
              <a:t>with bricks </a:t>
            </a:r>
            <a:r>
              <a:rPr lang="en-US" sz="3200" dirty="0"/>
              <a:t>whose dimensions are 24 cm × 12 cm × 8 cm, how many bricks would </a:t>
            </a:r>
            <a:r>
              <a:rPr lang="en-US" sz="3200" dirty="0" smtClean="0"/>
              <a:t>be required?        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(3 Marks)</a:t>
            </a:r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Solution: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447800"/>
                <a:ext cx="8305800" cy="4572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Given  :  Length </a:t>
                </a:r>
                <a:r>
                  <a:rPr lang="en-US" sz="3200" dirty="0"/>
                  <a:t>= 10 m = 1000 cm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Thickness </a:t>
                </a:r>
                <a:r>
                  <a:rPr lang="en-US" sz="3200" dirty="0"/>
                  <a:t>= 24 cm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Height </a:t>
                </a:r>
                <a:r>
                  <a:rPr lang="en-US" sz="3200" dirty="0"/>
                  <a:t>= 4 m = 400 cm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</a:t>
                </a:r>
                <a:r>
                  <a:rPr lang="en-US" sz="3200" dirty="0"/>
                  <a:t>Volume of the wall = length × thickness × height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= </a:t>
                </a:r>
                <a:r>
                  <a:rPr lang="en-US" sz="3200" dirty="0"/>
                  <a:t>1000 × 24 × 400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Now, each brick is a cuboid with length = 24 cm, </a:t>
                </a:r>
                <a:r>
                  <a:rPr lang="en-US" sz="3200" dirty="0" smtClean="0"/>
                  <a:t>           breadth </a:t>
                </a:r>
                <a:r>
                  <a:rPr lang="en-US" sz="3200" dirty="0"/>
                  <a:t>= 12 cm and height = 8 cm</a:t>
                </a:r>
              </a:p>
              <a:p>
                <a:pPr marL="0" indent="0">
                  <a:buNone/>
                </a:pPr>
                <a:r>
                  <a:rPr lang="en-US" sz="3200" dirty="0"/>
                  <a:t>So, volume of each brick = length × breadth × height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      = </a:t>
                </a:r>
                <a:r>
                  <a:rPr lang="en-US" sz="3200" dirty="0"/>
                  <a:t>24 × 12 ×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447800"/>
                <a:ext cx="8305800" cy="4572000"/>
              </a:xfrm>
              <a:blipFill rotWithShape="1">
                <a:blip r:embed="rId2"/>
                <a:stretch>
                  <a:fillRect l="-1909" t="-1733" r="-4626" b="-1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5302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cont..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447800"/>
                <a:ext cx="8077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So, number of bricks required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𝑉𝑜𝑙𝑢𝑚𝑒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𝑡h𝑒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𝑤𝑎𝑙𝑙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𝑉𝑜𝑙𝑢𝑚𝑒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𝑡h𝑒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𝑏𝑟𝑖𝑐𝑘</m:t>
                        </m:r>
                      </m:den>
                    </m:f>
                  </m:oMath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100×24×400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24×12×8</m:t>
                        </m:r>
                      </m:den>
                    </m:f>
                  </m:oMath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=4166.6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endParaRPr lang="en-US" sz="3200" b="0" i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=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4167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So, the wall requires 4167 bricks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447800"/>
                <a:ext cx="8077200" cy="4572000"/>
              </a:xfrm>
              <a:blipFill rotWithShape="1">
                <a:blip r:embed="rId2"/>
                <a:stretch>
                  <a:fillRect l="-1887" r="-2717" b="-8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2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295400"/>
                <a:ext cx="87630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Question</a:t>
                </a:r>
                <a:r>
                  <a:rPr lang="en-US" sz="2800" dirty="0" smtClean="0"/>
                  <a:t> : A </a:t>
                </a:r>
                <a:r>
                  <a:rPr lang="en-US" sz="2800" dirty="0"/>
                  <a:t>village, having a population of 4000, requires 150 </a:t>
                </a:r>
                <a:r>
                  <a:rPr lang="en-US" sz="2800" dirty="0" err="1"/>
                  <a:t>litres</a:t>
                </a:r>
                <a:r>
                  <a:rPr lang="en-US" sz="2800" dirty="0"/>
                  <a:t> of water per head per day. </a:t>
                </a:r>
                <a:r>
                  <a:rPr lang="en-US" sz="2800" dirty="0" smtClean="0"/>
                  <a:t>It has </a:t>
                </a:r>
                <a:r>
                  <a:rPr lang="en-US" sz="2800" dirty="0"/>
                  <a:t>a tank measuring 20 m × 15 m × 6 m. For how many days will the water of this </a:t>
                </a:r>
                <a:r>
                  <a:rPr lang="en-US" sz="2800" dirty="0" smtClean="0"/>
                  <a:t>tank last?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Solution: </a:t>
                </a:r>
                <a:r>
                  <a:rPr lang="en-US" sz="2800" dirty="0" smtClean="0"/>
                  <a:t>1 </a:t>
                </a:r>
                <a:r>
                  <a:rPr lang="en-US" sz="2800" dirty="0" err="1" smtClean="0"/>
                  <a:t>Litre</a:t>
                </a:r>
                <a:r>
                  <a:rPr lang="en-US" sz="2800" dirty="0" smtClean="0"/>
                  <a:t> =0.001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150 </a:t>
                </a:r>
                <a:r>
                  <a:rPr lang="en-US" sz="2800" dirty="0" err="1" smtClean="0"/>
                  <a:t>Litre</a:t>
                </a:r>
                <a:r>
                  <a:rPr lang="en-US" sz="2800" dirty="0" smtClean="0"/>
                  <a:t>= 150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×0.001=0.15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Amount of water require by 4000 people per day 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4000×0.15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/>
                  <a:t>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=600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Given dimension of tank: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=20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=15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 , 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Volume of cuboidal tank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=20×15×6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=1800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No. of days water will last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1800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600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=3 </m:t>
                    </m:r>
                    <m:r>
                      <a:rPr lang="en-US" sz="2800" b="0" i="1" smtClean="0">
                        <a:latin typeface="Cambria Math"/>
                      </a:rPr>
                      <m:t>𝑑𝑎𝑦𝑠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295400"/>
                <a:ext cx="8763000" cy="5257800"/>
              </a:xfrm>
              <a:blipFill rotWithShape="1">
                <a:blip r:embed="rId2"/>
                <a:stretch>
                  <a:fillRect l="-1391" t="-1160" r="-1947" b="-8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237595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9445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3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990600"/>
                <a:ext cx="8686800" cy="5638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Question 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A solid cube of side 12 cm is cut into eight cubes of equal volume. What will be </a:t>
                </a:r>
                <a:r>
                  <a:rPr lang="en-US" sz="2800" dirty="0" smtClean="0"/>
                  <a:t>the side </a:t>
                </a:r>
                <a:r>
                  <a:rPr lang="en-US" sz="2800" dirty="0"/>
                  <a:t>of the new cube</a:t>
                </a:r>
                <a:r>
                  <a:rPr lang="en-US" sz="2800" dirty="0" smtClean="0"/>
                  <a:t>? </a:t>
                </a:r>
                <a:r>
                  <a:rPr lang="en-US" sz="2800" dirty="0"/>
                  <a:t>Also, find the ratio between their surface areas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Solution: </a:t>
                </a:r>
                <a:r>
                  <a:rPr lang="en-US" sz="2800" dirty="0" smtClean="0"/>
                  <a:t>Given side of big cube =12cm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Volume of big cube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=1728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It is cut in to 8 cubes of equal volume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Let side of small cube=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cm ,  So Volume of a small cube=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So volume of 8 small cubes=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According to question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=1728</m:t>
                    </m:r>
                    <m:r>
                      <a:rPr lang="en-US" sz="2800" b="0" i="0" smtClean="0">
                        <a:latin typeface="Cambria Math"/>
                      </a:rPr>
                      <m:t>  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⟹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=216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b="0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</m:oMath>
                </a14:m>
                <a:r>
                  <a:rPr lang="en-US" sz="2800" dirty="0" smtClean="0"/>
                  <a:t>cm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Now ratio of their surface areas=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=4:1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990600"/>
                <a:ext cx="8686800" cy="5638800"/>
              </a:xfrm>
              <a:blipFill rotWithShape="1">
                <a:blip r:embed="rId2"/>
                <a:stretch>
                  <a:fillRect l="-1474" t="-1081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878131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Volume of </a:t>
            </a:r>
            <a:r>
              <a:rPr lang="en-US" sz="4400" dirty="0" smtClean="0">
                <a:solidFill>
                  <a:srgbClr val="FF0000"/>
                </a:solidFill>
              </a:rPr>
              <a:t>a right circular </a:t>
            </a:r>
            <a:r>
              <a:rPr lang="en-US" sz="4400" dirty="0">
                <a:solidFill>
                  <a:srgbClr val="FF0000"/>
                </a:solidFill>
              </a:rPr>
              <a:t>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right circular </a:t>
                </a:r>
                <a:r>
                  <a:rPr lang="en-US" sz="3200" dirty="0"/>
                  <a:t>cylinder can be built up using circles of the same </a:t>
                </a:r>
                <a:r>
                  <a:rPr lang="en-US" sz="3200" dirty="0" smtClean="0"/>
                  <a:t>size.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So, Volume of right circular cylinder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= base area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height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= </a:t>
                </a:r>
                <a:r>
                  <a:rPr lang="en-US" sz="3200" dirty="0"/>
                  <a:t>area of circular base × height 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pt-BR" sz="3200" b="1" dirty="0"/>
                  <a:t>Volume of a Cylinder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𝒉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961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hp\Pictures\STD-IX Volume\cyli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Question :</a:t>
            </a:r>
            <a:r>
              <a:rPr lang="en-US" sz="3200" dirty="0" smtClean="0"/>
              <a:t>At </a:t>
            </a:r>
            <a:r>
              <a:rPr lang="en-US" sz="3200" dirty="0"/>
              <a:t>a </a:t>
            </a:r>
            <a:r>
              <a:rPr lang="en-US" sz="3200" dirty="0" err="1"/>
              <a:t>Ramzan</a:t>
            </a:r>
            <a:r>
              <a:rPr lang="en-US" sz="3200" dirty="0"/>
              <a:t> </a:t>
            </a:r>
            <a:r>
              <a:rPr lang="en-US" sz="3200" dirty="0" err="1"/>
              <a:t>Mela</a:t>
            </a:r>
            <a:r>
              <a:rPr lang="en-US" sz="3200" dirty="0"/>
              <a:t>, a stall keeper in </a:t>
            </a:r>
            <a:r>
              <a:rPr lang="en-US" sz="3200" dirty="0" smtClean="0"/>
              <a:t>one of </a:t>
            </a:r>
            <a:r>
              <a:rPr lang="en-US" sz="3200" dirty="0"/>
              <a:t>the food stalls has a large cylindrical vessel of </a:t>
            </a:r>
            <a:r>
              <a:rPr lang="en-US" sz="3200" dirty="0" smtClean="0"/>
              <a:t>base radius </a:t>
            </a:r>
            <a:r>
              <a:rPr lang="en-US" sz="3200" dirty="0"/>
              <a:t>15 cm filled up to a height of 32 cm with </a:t>
            </a:r>
            <a:r>
              <a:rPr lang="en-US" sz="3200" dirty="0" smtClean="0"/>
              <a:t>orange juice</a:t>
            </a:r>
            <a:r>
              <a:rPr lang="en-US" sz="3200" dirty="0"/>
              <a:t>. The </a:t>
            </a:r>
            <a:r>
              <a:rPr lang="en-US" sz="3200" dirty="0" smtClean="0"/>
              <a:t>juice </a:t>
            </a:r>
            <a:r>
              <a:rPr lang="en-US" sz="3200" dirty="0"/>
              <a:t>is filled in small cylindrical glasses (</a:t>
            </a:r>
            <a:r>
              <a:rPr lang="en-US" sz="3200" dirty="0" smtClean="0"/>
              <a:t>see Figure ) </a:t>
            </a:r>
            <a:r>
              <a:rPr lang="en-US" sz="3200" dirty="0"/>
              <a:t>of radius 3 cm up to a height of 8 cm, </a:t>
            </a:r>
            <a:r>
              <a:rPr lang="en-US" sz="3200" dirty="0" smtClean="0"/>
              <a:t>and sold </a:t>
            </a:r>
            <a:r>
              <a:rPr lang="en-US" sz="3200" dirty="0"/>
              <a:t>for </a:t>
            </a:r>
            <a:r>
              <a:rPr lang="en-US" sz="3200" dirty="0" smtClean="0"/>
              <a:t>Rs15 </a:t>
            </a:r>
            <a:r>
              <a:rPr lang="en-US" sz="3200" dirty="0"/>
              <a:t>each. How much money does the </a:t>
            </a:r>
            <a:r>
              <a:rPr lang="en-US" sz="3200" dirty="0" smtClean="0"/>
              <a:t>stall keeper </a:t>
            </a:r>
            <a:r>
              <a:rPr lang="en-US" sz="3200" dirty="0"/>
              <a:t>receive by selling the juice </a:t>
            </a:r>
            <a:r>
              <a:rPr lang="en-US" sz="3200" dirty="0" smtClean="0"/>
              <a:t>completely?       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(4 Marks)</a:t>
            </a:r>
            <a:endParaRPr lang="en-US" sz="3200" dirty="0"/>
          </a:p>
        </p:txBody>
      </p:sp>
      <p:pic>
        <p:nvPicPr>
          <p:cNvPr id="1026" name="Picture 2" descr="C:\Users\hp\Pictures\STD-IX Volume\q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1614"/>
            <a:ext cx="2962275" cy="22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Solution: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86868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 </a:t>
                </a:r>
                <a:r>
                  <a:rPr lang="en-US" sz="3200" dirty="0"/>
                  <a:t>The volume of juice in the </a:t>
                </a:r>
                <a:r>
                  <a:rPr lang="en-US" sz="3200" dirty="0" smtClean="0"/>
                  <a:t>vessel = </a:t>
                </a:r>
                <a:r>
                  <a:rPr lang="en-US" sz="3200" dirty="0"/>
                  <a:t>volume of the cylindrical </a:t>
                </a:r>
                <a:r>
                  <a:rPr lang="en-US" sz="3200" dirty="0" smtClean="0"/>
                  <a:t>vessel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(</a:t>
                </a:r>
                <a:r>
                  <a:rPr lang="en-US" sz="3200" dirty="0"/>
                  <a:t>where </a:t>
                </a:r>
                <a:r>
                  <a:rPr lang="en-US" sz="3200" dirty="0" smtClean="0"/>
                  <a:t> R </a:t>
                </a:r>
                <a:r>
                  <a:rPr lang="en-US" sz="3200" dirty="0"/>
                  <a:t>and H are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radius and height respectively of the vessel)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× 15 × 15 × 32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Similarly, the volume of juice each glass can hold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endParaRPr lang="en-US" sz="3200" i="1" dirty="0"/>
              </a:p>
              <a:p>
                <a:pPr marL="0" indent="0">
                  <a:buNone/>
                </a:pPr>
                <a:r>
                  <a:rPr lang="en-US" sz="3200" dirty="0"/>
                  <a:t>(where </a:t>
                </a:r>
                <a:r>
                  <a:rPr lang="en-US" sz="3200" i="1" dirty="0"/>
                  <a:t>r </a:t>
                </a:r>
                <a:r>
                  <a:rPr lang="en-US" sz="3200" dirty="0"/>
                  <a:t>and </a:t>
                </a:r>
                <a:r>
                  <a:rPr lang="en-US" sz="3200" i="1" dirty="0"/>
                  <a:t>h </a:t>
                </a:r>
                <a:r>
                  <a:rPr lang="en-US" sz="3200" dirty="0"/>
                  <a:t>are </a:t>
                </a:r>
                <a:r>
                  <a:rPr lang="en-US" sz="3200" dirty="0" smtClean="0"/>
                  <a:t>radius </a:t>
                </a:r>
                <a:r>
                  <a:rPr lang="en-US" sz="3200" dirty="0"/>
                  <a:t>and height respectively of each glass)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 smtClean="0"/>
                  <a:t>× </a:t>
                </a:r>
                <a:r>
                  <a:rPr lang="en-US" sz="3200" dirty="0"/>
                  <a:t>3 × 3 ×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          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8686800" cy="5029200"/>
              </a:xfrm>
              <a:blipFill rotWithShape="1">
                <a:blip r:embed="rId2"/>
                <a:stretch>
                  <a:fillRect l="-1825" t="-1576" r="-2246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C</a:t>
            </a:r>
            <a:r>
              <a:rPr lang="en-US" sz="4400" dirty="0" err="1" smtClean="0">
                <a:solidFill>
                  <a:srgbClr val="FF0000"/>
                </a:solidFill>
              </a:rPr>
              <a:t>ont</a:t>
            </a:r>
            <a:r>
              <a:rPr lang="en-US" sz="4400" dirty="0" smtClean="0">
                <a:solidFill>
                  <a:srgbClr val="FF0000"/>
                </a:solidFill>
              </a:rPr>
              <a:t>…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So, number of glasses of juice that are sold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𝑉𝑜𝑙𝑢𝑚𝑒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𝑣𝑒𝑠𝑠𝑒𝑙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𝑣𝑜𝑙𝑢𝑚𝑒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𝑒𝑎𝑐h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𝑔𝑙𝑎𝑠𝑠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×15×15×32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×3×3×8</m:t>
                        </m:r>
                      </m:den>
                    </m:f>
                  </m:oMath>
                </a14:m>
                <a:r>
                  <a:rPr lang="en-US" sz="3200" dirty="0" smtClean="0"/>
                  <a:t>= 100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Therefore, amount received by the stall keeper 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=  </a:t>
                </a:r>
                <a:r>
                  <a:rPr lang="en-US" sz="3200" dirty="0" err="1" smtClean="0"/>
                  <a:t>Rs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15 × 100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= Rs1500                   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961" t="-173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PDF CHAPTER LINK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hlinkClick r:id="rId2" action="ppaction://hlinkfile"/>
              </a:rPr>
              <a:t>NCERT TEXT BOOK (CHAPTER- VOLUME)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Activity 1: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Volume </a:t>
            </a:r>
            <a:r>
              <a:rPr lang="en-US" sz="4400" dirty="0">
                <a:solidFill>
                  <a:srgbClr val="FF0000"/>
                </a:solidFill>
              </a:rPr>
              <a:t>of a Right Circular 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Objective</a:t>
            </a:r>
            <a:r>
              <a:rPr lang="en-US" b="1" dirty="0" smtClean="0"/>
              <a:t> </a:t>
            </a:r>
            <a:r>
              <a:rPr lang="en-US" dirty="0" smtClean="0"/>
              <a:t>: To find the volume of a right circular cone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Materials required </a:t>
            </a:r>
            <a:r>
              <a:rPr lang="en-US" dirty="0" smtClean="0"/>
              <a:t>: Chart paper , sand , scissor etc.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Procedure:</a:t>
            </a:r>
          </a:p>
          <a:p>
            <a:pPr marL="514350" indent="-514350">
              <a:buAutoNum type="arabicPeriod"/>
            </a:pPr>
            <a:r>
              <a:rPr lang="en-US" dirty="0" smtClean="0"/>
              <a:t>Try </a:t>
            </a:r>
            <a:r>
              <a:rPr lang="en-US" dirty="0"/>
              <a:t>to make a hollow cylinder and a hollow cone like this with the </a:t>
            </a:r>
            <a:r>
              <a:rPr lang="en-US" dirty="0" smtClean="0"/>
              <a:t>same base </a:t>
            </a:r>
            <a:r>
              <a:rPr lang="en-US" dirty="0"/>
              <a:t>radius and the same </a:t>
            </a:r>
            <a:r>
              <a:rPr lang="en-US" dirty="0" smtClean="0"/>
              <a:t>height.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Fill the cone up to the brim with sand once, and empty it into the </a:t>
            </a:r>
            <a:r>
              <a:rPr lang="en-US" dirty="0" smtClean="0"/>
              <a:t>cylinder.</a:t>
            </a:r>
            <a:r>
              <a:rPr lang="en-US" dirty="0"/>
              <a:t> We </a:t>
            </a:r>
            <a:r>
              <a:rPr lang="en-US" dirty="0" smtClean="0"/>
              <a:t>find  that </a:t>
            </a:r>
            <a:r>
              <a:rPr lang="en-US" dirty="0"/>
              <a:t>it fills up only a part of the cylinder [see Fig. </a:t>
            </a:r>
            <a:r>
              <a:rPr lang="en-US" dirty="0" smtClean="0"/>
              <a:t>(a)].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we fill up the cone again to the brim, and empty it into the cylinder, we </a:t>
            </a:r>
            <a:r>
              <a:rPr lang="en-US" dirty="0" smtClean="0"/>
              <a:t>see that </a:t>
            </a:r>
            <a:r>
              <a:rPr lang="en-US" dirty="0"/>
              <a:t>the cylinder is still not full [see Fig. </a:t>
            </a:r>
            <a:r>
              <a:rPr lang="en-US" dirty="0" smtClean="0"/>
              <a:t>(b</a:t>
            </a:r>
            <a:r>
              <a:rPr lang="en-US" dirty="0"/>
              <a:t>)].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Activity 1 </a:t>
            </a:r>
            <a:r>
              <a:rPr lang="en-US" sz="4400" dirty="0" err="1" smtClean="0">
                <a:solidFill>
                  <a:srgbClr val="FF0000"/>
                </a:solidFill>
              </a:rPr>
              <a:t>cont</a:t>
            </a:r>
            <a:r>
              <a:rPr lang="en-US" sz="4400" dirty="0" smtClean="0">
                <a:solidFill>
                  <a:srgbClr val="FF0000"/>
                </a:solidFill>
              </a:rPr>
              <a:t>…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10600" cy="5638800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sz="2800" dirty="0" smtClean="0"/>
              <a:t>When </a:t>
            </a:r>
            <a:r>
              <a:rPr lang="en-US" sz="2800" dirty="0"/>
              <a:t>the cone is filled up for the third time, and emptied into the cylinder, it can </a:t>
            </a:r>
            <a:r>
              <a:rPr lang="en-US" sz="2800" dirty="0" smtClean="0"/>
              <a:t>be seen </a:t>
            </a:r>
            <a:r>
              <a:rPr lang="en-US" sz="2800" dirty="0"/>
              <a:t>that the cylinder is also full to the brim [see Fig. </a:t>
            </a:r>
            <a:r>
              <a:rPr lang="en-US" sz="2800" dirty="0" smtClean="0"/>
              <a:t>(c)].</a:t>
            </a:r>
          </a:p>
          <a:p>
            <a:pPr marL="514350" indent="-514350">
              <a:buAutoNum type="arabicPeriod" startAt="3"/>
            </a:pPr>
            <a:endParaRPr lang="en-US" dirty="0"/>
          </a:p>
        </p:txBody>
      </p:sp>
      <p:pic>
        <p:nvPicPr>
          <p:cNvPr id="2050" name="Picture 2" descr="C:\Users\hp\Pictures\STD-IX Volume\activit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31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629834"/>
            <a:ext cx="861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Observation:</a:t>
            </a:r>
            <a:r>
              <a:rPr lang="en-US" sz="2800" dirty="0" smtClean="0"/>
              <a:t> We observed that when cone is filling three times the cylinder , the cylinder is completely filled.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Conclusion</a:t>
            </a:r>
            <a:r>
              <a:rPr lang="en-US" sz="2800" b="1" dirty="0" smtClean="0"/>
              <a:t>: </a:t>
            </a:r>
            <a:r>
              <a:rPr lang="en-US" sz="2800" dirty="0" smtClean="0"/>
              <a:t>So we conclude that volume of cone is one third of volume of the cylinder.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See This </a:t>
            </a:r>
            <a:r>
              <a:rPr lang="en-US" sz="2800" dirty="0">
                <a:solidFill>
                  <a:srgbClr val="FF0000"/>
                </a:solidFill>
                <a:hlinkClick r:id="rId3" action="ppaction://hlinkfile"/>
              </a:rPr>
              <a:t>Video</a:t>
            </a:r>
            <a:r>
              <a:rPr lang="en-US" sz="2800" dirty="0">
                <a:solidFill>
                  <a:srgbClr val="FF0000"/>
                </a:solidFill>
              </a:rPr>
              <a:t> for proof of Volume of cone</a:t>
            </a:r>
          </a:p>
          <a:p>
            <a:endParaRPr lang="en-US" sz="28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Cont..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447800"/>
                <a:ext cx="57150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Volume of cone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𝒉</m:t>
                    </m:r>
                  </m:oMath>
                </a14:m>
                <a:endParaRPr lang="en-US" sz="3200" b="1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Let slant height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radius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0" smtClean="0">
                        <a:latin typeface="Cambria Math"/>
                      </a:rPr>
                      <m:t> , </m:t>
                    </m:r>
                  </m:oMath>
                </a14:m>
                <a:r>
                  <a:rPr lang="en-US" sz="3200" b="0" dirty="0" smtClean="0"/>
                  <a:t>height=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h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So we can write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447800"/>
                <a:ext cx="5715000" cy="4953000"/>
              </a:xfrm>
              <a:blipFill rotWithShape="1">
                <a:blip r:embed="rId2"/>
                <a:stretch>
                  <a:fillRect l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C:\Users\hp\Pictures\STD-IX Volume\rightcon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133600"/>
            <a:ext cx="28543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5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447800"/>
                <a:ext cx="8458200" cy="4572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Question :</a:t>
                </a:r>
                <a:r>
                  <a:rPr lang="en-US" sz="3200" dirty="0" smtClean="0"/>
                  <a:t>The height and the slant height of a cone are 21 cm and 28 cm respectively</a:t>
                </a:r>
                <a:r>
                  <a:rPr lang="en-US" sz="3200" dirty="0"/>
                  <a:t>. Find the volume of the cone</a:t>
                </a:r>
                <a:r>
                  <a:rPr lang="en-US" sz="3200" dirty="0" smtClean="0"/>
                  <a:t>.   </a:t>
                </a:r>
              </a:p>
              <a:p>
                <a:pPr marL="0" indent="0" algn="r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(2 Marks)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Solution </a:t>
                </a:r>
                <a:r>
                  <a:rPr lang="en-US" sz="3200" dirty="0" smtClean="0"/>
                  <a:t>: we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28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=7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 smtClean="0"/>
                  <a:t> cm                       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So, volume of the </a:t>
                </a:r>
                <a:r>
                  <a:rPr lang="en-US" sz="3200" dirty="0" smtClean="0"/>
                  <a:t>cone=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×7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</a:rPr>
                      <m:t>×7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</a:rPr>
                      <m:t>×21</m:t>
                    </m:r>
                  </m:oMath>
                </a14:m>
                <a:r>
                  <a:rPr lang="en-US" sz="3200" dirty="0" smtClean="0"/>
                  <a:t> =7546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1mark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447800"/>
                <a:ext cx="8458200" cy="4572000"/>
              </a:xfrm>
              <a:blipFill rotWithShape="1">
                <a:blip r:embed="rId2"/>
                <a:stretch>
                  <a:fillRect l="-1657" t="-3200" r="-2594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6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6868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Question: </a:t>
                </a:r>
                <a:r>
                  <a:rPr lang="en-US" sz="3200" dirty="0" smtClean="0"/>
                  <a:t>The </a:t>
                </a:r>
                <a:r>
                  <a:rPr lang="en-US" sz="3200" dirty="0"/>
                  <a:t>surface area of a sphere of radius 5 cm is five times </a:t>
                </a:r>
                <a:r>
                  <a:rPr lang="en-US" sz="3200" dirty="0" smtClean="0"/>
                  <a:t>the area </a:t>
                </a:r>
                <a:r>
                  <a:rPr lang="en-US" sz="3200" dirty="0"/>
                  <a:t>of the curved surface of a cone of radius 4 cm. Find the height and the volume </a:t>
                </a:r>
                <a:r>
                  <a:rPr lang="en-US" sz="3200" dirty="0" smtClean="0"/>
                  <a:t>of the cone.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Solution</a:t>
                </a:r>
                <a:r>
                  <a:rPr lang="en-US" sz="3200" dirty="0" smtClean="0"/>
                  <a:t>: Given radius of sphere =5cm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Surface </a:t>
                </a:r>
                <a:r>
                  <a:rPr lang="en-US" sz="3200" dirty="0"/>
                  <a:t>area of the sphere = </a:t>
                </a:r>
                <a:r>
                  <a:rPr lang="en-US" sz="3200" dirty="0" smtClean="0"/>
                  <a:t>4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 smtClean="0"/>
                  <a:t>× </a:t>
                </a:r>
                <a:r>
                  <a:rPr lang="en-US" sz="3200" dirty="0"/>
                  <a:t>5 × 5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.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Given radius of circular base of cone =4cm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Curved surface area of the cone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 smtClean="0"/>
                  <a:t>× </a:t>
                </a:r>
                <a:r>
                  <a:rPr lang="en-US" sz="3200" dirty="0"/>
                  <a:t>4 ×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is the slant height of the cone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686800" cy="5257800"/>
              </a:xfrm>
              <a:blipFill rotWithShape="1">
                <a:blip r:embed="rId2"/>
                <a:stretch>
                  <a:fillRect l="-1754" t="-1508" r="-50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1407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Cont..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According to the statement</a:t>
                </a:r>
              </a:p>
              <a:p>
                <a:pPr marL="0" indent="0">
                  <a:buNone/>
                </a:pPr>
                <a:r>
                  <a:rPr lang="en-US" dirty="0"/>
                  <a:t>4𝜋 × 5 × 5 = 5 × 𝜋× 4 × </a:t>
                </a:r>
                <a:r>
                  <a:rPr lang="en-US" dirty="0" smtClean="0"/>
                  <a:t>𝑙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 𝑙 = 5 cm</a:t>
                </a:r>
                <a:r>
                  <a:rPr lang="en-US" dirty="0" smtClean="0"/>
                  <a:t>.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=9,   </m:t>
                    </m:r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b="0" dirty="0" smtClean="0"/>
                  <a:t>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 Volume of cone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×4×4×3</m:t>
                    </m:r>
                  </m:oMath>
                </a14:m>
                <a:r>
                  <a:rPr lang="en-US" b="0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=50.29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𝑎𝑝𝑝𝑟𝑜𝑥</m:t>
                    </m:r>
                    <m:r>
                      <a:rPr lang="en-US" b="0" i="1" smtClean="0">
                        <a:latin typeface="Cambria Math"/>
                      </a:rPr>
                      <m:t>.)</m:t>
                    </m:r>
                  </m:oMath>
                </a14:m>
                <a:r>
                  <a:rPr lang="en-US" dirty="0" smtClean="0"/>
                  <a:t>                                   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953000"/>
              </a:xfrm>
              <a:blipFill rotWithShape="1">
                <a:blip r:embed="rId2"/>
                <a:stretch>
                  <a:fillRect l="-1259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7217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Volume of a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799"/>
                <a:ext cx="6019800" cy="48490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Volume of a sphere of radius 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200" b="0" dirty="0" smtClean="0"/>
              </a:p>
              <a:p>
                <a:endParaRPr lang="en-US" sz="3200" dirty="0"/>
              </a:p>
              <a:p>
                <a:endParaRPr lang="en-US" sz="3200" b="0" dirty="0" smtClean="0"/>
              </a:p>
              <a:p>
                <a:pPr marL="0" indent="0">
                  <a:buNone/>
                </a:pPr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Volume of hemisphere of radius r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799"/>
                <a:ext cx="6019800" cy="4849091"/>
              </a:xfrm>
              <a:blipFill rotWithShape="1">
                <a:blip r:embed="rId2"/>
                <a:stretch>
                  <a:fillRect l="-2634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590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hp\Pictures\STD-IX Volume\hemisphere_rfwg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28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</a:t>
            </a:r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86868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Question </a:t>
                </a:r>
                <a:r>
                  <a:rPr lang="en-US" sz="3200" dirty="0" smtClean="0"/>
                  <a:t>: Find </a:t>
                </a:r>
                <a:r>
                  <a:rPr lang="en-US" sz="3200" dirty="0"/>
                  <a:t>the volume of a sphere of radius 11.2 </a:t>
                </a:r>
                <a:r>
                  <a:rPr lang="en-US" sz="3200" dirty="0" smtClean="0"/>
                  <a:t>cm</a:t>
                </a:r>
              </a:p>
              <a:p>
                <a:pPr marL="0" indent="0" algn="r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(1 Mark)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Solution </a:t>
                </a:r>
                <a:r>
                  <a:rPr lang="en-US" sz="3200" dirty="0" smtClean="0"/>
                  <a:t>:  Given radius 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=11.2</m:t>
                    </m:r>
                    <m:r>
                      <a:rPr lang="en-US" sz="3200" b="0" i="1" smtClean="0">
                        <a:latin typeface="Cambria Math"/>
                      </a:rPr>
                      <m:t>𝑐𝑚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Volume of sphere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b="0" i="1" dirty="0" smtClean="0">
                    <a:latin typeface="Cambria Math"/>
                  </a:rPr>
                  <a:t>                                      </a:t>
                </a:r>
                <a:r>
                  <a:rPr lang="en-US" sz="3200" b="0" i="1" dirty="0" smtClean="0">
                    <a:solidFill>
                      <a:srgbClr val="FF0000"/>
                    </a:solidFill>
                    <a:latin typeface="Cambria Math"/>
                  </a:rPr>
                  <a:t>½ </a:t>
                </a:r>
                <a:endParaRPr lang="en-US" sz="3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200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×11.2×11.2×11.2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/>
                      <m:t>5887.32 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                        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½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8686800" cy="4572000"/>
              </a:xfrm>
              <a:blipFill rotWithShape="1">
                <a:blip r:embed="rId2"/>
                <a:stretch>
                  <a:fillRect l="-1825" t="-1733" r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8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447800"/>
                <a:ext cx="8382000" cy="5029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Question : </a:t>
                </a:r>
                <a:r>
                  <a:rPr lang="en-US" sz="3200" dirty="0" smtClean="0"/>
                  <a:t>A </a:t>
                </a:r>
                <a:r>
                  <a:rPr lang="en-US" sz="3200" dirty="0"/>
                  <a:t>hemispherical bowl has a radius of 3.5 cm. What would be </a:t>
                </a:r>
                <a:r>
                  <a:rPr lang="en-US" sz="3200" dirty="0" smtClean="0"/>
                  <a:t>the volume </a:t>
                </a:r>
                <a:r>
                  <a:rPr lang="en-US" sz="3200" dirty="0"/>
                  <a:t>of water it would contain</a:t>
                </a:r>
                <a:r>
                  <a:rPr lang="en-US" sz="3200" dirty="0" smtClean="0"/>
                  <a:t>?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sz="3200" dirty="0" smtClean="0"/>
                  <a:t>  Given radius of hemispherical bowl 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3200" dirty="0" smtClean="0"/>
                  <a:t>=3.5cm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The </a:t>
                </a:r>
                <a:r>
                  <a:rPr lang="en-US" sz="3200" dirty="0"/>
                  <a:t>volume of water the bowl can </a:t>
                </a:r>
                <a:r>
                  <a:rPr lang="en-US" sz="3200" dirty="0" smtClean="0"/>
                  <a:t>contain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b="0" dirty="0" smtClean="0"/>
                  <a:t>                                           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×3.5×3.5×3.5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=89.8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                                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447800"/>
                <a:ext cx="8382000" cy="5029200"/>
              </a:xfrm>
              <a:blipFill rotWithShape="1">
                <a:blip r:embed="rId2"/>
                <a:stretch>
                  <a:fillRect l="-1818" t="-1576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 9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Question </a:t>
                </a:r>
                <a:r>
                  <a:rPr lang="en-US" sz="2800" dirty="0" smtClean="0"/>
                  <a:t>: The </a:t>
                </a:r>
                <a:r>
                  <a:rPr lang="en-US" sz="2800" dirty="0"/>
                  <a:t>radius of a sphere is increased by 10%. Prove that </a:t>
                </a:r>
                <a:r>
                  <a:rPr lang="en-US" sz="2800" dirty="0" smtClean="0"/>
                  <a:t>the volume </a:t>
                </a:r>
                <a:r>
                  <a:rPr lang="en-US" sz="2800" dirty="0"/>
                  <a:t>will be increased by 33.1% approximately</a:t>
                </a:r>
                <a:r>
                  <a:rPr lang="en-US" sz="2800" dirty="0" smtClean="0"/>
                  <a:t>.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sz="2800" dirty="0" smtClean="0"/>
                  <a:t>   Volume of sphere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="0" dirty="0" smtClean="0"/>
                  <a:t>                               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 </a:t>
                </a: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/>
                  <a:t>10% increase in radius = 10% </a:t>
                </a:r>
                <a:r>
                  <a:rPr lang="en-US" sz="2800" i="1" dirty="0"/>
                  <a:t>r</a:t>
                </a:r>
              </a:p>
              <a:p>
                <a:pPr marL="0" indent="0">
                  <a:buNone/>
                </a:pPr>
                <a:r>
                  <a:rPr lang="en-US" sz="2800" dirty="0"/>
                  <a:t>Increased radius </a:t>
                </a:r>
                <a:r>
                  <a:rPr lang="en-US" sz="2800" i="1" dirty="0"/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i="1" dirty="0" smtClean="0"/>
                  <a:t>                                      </a:t>
                </a:r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dirty="0"/>
                  <a:t>The volume of the sphere now </a:t>
                </a:r>
                <a:r>
                  <a:rPr lang="en-US" sz="2800" dirty="0" smtClean="0"/>
                  <a:t>becomes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="0" dirty="0" smtClean="0"/>
                  <a:t>     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1.331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2"/>
                <a:stretch>
                  <a:fillRect l="-1481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Students will be able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</a:t>
            </a:r>
            <a:r>
              <a:rPr lang="en-US" sz="3200" dirty="0" smtClean="0"/>
              <a:t>nderstand the importance of volume in our daily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</a:t>
            </a:r>
            <a:r>
              <a:rPr lang="en-US" sz="3200" dirty="0" smtClean="0"/>
              <a:t>ind volume of solid objects (cuboid, cube, cylinder, cone, sphere and hemisphere)by using formula.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</a:t>
            </a:r>
            <a:r>
              <a:rPr lang="en-US" sz="3200" dirty="0" smtClean="0"/>
              <a:t>olve problem related to volume of solid objects.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</a:t>
            </a:r>
            <a:r>
              <a:rPr lang="en-US" sz="3200" dirty="0" smtClean="0"/>
              <a:t>pply the concept of volume of solid objects in day to day life.</a:t>
            </a:r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Cont</a:t>
            </a:r>
            <a:r>
              <a:rPr lang="en-US" sz="4400" dirty="0" smtClean="0">
                <a:solidFill>
                  <a:srgbClr val="FF0000"/>
                </a:solidFill>
              </a:rPr>
              <a:t>…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Increase in volume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1.331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  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×0.331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              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Percentage increase in volume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</a:rPr>
                          <m:t>×0.331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×100</m:t>
                    </m:r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=33.1%</m:t>
                    </m:r>
                  </m:oMath>
                </a14:m>
                <a:r>
                  <a:rPr lang="en-US" sz="2800" dirty="0" smtClean="0"/>
                  <a:t>                       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Summary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447800"/>
                <a:ext cx="86868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In this chapter, you have studied the following points: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Volume of a cuboid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𝑙</m:t>
                    </m:r>
                    <m:r>
                      <a:rPr lang="en-US" sz="3200" i="1">
                        <a:latin typeface="Cambria Math"/>
                      </a:rPr>
                      <m:t>×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×</m:t>
                    </m:r>
                    <m:r>
                      <a:rPr lang="en-US" sz="3200" i="1">
                        <a:latin typeface="Cambria Math"/>
                      </a:rPr>
                      <m:t>h</m:t>
                    </m:r>
                  </m:oMath>
                </a14:m>
                <a:endParaRPr lang="en-US" sz="3200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Volume of a cube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      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sz="3200" dirty="0"/>
                  <a:t>Volume of a cylinder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h</m:t>
                    </m:r>
                  </m:oMath>
                </a14:m>
                <a:endParaRPr lang="pt-BR" sz="3200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Volume of a cone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h</m:t>
                    </m:r>
                  </m:oMath>
                </a14:m>
                <a:endParaRPr lang="en-US" sz="3200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Volume of a sphere of radius </a:t>
                </a:r>
                <a:r>
                  <a:rPr lang="en-US" sz="3200" i="1" dirty="0"/>
                  <a:t>r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Volume of a hemisphere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447800"/>
                <a:ext cx="8686800" cy="5181600"/>
              </a:xfrm>
              <a:blipFill rotWithShape="1">
                <a:blip r:embed="rId2"/>
                <a:stretch>
                  <a:fillRect l="-1754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5614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Mind Map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135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Learning Outcomes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447800"/>
                <a:ext cx="87630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Students learn that the volume of a cuboid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.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 &amp; </m:t>
                    </m:r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 are length ,breadth and height respectively.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Students learn that the volume of a </a:t>
                </a:r>
                <a:r>
                  <a:rPr lang="en-US" sz="3200" dirty="0" smtClean="0"/>
                  <a:t>cube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. Where a is edge of the cube.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Students </a:t>
                </a:r>
                <a:r>
                  <a:rPr lang="en-US" sz="3200" dirty="0"/>
                  <a:t>learn that the volume of a cylinder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where </a:t>
                </a:r>
                <a:r>
                  <a:rPr lang="en-US" sz="3200" i="1" dirty="0"/>
                  <a:t>r </a:t>
                </a:r>
                <a:r>
                  <a:rPr lang="en-US" sz="3200" dirty="0"/>
                  <a:t>is the radius of the base and </a:t>
                </a:r>
                <a:r>
                  <a:rPr lang="en-US" sz="3200" i="1" dirty="0" smtClean="0"/>
                  <a:t>h </a:t>
                </a:r>
                <a:r>
                  <a:rPr lang="en-US" sz="3200" dirty="0" smtClean="0"/>
                  <a:t>the </a:t>
                </a:r>
                <a:r>
                  <a:rPr lang="en-US" sz="3200" dirty="0"/>
                  <a:t>height of the cylinder</a:t>
                </a:r>
                <a:r>
                  <a:rPr lang="en-US" sz="32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The volume of a cone is one-third the volume of the cylinder of the same height (</a:t>
                </a:r>
                <a:r>
                  <a:rPr lang="en-US" sz="3200" i="1" dirty="0" smtClean="0"/>
                  <a:t>h</a:t>
                </a:r>
                <a:r>
                  <a:rPr lang="en-US" sz="3200" dirty="0" smtClean="0"/>
                  <a:t>) and </a:t>
                </a:r>
                <a:r>
                  <a:rPr lang="en-US" sz="3200" dirty="0"/>
                  <a:t>radius of base (</a:t>
                </a:r>
                <a:r>
                  <a:rPr lang="en-US" sz="3200" i="1" dirty="0"/>
                  <a:t>r</a:t>
                </a:r>
                <a:r>
                  <a:rPr lang="en-US" sz="3200" dirty="0"/>
                  <a:t>), i.e. equal to </a:t>
                </a:r>
                <a:r>
                  <a:rPr lang="en-US" sz="3200" dirty="0" smtClean="0"/>
                  <a:t>=</a:t>
                </a:r>
                <a:r>
                  <a:rPr lang="en-US" sz="3200" i="1" dirty="0"/>
                  <a:t> </a:t>
                </a:r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/>
                  <a:t>Because </a:t>
                </a:r>
                <a:r>
                  <a:rPr lang="en-US" sz="3200" dirty="0"/>
                  <a:t>of the simplicity of the concrete activity and the ratio </a:t>
                </a:r>
                <a:r>
                  <a:rPr lang="en-US" sz="3200" dirty="0" smtClean="0"/>
                  <a:t>involved</a:t>
                </a:r>
                <a:r>
                  <a:rPr lang="en-US" sz="3200" dirty="0"/>
                  <a:t>, </a:t>
                </a:r>
                <a:r>
                  <a:rPr lang="en-US" sz="3200" dirty="0" smtClean="0"/>
                  <a:t>students are </a:t>
                </a:r>
                <a:r>
                  <a:rPr lang="en-US" sz="3200" dirty="0"/>
                  <a:t>likely to remember the result of the activity easily</a:t>
                </a:r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447800"/>
                <a:ext cx="8763000" cy="5029200"/>
              </a:xfrm>
              <a:blipFill rotWithShape="1">
                <a:blip r:embed="rId2"/>
                <a:stretch>
                  <a:fillRect l="-1043" t="-2667" r="-2295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078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Cont</a:t>
            </a:r>
            <a:r>
              <a:rPr lang="en-US" sz="4400" dirty="0" smtClean="0">
                <a:solidFill>
                  <a:srgbClr val="FF0000"/>
                </a:solidFill>
              </a:rPr>
              <a:t>…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. The </a:t>
            </a:r>
            <a:r>
              <a:rPr lang="en-US" sz="2800" dirty="0"/>
              <a:t>students arrive at the formula for the volume of a </a:t>
            </a:r>
            <a:r>
              <a:rPr lang="en-US" sz="2800" dirty="0" smtClean="0"/>
              <a:t>cone </a:t>
            </a:r>
            <a:r>
              <a:rPr lang="en-US" sz="2800" dirty="0"/>
              <a:t>through a simple activity, which relates it to the volume of a </a:t>
            </a:r>
            <a:r>
              <a:rPr lang="en-US" sz="2800" dirty="0" smtClean="0"/>
              <a:t>cylinder.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/>
              <a:t>. Students </a:t>
            </a:r>
            <a:r>
              <a:rPr lang="en-US" sz="2800" dirty="0"/>
              <a:t>learn that the volume of a </a:t>
            </a:r>
            <a:r>
              <a:rPr lang="en-US" sz="2800" dirty="0" smtClean="0"/>
              <a:t>sphere &amp; hemisphere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7</a:t>
            </a:r>
            <a:r>
              <a:rPr lang="en-US" sz="2800" dirty="0" smtClean="0"/>
              <a:t>. Students </a:t>
            </a:r>
            <a:r>
              <a:rPr lang="en-US" sz="2800" dirty="0"/>
              <a:t>learn that how to use the volume of these solid objects in </a:t>
            </a:r>
            <a:r>
              <a:rPr lang="en-US" sz="2800" dirty="0" smtClean="0"/>
              <a:t>daily </a:t>
            </a:r>
            <a:r>
              <a:rPr lang="en-US" sz="2800" dirty="0"/>
              <a:t>life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619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0" name="Picture 2" descr="D:\DAV STD-X STUDY MATERIALS\DAV VIII\CLASS-X AP\thank 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Why will you study volume?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  find capacity of aquarium.</a:t>
            </a:r>
          </a:p>
          <a:p>
            <a:r>
              <a:rPr lang="en-US" sz="3200" dirty="0" smtClean="0"/>
              <a:t>To find how much water does the cylindrical container hold?</a:t>
            </a:r>
          </a:p>
          <a:p>
            <a:r>
              <a:rPr lang="en-US" sz="3200" dirty="0" smtClean="0"/>
              <a:t>To know how much coca cola the cylindrical container hold?</a:t>
            </a:r>
            <a:endParaRPr lang="en-US" sz="3200" dirty="0"/>
          </a:p>
        </p:txBody>
      </p:sp>
      <p:pic>
        <p:nvPicPr>
          <p:cNvPr id="1027" name="Picture 3" descr="C:\Users\hp\Pictures\STD-IX Volume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8" y="2895600"/>
            <a:ext cx="213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Pictures\STD-IX Volume\cocac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8" y="4724400"/>
            <a:ext cx="2247900" cy="18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Pictures\STD-IX Volume\akvariu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17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Cont</a:t>
            </a:r>
            <a:r>
              <a:rPr lang="en-US" sz="4400" dirty="0" smtClean="0">
                <a:solidFill>
                  <a:srgbClr val="FF0000"/>
                </a:solidFill>
              </a:rPr>
              <a:t> …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3901440" cy="45720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To find quantity of ice cream inside the cone.</a:t>
            </a:r>
          </a:p>
          <a:p>
            <a:r>
              <a:rPr lang="en-US" sz="3200" dirty="0" smtClean="0"/>
              <a:t>To know amount of air football holds.</a:t>
            </a:r>
            <a:endParaRPr lang="en-US" sz="3200" dirty="0"/>
          </a:p>
          <a:p>
            <a:r>
              <a:rPr lang="en-US" sz="3200" dirty="0" smtClean="0"/>
              <a:t>To know capacity of a hemi spherical bowl.</a:t>
            </a:r>
            <a:endParaRPr lang="en-US" sz="3200" dirty="0"/>
          </a:p>
        </p:txBody>
      </p:sp>
      <p:pic>
        <p:nvPicPr>
          <p:cNvPr id="2050" name="Picture 2" descr="C:\Users\hp\Pictures\STD-IX Volume\football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5" y="3051464"/>
            <a:ext cx="1762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Pictures\STD-IX Volume\bow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876800"/>
            <a:ext cx="192924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Pictures\STD-IX Volume\icecr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19" y="1676400"/>
            <a:ext cx="21431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56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Introduction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Autofit/>
          </a:bodyPr>
          <a:lstStyle/>
          <a:p>
            <a:r>
              <a:rPr lang="en-US" sz="3200" dirty="0"/>
              <a:t>If an object is solid, then the space occupied by such an object is </a:t>
            </a:r>
            <a:r>
              <a:rPr lang="en-US" sz="3200" dirty="0" smtClean="0"/>
              <a:t>measured, and </a:t>
            </a:r>
            <a:r>
              <a:rPr lang="en-US" sz="3200" dirty="0"/>
              <a:t>is termed the </a:t>
            </a:r>
            <a:r>
              <a:rPr lang="en-US" sz="3200" b="1" dirty="0"/>
              <a:t>Volume </a:t>
            </a:r>
            <a:r>
              <a:rPr lang="en-US" sz="3200" dirty="0"/>
              <a:t>of the object. </a:t>
            </a:r>
            <a:endParaRPr lang="en-US" sz="3200" dirty="0" smtClean="0"/>
          </a:p>
          <a:p>
            <a:r>
              <a:rPr lang="en-US" sz="3200" dirty="0" smtClean="0"/>
              <a:t>On </a:t>
            </a:r>
            <a:r>
              <a:rPr lang="en-US" sz="3200" dirty="0"/>
              <a:t>the other hand, if the object is hollow, </a:t>
            </a:r>
            <a:r>
              <a:rPr lang="en-US" sz="3200" dirty="0" smtClean="0"/>
              <a:t>then interior </a:t>
            </a:r>
            <a:r>
              <a:rPr lang="en-US" sz="3200" dirty="0"/>
              <a:t>is empty, and can be filled with air, or some liquid that will take the shape of </a:t>
            </a:r>
            <a:r>
              <a:rPr lang="en-US" sz="3200" dirty="0" smtClean="0"/>
              <a:t>its container</a:t>
            </a:r>
            <a:r>
              <a:rPr lang="en-US" sz="3200" dirty="0"/>
              <a:t>. In this case, the volume of the substance that can fill the interior is called </a:t>
            </a:r>
            <a:r>
              <a:rPr lang="en-US" sz="3200" dirty="0" smtClean="0"/>
              <a:t>the </a:t>
            </a:r>
            <a:r>
              <a:rPr lang="en-US" sz="3200" b="1" dirty="0" smtClean="0"/>
              <a:t>capacity </a:t>
            </a:r>
            <a:r>
              <a:rPr lang="en-US" sz="3200" b="1" dirty="0"/>
              <a:t>of the container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Definition of </a:t>
            </a:r>
            <a:r>
              <a:rPr lang="en-US" sz="4400" dirty="0" smtClean="0">
                <a:solidFill>
                  <a:srgbClr val="FF0000"/>
                </a:solidFill>
              </a:rPr>
              <a:t>Volume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  </a:t>
            </a:r>
            <a:r>
              <a:rPr lang="en-US" sz="3200" dirty="0"/>
              <a:t>space occupied by  an object is called Volume of the </a:t>
            </a:r>
            <a:r>
              <a:rPr lang="en-US" sz="3200" dirty="0" smtClean="0"/>
              <a:t>object.</a:t>
            </a:r>
            <a:endParaRPr lang="en-US" sz="3200" dirty="0"/>
          </a:p>
          <a:p>
            <a:r>
              <a:rPr lang="en-US" sz="3200" dirty="0"/>
              <a:t> The </a:t>
            </a:r>
            <a:r>
              <a:rPr lang="en-US" sz="3200" b="1" dirty="0"/>
              <a:t>capacity</a:t>
            </a:r>
            <a:r>
              <a:rPr lang="en-US" sz="3200" dirty="0"/>
              <a:t> of an object is the volume of substance its interior can accommodate.</a:t>
            </a:r>
          </a:p>
          <a:p>
            <a:r>
              <a:rPr lang="en-US" sz="3200" dirty="0"/>
              <a:t>The unit of measurement of </a:t>
            </a:r>
            <a:r>
              <a:rPr lang="en-US" sz="3200" dirty="0" smtClean="0"/>
              <a:t>either volume/capacity  </a:t>
            </a:r>
            <a:r>
              <a:rPr lang="en-US" sz="3200" dirty="0"/>
              <a:t>is cubic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047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Volume of a Cuboid</a:t>
            </a:r>
          </a:p>
        </p:txBody>
      </p:sp>
      <p:pic>
        <p:nvPicPr>
          <p:cNvPr id="3074" name="Picture 2" descr="C:\Users\hp\Pictures\STD-IX Volume\cuboid proof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97274" cy="17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3581400"/>
                <a:ext cx="899159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 </a:t>
                </a:r>
                <a:r>
                  <a:rPr lang="en-US" sz="2800" dirty="0"/>
                  <a:t>the area of each rectangle is </a:t>
                </a:r>
                <a:r>
                  <a:rPr lang="en-US" sz="2800" dirty="0" smtClean="0"/>
                  <a:t>A.</a:t>
                </a:r>
              </a:p>
              <a:p>
                <a:r>
                  <a:rPr lang="en-US" sz="2800" dirty="0" smtClean="0"/>
                  <a:t>The height </a:t>
                </a:r>
                <a:r>
                  <a:rPr lang="en-US" sz="2800" dirty="0"/>
                  <a:t>up to which the rectangles are stacked is </a:t>
                </a:r>
                <a:r>
                  <a:rPr lang="en-US" sz="2800" i="1" dirty="0"/>
                  <a:t>h </a:t>
                </a:r>
                <a:r>
                  <a:rPr lang="en-US" sz="2800" dirty="0"/>
                  <a:t>and the volume of the cuboid is V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dirty="0"/>
                  <a:t>The area </a:t>
                </a:r>
                <a:r>
                  <a:rPr lang="en-US" sz="2800" dirty="0" smtClean="0"/>
                  <a:t>of plane regions  </a:t>
                </a:r>
                <a:r>
                  <a:rPr lang="en-US" sz="2800" dirty="0"/>
                  <a:t>by each rectangle × </a:t>
                </a:r>
                <a:r>
                  <a:rPr lang="en-US" sz="2800" dirty="0" smtClean="0"/>
                  <a:t>height= Volume of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cuboid</a:t>
                </a:r>
              </a:p>
              <a:p>
                <a:r>
                  <a:rPr lang="en-US" sz="2800" dirty="0" smtClean="0"/>
                  <a:t>    A </a:t>
                </a:r>
                <a:r>
                  <a:rPr lang="en-US" sz="2800" dirty="0"/>
                  <a:t>× </a:t>
                </a:r>
                <a:r>
                  <a:rPr lang="en-US" sz="2800" i="1" dirty="0"/>
                  <a:t>h </a:t>
                </a:r>
                <a:r>
                  <a:rPr lang="en-US" sz="2800" dirty="0"/>
                  <a:t>= </a:t>
                </a:r>
                <a:r>
                  <a:rPr lang="en-US" sz="2800" dirty="0" smtClean="0"/>
                  <a:t>V</a:t>
                </a:r>
              </a:p>
              <a:p>
                <a:r>
                  <a:rPr lang="en-US" sz="2800" dirty="0" smtClean="0"/>
                  <a:t>So ,</a:t>
                </a:r>
                <a:r>
                  <a:rPr lang="en-US" sz="2800" b="1" dirty="0" smtClean="0"/>
                  <a:t>Volume = Base area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800" b="1" dirty="0" smtClean="0"/>
                  <a:t> Height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1400"/>
                <a:ext cx="8991599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425" t="-1965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6477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Cont..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447800"/>
                <a:ext cx="6553200" cy="4572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200" dirty="0" smtClean="0"/>
                  <a:t>Volume of a Cuboid  = </a:t>
                </a:r>
                <a:r>
                  <a:rPr lang="en-US" sz="3200" dirty="0"/>
                  <a:t>base area × height </a:t>
                </a:r>
                <a:r>
                  <a:rPr lang="en-US" sz="3200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                       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Volume of cuboid 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𝒍</m:t>
                    </m:r>
                    <m:r>
                      <a:rPr lang="en-US" sz="3200" b="1" i="1" smtClean="0">
                        <a:latin typeface="Cambria Math"/>
                      </a:rPr>
                      <m:t>×</m:t>
                    </m:r>
                    <m:r>
                      <a:rPr lang="en-US" sz="3200" b="1" i="1" smtClean="0">
                        <a:latin typeface="Cambria Math"/>
                      </a:rPr>
                      <m:t>𝒃</m:t>
                    </m:r>
                    <m:r>
                      <a:rPr lang="en-US" sz="3200" b="1" i="1" smtClean="0">
                        <a:latin typeface="Cambria Math"/>
                      </a:rPr>
                      <m:t>×</m:t>
                    </m:r>
                    <m:r>
                      <a:rPr lang="en-US" sz="3200" b="1" i="1" smtClean="0">
                        <a:latin typeface="Cambria Math"/>
                      </a:rPr>
                      <m:t>𝒉</m:t>
                    </m:r>
                  </m:oMath>
                </a14:m>
                <a:endParaRPr lang="en-US" sz="3200" b="1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Where ,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3200" dirty="0" smtClean="0"/>
                  <a:t>=length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=breadth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=height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447800"/>
                <a:ext cx="6553200" cy="4572000"/>
              </a:xfrm>
              <a:blipFill rotWithShape="1">
                <a:blip r:embed="rId2"/>
                <a:stretch>
                  <a:fillRect l="-1674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216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399" y="4953000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Cuboid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1412</Words>
  <Application>Microsoft Office PowerPoint</Application>
  <PresentationFormat>On-screen Show (4:3)</PresentationFormat>
  <Paragraphs>207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Cambria Math</vt:lpstr>
      <vt:lpstr>Franklin Gothic Book</vt:lpstr>
      <vt:lpstr>Perpetua</vt:lpstr>
      <vt:lpstr>Wingdings 2</vt:lpstr>
      <vt:lpstr>Equity</vt:lpstr>
      <vt:lpstr>PowerPoint Presentation</vt:lpstr>
      <vt:lpstr>PDF CHAPTER LINK</vt:lpstr>
      <vt:lpstr>Learning Objectives</vt:lpstr>
      <vt:lpstr> Why will you study volume?</vt:lpstr>
      <vt:lpstr>Cont …</vt:lpstr>
      <vt:lpstr>Introduction</vt:lpstr>
      <vt:lpstr>Definition of Volume</vt:lpstr>
      <vt:lpstr>Volume of a Cuboid</vt:lpstr>
      <vt:lpstr>Cont..</vt:lpstr>
      <vt:lpstr>Volume of a cube</vt:lpstr>
      <vt:lpstr>Example 1</vt:lpstr>
      <vt:lpstr>Solution:</vt:lpstr>
      <vt:lpstr> cont..</vt:lpstr>
      <vt:lpstr>Example 2</vt:lpstr>
      <vt:lpstr>Example 3</vt:lpstr>
      <vt:lpstr>Volume of a right circular Cylinder</vt:lpstr>
      <vt:lpstr>Example 4</vt:lpstr>
      <vt:lpstr>Solution:</vt:lpstr>
      <vt:lpstr>Cont…</vt:lpstr>
      <vt:lpstr>Activity 1: Volume of a Right Circular Cone</vt:lpstr>
      <vt:lpstr>Activity 1 cont…</vt:lpstr>
      <vt:lpstr>Cont..</vt:lpstr>
      <vt:lpstr>Example 5</vt:lpstr>
      <vt:lpstr>Example 6</vt:lpstr>
      <vt:lpstr>Cont..</vt:lpstr>
      <vt:lpstr>Volume of a Sphere</vt:lpstr>
      <vt:lpstr>Example 7</vt:lpstr>
      <vt:lpstr>Example 8</vt:lpstr>
      <vt:lpstr>Example 9</vt:lpstr>
      <vt:lpstr>Cont…</vt:lpstr>
      <vt:lpstr>Summary</vt:lpstr>
      <vt:lpstr>Mind Map</vt:lpstr>
      <vt:lpstr>Learning Outcomes</vt:lpstr>
      <vt:lpstr>Cont…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ARTHIMATIC PROGRESSION</dc:title>
  <dc:creator>Dell</dc:creator>
  <cp:lastModifiedBy>OR-022-1</cp:lastModifiedBy>
  <cp:revision>116</cp:revision>
  <dcterms:created xsi:type="dcterms:W3CDTF">2006-08-16T00:00:00Z</dcterms:created>
  <dcterms:modified xsi:type="dcterms:W3CDTF">2020-05-06T05:35:21Z</dcterms:modified>
</cp:coreProperties>
</file>