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5"/>
  </p:notesMasterIdLst>
  <p:sldIdLst>
    <p:sldId id="257" r:id="rId2"/>
    <p:sldId id="258" r:id="rId3"/>
    <p:sldId id="259" r:id="rId4"/>
    <p:sldId id="256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17703"/>
    <a:srgbClr val="8B0805"/>
    <a:srgbClr val="05FB34"/>
    <a:srgbClr val="5B0507"/>
    <a:srgbClr val="FFFF00"/>
    <a:srgbClr val="54FA7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A75F3-BA9F-4FC9-B6BE-45893208A75D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C05BD-5FE8-4F56-A7A0-0428861A3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C05BD-5FE8-4F56-A7A0-0428861A34D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C05BD-5FE8-4F56-A7A0-0428861A34D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BA74D3-C1BD-472D-8BBE-CC3BD5AF389B}" type="datetimeFigureOut">
              <a:rPr lang="en-US" smtClean="0"/>
              <a:pPr/>
              <a:t>7/1/2020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138D4A7-123A-436A-A63B-CFB9DE0A77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7166"/>
            <a:ext cx="9001156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Sub:MATHEMATICS</a:t>
            </a:r>
            <a:endParaRPr lang="en-US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1585" y="3273880"/>
            <a:ext cx="5262101" cy="83099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48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Topic: ADDITION</a:t>
            </a:r>
            <a:endParaRPr lang="en-US" sz="48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249" y="3270016"/>
            <a:ext cx="3471336" cy="923330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I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CLASS- III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10" y="1"/>
            <a:ext cx="8501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N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en-IN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 Black" pitchFamily="34" charset="0"/>
            </a:endParaRPr>
          </a:p>
          <a:p>
            <a:pPr lvl="0" algn="ctr"/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596" y="1071546"/>
          <a:ext cx="4429155" cy="38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836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O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4</a:t>
                      </a:r>
                      <a:endParaRPr lang="en-US" sz="2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7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3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2550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+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2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6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u="none" dirty="0"/>
                        <a:t>6</a:t>
                      </a:r>
                      <a:endParaRPr lang="en-US" sz="2800" u="none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929190" y="1428736"/>
            <a:ext cx="37862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>
                <a:latin typeface="Arial" pitchFamily="34" charset="0"/>
                <a:cs typeface="Arial" pitchFamily="34" charset="0"/>
              </a:rPr>
              <a:t>STEP- 4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  <a:p>
            <a:r>
              <a:rPr lang="en-IN" sz="2000" dirty="0">
                <a:latin typeface="Arial" pitchFamily="34" charset="0"/>
                <a:cs typeface="Arial" pitchFamily="34" charset="0"/>
              </a:rPr>
              <a:t>Addition of Thousands place value  </a:t>
            </a: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  <a:p>
            <a:endParaRPr lang="en-IN" sz="20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000" dirty="0">
                <a:latin typeface="Arial" pitchFamily="34" charset="0"/>
                <a:cs typeface="Arial" pitchFamily="34" charset="0"/>
              </a:rPr>
              <a:t>4 +  2 =  6   Thousands</a:t>
            </a:r>
          </a:p>
          <a:p>
            <a:pPr marL="342900" indent="-342900"/>
            <a:endParaRPr lang="en-IN" sz="20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IN" sz="20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000" dirty="0">
                <a:latin typeface="Arial" pitchFamily="34" charset="0"/>
                <a:cs typeface="Arial" pitchFamily="34" charset="0"/>
              </a:rPr>
              <a:t>Write 6 in Thousands column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507207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The sum of 4573  and  2115  is  6888</a:t>
            </a:r>
            <a:r>
              <a:rPr lang="en-IN" dirty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5572140"/>
            <a:ext cx="314327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IN" b="1" dirty="0"/>
              <a:t>Answer the following question.</a:t>
            </a:r>
          </a:p>
          <a:p>
            <a:pPr marL="342900" indent="-342900">
              <a:buAutoNum type="arabicParenR"/>
            </a:pPr>
            <a:r>
              <a:rPr lang="en-IN" b="1" dirty="0"/>
              <a:t>Add 2634 and 5315</a:t>
            </a:r>
          </a:p>
          <a:p>
            <a:pPr marL="342900" indent="-342900"/>
            <a:r>
              <a:rPr lang="en-IN" b="1" dirty="0"/>
              <a:t>2)  Add  6543 and 2312</a:t>
            </a: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5838836" cy="928694"/>
          </a:xfrm>
        </p:spPr>
        <p:txBody>
          <a:bodyPr>
            <a:normAutofit fontScale="90000"/>
          </a:bodyPr>
          <a:lstStyle/>
          <a:p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Addition</a:t>
            </a:r>
            <a:r>
              <a:rPr lang="en-IN" dirty="0"/>
              <a:t> (with regrouping)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72132" y="2285992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STEP- 1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Addition of Ones place value </a:t>
            </a:r>
          </a:p>
          <a:p>
            <a:pPr marL="342900" indent="-342900"/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5+  7 = 12 Ones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          = 1 Ten+ 2 Ones</a:t>
            </a:r>
          </a:p>
          <a:p>
            <a:pPr marL="342900" indent="-342900"/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Write 2 under ones column and 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carry 1 ten to the tens place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column</a:t>
            </a:r>
          </a:p>
          <a:p>
            <a:pPr marL="342900" indent="-342900"/>
            <a:endParaRPr lang="en-IN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7224" y="2214554"/>
          <a:ext cx="3929090" cy="364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81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910" y="121442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Find the sum of 4745 and 4387.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8992" y="3071810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1571612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Putting the numbers in column format as shown below.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00694" y="1785926"/>
            <a:ext cx="3429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STEP- 2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Addition of Tens place value  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4 + 8 + 1 ( Carry over)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= 13 Tens 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= 1 Hundred + 3 tens</a:t>
            </a:r>
          </a:p>
          <a:p>
            <a:pPr marL="342900" indent="-342900"/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Write 3 under tens column and carry 1 hundred to the hundreds column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0034" y="1285860"/>
          <a:ext cx="4786345" cy="405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2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3643306" y="2428868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643174" y="2428868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86380" y="2214554"/>
            <a:ext cx="371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STEP- 3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Addition of Hundreds  place value  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7 +  3 + 1( carry over) 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= 11 Hundreds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= 1 Thousand + 1 hundred</a:t>
            </a:r>
          </a:p>
          <a:p>
            <a:pPr marL="342900" indent="-342900">
              <a:buAutoNum type="arabicPlain" startAt="3"/>
            </a:pPr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Write 1 under hundreds column and carry 1 thousand to thousands column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7158" y="1643050"/>
          <a:ext cx="4786345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2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72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3500430" y="2643182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571736" y="2643182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43042" y="2643182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3504" y="2071678"/>
            <a:ext cx="3857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STEP- 4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Addition of Thousands place value  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4 +  4 + 1 (Carry over) 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=  9 Thousands  </a:t>
            </a:r>
          </a:p>
          <a:p>
            <a:pPr marL="342900" indent="-342900">
              <a:buAutoNum type="arabicPlain" startAt="3"/>
            </a:pPr>
            <a:endParaRPr lang="en-IN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Write 9 in Thousands column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7161" y="1071548"/>
          <a:ext cx="4643470" cy="4117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0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0821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86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9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3428992" y="2214554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28860" y="2214554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00166" y="2214554"/>
            <a:ext cx="428628" cy="285752"/>
          </a:xfrm>
          <a:prstGeom prst="ellipse">
            <a:avLst/>
          </a:prstGeom>
          <a:solidFill>
            <a:srgbClr val="8B0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535782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" pitchFamily="34" charset="0"/>
                <a:cs typeface="Arial" pitchFamily="34" charset="0"/>
              </a:rPr>
              <a:t>So the sum is 9132.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58" y="5715016"/>
            <a:ext cx="371477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Answer the following question.</a:t>
            </a:r>
          </a:p>
          <a:p>
            <a:pPr marL="342900" indent="-342900">
              <a:buAutoNum type="arabicParenR"/>
            </a:pPr>
            <a:r>
              <a:rPr lang="en-IN" dirty="0">
                <a:latin typeface="Arial" pitchFamily="34" charset="0"/>
                <a:cs typeface="Arial" pitchFamily="34" charset="0"/>
              </a:rPr>
              <a:t>Add 2634 and 5648</a:t>
            </a:r>
          </a:p>
          <a:p>
            <a:pPr marL="342900" indent="-342900"/>
            <a:r>
              <a:rPr lang="en-IN" dirty="0">
                <a:latin typeface="Arial" pitchFamily="34" charset="0"/>
                <a:cs typeface="Arial" pitchFamily="34" charset="0"/>
              </a:rPr>
              <a:t>2)  Add  6543 and 2759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142852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IN" sz="5400" b="1" dirty="0">
                <a:ln/>
                <a:solidFill>
                  <a:srgbClr val="117703"/>
                </a:solidFill>
              </a:rPr>
              <a:t>PROPERTIES OF ADDITION</a:t>
            </a:r>
            <a:endParaRPr lang="en-US" sz="5400" b="1" cap="none" spc="0" dirty="0">
              <a:ln/>
              <a:solidFill>
                <a:srgbClr val="117703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571612"/>
            <a:ext cx="77153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>
                <a:latin typeface="Arial" pitchFamily="34" charset="0"/>
                <a:cs typeface="Arial" pitchFamily="34" charset="0"/>
              </a:rPr>
              <a:t>PROPERTY-1</a:t>
            </a:r>
          </a:p>
          <a:p>
            <a:r>
              <a:rPr lang="en-IN" b="1" dirty="0">
                <a:latin typeface="Arial" pitchFamily="34" charset="0"/>
                <a:cs typeface="Arial" pitchFamily="34" charset="0"/>
              </a:rPr>
              <a:t>12 + 18 = </a:t>
            </a:r>
            <a:r>
              <a:rPr lang="en-I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</a:p>
          <a:p>
            <a:pPr marL="342900" indent="-342900">
              <a:buAutoNum type="arabicPlain" startAt="18"/>
            </a:pPr>
            <a:r>
              <a:rPr lang="en-US" b="1" dirty="0">
                <a:latin typeface="Arial" pitchFamily="34" charset="0"/>
                <a:cs typeface="Arial" pitchFamily="34" charset="0"/>
              </a:rPr>
              <a:t>+ 12=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IN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b="1" dirty="0">
                <a:latin typeface="Arial" pitchFamily="34" charset="0"/>
                <a:cs typeface="Arial" pitchFamily="34" charset="0"/>
              </a:rPr>
              <a:t>12+ 18 = 18 +12</a:t>
            </a:r>
          </a:p>
          <a:p>
            <a:pPr marL="342900" indent="-342900"/>
            <a:r>
              <a:rPr lang="en-IN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/>
            <a:r>
              <a:rPr lang="en-IN" b="1" i="1" dirty="0">
                <a:latin typeface="Arial" pitchFamily="34" charset="0"/>
                <a:cs typeface="Arial" pitchFamily="34" charset="0"/>
              </a:rPr>
              <a:t>The sum remains the same even if we interchange the place of the numbers to be added.</a:t>
            </a:r>
          </a:p>
          <a:p>
            <a:pPr marL="342900" indent="-342900"/>
            <a:endParaRPr lang="en-IN" i="1" dirty="0"/>
          </a:p>
          <a:p>
            <a:pPr marL="342900" indent="-342900"/>
            <a:r>
              <a:rPr lang="en-IN" b="1" u="sng" dirty="0">
                <a:latin typeface="Arial" pitchFamily="34" charset="0"/>
                <a:cs typeface="Arial" pitchFamily="34" charset="0"/>
              </a:rPr>
              <a:t>PROPERTY-2   </a:t>
            </a:r>
          </a:p>
          <a:p>
            <a:pPr marL="342900" indent="-342900"/>
            <a:r>
              <a:rPr lang="en-IN" b="1" dirty="0">
                <a:latin typeface="Arial" pitchFamily="34" charset="0"/>
                <a:cs typeface="Arial" pitchFamily="34" charset="0"/>
              </a:rPr>
              <a:t>15 + 0 = 15</a:t>
            </a:r>
          </a:p>
          <a:p>
            <a:pPr marL="342900" indent="-342900"/>
            <a:r>
              <a:rPr lang="en-IN" b="1" dirty="0">
                <a:latin typeface="Arial" pitchFamily="34" charset="0"/>
                <a:cs typeface="Arial" pitchFamily="34" charset="0"/>
              </a:rPr>
              <a:t>0 +178  = 178 </a:t>
            </a:r>
          </a:p>
          <a:p>
            <a:pPr marL="342900" indent="-342900"/>
            <a:endParaRPr lang="en-IN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b="1" i="1" dirty="0">
                <a:latin typeface="Arial" pitchFamily="34" charset="0"/>
                <a:cs typeface="Arial" pitchFamily="34" charset="0"/>
              </a:rPr>
              <a:t>The sum of a number and zero is the number itself.    </a:t>
            </a:r>
          </a:p>
          <a:p>
            <a:pPr marL="342900" indent="-342900"/>
            <a:endParaRPr lang="en-IN" b="1" i="1" dirty="0"/>
          </a:p>
          <a:p>
            <a:pPr marL="342900" indent="-342900"/>
            <a:endParaRPr lang="en-IN" b="1" i="1" dirty="0"/>
          </a:p>
          <a:p>
            <a:pPr marL="342900" indent="-342900"/>
            <a:endParaRPr lang="en-IN" i="1" dirty="0"/>
          </a:p>
          <a:p>
            <a:pPr marL="342900" indent="-342900"/>
            <a:endParaRPr lang="en-IN" dirty="0"/>
          </a:p>
          <a:p>
            <a:pPr marL="342900" indent="-342900"/>
            <a:endParaRPr lang="en-IN" dirty="0"/>
          </a:p>
          <a:p>
            <a:pPr marL="342900" indent="-342900"/>
            <a:endParaRPr lang="en-IN" dirty="0"/>
          </a:p>
          <a:p>
            <a:pPr marL="342900" indent="-342900"/>
            <a:endParaRPr lang="en-IN" dirty="0"/>
          </a:p>
          <a:p>
            <a:pPr marL="342900" indent="-342900"/>
            <a:endParaRPr lang="en-I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IN" dirty="0"/>
              <a:t>ADDING THREE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/>
              <a:t>Add 413 , 7821 and 51.</a:t>
            </a:r>
          </a:p>
          <a:p>
            <a:pPr>
              <a:buNone/>
            </a:pPr>
            <a:r>
              <a:rPr lang="en-IN" sz="2000" b="1" dirty="0"/>
              <a:t>We first arrange the numbers in ones, tens, hundreds and thousands columns and then add.</a:t>
            </a: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2910" y="2928934"/>
          <a:ext cx="3500460" cy="30689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15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O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720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+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b="1" dirty="0"/>
                    </a:p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43438" y="3214686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latin typeface="Arial" pitchFamily="34" charset="0"/>
                <a:cs typeface="Arial" pitchFamily="34" charset="0"/>
              </a:rPr>
              <a:t>STEP-1</a:t>
            </a:r>
          </a:p>
          <a:p>
            <a:endParaRPr lang="en-IN" b="1" dirty="0">
              <a:latin typeface="Arial" pitchFamily="34" charset="0"/>
              <a:cs typeface="Arial" pitchFamily="34" charset="0"/>
            </a:endParaRPr>
          </a:p>
          <a:p>
            <a:r>
              <a:rPr lang="en-IN" b="1" dirty="0">
                <a:latin typeface="Arial" pitchFamily="34" charset="0"/>
                <a:cs typeface="Arial" pitchFamily="34" charset="0"/>
              </a:rPr>
              <a:t>Addition of Ones place value  </a:t>
            </a:r>
          </a:p>
          <a:p>
            <a:endParaRPr lang="en-IN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lain" startAt="3"/>
            </a:pPr>
            <a:r>
              <a:rPr lang="en-IN" b="1" dirty="0">
                <a:latin typeface="Arial" pitchFamily="34" charset="0"/>
                <a:cs typeface="Arial" pitchFamily="34" charset="0"/>
              </a:rPr>
              <a:t>+  1 + 1 =  5 Ones</a:t>
            </a:r>
          </a:p>
          <a:p>
            <a:pPr marL="342900" indent="-342900">
              <a:buAutoNum type="arabicPlain" startAt="3"/>
            </a:pPr>
            <a:endParaRPr lang="en-IN" b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b="1" dirty="0">
                <a:latin typeface="Arial" pitchFamily="34" charset="0"/>
                <a:cs typeface="Arial" pitchFamily="34" charset="0"/>
              </a:rPr>
              <a:t>Write 5 in Ones column</a:t>
            </a:r>
          </a:p>
          <a:p>
            <a:pPr marL="342900" indent="-342900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4195760" cy="33750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9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9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9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9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91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41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841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841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41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2970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+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41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214311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/>
              <a:t>STEP-2</a:t>
            </a:r>
          </a:p>
          <a:p>
            <a:endParaRPr lang="en-IN" b="1" dirty="0"/>
          </a:p>
          <a:p>
            <a:r>
              <a:rPr lang="en-IN" b="1" dirty="0"/>
              <a:t>Addition of Tens place value  </a:t>
            </a:r>
          </a:p>
          <a:p>
            <a:endParaRPr lang="en-IN" b="1" dirty="0"/>
          </a:p>
          <a:p>
            <a:pPr marL="342900" indent="-342900"/>
            <a:r>
              <a:rPr lang="en-IN" b="1" dirty="0"/>
              <a:t>1+ 2 +  5 =  8 Tens</a:t>
            </a:r>
          </a:p>
          <a:p>
            <a:pPr marL="342900" indent="-342900">
              <a:buAutoNum type="arabicPlain" startAt="3"/>
            </a:pPr>
            <a:endParaRPr lang="en-IN" b="1" dirty="0"/>
          </a:p>
          <a:p>
            <a:pPr marL="342900" indent="-342900"/>
            <a:r>
              <a:rPr lang="en-IN" b="1" dirty="0"/>
              <a:t>Write 8 in Tens column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4552950" cy="35179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05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0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05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05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05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20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0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0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0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7649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+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05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72066" y="2071678"/>
            <a:ext cx="371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/>
              <a:t>STEP-3</a:t>
            </a:r>
          </a:p>
          <a:p>
            <a:endParaRPr lang="en-IN" b="1" dirty="0"/>
          </a:p>
          <a:p>
            <a:r>
              <a:rPr lang="en-IN" b="1" dirty="0"/>
              <a:t>Addition of Hundreds place value  </a:t>
            </a:r>
          </a:p>
          <a:p>
            <a:endParaRPr lang="en-IN" b="1" dirty="0"/>
          </a:p>
          <a:p>
            <a:pPr marL="342900" indent="-342900"/>
            <a:r>
              <a:rPr lang="en-IN" b="1" dirty="0"/>
              <a:t>4+  8 =  12 Hundreds </a:t>
            </a:r>
          </a:p>
          <a:p>
            <a:pPr marL="342900" indent="-342900"/>
            <a:r>
              <a:rPr lang="en-IN" b="1" dirty="0"/>
              <a:t>          = 1 Thousand + 2 Hundreds</a:t>
            </a:r>
          </a:p>
          <a:p>
            <a:pPr marL="342900" indent="-342900"/>
            <a:endParaRPr lang="en-IN" b="1" dirty="0"/>
          </a:p>
          <a:p>
            <a:pPr marL="342900" indent="-342900"/>
            <a:r>
              <a:rPr lang="en-IN" b="1" dirty="0"/>
              <a:t>Write 2 under hundreds column and  carry 1 thousand to thousands column</a:t>
            </a:r>
          </a:p>
        </p:txBody>
      </p:sp>
      <p:sp>
        <p:nvSpPr>
          <p:cNvPr id="6" name="Oval 5"/>
          <p:cNvSpPr/>
          <p:nvPr/>
        </p:nvSpPr>
        <p:spPr>
          <a:xfrm>
            <a:off x="1500166" y="2285992"/>
            <a:ext cx="428628" cy="2857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2910" y="1397000"/>
          <a:ext cx="4024365" cy="3246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4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4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48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48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71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TH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4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3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7</a:t>
                      </a:r>
                      <a:endParaRPr lang="en-US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760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+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1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2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8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5</a:t>
                      </a:r>
                      <a:endParaRPr lang="en-US" b="1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786314" y="1571612"/>
            <a:ext cx="3786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/>
              <a:t>STEP-4</a:t>
            </a:r>
          </a:p>
          <a:p>
            <a:endParaRPr lang="en-IN" sz="2000" b="1" dirty="0"/>
          </a:p>
          <a:p>
            <a:r>
              <a:rPr lang="en-IN" sz="2000" b="1" dirty="0"/>
              <a:t>Addition of Thousands place value  </a:t>
            </a:r>
          </a:p>
          <a:p>
            <a:endParaRPr lang="en-IN" sz="2000" b="1" dirty="0"/>
          </a:p>
          <a:p>
            <a:pPr marL="342900" indent="-342900"/>
            <a:r>
              <a:rPr lang="en-IN" sz="2000" b="1" dirty="0"/>
              <a:t>7+  1(carry over) =  8Thousands</a:t>
            </a:r>
          </a:p>
          <a:p>
            <a:pPr marL="342900" indent="-342900">
              <a:buAutoNum type="arabicPlain" startAt="3"/>
            </a:pPr>
            <a:endParaRPr lang="en-IN" sz="2000" b="1" dirty="0"/>
          </a:p>
          <a:p>
            <a:pPr marL="342900" indent="-342900"/>
            <a:r>
              <a:rPr lang="en-IN" sz="2000" b="1" dirty="0"/>
              <a:t>Write 8 in Thousands column</a:t>
            </a:r>
          </a:p>
        </p:txBody>
      </p:sp>
      <p:sp>
        <p:nvSpPr>
          <p:cNvPr id="6" name="Oval 5"/>
          <p:cNvSpPr/>
          <p:nvPr/>
        </p:nvSpPr>
        <p:spPr>
          <a:xfrm>
            <a:off x="1643042" y="2071678"/>
            <a:ext cx="428628" cy="2857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8662" y="428604"/>
            <a:ext cx="764386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ADDITION</a:t>
            </a:r>
          </a:p>
          <a:p>
            <a:pPr algn="ctr"/>
            <a:r>
              <a:rPr lang="en-IN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A FUNDAMENTAL OPERATION</a:t>
            </a:r>
          </a:p>
          <a:p>
            <a:pPr algn="ctr"/>
            <a:r>
              <a:rPr lang="e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OF MATHEMATICS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914400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786314" y="4357694"/>
            <a:ext cx="107157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57200"/>
            <a:ext cx="8777318" cy="685784"/>
          </a:xfrm>
        </p:spPr>
        <p:txBody>
          <a:bodyPr>
            <a:normAutofit fontScale="90000"/>
          </a:bodyPr>
          <a:lstStyle/>
          <a:p>
            <a:r>
              <a:rPr lang="en-IN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/>
            </a:r>
            <a:br>
              <a:rPr lang="en-IN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IN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WORD</a:t>
            </a:r>
            <a:r>
              <a:rPr lang="en-IN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en-IN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PROBLEMS</a:t>
            </a:r>
            <a:r>
              <a:rPr lang="en-IN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en-IN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</a:br>
            <a:endParaRPr lang="en-US" dirty="0">
              <a:solidFill>
                <a:srgbClr val="8B0805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214422"/>
            <a:ext cx="8786874" cy="50167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dirty="0"/>
              <a:t>Q1) Raman sold 1022 pink kites, 989 red kites and 85 white kites in one day. Find the total number of kites sold.</a:t>
            </a:r>
          </a:p>
          <a:p>
            <a:r>
              <a:rPr lang="en-IN" sz="2400" b="1" dirty="0"/>
              <a:t>Solution:</a:t>
            </a:r>
            <a:r>
              <a:rPr lang="en-IN" sz="2400" dirty="0"/>
              <a:t> </a:t>
            </a:r>
          </a:p>
          <a:p>
            <a:r>
              <a:rPr lang="en-IN" sz="2400" b="1" dirty="0"/>
              <a:t>We will add all the kites of three colours to get the total number of kites sold.</a:t>
            </a:r>
          </a:p>
          <a:p>
            <a:r>
              <a:rPr lang="en-IN" sz="2400" b="1" dirty="0"/>
              <a:t>    Number of pink kites sold        =     1022</a:t>
            </a:r>
          </a:p>
          <a:p>
            <a:r>
              <a:rPr lang="en-IN" sz="2400" b="1" dirty="0"/>
              <a:t>    Number of red kites sold          =       989</a:t>
            </a:r>
          </a:p>
          <a:p>
            <a:r>
              <a:rPr lang="en-IN" sz="2400" b="1" dirty="0"/>
              <a:t>    Number of white kites sold      = </a:t>
            </a:r>
            <a:r>
              <a:rPr lang="en-IN" sz="2400" b="1" dirty="0">
                <a:ln>
                  <a:solidFill>
                    <a:schemeClr val="tx1"/>
                  </a:solidFill>
                </a:ln>
              </a:rPr>
              <a:t>+</a:t>
            </a:r>
            <a:r>
              <a:rPr lang="en-IN" sz="2400" b="1" dirty="0"/>
              <a:t>      85</a:t>
            </a:r>
          </a:p>
          <a:p>
            <a:r>
              <a:rPr lang="en-IN" sz="2400" b="1" dirty="0"/>
              <a:t>    Total number of kites sold        =     2096</a:t>
            </a:r>
          </a:p>
          <a:p>
            <a:endParaRPr lang="en-IN" sz="2400" b="1" dirty="0"/>
          </a:p>
          <a:p>
            <a:r>
              <a:rPr lang="en-IN" sz="2400" b="1" dirty="0"/>
              <a:t>Raman sold 2096 kites in total</a:t>
            </a:r>
          </a:p>
          <a:p>
            <a:endParaRPr lang="en-IN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215074" y="3643314"/>
            <a:ext cx="121444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8596" y="428604"/>
            <a:ext cx="8501122" cy="587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dirty="0"/>
              <a:t>Q2) Mr </a:t>
            </a:r>
            <a:r>
              <a:rPr lang="en-IN" sz="2800" dirty="0" err="1"/>
              <a:t>kapur</a:t>
            </a:r>
            <a:r>
              <a:rPr lang="en-IN" sz="2800" dirty="0"/>
              <a:t> bought a washing machine for Rs9000 and a chair for Rs950. How much money did he spent in all?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Solution: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We will add the money spent on the washing machine and chair to get the total money spent.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      Money spent on a washing machine  =  Rs 9000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      Money spent on a chair                      =+Rs   950</a:t>
            </a: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      Total money spent		           =   Rs 9950	</a:t>
            </a: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Mr. </a:t>
            </a:r>
            <a:r>
              <a:rPr lang="en-IN" sz="2400" dirty="0" err="1">
                <a:latin typeface="Arial" pitchFamily="34" charset="0"/>
                <a:cs typeface="Arial" pitchFamily="34" charset="0"/>
              </a:rPr>
              <a:t>Kapur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 spent Rs9950 in all.									 </a:t>
            </a:r>
          </a:p>
          <a:p>
            <a:endParaRPr lang="en-IN" sz="2400" dirty="0"/>
          </a:p>
          <a:p>
            <a:r>
              <a:rPr lang="en-IN" sz="2400" dirty="0"/>
              <a:t> 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929454" y="4000504"/>
            <a:ext cx="114300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00628" y="5929330"/>
            <a:ext cx="114300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86800" cy="838200"/>
          </a:xfrm>
        </p:spPr>
        <p:txBody>
          <a:bodyPr/>
          <a:lstStyle/>
          <a:p>
            <a:r>
              <a:rPr lang="en-IN" dirty="0"/>
              <a:t>Value based question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948690"/>
            <a:ext cx="79296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latin typeface="Arial" pitchFamily="34" charset="0"/>
                <a:cs typeface="Arial" pitchFamily="34" charset="0"/>
              </a:rPr>
              <a:t>Vasanti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didi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comes to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Rahul’s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house everyday to help his mother in household work. Her six year old son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Jagan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got admission in Class-I. In order to help her ,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Rahul’s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grandmother gave her Rs1500  for purchasing books. His parents gave Rs3460 for buying school uniform and bag.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Rahul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and his sister also contributed Rs170 from their piggy bank and bought a pencil box for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Jagan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. Now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Jagan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had everything required to study in the school.</a:t>
            </a:r>
            <a:endParaRPr lang="en-IN" dirty="0"/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Q1) How much money did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Rahul’s</a:t>
            </a:r>
            <a:r>
              <a:rPr lang="en-IN" dirty="0">
                <a:latin typeface="Arial" pitchFamily="34" charset="0"/>
                <a:cs typeface="Arial" pitchFamily="34" charset="0"/>
              </a:rPr>
              <a:t> parents and grandmother give to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Vasanti</a:t>
            </a:r>
            <a:r>
              <a:rPr lang="en-IN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Ans</a:t>
            </a:r>
            <a:r>
              <a:rPr lang="en-IN" dirty="0">
                <a:latin typeface="Arial" pitchFamily="34" charset="0"/>
                <a:cs typeface="Arial" pitchFamily="34" charset="0"/>
              </a:rPr>
              <a:t>: Money given by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</a:t>
            </a:r>
            <a:r>
              <a:rPr lang="en-IN" dirty="0">
                <a:latin typeface="Arial" pitchFamily="34" charset="0"/>
                <a:cs typeface="Arial" pitchFamily="34" charset="0"/>
              </a:rPr>
              <a:t>’ parents                                            =  Rs  3460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        Money  given by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</a:t>
            </a:r>
            <a:r>
              <a:rPr lang="en-IN" dirty="0">
                <a:latin typeface="Arial" pitchFamily="34" charset="0"/>
                <a:cs typeface="Arial" pitchFamily="34" charset="0"/>
              </a:rPr>
              <a:t>’ grandmother                                  =  Rs  1500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       Total money given by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Rahul’s</a:t>
            </a:r>
            <a:r>
              <a:rPr lang="en-IN" dirty="0">
                <a:latin typeface="Arial" pitchFamily="34" charset="0"/>
                <a:cs typeface="Arial" pitchFamily="34" charset="0"/>
              </a:rPr>
              <a:t> parents and grandmother    =    Rs  4960	</a:t>
            </a:r>
          </a:p>
          <a:p>
            <a:endParaRPr lang="en-IN" dirty="0">
              <a:latin typeface="Arial" pitchFamily="34" charset="0"/>
              <a:cs typeface="Arial" pitchFamily="34" charset="0"/>
            </a:endParaRP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Q2)How much money did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</a:t>
            </a:r>
            <a:r>
              <a:rPr lang="en-IN" dirty="0">
                <a:latin typeface="Arial" pitchFamily="34" charset="0"/>
                <a:cs typeface="Arial" pitchFamily="34" charset="0"/>
              </a:rPr>
              <a:t>’ family give to help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Vasanti</a:t>
            </a:r>
            <a:r>
              <a:rPr lang="en-IN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Ans</a:t>
            </a:r>
            <a:r>
              <a:rPr lang="en-IN" dirty="0">
                <a:latin typeface="Arial" pitchFamily="34" charset="0"/>
                <a:cs typeface="Arial" pitchFamily="34" charset="0"/>
              </a:rPr>
              <a:t>: Total money given by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Rahul’s</a:t>
            </a:r>
            <a:r>
              <a:rPr lang="en-IN" dirty="0">
                <a:latin typeface="Arial" pitchFamily="34" charset="0"/>
                <a:cs typeface="Arial" pitchFamily="34" charset="0"/>
              </a:rPr>
              <a:t> family =      Rs 3460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                                                                          Rs 1500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                                                                        +Rs   170	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                                                                           Rs 5130</a:t>
            </a:r>
          </a:p>
          <a:p>
            <a:r>
              <a:rPr lang="en-IN" dirty="0">
                <a:latin typeface="Arial" pitchFamily="34" charset="0"/>
                <a:cs typeface="Arial" pitchFamily="34" charset="0"/>
              </a:rPr>
              <a:t>Q3)Suggest any two ways in which you can help someone like </a:t>
            </a:r>
            <a:r>
              <a:rPr lang="en-IN" dirty="0" err="1">
                <a:latin typeface="Arial" pitchFamily="34" charset="0"/>
                <a:cs typeface="Arial" pitchFamily="34" charset="0"/>
              </a:rPr>
              <a:t>Jagan</a:t>
            </a:r>
            <a:r>
              <a:rPr lang="en-IN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5852" y="2071678"/>
            <a:ext cx="6858048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THANK  YOU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6842" cy="659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6" y="0"/>
            <a:ext cx="913445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xmlns="" id="{2A8139D4-F505-48C9-8DCA-E91FE36A7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7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5828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/>
              <a:t>Addition (4- digit numbers)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1538" y="2714620"/>
          <a:ext cx="3929090" cy="314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089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>
                          <a:solidFill>
                            <a:srgbClr val="FFFF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O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08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4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7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3</a:t>
                      </a:r>
                      <a:endParaRPr lang="en-US" sz="2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0596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/>
                        <a:t>+</a:t>
                      </a:r>
                      <a:endParaRPr lang="en-US" sz="32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2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08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u="sng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1472" y="1285860"/>
            <a:ext cx="6429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ADD 4573 AND 2115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3143248"/>
            <a:ext cx="37147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STEP-1</a:t>
            </a:r>
          </a:p>
          <a:p>
            <a:endParaRPr lang="en-IN" sz="2000" dirty="0"/>
          </a:p>
          <a:p>
            <a:r>
              <a:rPr lang="en-IN" sz="2000" dirty="0"/>
              <a:t>Addition of Ones place value  </a:t>
            </a:r>
          </a:p>
          <a:p>
            <a:endParaRPr lang="en-IN" sz="2000" dirty="0"/>
          </a:p>
          <a:p>
            <a:pPr marL="342900" indent="-342900">
              <a:buAutoNum type="arabicPlain" startAt="3"/>
            </a:pPr>
            <a:r>
              <a:rPr lang="en-IN" sz="2000" dirty="0"/>
              <a:t>+  5 =  8 Ones</a:t>
            </a:r>
          </a:p>
          <a:p>
            <a:pPr marL="342900" indent="-342900">
              <a:buAutoNum type="arabicPlain" startAt="3"/>
            </a:pPr>
            <a:endParaRPr lang="en-IN" sz="2000" dirty="0"/>
          </a:p>
          <a:p>
            <a:pPr marL="342900" indent="-342900"/>
            <a:r>
              <a:rPr lang="en-IN" sz="2000" dirty="0"/>
              <a:t>Write 8 in Ones column</a:t>
            </a:r>
          </a:p>
          <a:p>
            <a:pPr marL="342900" indent="-342900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2214554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Putting the numbers  in column format as shown below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35" y="1071547"/>
          <a:ext cx="4429155" cy="38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836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O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4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7</a:t>
                      </a:r>
                      <a:endParaRPr lang="en-US" sz="2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3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2550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/>
                        <a:t>+</a:t>
                      </a:r>
                      <a:endParaRPr lang="en-US" sz="32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2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u="sng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072066" y="1428736"/>
            <a:ext cx="35004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Arial" pitchFamily="34" charset="0"/>
                <a:cs typeface="Arial" pitchFamily="34" charset="0"/>
              </a:rPr>
              <a:t>STEP- 2</a:t>
            </a: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Addition of Tens place value  </a:t>
            </a: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400" dirty="0">
                <a:latin typeface="Arial" pitchFamily="34" charset="0"/>
                <a:cs typeface="Arial" pitchFamily="34" charset="0"/>
              </a:rPr>
              <a:t>7 +  1 =  8   Tens</a:t>
            </a:r>
          </a:p>
          <a:p>
            <a:pPr marL="342900" indent="-342900">
              <a:buAutoNum type="arabicPlain" startAt="3"/>
            </a:pPr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400" dirty="0">
                <a:latin typeface="Arial" pitchFamily="34" charset="0"/>
                <a:cs typeface="Arial" pitchFamily="34" charset="0"/>
              </a:rPr>
              <a:t>Write 8 in Tens column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4348" y="1285860"/>
          <a:ext cx="4429155" cy="38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58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836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rgbClr val="FFFF00"/>
                          </a:solidFill>
                        </a:rPr>
                        <a:t>O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4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7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3</a:t>
                      </a:r>
                      <a:endParaRPr lang="en-US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2550">
                <a:tc>
                  <a:txBody>
                    <a:bodyPr/>
                    <a:lstStyle/>
                    <a:p>
                      <a:pPr algn="ctr"/>
                      <a:r>
                        <a:rPr lang="en-IN" sz="3200" dirty="0"/>
                        <a:t>+</a:t>
                      </a:r>
                      <a:endParaRPr lang="en-US" sz="32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2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1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5</a:t>
                      </a:r>
                      <a:endParaRPr lang="en-US" sz="28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83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u="none" dirty="0"/>
                        <a:t>6</a:t>
                      </a:r>
                      <a:endParaRPr lang="en-US" sz="2800" u="none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8</a:t>
                      </a:r>
                      <a:endParaRPr lang="en-US" sz="28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57818" y="1571612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Arial" pitchFamily="34" charset="0"/>
                <a:cs typeface="Arial" pitchFamily="34" charset="0"/>
              </a:rPr>
              <a:t>STEP- 3</a:t>
            </a: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  <a:p>
            <a:r>
              <a:rPr lang="en-IN" sz="2400" dirty="0">
                <a:latin typeface="Arial" pitchFamily="34" charset="0"/>
                <a:cs typeface="Arial" pitchFamily="34" charset="0"/>
              </a:rPr>
              <a:t>Addition of Hundreds place value  </a:t>
            </a: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400" dirty="0">
                <a:latin typeface="Arial" pitchFamily="34" charset="0"/>
                <a:cs typeface="Arial" pitchFamily="34" charset="0"/>
              </a:rPr>
              <a:t>5 +  1 =  6   Hundreds</a:t>
            </a:r>
          </a:p>
          <a:p>
            <a:pPr marL="342900" indent="-342900">
              <a:buAutoNum type="arabicPlain" startAt="3"/>
            </a:pPr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IN" sz="2400" dirty="0">
                <a:latin typeface="Arial" pitchFamily="34" charset="0"/>
                <a:cs typeface="Arial" pitchFamily="34" charset="0"/>
              </a:rPr>
              <a:t>Write 6 in Hundreds column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802</TotalTime>
  <Words>969</Words>
  <Application>Microsoft Office PowerPoint</Application>
  <PresentationFormat>On-screen Show (4:3)</PresentationFormat>
  <Paragraphs>421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Trek</vt:lpstr>
      <vt:lpstr>Slide 1</vt:lpstr>
      <vt:lpstr>Slide 2</vt:lpstr>
      <vt:lpstr>Slide 3</vt:lpstr>
      <vt:lpstr>Slide 4</vt:lpstr>
      <vt:lpstr>Slide 5</vt:lpstr>
      <vt:lpstr>Slide 6</vt:lpstr>
      <vt:lpstr>Addition (4- digit numbers)</vt:lpstr>
      <vt:lpstr>Slide 8</vt:lpstr>
      <vt:lpstr>Slide 9</vt:lpstr>
      <vt:lpstr>Slide 10</vt:lpstr>
      <vt:lpstr>  Addition (with regrouping)  </vt:lpstr>
      <vt:lpstr>Slide 12</vt:lpstr>
      <vt:lpstr>Slide 13</vt:lpstr>
      <vt:lpstr>Slide 14</vt:lpstr>
      <vt:lpstr>Slide 15</vt:lpstr>
      <vt:lpstr>ADDING THREE NUMBERS</vt:lpstr>
      <vt:lpstr>Slide 17</vt:lpstr>
      <vt:lpstr>Slide 18</vt:lpstr>
      <vt:lpstr>Slide 19</vt:lpstr>
      <vt:lpstr> WORD PROBLEMS </vt:lpstr>
      <vt:lpstr>Slide 21</vt:lpstr>
      <vt:lpstr>Value based question</vt:lpstr>
      <vt:lpstr>Slide 23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rajni bala</cp:lastModifiedBy>
  <cp:revision>82</cp:revision>
  <dcterms:created xsi:type="dcterms:W3CDTF">2020-04-16T10:58:25Z</dcterms:created>
  <dcterms:modified xsi:type="dcterms:W3CDTF">2020-07-01T07:30:12Z</dcterms:modified>
</cp:coreProperties>
</file>