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8" r:id="rId12"/>
    <p:sldId id="27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694"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1048695"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38559E-7CFD-430B-BBB4-D87809719344}" type="datetimeFigureOut">
              <a:rPr lang="en-US" smtClean="0"/>
              <a:pPr/>
              <a:t>6/25/2020</a:t>
            </a:fld>
            <a:endParaRPr lang="en-US"/>
          </a:p>
        </p:txBody>
      </p:sp>
      <p:sp>
        <p:nvSpPr>
          <p:cNvPr id="104869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48697"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98"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1048699"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699F35-9E68-4256-A512-C28647AC690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lstStyle/>
          <a:p>
            <a:fld id="{DD43C071-2B22-4689-ACBD-C40E23E16753}" type="datetimeFigureOut">
              <a:rPr lang="en-US" smtClean="0"/>
              <a:pPr/>
              <a:t>6/25/2020</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8197FC7E-F4FF-4B7D-A44B-34CDA92EA88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61" name="Title 1"/>
          <p:cNvSpPr>
            <a:spLocks noGrp="1"/>
          </p:cNvSpPr>
          <p:nvPr>
            <p:ph type="title"/>
          </p:nvPr>
        </p:nvSpPr>
        <p:spPr/>
        <p:txBody>
          <a:bodyPr/>
          <a:lstStyle/>
          <a:p>
            <a:r>
              <a:rPr lang="en-US" smtClean="0"/>
              <a:t>Click to edit Master title style</a:t>
            </a:r>
            <a:endParaRPr lang="en-US"/>
          </a:p>
        </p:txBody>
      </p:sp>
      <p:sp>
        <p:nvSpPr>
          <p:cNvPr id="1048662"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63" name="Date Placeholder 3"/>
          <p:cNvSpPr>
            <a:spLocks noGrp="1"/>
          </p:cNvSpPr>
          <p:nvPr>
            <p:ph type="dt" sz="half" idx="10"/>
          </p:nvPr>
        </p:nvSpPr>
        <p:spPr/>
        <p:txBody>
          <a:bodyPr/>
          <a:lstStyle/>
          <a:p>
            <a:fld id="{DD43C071-2B22-4689-ACBD-C40E23E16753}" type="datetimeFigureOut">
              <a:rPr lang="en-US" smtClean="0"/>
              <a:pPr/>
              <a:t>6/25/2020</a:t>
            </a:fld>
            <a:endParaRPr lang="en-US"/>
          </a:p>
        </p:txBody>
      </p:sp>
      <p:sp>
        <p:nvSpPr>
          <p:cNvPr id="1048664" name="Footer Placeholder 4"/>
          <p:cNvSpPr>
            <a:spLocks noGrp="1"/>
          </p:cNvSpPr>
          <p:nvPr>
            <p:ph type="ftr" sz="quarter" idx="11"/>
          </p:nvPr>
        </p:nvSpPr>
        <p:spPr/>
        <p:txBody>
          <a:bodyPr/>
          <a:lstStyle/>
          <a:p>
            <a:endParaRPr lang="en-US"/>
          </a:p>
        </p:txBody>
      </p:sp>
      <p:sp>
        <p:nvSpPr>
          <p:cNvPr id="1048665" name="Slide Number Placeholder 5"/>
          <p:cNvSpPr>
            <a:spLocks noGrp="1"/>
          </p:cNvSpPr>
          <p:nvPr>
            <p:ph type="sldNum" sz="quarter" idx="12"/>
          </p:nvPr>
        </p:nvSpPr>
        <p:spPr/>
        <p:txBody>
          <a:bodyPr/>
          <a:lstStyle/>
          <a:p>
            <a:fld id="{8197FC7E-F4FF-4B7D-A44B-34CDA92EA8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50"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1048651"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52" name="Date Placeholder 3"/>
          <p:cNvSpPr>
            <a:spLocks noGrp="1"/>
          </p:cNvSpPr>
          <p:nvPr>
            <p:ph type="dt" sz="half" idx="10"/>
          </p:nvPr>
        </p:nvSpPr>
        <p:spPr/>
        <p:txBody>
          <a:bodyPr/>
          <a:lstStyle/>
          <a:p>
            <a:fld id="{DD43C071-2B22-4689-ACBD-C40E23E16753}" type="datetimeFigureOut">
              <a:rPr lang="en-US" smtClean="0"/>
              <a:pPr/>
              <a:t>6/25/2020</a:t>
            </a:fld>
            <a:endParaRPr lang="en-US"/>
          </a:p>
        </p:txBody>
      </p:sp>
      <p:sp>
        <p:nvSpPr>
          <p:cNvPr id="1048653" name="Footer Placeholder 4"/>
          <p:cNvSpPr>
            <a:spLocks noGrp="1"/>
          </p:cNvSpPr>
          <p:nvPr>
            <p:ph type="ftr" sz="quarter" idx="11"/>
          </p:nvPr>
        </p:nvSpPr>
        <p:spPr/>
        <p:txBody>
          <a:bodyPr/>
          <a:lstStyle/>
          <a:p>
            <a:endParaRPr lang="en-US"/>
          </a:p>
        </p:txBody>
      </p:sp>
      <p:sp>
        <p:nvSpPr>
          <p:cNvPr id="1048654" name="Slide Number Placeholder 5"/>
          <p:cNvSpPr>
            <a:spLocks noGrp="1"/>
          </p:cNvSpPr>
          <p:nvPr>
            <p:ph type="sldNum" sz="quarter" idx="12"/>
          </p:nvPr>
        </p:nvSpPr>
        <p:spPr/>
        <p:txBody>
          <a:bodyPr/>
          <a:lstStyle/>
          <a:p>
            <a:fld id="{8197FC7E-F4FF-4B7D-A44B-34CDA92EA8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smtClean="0"/>
              <a:t>Click to edit Master title style</a:t>
            </a:r>
            <a:endParaRPr lang="en-US"/>
          </a:p>
        </p:txBody>
      </p:sp>
      <p:sp>
        <p:nvSpPr>
          <p:cNvPr id="1048589"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0" name="Date Placeholder 3"/>
          <p:cNvSpPr>
            <a:spLocks noGrp="1"/>
          </p:cNvSpPr>
          <p:nvPr>
            <p:ph type="dt" sz="half" idx="10"/>
          </p:nvPr>
        </p:nvSpPr>
        <p:spPr/>
        <p:txBody>
          <a:bodyPr/>
          <a:lstStyle/>
          <a:p>
            <a:fld id="{DD43C071-2B22-4689-ACBD-C40E23E16753}" type="datetimeFigureOut">
              <a:rPr lang="en-US" smtClean="0"/>
              <a:pPr/>
              <a:t>6/25/2020</a:t>
            </a:fld>
            <a:endParaRPr lang="en-US"/>
          </a:p>
        </p:txBody>
      </p:sp>
      <p:sp>
        <p:nvSpPr>
          <p:cNvPr id="1048591" name="Footer Placeholder 4"/>
          <p:cNvSpPr>
            <a:spLocks noGrp="1"/>
          </p:cNvSpPr>
          <p:nvPr>
            <p:ph type="ftr" sz="quarter" idx="11"/>
          </p:nvPr>
        </p:nvSpPr>
        <p:spPr/>
        <p:txBody>
          <a:bodyPr/>
          <a:lstStyle/>
          <a:p>
            <a:endParaRPr lang="en-US"/>
          </a:p>
        </p:txBody>
      </p:sp>
      <p:sp>
        <p:nvSpPr>
          <p:cNvPr id="1048592" name="Slide Number Placeholder 5"/>
          <p:cNvSpPr>
            <a:spLocks noGrp="1"/>
          </p:cNvSpPr>
          <p:nvPr>
            <p:ph type="sldNum" sz="quarter" idx="12"/>
          </p:nvPr>
        </p:nvSpPr>
        <p:spPr/>
        <p:txBody>
          <a:bodyPr/>
          <a:lstStyle/>
          <a:p>
            <a:fld id="{8197FC7E-F4FF-4B7D-A44B-34CDA92EA8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66"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1048667"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68" name="Date Placeholder 3"/>
          <p:cNvSpPr>
            <a:spLocks noGrp="1"/>
          </p:cNvSpPr>
          <p:nvPr>
            <p:ph type="dt" sz="half" idx="10"/>
          </p:nvPr>
        </p:nvSpPr>
        <p:spPr/>
        <p:txBody>
          <a:bodyPr/>
          <a:lstStyle/>
          <a:p>
            <a:fld id="{DD43C071-2B22-4689-ACBD-C40E23E16753}" type="datetimeFigureOut">
              <a:rPr lang="en-US" smtClean="0"/>
              <a:pPr/>
              <a:t>6/25/2020</a:t>
            </a:fld>
            <a:endParaRPr lang="en-US"/>
          </a:p>
        </p:txBody>
      </p:sp>
      <p:sp>
        <p:nvSpPr>
          <p:cNvPr id="1048669" name="Footer Placeholder 4"/>
          <p:cNvSpPr>
            <a:spLocks noGrp="1"/>
          </p:cNvSpPr>
          <p:nvPr>
            <p:ph type="ftr" sz="quarter" idx="11"/>
          </p:nvPr>
        </p:nvSpPr>
        <p:spPr/>
        <p:txBody>
          <a:bodyPr/>
          <a:lstStyle/>
          <a:p>
            <a:endParaRPr lang="en-US"/>
          </a:p>
        </p:txBody>
      </p:sp>
      <p:sp>
        <p:nvSpPr>
          <p:cNvPr id="1048670" name="Slide Number Placeholder 5"/>
          <p:cNvSpPr>
            <a:spLocks noGrp="1"/>
          </p:cNvSpPr>
          <p:nvPr>
            <p:ph type="sldNum" sz="quarter" idx="12"/>
          </p:nvPr>
        </p:nvSpPr>
        <p:spPr/>
        <p:txBody>
          <a:bodyPr/>
          <a:lstStyle/>
          <a:p>
            <a:fld id="{8197FC7E-F4FF-4B7D-A44B-34CDA92EA8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71" name="Title 1"/>
          <p:cNvSpPr>
            <a:spLocks noGrp="1"/>
          </p:cNvSpPr>
          <p:nvPr>
            <p:ph type="title"/>
          </p:nvPr>
        </p:nvSpPr>
        <p:spPr/>
        <p:txBody>
          <a:bodyPr/>
          <a:lstStyle/>
          <a:p>
            <a:r>
              <a:rPr lang="en-US" smtClean="0"/>
              <a:t>Click to edit Master title style</a:t>
            </a:r>
            <a:endParaRPr lang="en-US"/>
          </a:p>
        </p:txBody>
      </p:sp>
      <p:sp>
        <p:nvSpPr>
          <p:cNvPr id="1048672"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73"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74" name="Date Placeholder 4"/>
          <p:cNvSpPr>
            <a:spLocks noGrp="1"/>
          </p:cNvSpPr>
          <p:nvPr>
            <p:ph type="dt" sz="half" idx="10"/>
          </p:nvPr>
        </p:nvSpPr>
        <p:spPr/>
        <p:txBody>
          <a:bodyPr/>
          <a:lstStyle/>
          <a:p>
            <a:fld id="{DD43C071-2B22-4689-ACBD-C40E23E16753}" type="datetimeFigureOut">
              <a:rPr lang="en-US" smtClean="0"/>
              <a:pPr/>
              <a:t>6/25/2020</a:t>
            </a:fld>
            <a:endParaRPr lang="en-US"/>
          </a:p>
        </p:txBody>
      </p:sp>
      <p:sp>
        <p:nvSpPr>
          <p:cNvPr id="1048675" name="Footer Placeholder 5"/>
          <p:cNvSpPr>
            <a:spLocks noGrp="1"/>
          </p:cNvSpPr>
          <p:nvPr>
            <p:ph type="ftr" sz="quarter" idx="11"/>
          </p:nvPr>
        </p:nvSpPr>
        <p:spPr/>
        <p:txBody>
          <a:bodyPr/>
          <a:lstStyle/>
          <a:p>
            <a:endParaRPr lang="en-US"/>
          </a:p>
        </p:txBody>
      </p:sp>
      <p:sp>
        <p:nvSpPr>
          <p:cNvPr id="1048676" name="Slide Number Placeholder 6"/>
          <p:cNvSpPr>
            <a:spLocks noGrp="1"/>
          </p:cNvSpPr>
          <p:nvPr>
            <p:ph type="sldNum" sz="quarter" idx="12"/>
          </p:nvPr>
        </p:nvSpPr>
        <p:spPr/>
        <p:txBody>
          <a:bodyPr/>
          <a:lstStyle/>
          <a:p>
            <a:fld id="{8197FC7E-F4FF-4B7D-A44B-34CDA92EA8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77" name="Title 1"/>
          <p:cNvSpPr>
            <a:spLocks noGrp="1"/>
          </p:cNvSpPr>
          <p:nvPr>
            <p:ph type="title"/>
          </p:nvPr>
        </p:nvSpPr>
        <p:spPr/>
        <p:txBody>
          <a:bodyPr/>
          <a:lstStyle/>
          <a:p>
            <a:r>
              <a:rPr lang="en-US" smtClean="0"/>
              <a:t>Click to edit Master title style</a:t>
            </a:r>
            <a:endParaRPr lang="en-US"/>
          </a:p>
        </p:txBody>
      </p:sp>
      <p:sp>
        <p:nvSpPr>
          <p:cNvPr id="1048678"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79"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80"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81"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82" name="Date Placeholder 6"/>
          <p:cNvSpPr>
            <a:spLocks noGrp="1"/>
          </p:cNvSpPr>
          <p:nvPr>
            <p:ph type="dt" sz="half" idx="10"/>
          </p:nvPr>
        </p:nvSpPr>
        <p:spPr/>
        <p:txBody>
          <a:bodyPr/>
          <a:lstStyle/>
          <a:p>
            <a:fld id="{DD43C071-2B22-4689-ACBD-C40E23E16753}" type="datetimeFigureOut">
              <a:rPr lang="en-US" smtClean="0"/>
              <a:pPr/>
              <a:t>6/25/2020</a:t>
            </a:fld>
            <a:endParaRPr lang="en-US"/>
          </a:p>
        </p:txBody>
      </p:sp>
      <p:sp>
        <p:nvSpPr>
          <p:cNvPr id="1048683" name="Footer Placeholder 7"/>
          <p:cNvSpPr>
            <a:spLocks noGrp="1"/>
          </p:cNvSpPr>
          <p:nvPr>
            <p:ph type="ftr" sz="quarter" idx="11"/>
          </p:nvPr>
        </p:nvSpPr>
        <p:spPr/>
        <p:txBody>
          <a:bodyPr/>
          <a:lstStyle/>
          <a:p>
            <a:endParaRPr lang="en-US"/>
          </a:p>
        </p:txBody>
      </p:sp>
      <p:sp>
        <p:nvSpPr>
          <p:cNvPr id="1048684" name="Slide Number Placeholder 8"/>
          <p:cNvSpPr>
            <a:spLocks noGrp="1"/>
          </p:cNvSpPr>
          <p:nvPr>
            <p:ph type="sldNum" sz="quarter" idx="12"/>
          </p:nvPr>
        </p:nvSpPr>
        <p:spPr/>
        <p:txBody>
          <a:bodyPr/>
          <a:lstStyle/>
          <a:p>
            <a:fld id="{8197FC7E-F4FF-4B7D-A44B-34CDA92EA8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46" name="Title 1"/>
          <p:cNvSpPr>
            <a:spLocks noGrp="1"/>
          </p:cNvSpPr>
          <p:nvPr>
            <p:ph type="title"/>
          </p:nvPr>
        </p:nvSpPr>
        <p:spPr/>
        <p:txBody>
          <a:bodyPr/>
          <a:lstStyle/>
          <a:p>
            <a:r>
              <a:rPr lang="en-US" smtClean="0"/>
              <a:t>Click to edit Master title style</a:t>
            </a:r>
            <a:endParaRPr lang="en-US"/>
          </a:p>
        </p:txBody>
      </p:sp>
      <p:sp>
        <p:nvSpPr>
          <p:cNvPr id="1048647" name="Date Placeholder 2"/>
          <p:cNvSpPr>
            <a:spLocks noGrp="1"/>
          </p:cNvSpPr>
          <p:nvPr>
            <p:ph type="dt" sz="half" idx="10"/>
          </p:nvPr>
        </p:nvSpPr>
        <p:spPr/>
        <p:txBody>
          <a:bodyPr/>
          <a:lstStyle/>
          <a:p>
            <a:fld id="{DD43C071-2B22-4689-ACBD-C40E23E16753}" type="datetimeFigureOut">
              <a:rPr lang="en-US" smtClean="0"/>
              <a:pPr/>
              <a:t>6/25/2020</a:t>
            </a:fld>
            <a:endParaRPr lang="en-US"/>
          </a:p>
        </p:txBody>
      </p:sp>
      <p:sp>
        <p:nvSpPr>
          <p:cNvPr id="1048648" name="Footer Placeholder 3"/>
          <p:cNvSpPr>
            <a:spLocks noGrp="1"/>
          </p:cNvSpPr>
          <p:nvPr>
            <p:ph type="ftr" sz="quarter" idx="11"/>
          </p:nvPr>
        </p:nvSpPr>
        <p:spPr/>
        <p:txBody>
          <a:bodyPr/>
          <a:lstStyle/>
          <a:p>
            <a:endParaRPr lang="en-US"/>
          </a:p>
        </p:txBody>
      </p:sp>
      <p:sp>
        <p:nvSpPr>
          <p:cNvPr id="1048649" name="Slide Number Placeholder 4"/>
          <p:cNvSpPr>
            <a:spLocks noGrp="1"/>
          </p:cNvSpPr>
          <p:nvPr>
            <p:ph type="sldNum" sz="quarter" idx="12"/>
          </p:nvPr>
        </p:nvSpPr>
        <p:spPr/>
        <p:txBody>
          <a:bodyPr/>
          <a:lstStyle/>
          <a:p>
            <a:fld id="{8197FC7E-F4FF-4B7D-A44B-34CDA92EA8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85" name="Date Placeholder 1"/>
          <p:cNvSpPr>
            <a:spLocks noGrp="1"/>
          </p:cNvSpPr>
          <p:nvPr>
            <p:ph type="dt" sz="half" idx="10"/>
          </p:nvPr>
        </p:nvSpPr>
        <p:spPr/>
        <p:txBody>
          <a:bodyPr/>
          <a:lstStyle/>
          <a:p>
            <a:fld id="{DD43C071-2B22-4689-ACBD-C40E23E16753}" type="datetimeFigureOut">
              <a:rPr lang="en-US" smtClean="0"/>
              <a:pPr/>
              <a:t>6/25/2020</a:t>
            </a:fld>
            <a:endParaRPr lang="en-US"/>
          </a:p>
        </p:txBody>
      </p:sp>
      <p:sp>
        <p:nvSpPr>
          <p:cNvPr id="1048686" name="Footer Placeholder 2"/>
          <p:cNvSpPr>
            <a:spLocks noGrp="1"/>
          </p:cNvSpPr>
          <p:nvPr>
            <p:ph type="ftr" sz="quarter" idx="11"/>
          </p:nvPr>
        </p:nvSpPr>
        <p:spPr/>
        <p:txBody>
          <a:bodyPr/>
          <a:lstStyle/>
          <a:p>
            <a:endParaRPr lang="en-US"/>
          </a:p>
        </p:txBody>
      </p:sp>
      <p:sp>
        <p:nvSpPr>
          <p:cNvPr id="1048687" name="Slide Number Placeholder 3"/>
          <p:cNvSpPr>
            <a:spLocks noGrp="1"/>
          </p:cNvSpPr>
          <p:nvPr>
            <p:ph type="sldNum" sz="quarter" idx="12"/>
          </p:nvPr>
        </p:nvSpPr>
        <p:spPr/>
        <p:txBody>
          <a:bodyPr/>
          <a:lstStyle/>
          <a:p>
            <a:fld id="{8197FC7E-F4FF-4B7D-A44B-34CDA92EA8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88"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1048689"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90"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91" name="Date Placeholder 4"/>
          <p:cNvSpPr>
            <a:spLocks noGrp="1"/>
          </p:cNvSpPr>
          <p:nvPr>
            <p:ph type="dt" sz="half" idx="10"/>
          </p:nvPr>
        </p:nvSpPr>
        <p:spPr/>
        <p:txBody>
          <a:bodyPr/>
          <a:lstStyle/>
          <a:p>
            <a:fld id="{DD43C071-2B22-4689-ACBD-C40E23E16753}" type="datetimeFigureOut">
              <a:rPr lang="en-US" smtClean="0"/>
              <a:pPr/>
              <a:t>6/25/2020</a:t>
            </a:fld>
            <a:endParaRPr lang="en-US"/>
          </a:p>
        </p:txBody>
      </p:sp>
      <p:sp>
        <p:nvSpPr>
          <p:cNvPr id="1048692" name="Footer Placeholder 5"/>
          <p:cNvSpPr>
            <a:spLocks noGrp="1"/>
          </p:cNvSpPr>
          <p:nvPr>
            <p:ph type="ftr" sz="quarter" idx="11"/>
          </p:nvPr>
        </p:nvSpPr>
        <p:spPr/>
        <p:txBody>
          <a:bodyPr/>
          <a:lstStyle/>
          <a:p>
            <a:endParaRPr lang="en-US"/>
          </a:p>
        </p:txBody>
      </p:sp>
      <p:sp>
        <p:nvSpPr>
          <p:cNvPr id="1048693" name="Slide Number Placeholder 6"/>
          <p:cNvSpPr>
            <a:spLocks noGrp="1"/>
          </p:cNvSpPr>
          <p:nvPr>
            <p:ph type="sldNum" sz="quarter" idx="12"/>
          </p:nvPr>
        </p:nvSpPr>
        <p:spPr/>
        <p:txBody>
          <a:bodyPr/>
          <a:lstStyle/>
          <a:p>
            <a:fld id="{8197FC7E-F4FF-4B7D-A44B-34CDA92EA8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55"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1048656"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57"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58" name="Date Placeholder 4"/>
          <p:cNvSpPr>
            <a:spLocks noGrp="1"/>
          </p:cNvSpPr>
          <p:nvPr>
            <p:ph type="dt" sz="half" idx="10"/>
          </p:nvPr>
        </p:nvSpPr>
        <p:spPr/>
        <p:txBody>
          <a:bodyPr/>
          <a:lstStyle/>
          <a:p>
            <a:fld id="{DD43C071-2B22-4689-ACBD-C40E23E16753}" type="datetimeFigureOut">
              <a:rPr lang="en-US" smtClean="0"/>
              <a:pPr/>
              <a:t>6/25/2020</a:t>
            </a:fld>
            <a:endParaRPr lang="en-US"/>
          </a:p>
        </p:txBody>
      </p:sp>
      <p:sp>
        <p:nvSpPr>
          <p:cNvPr id="1048659" name="Footer Placeholder 5"/>
          <p:cNvSpPr>
            <a:spLocks noGrp="1"/>
          </p:cNvSpPr>
          <p:nvPr>
            <p:ph type="ftr" sz="quarter" idx="11"/>
          </p:nvPr>
        </p:nvSpPr>
        <p:spPr/>
        <p:txBody>
          <a:bodyPr/>
          <a:lstStyle/>
          <a:p>
            <a:endParaRPr lang="en-US"/>
          </a:p>
        </p:txBody>
      </p:sp>
      <p:sp>
        <p:nvSpPr>
          <p:cNvPr id="1048660" name="Slide Number Placeholder 6"/>
          <p:cNvSpPr>
            <a:spLocks noGrp="1"/>
          </p:cNvSpPr>
          <p:nvPr>
            <p:ph type="sldNum" sz="quarter" idx="12"/>
          </p:nvPr>
        </p:nvSpPr>
        <p:spPr/>
        <p:txBody>
          <a:bodyPr/>
          <a:lstStyle/>
          <a:p>
            <a:fld id="{8197FC7E-F4FF-4B7D-A44B-34CDA92EA8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43C071-2B22-4689-ACBD-C40E23E16753}" type="datetimeFigureOut">
              <a:rPr lang="en-US" smtClean="0"/>
              <a:pPr/>
              <a:t>6/25/2020</a:t>
            </a:fld>
            <a:endParaRPr lang="en-US"/>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97FC7E-F4FF-4B7D-A44B-34CDA92EA8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571472" y="0"/>
            <a:ext cx="7772400" cy="2714620"/>
          </a:xfrm>
        </p:spPr>
        <p:txBody>
          <a:bodyPr>
            <a:normAutofit fontScale="90000"/>
          </a:bodyPr>
          <a:lstStyle/>
          <a:p>
            <a:r>
              <a:rPr lang="en-US" dirty="0" smtClean="0"/>
              <a:t/>
            </a:r>
            <a:br>
              <a:rPr lang="en-US" dirty="0" smtClean="0"/>
            </a:br>
            <a:r>
              <a:rPr lang="en-US" dirty="0" smtClean="0"/>
              <a:t/>
            </a:r>
            <a:br>
              <a:rPr lang="en-US" dirty="0" smtClean="0"/>
            </a:br>
            <a:r>
              <a:rPr lang="en-US" sz="4900" dirty="0" smtClean="0">
                <a:latin typeface="Algerian" pitchFamily="82" charset="0"/>
              </a:rPr>
              <a:t> </a:t>
            </a:r>
            <a:r>
              <a:rPr lang="en-US" sz="4900" b="1" dirty="0" smtClean="0">
                <a:latin typeface="Algerian" pitchFamily="82" charset="0"/>
              </a:rPr>
              <a:t> </a:t>
            </a:r>
            <a:r>
              <a:rPr lang="en-US" sz="4900" b="1" dirty="0" smtClean="0">
                <a:latin typeface="Algerian" pitchFamily="82" charset="0"/>
              </a:rPr>
              <a:t/>
            </a:r>
            <a:br>
              <a:rPr lang="en-US" sz="4900" b="1" dirty="0" smtClean="0">
                <a:latin typeface="Algerian" pitchFamily="82" charset="0"/>
              </a:rPr>
            </a:br>
            <a:r>
              <a:rPr lang="en-US" dirty="0" smtClean="0"/>
              <a:t/>
            </a:r>
            <a:br>
              <a:rPr lang="en-US" dirty="0" smtClean="0"/>
            </a:br>
            <a:endParaRPr lang="en-US" dirty="0"/>
          </a:p>
        </p:txBody>
      </p:sp>
      <p:sp>
        <p:nvSpPr>
          <p:cNvPr id="1048587" name="Subtitle 2"/>
          <p:cNvSpPr>
            <a:spLocks noGrp="1"/>
          </p:cNvSpPr>
          <p:nvPr>
            <p:ph type="subTitle" idx="1"/>
          </p:nvPr>
        </p:nvSpPr>
        <p:spPr>
          <a:xfrm>
            <a:off x="428596" y="857232"/>
            <a:ext cx="7858180" cy="5357850"/>
          </a:xfrm>
        </p:spPr>
        <p:txBody>
          <a:bodyPr>
            <a:normAutofit fontScale="96429"/>
          </a:bodyPr>
          <a:lstStyle/>
          <a:p>
            <a:r>
              <a:rPr lang="en-US" sz="4600" b="1" dirty="0" smtClean="0">
                <a:solidFill>
                  <a:srgbClr val="C00000"/>
                </a:solidFill>
              </a:rPr>
              <a:t>CLASS-XII</a:t>
            </a:r>
          </a:p>
          <a:p>
            <a:r>
              <a:rPr lang="en-US" sz="4600" b="1" dirty="0" smtClean="0">
                <a:solidFill>
                  <a:srgbClr val="C00000"/>
                </a:solidFill>
              </a:rPr>
              <a:t>SUB-MATHEMATICS</a:t>
            </a:r>
          </a:p>
          <a:p>
            <a:r>
              <a:rPr lang="en-US" sz="4600" b="1" dirty="0" smtClean="0">
                <a:solidFill>
                  <a:srgbClr val="C00000"/>
                </a:solidFill>
              </a:rPr>
              <a:t>TOPIC-TANGENTS &amp; NORMALS</a:t>
            </a:r>
          </a:p>
          <a:p>
            <a:r>
              <a:rPr lang="en-US" sz="4600" b="1" dirty="0" smtClean="0">
                <a:solidFill>
                  <a:srgbClr val="C00000"/>
                </a:solidFill>
              </a:rPr>
              <a:t>                    </a:t>
            </a:r>
          </a:p>
          <a:p>
            <a:endParaRPr lang="en-US" sz="2800" b="1" dirty="0" smtClean="0">
              <a:solidFill>
                <a:srgbClr val="C00000"/>
              </a:solidFill>
            </a:endParaRPr>
          </a:p>
          <a:p>
            <a:endParaRPr lang="en-US" sz="2800" b="1" dirty="0">
              <a:solidFill>
                <a:srgbClr val="C00000"/>
              </a:solidFill>
            </a:endParaRPr>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Title 1"/>
          <p:cNvSpPr>
            <a:spLocks noGrp="1"/>
          </p:cNvSpPr>
          <p:nvPr>
            <p:ph type="title"/>
          </p:nvPr>
        </p:nvSpPr>
        <p:spPr>
          <a:xfrm>
            <a:off x="428596" y="0"/>
            <a:ext cx="8229600" cy="571480"/>
          </a:xfrm>
        </p:spPr>
        <p:txBody>
          <a:bodyPr>
            <a:normAutofit fontScale="90000"/>
          </a:bodyPr>
          <a:lstStyle/>
          <a:p>
            <a:pPr algn="l"/>
            <a:r>
              <a:rPr lang="en-US" dirty="0" smtClean="0"/>
              <a:t/>
            </a:r>
            <a:br>
              <a:rPr lang="en-US" dirty="0" smtClean="0"/>
            </a:br>
            <a:r>
              <a:rPr lang="en-US" sz="3100" dirty="0" smtClean="0"/>
              <a:t>Example-4</a:t>
            </a:r>
            <a:r>
              <a:rPr lang="en-US" dirty="0" smtClean="0"/>
              <a:t/>
            </a:r>
            <a:br>
              <a:rPr lang="en-US" dirty="0" smtClean="0"/>
            </a:br>
            <a:endParaRPr lang="en-US" dirty="0"/>
          </a:p>
        </p:txBody>
      </p:sp>
      <p:sp>
        <p:nvSpPr>
          <p:cNvPr id="1048618" name="Content Placeholder 2"/>
          <p:cNvSpPr>
            <a:spLocks noGrp="1"/>
          </p:cNvSpPr>
          <p:nvPr>
            <p:ph idx="1"/>
          </p:nvPr>
        </p:nvSpPr>
        <p:spPr>
          <a:xfrm>
            <a:off x="457200" y="571480"/>
            <a:ext cx="8229600" cy="5554683"/>
          </a:xfrm>
        </p:spPr>
        <p:txBody>
          <a:bodyPr>
            <a:normAutofit/>
          </a:bodyPr>
          <a:lstStyle/>
          <a:p>
            <a:pPr>
              <a:buNone/>
            </a:pPr>
            <a:r>
              <a:rPr lang="en-US" sz="2400" dirty="0" smtClean="0"/>
              <a:t>Find the equation of the normal to the curve</a:t>
            </a:r>
          </a:p>
          <a:p>
            <a:pPr>
              <a:buNone/>
            </a:pPr>
            <a:r>
              <a:rPr lang="en-US" sz="2400" dirty="0" smtClean="0"/>
              <a:t>f(x) = tan x at x =  </a:t>
            </a:r>
            <a:r>
              <a:rPr lang="el-GR" sz="2400" dirty="0" smtClean="0"/>
              <a:t>π</a:t>
            </a:r>
            <a:r>
              <a:rPr lang="en-US" sz="2400" dirty="0" smtClean="0"/>
              <a:t>/4</a:t>
            </a:r>
          </a:p>
          <a:p>
            <a:pPr>
              <a:buNone/>
            </a:pPr>
            <a:r>
              <a:rPr lang="en-US" sz="2400" dirty="0" err="1" smtClean="0"/>
              <a:t>Ans</a:t>
            </a:r>
            <a:r>
              <a:rPr lang="en-US" sz="2400" dirty="0" smtClean="0"/>
              <a:t>:- Now f′(x)=</a:t>
            </a:r>
            <a:r>
              <a:rPr lang="el-GR" sz="2400" dirty="0" smtClean="0"/>
              <a:t> </a:t>
            </a:r>
            <a:r>
              <a:rPr lang="en-US" sz="2400" dirty="0" smtClean="0"/>
              <a:t>sec</a:t>
            </a:r>
            <a:r>
              <a:rPr lang="en-US" sz="2400" baseline="30000" dirty="0" smtClean="0"/>
              <a:t>2</a:t>
            </a:r>
            <a:r>
              <a:rPr lang="en-US" sz="2400" dirty="0" smtClean="0"/>
              <a:t> x ,</a:t>
            </a:r>
          </a:p>
          <a:p>
            <a:pPr>
              <a:buNone/>
            </a:pPr>
            <a:r>
              <a:rPr lang="en-US" sz="2400" dirty="0" smtClean="0"/>
              <a:t>At x= </a:t>
            </a:r>
            <a:r>
              <a:rPr lang="el-GR" sz="2400" dirty="0" smtClean="0"/>
              <a:t>π</a:t>
            </a:r>
            <a:r>
              <a:rPr lang="en-US" sz="2400" dirty="0" smtClean="0"/>
              <a:t>/4 ,f′(</a:t>
            </a:r>
            <a:r>
              <a:rPr lang="el-GR" sz="2400" dirty="0" smtClean="0"/>
              <a:t>π</a:t>
            </a:r>
            <a:r>
              <a:rPr lang="en-US" sz="2400" dirty="0" smtClean="0"/>
              <a:t>/4)= sec</a:t>
            </a:r>
            <a:r>
              <a:rPr lang="en-US" sz="2400" baseline="30000" dirty="0" smtClean="0"/>
              <a:t>2</a:t>
            </a:r>
            <a:r>
              <a:rPr lang="en-US" sz="2400" dirty="0" smtClean="0"/>
              <a:t> (</a:t>
            </a:r>
            <a:r>
              <a:rPr lang="el-GR" sz="2400" dirty="0" smtClean="0"/>
              <a:t>π</a:t>
            </a:r>
            <a:r>
              <a:rPr lang="en-US" sz="2400" dirty="0" smtClean="0"/>
              <a:t>/4)= 2(slope of tangent)=m</a:t>
            </a:r>
          </a:p>
          <a:p>
            <a:pPr>
              <a:buNone/>
            </a:pPr>
            <a:r>
              <a:rPr lang="en-US" sz="2400" dirty="0" smtClean="0"/>
              <a:t> Slope of normal = -1/m=-1/2</a:t>
            </a:r>
          </a:p>
          <a:p>
            <a:pPr>
              <a:buNone/>
            </a:pPr>
            <a:r>
              <a:rPr lang="en-US" sz="2400" dirty="0" smtClean="0"/>
              <a:t>At x=</a:t>
            </a:r>
            <a:r>
              <a:rPr lang="el-GR" sz="2400" dirty="0" smtClean="0"/>
              <a:t> π</a:t>
            </a:r>
            <a:r>
              <a:rPr lang="en-US" sz="2400" dirty="0" smtClean="0"/>
              <a:t>/4 , y=f(</a:t>
            </a:r>
            <a:r>
              <a:rPr lang="el-GR" sz="2400" dirty="0" smtClean="0"/>
              <a:t>π</a:t>
            </a:r>
            <a:r>
              <a:rPr lang="en-US" sz="2400" dirty="0" smtClean="0"/>
              <a:t>/4)=tan </a:t>
            </a:r>
            <a:r>
              <a:rPr lang="el-GR" sz="2400" dirty="0" smtClean="0"/>
              <a:t>π</a:t>
            </a:r>
            <a:r>
              <a:rPr lang="en-US" sz="2400" dirty="0" smtClean="0"/>
              <a:t>/4=1 point is (</a:t>
            </a:r>
            <a:r>
              <a:rPr lang="el-GR" sz="2400" dirty="0" smtClean="0"/>
              <a:t>π</a:t>
            </a:r>
            <a:r>
              <a:rPr lang="en-US" sz="2400" dirty="0" smtClean="0"/>
              <a:t>/4,1)</a:t>
            </a:r>
          </a:p>
          <a:p>
            <a:pPr>
              <a:buNone/>
            </a:pPr>
            <a:r>
              <a:rPr lang="en-US" sz="2400" dirty="0" smtClean="0"/>
              <a:t>Equation of normal is, </a:t>
            </a:r>
          </a:p>
          <a:p>
            <a:pPr>
              <a:buNone/>
            </a:pPr>
            <a:r>
              <a:rPr lang="en-US" sz="2400" dirty="0" smtClean="0"/>
              <a:t>y-y1= -1/m.(x-x1)</a:t>
            </a:r>
          </a:p>
          <a:p>
            <a:pPr>
              <a:buNone/>
            </a:pPr>
            <a:r>
              <a:rPr lang="en-US" sz="2400" dirty="0" smtClean="0"/>
              <a:t>Y- 1=-1/2(x- </a:t>
            </a:r>
            <a:r>
              <a:rPr lang="el-GR" sz="2400" dirty="0" smtClean="0"/>
              <a:t>π</a:t>
            </a:r>
            <a:r>
              <a:rPr lang="en-US" sz="2400" dirty="0" smtClean="0"/>
              <a:t>/4)</a:t>
            </a:r>
          </a:p>
          <a:p>
            <a:pPr>
              <a:buNone/>
            </a:pPr>
            <a:r>
              <a:rPr lang="en-US" sz="2400" dirty="0" smtClean="0"/>
              <a:t>2y-2=-x+ </a:t>
            </a:r>
            <a:r>
              <a:rPr lang="el-GR" sz="2400" dirty="0" smtClean="0"/>
              <a:t>π</a:t>
            </a:r>
            <a:r>
              <a:rPr lang="en-US" sz="2400" dirty="0" smtClean="0"/>
              <a:t>/4</a:t>
            </a:r>
          </a:p>
          <a:p>
            <a:pPr>
              <a:buNone/>
            </a:pPr>
            <a:r>
              <a:rPr lang="en-US" sz="2400" dirty="0" smtClean="0"/>
              <a:t>X+2y-2=</a:t>
            </a:r>
            <a:r>
              <a:rPr lang="el-GR" sz="2400" dirty="0" smtClean="0"/>
              <a:t>π</a:t>
            </a:r>
            <a:r>
              <a:rPr lang="en-US" sz="2400" dirty="0" smtClean="0"/>
              <a:t>/4</a:t>
            </a:r>
          </a:p>
          <a:p>
            <a:pPr>
              <a:buNone/>
            </a:pPr>
            <a:r>
              <a:rPr lang="en-US" sz="2400" dirty="0" smtClean="0"/>
              <a:t>8x+8y-8 = </a:t>
            </a:r>
            <a:r>
              <a:rPr lang="el-GR" sz="2400" dirty="0" smtClean="0"/>
              <a:t>π</a:t>
            </a:r>
            <a:endParaRPr lang="en-US" sz="2400" dirty="0" smtClean="0"/>
          </a:p>
          <a:p>
            <a:endParaRPr lang="en-US" dirty="0" smtClean="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Title 1"/>
          <p:cNvSpPr>
            <a:spLocks noGrp="1"/>
          </p:cNvSpPr>
          <p:nvPr>
            <p:ph type="title"/>
          </p:nvPr>
        </p:nvSpPr>
        <p:spPr>
          <a:xfrm>
            <a:off x="457200" y="274638"/>
            <a:ext cx="7400948" cy="368280"/>
          </a:xfrm>
        </p:spPr>
        <p:txBody>
          <a:bodyPr>
            <a:normAutofit fontScale="90000"/>
          </a:bodyPr>
          <a:lstStyle/>
          <a:p>
            <a:r>
              <a:rPr lang="en-US" dirty="0" smtClean="0">
                <a:solidFill>
                  <a:srgbClr val="FFFF00"/>
                </a:solidFill>
              </a:rPr>
              <a:t>FLOW CHART</a:t>
            </a:r>
            <a:endParaRPr lang="en-US" dirty="0">
              <a:solidFill>
                <a:srgbClr val="FFFF00"/>
              </a:solidFill>
            </a:endParaRPr>
          </a:p>
        </p:txBody>
      </p:sp>
      <p:sp>
        <p:nvSpPr>
          <p:cNvPr id="1048622" name="Content Placeholder 2"/>
          <p:cNvSpPr>
            <a:spLocks noGrp="1"/>
          </p:cNvSpPr>
          <p:nvPr>
            <p:ph idx="1"/>
          </p:nvPr>
        </p:nvSpPr>
        <p:spPr>
          <a:xfrm>
            <a:off x="0" y="1285860"/>
            <a:ext cx="8929718" cy="4840303"/>
          </a:xfrm>
          <a:solidFill>
            <a:srgbClr val="FFFF00"/>
          </a:solidFill>
        </p:spPr>
        <p:txBody>
          <a:bodyPr/>
          <a:lstStyle/>
          <a:p>
            <a:pPr>
              <a:buNone/>
            </a:pPr>
            <a:endParaRPr lang="en-US" dirty="0">
              <a:solidFill>
                <a:srgbClr val="FF0000"/>
              </a:solidFill>
            </a:endParaRPr>
          </a:p>
        </p:txBody>
      </p:sp>
      <p:sp>
        <p:nvSpPr>
          <p:cNvPr id="1048623" name="Oval 3"/>
          <p:cNvSpPr/>
          <p:nvPr/>
        </p:nvSpPr>
        <p:spPr>
          <a:xfrm>
            <a:off x="2857488" y="928670"/>
            <a:ext cx="212884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START</a:t>
            </a:r>
            <a:endParaRPr lang="en-US" dirty="0">
              <a:solidFill>
                <a:schemeClr val="bg1"/>
              </a:solidFill>
            </a:endParaRPr>
          </a:p>
        </p:txBody>
      </p:sp>
      <p:cxnSp>
        <p:nvCxnSpPr>
          <p:cNvPr id="3145741" name="Straight Arrow Connector 5"/>
          <p:cNvCxnSpPr>
            <a:cxnSpLocks/>
            <a:stCxn id="1048623" idx="4"/>
          </p:cNvCxnSpPr>
          <p:nvPr/>
        </p:nvCxnSpPr>
        <p:spPr>
          <a:xfrm rot="16200000" flipH="1">
            <a:off x="3596865" y="2168115"/>
            <a:ext cx="657238" cy="71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48624" name="Rectangle 9"/>
          <p:cNvSpPr/>
          <p:nvPr/>
        </p:nvSpPr>
        <p:spPr>
          <a:xfrm>
            <a:off x="2571736" y="2428868"/>
            <a:ext cx="2786082"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INPUT  FUCTION Y=f(x)</a:t>
            </a:r>
          </a:p>
          <a:p>
            <a:pPr algn="ctr"/>
            <a:r>
              <a:rPr lang="en-US" dirty="0" smtClean="0"/>
              <a:t>Point P(x1,y1) N</a:t>
            </a:r>
            <a:endParaRPr lang="en-US" dirty="0"/>
          </a:p>
        </p:txBody>
      </p:sp>
      <p:cxnSp>
        <p:nvCxnSpPr>
          <p:cNvPr id="3145742" name="Straight Arrow Connector 11"/>
          <p:cNvCxnSpPr>
            <a:cxnSpLocks/>
          </p:cNvCxnSpPr>
          <p:nvPr/>
        </p:nvCxnSpPr>
        <p:spPr>
          <a:xfrm rot="5400000">
            <a:off x="3536943" y="3749677"/>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48625" name="Rectangle 14"/>
          <p:cNvSpPr/>
          <p:nvPr/>
        </p:nvSpPr>
        <p:spPr>
          <a:xfrm>
            <a:off x="2357422" y="3857628"/>
            <a:ext cx="3286148"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CALCULATE </a:t>
            </a:r>
            <a:r>
              <a:rPr lang="en-US" dirty="0" err="1" smtClean="0"/>
              <a:t>dy</a:t>
            </a:r>
            <a:r>
              <a:rPr lang="en-US" dirty="0" smtClean="0"/>
              <a:t>/</a:t>
            </a:r>
            <a:r>
              <a:rPr lang="en-US" dirty="0" err="1" smtClean="0"/>
              <a:t>dx</a:t>
            </a:r>
            <a:r>
              <a:rPr lang="en-US" dirty="0" smtClean="0"/>
              <a:t> at P(x1,y1) =m</a:t>
            </a:r>
            <a:endParaRPr lang="en-US" dirty="0"/>
          </a:p>
        </p:txBody>
      </p:sp>
      <p:cxnSp>
        <p:nvCxnSpPr>
          <p:cNvPr id="3145743" name="Straight Arrow Connector 16"/>
          <p:cNvCxnSpPr>
            <a:cxnSpLocks/>
          </p:cNvCxnSpPr>
          <p:nvPr/>
        </p:nvCxnSpPr>
        <p:spPr>
          <a:xfrm rot="10800000">
            <a:off x="2000232" y="4286256"/>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48626" name="Parallelogram 18"/>
          <p:cNvSpPr/>
          <p:nvPr/>
        </p:nvSpPr>
        <p:spPr>
          <a:xfrm>
            <a:off x="0" y="3571876"/>
            <a:ext cx="2285984" cy="1485904"/>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SLOPE OF THE TANGENT=m</a:t>
            </a:r>
            <a:endParaRPr lang="en-US" dirty="0"/>
          </a:p>
        </p:txBody>
      </p:sp>
      <p:cxnSp>
        <p:nvCxnSpPr>
          <p:cNvPr id="3145744" name="Straight Arrow Connector 20"/>
          <p:cNvCxnSpPr>
            <a:cxnSpLocks/>
          </p:cNvCxnSpPr>
          <p:nvPr/>
        </p:nvCxnSpPr>
        <p:spPr>
          <a:xfrm flipV="1">
            <a:off x="5572132" y="4214818"/>
            <a:ext cx="500066" cy="357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48627" name="Parallelogram 25"/>
          <p:cNvSpPr/>
          <p:nvPr/>
        </p:nvSpPr>
        <p:spPr>
          <a:xfrm>
            <a:off x="5715008" y="3571876"/>
            <a:ext cx="2357454" cy="1428760"/>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SLOPE OF THE NORMAL=-1/m</a:t>
            </a:r>
            <a:endParaRPr lang="en-US" dirty="0"/>
          </a:p>
        </p:txBody>
      </p:sp>
      <p:cxnSp>
        <p:nvCxnSpPr>
          <p:cNvPr id="3145745" name="Straight Arrow Connector 29"/>
          <p:cNvCxnSpPr>
            <a:cxnSpLocks/>
            <a:stCxn id="1048626" idx="3"/>
          </p:cNvCxnSpPr>
          <p:nvPr/>
        </p:nvCxnSpPr>
        <p:spPr>
          <a:xfrm rot="5400000">
            <a:off x="542108" y="5443540"/>
            <a:ext cx="800906" cy="293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48628" name="Rectangle 32"/>
          <p:cNvSpPr/>
          <p:nvPr/>
        </p:nvSpPr>
        <p:spPr>
          <a:xfrm>
            <a:off x="142844" y="5357826"/>
            <a:ext cx="2214578"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Output</a:t>
            </a:r>
          </a:p>
          <a:p>
            <a:pPr algn="ctr"/>
            <a:r>
              <a:rPr lang="en-US" dirty="0" smtClean="0"/>
              <a:t> equation of </a:t>
            </a:r>
          </a:p>
          <a:p>
            <a:pPr algn="ctr"/>
            <a:r>
              <a:rPr lang="en-US" dirty="0" smtClean="0"/>
              <a:t>tangent is</a:t>
            </a:r>
          </a:p>
          <a:p>
            <a:pPr algn="ctr"/>
            <a:r>
              <a:rPr lang="en-US" dirty="0" smtClean="0"/>
              <a:t>Y-y1=m(x-x1)</a:t>
            </a:r>
            <a:endParaRPr lang="en-US" dirty="0"/>
          </a:p>
        </p:txBody>
      </p:sp>
      <p:cxnSp>
        <p:nvCxnSpPr>
          <p:cNvPr id="3145746" name="Straight Arrow Connector 34"/>
          <p:cNvCxnSpPr>
            <a:cxnSpLocks/>
          </p:cNvCxnSpPr>
          <p:nvPr/>
        </p:nvCxnSpPr>
        <p:spPr>
          <a:xfrm rot="5400000">
            <a:off x="6411100" y="5018924"/>
            <a:ext cx="1214446" cy="348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48629" name="Rectangle 38"/>
          <p:cNvSpPr/>
          <p:nvPr/>
        </p:nvSpPr>
        <p:spPr>
          <a:xfrm>
            <a:off x="6143636" y="5357826"/>
            <a:ext cx="2143140" cy="10572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Output</a:t>
            </a:r>
          </a:p>
          <a:p>
            <a:pPr algn="ctr"/>
            <a:r>
              <a:rPr lang="en-US" dirty="0" smtClean="0"/>
              <a:t> equation of </a:t>
            </a:r>
          </a:p>
          <a:p>
            <a:pPr algn="ctr"/>
            <a:r>
              <a:rPr lang="en-US" dirty="0" smtClean="0"/>
              <a:t>normal is</a:t>
            </a:r>
          </a:p>
          <a:p>
            <a:pPr algn="ctr"/>
            <a:r>
              <a:rPr lang="en-US" dirty="0" smtClean="0"/>
              <a:t>Y-y1=-1/m(x-x1)</a:t>
            </a:r>
            <a:endParaRPr lang="en-US" dirty="0"/>
          </a:p>
        </p:txBody>
      </p:sp>
      <p:cxnSp>
        <p:nvCxnSpPr>
          <p:cNvPr id="3145747" name="Straight Arrow Connector 40"/>
          <p:cNvCxnSpPr>
            <a:cxnSpLocks/>
            <a:stCxn id="1048628" idx="3"/>
          </p:cNvCxnSpPr>
          <p:nvPr/>
        </p:nvCxnSpPr>
        <p:spPr>
          <a:xfrm>
            <a:off x="2357422" y="5857892"/>
            <a:ext cx="928694"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45748" name="Straight Arrow Connector 43"/>
          <p:cNvCxnSpPr>
            <a:cxnSpLocks/>
            <a:stCxn id="1048629" idx="1"/>
          </p:cNvCxnSpPr>
          <p:nvPr/>
        </p:nvCxnSpPr>
        <p:spPr>
          <a:xfrm rot="10800000" flipV="1">
            <a:off x="4714876" y="5886464"/>
            <a:ext cx="1428760" cy="400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48630" name="Oval 44"/>
          <p:cNvSpPr/>
          <p:nvPr/>
        </p:nvSpPr>
        <p:spPr>
          <a:xfrm>
            <a:off x="3286116" y="5929330"/>
            <a:ext cx="1428760" cy="71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STOP</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4" name="Title 1"/>
          <p:cNvSpPr>
            <a:spLocks noGrp="1"/>
          </p:cNvSpPr>
          <p:nvPr>
            <p:ph type="title"/>
          </p:nvPr>
        </p:nvSpPr>
        <p:spPr>
          <a:xfrm>
            <a:off x="457200" y="428604"/>
            <a:ext cx="8229600" cy="989034"/>
          </a:xfrm>
        </p:spPr>
        <p:txBody>
          <a:bodyPr>
            <a:noAutofit/>
          </a:bodyPr>
          <a:lstStyle/>
          <a:p>
            <a:r>
              <a:rPr lang="en-US" sz="6000" dirty="0" smtClean="0">
                <a:solidFill>
                  <a:srgbClr val="C00000"/>
                </a:solidFill>
                <a:latin typeface="Algerian" pitchFamily="82" charset="0"/>
              </a:rPr>
              <a:t>THANK YOU</a:t>
            </a:r>
            <a:endParaRPr lang="en-US" sz="6000" dirty="0">
              <a:solidFill>
                <a:srgbClr val="C00000"/>
              </a:solidFill>
              <a:latin typeface="Algerian" pitchFamily="82" charset="0"/>
            </a:endParaRPr>
          </a:p>
        </p:txBody>
      </p:sp>
      <p:sp>
        <p:nvSpPr>
          <p:cNvPr id="1048645" name="Content Placeholder 2"/>
          <p:cNvSpPr>
            <a:spLocks noGrp="1"/>
          </p:cNvSpPr>
          <p:nvPr>
            <p:ph idx="1"/>
          </p:nvPr>
        </p:nvSpPr>
        <p:spPr>
          <a:xfrm>
            <a:off x="457200" y="1600200"/>
            <a:ext cx="8229600" cy="5257799"/>
          </a:xfrm>
        </p:spPr>
        <p:txBody>
          <a:bodyPr/>
          <a:lstStyle/>
          <a:p>
            <a:pPr>
              <a:buNone/>
            </a:pPr>
            <a:r>
              <a:rPr lang="en-US" dirty="0" smtClean="0"/>
              <a:t>        </a:t>
            </a:r>
          </a:p>
          <a:p>
            <a:endParaRPr lang="en-US" dirty="0" smtClean="0"/>
          </a:p>
          <a:p>
            <a:endParaRPr lang="en-US" dirty="0" smtClean="0"/>
          </a:p>
          <a:p>
            <a:endParaRPr lang="en-US" dirty="0" smtClean="0"/>
          </a:p>
          <a:p>
            <a:pPr algn="ctr">
              <a:buNone/>
            </a:pPr>
            <a:r>
              <a:rPr lang="en-US" sz="4800" dirty="0" smtClean="0"/>
              <a:t>THE END</a:t>
            </a:r>
          </a:p>
        </p:txBody>
      </p:sp>
    </p:spTree>
  </p:cSld>
  <p:clrMapOvr>
    <a:masterClrMapping/>
  </p:clrMapOvr>
  <p:transition>
    <p:pull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title"/>
          </p:nvPr>
        </p:nvSpPr>
        <p:spPr>
          <a:xfrm>
            <a:off x="457200" y="0"/>
            <a:ext cx="8229600" cy="571480"/>
          </a:xfrm>
        </p:spPr>
        <p:txBody>
          <a:bodyPr>
            <a:normAutofit fontScale="90000"/>
          </a:bodyPr>
          <a:lstStyle/>
          <a:p>
            <a:r>
              <a:rPr lang="en-US" sz="3200" dirty="0" smtClean="0">
                <a:solidFill>
                  <a:srgbClr val="C00000"/>
                </a:solidFill>
              </a:rPr>
              <a:t>LEARNING OBJECTIVES</a:t>
            </a:r>
            <a:endParaRPr lang="en-US" sz="3200" dirty="0">
              <a:solidFill>
                <a:srgbClr val="C00000"/>
              </a:solidFill>
            </a:endParaRPr>
          </a:p>
        </p:txBody>
      </p:sp>
      <p:sp>
        <p:nvSpPr>
          <p:cNvPr id="1048594" name="Content Placeholder 2"/>
          <p:cNvSpPr>
            <a:spLocks noGrp="1"/>
          </p:cNvSpPr>
          <p:nvPr>
            <p:ph idx="1"/>
          </p:nvPr>
        </p:nvSpPr>
        <p:spPr>
          <a:xfrm>
            <a:off x="457200" y="714356"/>
            <a:ext cx="8229600" cy="5929354"/>
          </a:xfrm>
        </p:spPr>
        <p:txBody>
          <a:bodyPr>
            <a:normAutofit fontScale="92857" lnSpcReduction="10000"/>
          </a:bodyPr>
          <a:lstStyle/>
          <a:p>
            <a:r>
              <a:rPr lang="en-US" sz="2800" dirty="0"/>
              <a:t>1. </a:t>
            </a:r>
            <a:r>
              <a:rPr lang="en-US" sz="2800" dirty="0" smtClean="0"/>
              <a:t>Introduction to equation of line &amp; its standard   </a:t>
            </a:r>
          </a:p>
          <a:p>
            <a:pPr>
              <a:buNone/>
            </a:pPr>
            <a:r>
              <a:rPr lang="en-US" sz="2800" dirty="0" smtClean="0"/>
              <a:t>        form as learnt in std XI by using slope concept.</a:t>
            </a:r>
          </a:p>
          <a:p>
            <a:r>
              <a:rPr lang="en-US" sz="2800" dirty="0" smtClean="0"/>
              <a:t>2. Identification of tangent &amp; normal to a curve at a </a:t>
            </a:r>
          </a:p>
          <a:p>
            <a:pPr>
              <a:buNone/>
            </a:pPr>
            <a:r>
              <a:rPr lang="en-US" sz="2800" dirty="0" smtClean="0"/>
              <a:t>        given point.</a:t>
            </a:r>
          </a:p>
          <a:p>
            <a:r>
              <a:rPr lang="en-US" sz="2800" dirty="0" smtClean="0"/>
              <a:t>3. </a:t>
            </a:r>
            <a:r>
              <a:rPr lang="en-US" sz="2800" dirty="0"/>
              <a:t>Calculating the equation of a </a:t>
            </a:r>
            <a:r>
              <a:rPr lang="en-US" sz="2800" dirty="0" smtClean="0"/>
              <a:t>tangent to a curve</a:t>
            </a:r>
          </a:p>
          <a:p>
            <a:pPr>
              <a:buNone/>
            </a:pPr>
            <a:r>
              <a:rPr lang="en-US" sz="2800" dirty="0" smtClean="0"/>
              <a:t>        by  using calculus method </a:t>
            </a:r>
            <a:r>
              <a:rPr lang="en-US" sz="2800" dirty="0" err="1" smtClean="0"/>
              <a:t>i,e</a:t>
            </a:r>
            <a:r>
              <a:rPr lang="en-US" sz="2800" dirty="0" smtClean="0"/>
              <a:t> derivatives.</a:t>
            </a:r>
            <a:endParaRPr lang="en-US" sz="2800" dirty="0"/>
          </a:p>
          <a:p>
            <a:r>
              <a:rPr lang="en-US" sz="2800" dirty="0"/>
              <a:t>4</a:t>
            </a:r>
            <a:r>
              <a:rPr lang="en-US" sz="2800" dirty="0" smtClean="0"/>
              <a:t>. Calculating the </a:t>
            </a:r>
            <a:r>
              <a:rPr lang="en-US" sz="2800" dirty="0"/>
              <a:t>equation of a normal to a </a:t>
            </a:r>
            <a:r>
              <a:rPr lang="en-US" sz="2800" dirty="0" smtClean="0"/>
              <a:t>curve by   </a:t>
            </a:r>
          </a:p>
          <a:p>
            <a:pPr>
              <a:buNone/>
            </a:pPr>
            <a:r>
              <a:rPr lang="en-US" sz="2800" dirty="0" smtClean="0"/>
              <a:t>         using the perpendicular condition of slopes of  </a:t>
            </a:r>
          </a:p>
          <a:p>
            <a:pPr>
              <a:buNone/>
            </a:pPr>
            <a:r>
              <a:rPr lang="en-US" sz="2800" dirty="0" smtClean="0"/>
              <a:t>          lines as normal is perpendicular to tangent.</a:t>
            </a:r>
          </a:p>
          <a:p>
            <a:r>
              <a:rPr lang="en-US" sz="2800" dirty="0" smtClean="0"/>
              <a:t> 5.Orthogonal condition of two </a:t>
            </a:r>
            <a:r>
              <a:rPr lang="en-US" sz="2800" dirty="0" err="1" smtClean="0"/>
              <a:t>curves.i,e</a:t>
            </a:r>
            <a:r>
              <a:rPr lang="en-US" sz="2800" dirty="0" smtClean="0"/>
              <a:t> tangents  </a:t>
            </a:r>
          </a:p>
          <a:p>
            <a:pPr>
              <a:buNone/>
            </a:pPr>
            <a:r>
              <a:rPr lang="en-US" sz="2800" dirty="0" smtClean="0"/>
              <a:t>         are perpendicular at the point of intersection.</a:t>
            </a:r>
          </a:p>
          <a:p>
            <a:r>
              <a:rPr lang="en-US" sz="2800" dirty="0" smtClean="0"/>
              <a:t> 6.Application in higher mathematics especially in</a:t>
            </a:r>
          </a:p>
          <a:p>
            <a:pPr>
              <a:buNone/>
            </a:pPr>
            <a:r>
              <a:rPr lang="en-US" sz="2800" dirty="0" smtClean="0"/>
              <a:t>         curve tracing &amp; solid geometry .</a:t>
            </a:r>
          </a:p>
          <a:p>
            <a:pPr>
              <a:buNone/>
            </a:pPr>
            <a:endParaRPr lang="en-US" sz="2800" dirty="0" smtClean="0"/>
          </a:p>
          <a:p>
            <a:pPr>
              <a:buNone/>
            </a:pPr>
            <a:endParaRPr lang="en-US" sz="2800" dirty="0" smtClean="0"/>
          </a:p>
          <a:p>
            <a:endParaRPr lang="en-US" sz="2800" dirty="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Title 1"/>
          <p:cNvSpPr>
            <a:spLocks noGrp="1"/>
          </p:cNvSpPr>
          <p:nvPr>
            <p:ph type="title"/>
          </p:nvPr>
        </p:nvSpPr>
        <p:spPr>
          <a:xfrm>
            <a:off x="457200" y="142852"/>
            <a:ext cx="8229600" cy="357190"/>
          </a:xfrm>
        </p:spPr>
        <p:txBody>
          <a:bodyPr>
            <a:noAutofit/>
          </a:bodyPr>
          <a:lstStyle/>
          <a:p>
            <a:r>
              <a:rPr lang="en-US" sz="3200" dirty="0" smtClean="0">
                <a:solidFill>
                  <a:srgbClr val="C00000"/>
                </a:solidFill>
              </a:rPr>
              <a:t>INTRODUCTION</a:t>
            </a:r>
            <a:endParaRPr lang="en-US" sz="3200" dirty="0">
              <a:solidFill>
                <a:srgbClr val="C00000"/>
              </a:solidFill>
            </a:endParaRPr>
          </a:p>
        </p:txBody>
      </p:sp>
      <p:sp>
        <p:nvSpPr>
          <p:cNvPr id="1048596" name="Content Placeholder 2"/>
          <p:cNvSpPr>
            <a:spLocks noGrp="1"/>
          </p:cNvSpPr>
          <p:nvPr>
            <p:ph idx="1"/>
          </p:nvPr>
        </p:nvSpPr>
        <p:spPr>
          <a:xfrm>
            <a:off x="457200" y="571480"/>
            <a:ext cx="8229600" cy="6286520"/>
          </a:xfrm>
        </p:spPr>
        <p:txBody>
          <a:bodyPr>
            <a:normAutofit fontScale="71875" lnSpcReduction="20000"/>
          </a:bodyPr>
          <a:lstStyle/>
          <a:p>
            <a:r>
              <a:rPr lang="en-US" dirty="0" smtClean="0"/>
              <a:t>Consider </a:t>
            </a:r>
            <a:r>
              <a:rPr lang="en-US" dirty="0"/>
              <a:t>a function f(x) such as that shown in Figure </a:t>
            </a:r>
            <a:endParaRPr lang="en-US" dirty="0" smtClean="0"/>
          </a:p>
          <a:p>
            <a:pPr>
              <a:buNone/>
            </a:pPr>
            <a:r>
              <a:rPr lang="en-US" dirty="0" smtClean="0"/>
              <a:t>     When </a:t>
            </a:r>
            <a:r>
              <a:rPr lang="en-US" dirty="0"/>
              <a:t>we calculate the </a:t>
            </a:r>
            <a:r>
              <a:rPr lang="en-US" dirty="0" smtClean="0"/>
              <a:t>derivative  </a:t>
            </a:r>
            <a:r>
              <a:rPr lang="en-US" dirty="0"/>
              <a:t>f</a:t>
            </a:r>
            <a:r>
              <a:rPr lang="en-US" dirty="0" smtClean="0"/>
              <a:t>′  of </a:t>
            </a:r>
            <a:r>
              <a:rPr lang="en-US" dirty="0"/>
              <a:t>the function at a point x = a say, we are finding the gradient of the tangent to the graph </a:t>
            </a:r>
            <a:r>
              <a:rPr lang="en-US" dirty="0" smtClean="0"/>
              <a:t>of that </a:t>
            </a:r>
            <a:r>
              <a:rPr lang="en-US" dirty="0"/>
              <a:t>function at that point. Figure </a:t>
            </a:r>
            <a:r>
              <a:rPr lang="en-US" dirty="0" smtClean="0"/>
              <a:t> </a:t>
            </a:r>
            <a:r>
              <a:rPr lang="en-US" dirty="0"/>
              <a:t>shows the tangent drawn at x = a. The gradient of </a:t>
            </a:r>
            <a:r>
              <a:rPr lang="en-US" dirty="0" smtClean="0"/>
              <a:t>this tangent </a:t>
            </a:r>
            <a:r>
              <a:rPr lang="en-US" dirty="0"/>
              <a:t>is f′(a).</a:t>
            </a:r>
          </a:p>
          <a:p>
            <a:pPr>
              <a:buNone/>
            </a:pPr>
            <a:endParaRPr lang="en-US" i="1" dirty="0"/>
          </a:p>
          <a:p>
            <a:pPr>
              <a:buNone/>
            </a:pPr>
            <a:r>
              <a:rPr lang="en-US" dirty="0" smtClean="0"/>
              <a:t>                                                    </a:t>
            </a:r>
          </a:p>
          <a:p>
            <a:pPr>
              <a:buNone/>
            </a:pPr>
            <a:endParaRPr lang="en-US" i="1" dirty="0" smtClean="0"/>
          </a:p>
          <a:p>
            <a:pPr>
              <a:buNone/>
            </a:pPr>
            <a:endParaRPr lang="en-US" i="1" dirty="0"/>
          </a:p>
          <a:p>
            <a:endParaRPr lang="en-US" dirty="0" smtClean="0"/>
          </a:p>
          <a:p>
            <a:endParaRPr lang="en-US" dirty="0"/>
          </a:p>
          <a:p>
            <a:r>
              <a:rPr lang="en-US" dirty="0" smtClean="0"/>
              <a:t>The </a:t>
            </a:r>
            <a:r>
              <a:rPr lang="en-US" dirty="0"/>
              <a:t>tangent drawn at x = a has gradient f′(</a:t>
            </a:r>
            <a:r>
              <a:rPr lang="en-US" dirty="0" smtClean="0"/>
              <a:t>a) in the form of</a:t>
            </a:r>
          </a:p>
          <a:p>
            <a:pPr>
              <a:buNone/>
            </a:pPr>
            <a:r>
              <a:rPr lang="en-US" dirty="0" smtClean="0"/>
              <a:t>      Y=</a:t>
            </a:r>
            <a:r>
              <a:rPr lang="en-US" dirty="0" err="1" smtClean="0"/>
              <a:t>mx+c</a:t>
            </a:r>
            <a:r>
              <a:rPr lang="en-US" dirty="0" smtClean="0"/>
              <a:t> as in std XI slope m= ( y2-y1)/(x2-x1)</a:t>
            </a:r>
            <a:endParaRPr lang="en-US" dirty="0"/>
          </a:p>
          <a:p>
            <a:r>
              <a:rPr lang="en-US" dirty="0"/>
              <a:t>We will use this information to calculate the equation of the tangent to a curve at a </a:t>
            </a:r>
            <a:r>
              <a:rPr lang="en-US" dirty="0" smtClean="0"/>
              <a:t>particular point</a:t>
            </a:r>
            <a:r>
              <a:rPr lang="en-US" dirty="0"/>
              <a:t>, and then the equation of the normal to a curve at a point.</a:t>
            </a:r>
          </a:p>
          <a:p>
            <a:r>
              <a:rPr lang="en-US" b="1" dirty="0">
                <a:solidFill>
                  <a:srgbClr val="C00000"/>
                </a:solidFill>
              </a:rPr>
              <a:t>Key Point</a:t>
            </a:r>
          </a:p>
          <a:p>
            <a:pPr>
              <a:buNone/>
            </a:pPr>
            <a:r>
              <a:rPr lang="en-US" dirty="0" smtClean="0">
                <a:solidFill>
                  <a:srgbClr val="C00000"/>
                </a:solidFill>
              </a:rPr>
              <a:t> </a:t>
            </a:r>
            <a:r>
              <a:rPr lang="en-US" dirty="0" smtClean="0"/>
              <a:t>    f</a:t>
            </a:r>
            <a:r>
              <a:rPr lang="en-US" dirty="0"/>
              <a:t>′(a) is </a:t>
            </a:r>
            <a:r>
              <a:rPr lang="en-US" dirty="0" smtClean="0"/>
              <a:t>the(slope) </a:t>
            </a:r>
            <a:r>
              <a:rPr lang="en-US" dirty="0"/>
              <a:t>gradient of the tangent drawn at x = a.</a:t>
            </a:r>
          </a:p>
        </p:txBody>
      </p:sp>
      <p:cxnSp>
        <p:nvCxnSpPr>
          <p:cNvPr id="3145728" name="Straight Arrow Connector 4"/>
          <p:cNvCxnSpPr>
            <a:cxnSpLocks/>
          </p:cNvCxnSpPr>
          <p:nvPr/>
        </p:nvCxnSpPr>
        <p:spPr>
          <a:xfrm rot="16200000" flipH="1">
            <a:off x="2000232" y="3214686"/>
            <a:ext cx="1928826" cy="7143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145729" name="Straight Arrow Connector 7"/>
          <p:cNvCxnSpPr>
            <a:cxnSpLocks/>
          </p:cNvCxnSpPr>
          <p:nvPr/>
        </p:nvCxnSpPr>
        <p:spPr>
          <a:xfrm rot="10800000" flipV="1">
            <a:off x="2071670" y="3429000"/>
            <a:ext cx="2286016" cy="7143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048597" name="Arc 15"/>
          <p:cNvSpPr/>
          <p:nvPr/>
        </p:nvSpPr>
        <p:spPr>
          <a:xfrm rot="9331056">
            <a:off x="2395987" y="2554053"/>
            <a:ext cx="1761762" cy="568355"/>
          </a:xfrm>
          <a:prstGeom prst="arc">
            <a:avLst>
              <a:gd name="adj1" fmla="val 10749328"/>
              <a:gd name="adj2" fmla="val 1008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145730" name="Straight Connector 17"/>
          <p:cNvCxnSpPr>
            <a:cxnSpLocks/>
          </p:cNvCxnSpPr>
          <p:nvPr/>
        </p:nvCxnSpPr>
        <p:spPr>
          <a:xfrm flipV="1">
            <a:off x="3000364" y="2285992"/>
            <a:ext cx="1785950" cy="107157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731" name="Straight Connector 26"/>
          <p:cNvCxnSpPr>
            <a:cxnSpLocks/>
          </p:cNvCxnSpPr>
          <p:nvPr/>
        </p:nvCxnSpPr>
        <p:spPr>
          <a:xfrm flipV="1">
            <a:off x="2928926" y="3000372"/>
            <a:ext cx="714380"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732" name="Straight Connector 31"/>
          <p:cNvCxnSpPr>
            <a:cxnSpLocks/>
          </p:cNvCxnSpPr>
          <p:nvPr/>
        </p:nvCxnSpPr>
        <p:spPr>
          <a:xfrm rot="5400000">
            <a:off x="3393273" y="3250405"/>
            <a:ext cx="500066"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48598" name="TextBox 32"/>
          <p:cNvSpPr txBox="1"/>
          <p:nvPr/>
        </p:nvSpPr>
        <p:spPr>
          <a:xfrm flipH="1">
            <a:off x="2285984" y="2786058"/>
            <a:ext cx="642942" cy="369332"/>
          </a:xfrm>
          <a:prstGeom prst="rect">
            <a:avLst/>
          </a:prstGeom>
          <a:noFill/>
        </p:spPr>
        <p:txBody>
          <a:bodyPr wrap="square" rtlCol="0">
            <a:spAutoFit/>
          </a:bodyPr>
          <a:lstStyle/>
          <a:p>
            <a:r>
              <a:rPr lang="en-US" dirty="0">
                <a:solidFill>
                  <a:srgbClr val="C00000"/>
                </a:solidFill>
              </a:rPr>
              <a:t>f</a:t>
            </a:r>
            <a:r>
              <a:rPr lang="en-US" dirty="0" smtClean="0">
                <a:solidFill>
                  <a:srgbClr val="C00000"/>
                </a:solidFill>
              </a:rPr>
              <a:t>(a)</a:t>
            </a:r>
            <a:endParaRPr lang="en-US" dirty="0">
              <a:solidFill>
                <a:srgbClr val="C00000"/>
              </a:solidFill>
            </a:endParaRPr>
          </a:p>
        </p:txBody>
      </p:sp>
      <p:sp>
        <p:nvSpPr>
          <p:cNvPr id="1048599" name="TextBox 33"/>
          <p:cNvSpPr txBox="1"/>
          <p:nvPr/>
        </p:nvSpPr>
        <p:spPr>
          <a:xfrm>
            <a:off x="3571868" y="3429000"/>
            <a:ext cx="428628" cy="369332"/>
          </a:xfrm>
          <a:prstGeom prst="rect">
            <a:avLst/>
          </a:prstGeom>
          <a:noFill/>
        </p:spPr>
        <p:txBody>
          <a:bodyPr wrap="square" rtlCol="0">
            <a:spAutoFit/>
          </a:bodyPr>
          <a:lstStyle/>
          <a:p>
            <a:r>
              <a:rPr lang="en-US" dirty="0" smtClean="0">
                <a:solidFill>
                  <a:srgbClr val="C00000"/>
                </a:solidFill>
              </a:rPr>
              <a:t>a</a:t>
            </a:r>
            <a:endParaRPr lang="en-US" dirty="0">
              <a:solidFill>
                <a:srgbClr val="C00000"/>
              </a:solidFill>
            </a:endParaRPr>
          </a:p>
        </p:txBody>
      </p:sp>
      <p:sp>
        <p:nvSpPr>
          <p:cNvPr id="1048600" name="TextBox 12"/>
          <p:cNvSpPr txBox="1"/>
          <p:nvPr/>
        </p:nvSpPr>
        <p:spPr>
          <a:xfrm>
            <a:off x="3786182" y="2143116"/>
            <a:ext cx="642942" cy="369332"/>
          </a:xfrm>
          <a:prstGeom prst="rect">
            <a:avLst/>
          </a:prstGeom>
          <a:noFill/>
        </p:spPr>
        <p:txBody>
          <a:bodyPr wrap="square" rtlCol="0">
            <a:spAutoFit/>
          </a:bodyPr>
          <a:lstStyle/>
          <a:p>
            <a:r>
              <a:rPr lang="en-US" dirty="0" smtClean="0">
                <a:solidFill>
                  <a:srgbClr val="002060"/>
                </a:solidFill>
              </a:rPr>
              <a:t>f(x)</a:t>
            </a:r>
            <a:endParaRPr lang="en-US" dirty="0">
              <a:solidFill>
                <a:srgbClr val="00206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Title 1"/>
          <p:cNvSpPr>
            <a:spLocks noGrp="1"/>
          </p:cNvSpPr>
          <p:nvPr>
            <p:ph type="title"/>
          </p:nvPr>
        </p:nvSpPr>
        <p:spPr>
          <a:xfrm>
            <a:off x="457200" y="0"/>
            <a:ext cx="8229600" cy="571480"/>
          </a:xfrm>
        </p:spPr>
        <p:txBody>
          <a:bodyPr>
            <a:noAutofit/>
          </a:bodyPr>
          <a:lstStyle/>
          <a:p>
            <a:r>
              <a:rPr lang="en-US" sz="3200" dirty="0" smtClean="0">
                <a:solidFill>
                  <a:srgbClr val="C00000"/>
                </a:solidFill>
              </a:rPr>
              <a:t>CALCULATING THE EQUATION OF  TANGENT</a:t>
            </a:r>
            <a:endParaRPr lang="en-US" sz="3200" dirty="0">
              <a:solidFill>
                <a:srgbClr val="C00000"/>
              </a:solidFill>
            </a:endParaRPr>
          </a:p>
        </p:txBody>
      </p:sp>
      <p:sp>
        <p:nvSpPr>
          <p:cNvPr id="1048602" name="Content Placeholder 2"/>
          <p:cNvSpPr>
            <a:spLocks noGrp="1"/>
          </p:cNvSpPr>
          <p:nvPr>
            <p:ph idx="1"/>
          </p:nvPr>
        </p:nvSpPr>
        <p:spPr>
          <a:xfrm>
            <a:off x="457200" y="857232"/>
            <a:ext cx="8229600" cy="5268931"/>
          </a:xfrm>
        </p:spPr>
        <p:txBody>
          <a:bodyPr>
            <a:noAutofit/>
          </a:bodyPr>
          <a:lstStyle/>
          <a:p>
            <a:r>
              <a:rPr lang="en-US" sz="2400" b="1" dirty="0" smtClean="0">
                <a:solidFill>
                  <a:srgbClr val="C00000"/>
                </a:solidFill>
              </a:rPr>
              <a:t>Example :-1</a:t>
            </a:r>
          </a:p>
          <a:p>
            <a:pPr>
              <a:buNone/>
            </a:pPr>
            <a:r>
              <a:rPr lang="en-US" sz="2400" dirty="0" smtClean="0">
                <a:solidFill>
                  <a:srgbClr val="C00000"/>
                </a:solidFill>
              </a:rPr>
              <a:t> </a:t>
            </a:r>
            <a:r>
              <a:rPr lang="en-US" sz="2400" dirty="0" smtClean="0"/>
              <a:t>     Suppose we wish to find the equation of the tangent to </a:t>
            </a:r>
          </a:p>
          <a:p>
            <a:pPr>
              <a:buNone/>
            </a:pPr>
            <a:r>
              <a:rPr lang="en-US" sz="2400" dirty="0" smtClean="0"/>
              <a:t>      f(x) = x</a:t>
            </a:r>
            <a:r>
              <a:rPr lang="en-US" sz="2400" baseline="30000" dirty="0" smtClean="0"/>
              <a:t>3</a:t>
            </a:r>
            <a:r>
              <a:rPr lang="en-US" sz="2400" dirty="0" smtClean="0"/>
              <a:t> − 3x</a:t>
            </a:r>
            <a:r>
              <a:rPr lang="en-US" sz="2400" baseline="30000" dirty="0" smtClean="0"/>
              <a:t>2</a:t>
            </a:r>
            <a:r>
              <a:rPr lang="en-US" sz="2400" dirty="0" smtClean="0"/>
              <a:t> + x − 1 at the point where x = 3.</a:t>
            </a:r>
          </a:p>
          <a:p>
            <a:pPr>
              <a:buNone/>
            </a:pPr>
            <a:r>
              <a:rPr lang="en-US" sz="2400" dirty="0" smtClean="0"/>
              <a:t>      When x = 3 we note that</a:t>
            </a:r>
          </a:p>
          <a:p>
            <a:pPr>
              <a:buNone/>
            </a:pPr>
            <a:r>
              <a:rPr lang="en-US" sz="2400" dirty="0" smtClean="0"/>
              <a:t>      f(3) = 3</a:t>
            </a:r>
            <a:r>
              <a:rPr lang="en-US" sz="2400" baseline="30000" dirty="0" smtClean="0"/>
              <a:t>3</a:t>
            </a:r>
            <a:r>
              <a:rPr lang="en-US" sz="2400" dirty="0" smtClean="0"/>
              <a:t> − 3x3</a:t>
            </a:r>
            <a:r>
              <a:rPr lang="en-US" sz="2400" baseline="30000" dirty="0" smtClean="0"/>
              <a:t>2</a:t>
            </a:r>
            <a:r>
              <a:rPr lang="en-US" sz="2400" dirty="0" smtClean="0"/>
              <a:t> + 3 − 1 = 27 − 27 + 3 − 1 = 2</a:t>
            </a:r>
          </a:p>
          <a:p>
            <a:pPr>
              <a:buNone/>
            </a:pPr>
            <a:r>
              <a:rPr lang="en-US" sz="2400" dirty="0" smtClean="0"/>
              <a:t>      So the point of intersection has coordinates (3, 2).</a:t>
            </a:r>
          </a:p>
          <a:p>
            <a:pPr>
              <a:buNone/>
            </a:pPr>
            <a:r>
              <a:rPr lang="en-US" sz="2400" dirty="0" smtClean="0"/>
              <a:t>      The next thing that we need is the gradient of the curve at this point. To find this, we need to differentiate f(x):</a:t>
            </a:r>
          </a:p>
          <a:p>
            <a:pPr>
              <a:buNone/>
            </a:pPr>
            <a:r>
              <a:rPr lang="en-US" sz="2400" dirty="0" smtClean="0"/>
              <a:t>     f′(x) = 3x</a:t>
            </a:r>
            <a:r>
              <a:rPr lang="en-US" sz="2400" baseline="30000" dirty="0" smtClean="0"/>
              <a:t>2</a:t>
            </a:r>
            <a:r>
              <a:rPr lang="en-US" sz="2400" dirty="0" smtClean="0"/>
              <a:t> − 6x + 1</a:t>
            </a:r>
          </a:p>
          <a:p>
            <a:pPr>
              <a:buNone/>
            </a:pPr>
            <a:r>
              <a:rPr lang="en-US" sz="2400" dirty="0" smtClean="0"/>
              <a:t>     We can now calculate the gradient of the curve at the point </a:t>
            </a:r>
          </a:p>
          <a:p>
            <a:pPr>
              <a:buNone/>
            </a:pPr>
            <a:r>
              <a:rPr lang="en-US" sz="2400" dirty="0" smtClean="0"/>
              <a:t>     where x = 3.f′(3) = 3.3</a:t>
            </a:r>
            <a:r>
              <a:rPr lang="en-US" sz="2400" baseline="30000" dirty="0" smtClean="0"/>
              <a:t>2</a:t>
            </a:r>
            <a:r>
              <a:rPr lang="en-US" sz="2400" dirty="0" smtClean="0"/>
              <a:t> − 6.3 + 1 = 27 − 18 + 1 = 10</a:t>
            </a:r>
          </a:p>
          <a:p>
            <a:pPr>
              <a:buNone/>
            </a:pPr>
            <a:r>
              <a:rPr lang="en-US" sz="2400" dirty="0" smtClean="0"/>
              <a:t>     So we have the coordinates of the required point (3, 2), and the gradient of the tangent at that  Point is 10.</a:t>
            </a:r>
          </a:p>
          <a:p>
            <a:pPr>
              <a:buNone/>
            </a:pPr>
            <a:r>
              <a:rPr lang="en-US" sz="2400" i="1" dirty="0" smtClean="0"/>
              <a:t>                                               </a:t>
            </a:r>
            <a:r>
              <a:rPr lang="en-US" sz="2400" b="1" dirty="0" smtClean="0"/>
              <a:t> P.T.O.</a:t>
            </a:r>
          </a:p>
        </p:txBody>
      </p:sp>
      <p:sp>
        <p:nvSpPr>
          <p:cNvPr id="1048603" name="TextBox 3"/>
          <p:cNvSpPr txBox="1"/>
          <p:nvPr/>
        </p:nvSpPr>
        <p:spPr>
          <a:xfrm>
            <a:off x="-500098" y="6715148"/>
            <a:ext cx="1000132" cy="369332"/>
          </a:xfrm>
          <a:prstGeom prst="rect">
            <a:avLst/>
          </a:prstGeom>
          <a:noFill/>
        </p:spPr>
        <p:txBody>
          <a:bodyPr wrap="square" rtlCol="0">
            <a:spAutoFit/>
          </a:bodyPr>
          <a:lstStyle/>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4" name="Title 1"/>
          <p:cNvSpPr>
            <a:spLocks noGrp="1"/>
          </p:cNvSpPr>
          <p:nvPr>
            <p:ph type="title"/>
          </p:nvPr>
        </p:nvSpPr>
        <p:spPr>
          <a:xfrm>
            <a:off x="428596" y="274638"/>
            <a:ext cx="8229600" cy="296842"/>
          </a:xfrm>
        </p:spPr>
        <p:txBody>
          <a:bodyPr>
            <a:noAutofit/>
          </a:bodyPr>
          <a:lstStyle/>
          <a:p>
            <a:r>
              <a:rPr lang="en-US" sz="3200" dirty="0" smtClean="0">
                <a:solidFill>
                  <a:srgbClr val="C00000"/>
                </a:solidFill>
              </a:rPr>
              <a:t>Analysis to Find the Equation of Tangent</a:t>
            </a:r>
            <a:endParaRPr lang="en-US" sz="3200" dirty="0">
              <a:solidFill>
                <a:srgbClr val="C00000"/>
              </a:solidFill>
            </a:endParaRPr>
          </a:p>
        </p:txBody>
      </p:sp>
      <p:sp>
        <p:nvSpPr>
          <p:cNvPr id="1048605" name="Content Placeholder 2"/>
          <p:cNvSpPr>
            <a:spLocks noGrp="1"/>
          </p:cNvSpPr>
          <p:nvPr>
            <p:ph idx="1"/>
          </p:nvPr>
        </p:nvSpPr>
        <p:spPr>
          <a:xfrm>
            <a:off x="457200" y="571480"/>
            <a:ext cx="8229600" cy="5554683"/>
          </a:xfrm>
        </p:spPr>
        <p:txBody>
          <a:bodyPr>
            <a:normAutofit/>
          </a:bodyPr>
          <a:lstStyle/>
          <a:p>
            <a:endParaRPr lang="en-US" sz="2400" dirty="0" smtClean="0"/>
          </a:p>
          <a:p>
            <a:r>
              <a:rPr lang="en-US" sz="2400" dirty="0" smtClean="0"/>
              <a:t>What we want to calculate is the equation of the tangent at this point on the curve. The tangent must pass through the point and have gradient 10. The tangent is a straight line and so we use the fact that the equation of a straight line that passes through a point (x1, y1) and has gradient m is given by the formula</a:t>
            </a:r>
          </a:p>
          <a:p>
            <a:r>
              <a:rPr lang="en-US" sz="2400" dirty="0" smtClean="0"/>
              <a:t>y − y1 = m(x − x1)</a:t>
            </a:r>
          </a:p>
          <a:p>
            <a:pPr>
              <a:buNone/>
            </a:pPr>
            <a:r>
              <a:rPr lang="en-US" sz="2400" dirty="0" smtClean="0"/>
              <a:t>     y − 2 = 10(x − 3)</a:t>
            </a:r>
          </a:p>
          <a:p>
            <a:pPr>
              <a:buNone/>
            </a:pPr>
            <a:r>
              <a:rPr lang="en-US" sz="2400" dirty="0" smtClean="0"/>
              <a:t>     y − 2 = 10x − 30</a:t>
            </a:r>
          </a:p>
          <a:p>
            <a:pPr>
              <a:buNone/>
            </a:pPr>
            <a:r>
              <a:rPr lang="en-US" sz="2400" dirty="0" smtClean="0"/>
              <a:t>     y = 10x − 28</a:t>
            </a:r>
          </a:p>
          <a:p>
            <a:r>
              <a:rPr lang="en-US" sz="2400" dirty="0" smtClean="0"/>
              <a:t>This is the equation of the tangent to the curve at the point (3, 2).</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8606" name="Title 1"/>
          <p:cNvSpPr>
            <a:spLocks noGrp="1"/>
          </p:cNvSpPr>
          <p:nvPr>
            <p:ph type="title"/>
          </p:nvPr>
        </p:nvSpPr>
        <p:spPr>
          <a:xfrm>
            <a:off x="457200" y="142852"/>
            <a:ext cx="8229600" cy="142876"/>
          </a:xfrm>
        </p:spPr>
        <p:txBody>
          <a:bodyPr>
            <a:normAutofit fontScale="90000"/>
          </a:bodyPr>
          <a:lstStyle/>
          <a:p>
            <a:pPr algn="l"/>
            <a:r>
              <a:rPr lang="en-US" b="1" dirty="0" smtClean="0"/>
              <a:t>  </a:t>
            </a:r>
            <a:r>
              <a:rPr lang="en-US" sz="3100" b="1" dirty="0" smtClean="0">
                <a:solidFill>
                  <a:srgbClr val="C00000"/>
                </a:solidFill>
              </a:rPr>
              <a:t>Example:2</a:t>
            </a:r>
            <a:endParaRPr lang="en-US" sz="3100" dirty="0">
              <a:solidFill>
                <a:srgbClr val="C00000"/>
              </a:solidFill>
            </a:endParaRPr>
          </a:p>
        </p:txBody>
      </p:sp>
      <p:sp>
        <p:nvSpPr>
          <p:cNvPr id="1048607" name="Content Placeholder 2"/>
          <p:cNvSpPr>
            <a:spLocks noGrp="1"/>
          </p:cNvSpPr>
          <p:nvPr>
            <p:ph idx="1"/>
          </p:nvPr>
        </p:nvSpPr>
        <p:spPr>
          <a:xfrm>
            <a:off x="457200" y="500042"/>
            <a:ext cx="8229600" cy="5626121"/>
          </a:xfrm>
        </p:spPr>
        <p:txBody>
          <a:bodyPr>
            <a:normAutofit fontScale="25000" lnSpcReduction="20000"/>
          </a:bodyPr>
          <a:lstStyle/>
          <a:p>
            <a:pPr>
              <a:lnSpc>
                <a:spcPct val="120000"/>
              </a:lnSpc>
              <a:buNone/>
            </a:pPr>
            <a:r>
              <a:rPr lang="en-US" dirty="0" smtClean="0"/>
              <a:t>     </a:t>
            </a:r>
            <a:r>
              <a:rPr lang="en-US" sz="9600" dirty="0" smtClean="0"/>
              <a:t>  </a:t>
            </a:r>
            <a:r>
              <a:rPr lang="en-US" sz="7200" dirty="0" smtClean="0"/>
              <a:t> Find the points on the curve y(x) given by  </a:t>
            </a:r>
            <a:r>
              <a:rPr lang="es-ES" sz="7200" dirty="0" smtClean="0"/>
              <a:t>y = x</a:t>
            </a:r>
            <a:r>
              <a:rPr lang="es-ES" sz="7200" baseline="30000" dirty="0" smtClean="0"/>
              <a:t>3</a:t>
            </a:r>
            <a:r>
              <a:rPr lang="es-ES" sz="7200" dirty="0" smtClean="0"/>
              <a:t> − 6x</a:t>
            </a:r>
            <a:r>
              <a:rPr lang="es-ES" sz="7200" baseline="30000" dirty="0" smtClean="0"/>
              <a:t>2</a:t>
            </a:r>
            <a:r>
              <a:rPr lang="es-ES" sz="7200" dirty="0" smtClean="0"/>
              <a:t> + x + 3,</a:t>
            </a:r>
            <a:r>
              <a:rPr lang="en-US" sz="7200" dirty="0" smtClean="0"/>
              <a:t>  where the tangents are parallel to the line y = x + 5.</a:t>
            </a:r>
          </a:p>
          <a:p>
            <a:pPr>
              <a:lnSpc>
                <a:spcPct val="120000"/>
              </a:lnSpc>
              <a:buNone/>
            </a:pPr>
            <a:r>
              <a:rPr lang="en-US" sz="7200" b="1" dirty="0" smtClean="0"/>
              <a:t>     </a:t>
            </a:r>
            <a:r>
              <a:rPr lang="en-US" sz="7200" b="1" dirty="0" smtClean="0">
                <a:solidFill>
                  <a:srgbClr val="C00000"/>
                </a:solidFill>
              </a:rPr>
              <a:t> </a:t>
            </a:r>
            <a:r>
              <a:rPr lang="en-US" sz="9600" b="1" dirty="0" smtClean="0">
                <a:solidFill>
                  <a:srgbClr val="C00000"/>
                </a:solidFill>
              </a:rPr>
              <a:t>Analysis</a:t>
            </a:r>
            <a:r>
              <a:rPr lang="en-US" sz="7200" dirty="0" smtClean="0"/>
              <a:t>:-If the tangents have to be parallel to the line then they must have the same gradient. The  standard equation for a straight line is y = </a:t>
            </a:r>
            <a:r>
              <a:rPr lang="en-US" sz="7200" dirty="0" err="1" smtClean="0"/>
              <a:t>mx</a:t>
            </a:r>
            <a:r>
              <a:rPr lang="en-US" sz="7200" dirty="0" smtClean="0"/>
              <a:t> + c, where m is the gradient. So what we gain  from looking at this standard equation and comparing it with the straight line y = x + 5 is that the gradient, m, is equal to 1. Thus the gradients of the tangents we are trying to find must  also have gradient 1.We know that if we differentiate y(x) we will obtain an expression for the gradients of the tangents to y(x) and we can set this equal to 1. Differentiating, and setting this equal to 1 we  Find  </a:t>
            </a:r>
            <a:r>
              <a:rPr lang="en-US" sz="7200" dirty="0" err="1" smtClean="0"/>
              <a:t>dy</a:t>
            </a:r>
            <a:r>
              <a:rPr lang="en-US" sz="7200" dirty="0" smtClean="0"/>
              <a:t>/</a:t>
            </a:r>
            <a:r>
              <a:rPr lang="en-US" sz="7200" dirty="0" err="1" smtClean="0"/>
              <a:t>dx</a:t>
            </a:r>
            <a:r>
              <a:rPr lang="en-US" sz="7200" dirty="0" smtClean="0"/>
              <a:t>  = 3x</a:t>
            </a:r>
            <a:r>
              <a:rPr lang="en-US" sz="7200" baseline="30000" dirty="0" smtClean="0"/>
              <a:t>2</a:t>
            </a:r>
            <a:r>
              <a:rPr lang="en-US" sz="7200" dirty="0" smtClean="0"/>
              <a:t> − 12x + 1 = 1</a:t>
            </a:r>
          </a:p>
          <a:p>
            <a:pPr>
              <a:buNone/>
            </a:pPr>
            <a:r>
              <a:rPr lang="en-US" sz="7200" dirty="0" smtClean="0"/>
              <a:t>       This is a quadratic equation which we can solve by </a:t>
            </a:r>
            <a:r>
              <a:rPr lang="en-US" sz="7200" dirty="0" err="1" smtClean="0"/>
              <a:t>factorisation</a:t>
            </a:r>
            <a:r>
              <a:rPr lang="en-US" sz="7200" dirty="0" smtClean="0"/>
              <a:t>.</a:t>
            </a:r>
          </a:p>
          <a:p>
            <a:pPr>
              <a:buNone/>
            </a:pPr>
            <a:r>
              <a:rPr lang="en-US" sz="7200" dirty="0" smtClean="0"/>
              <a:t>        3x</a:t>
            </a:r>
            <a:r>
              <a:rPr lang="en-US" sz="7200" baseline="30000" dirty="0" smtClean="0"/>
              <a:t>2</a:t>
            </a:r>
            <a:r>
              <a:rPr lang="en-US" sz="7200" dirty="0" smtClean="0"/>
              <a:t> − 12x = 0</a:t>
            </a:r>
          </a:p>
          <a:p>
            <a:pPr>
              <a:buNone/>
            </a:pPr>
            <a:r>
              <a:rPr lang="en-US" sz="7200" dirty="0" smtClean="0"/>
              <a:t>        3x(x − 4) = 0</a:t>
            </a:r>
          </a:p>
          <a:p>
            <a:pPr>
              <a:buNone/>
            </a:pPr>
            <a:r>
              <a:rPr lang="en-US" sz="7200" dirty="0" smtClean="0"/>
              <a:t>        3x = 0 or x − 4 = 0</a:t>
            </a:r>
          </a:p>
          <a:p>
            <a:pPr>
              <a:buNone/>
            </a:pPr>
            <a:r>
              <a:rPr lang="en-US" sz="7200" dirty="0" smtClean="0"/>
              <a:t>        x = 0 or x = 4</a:t>
            </a:r>
          </a:p>
          <a:p>
            <a:pPr>
              <a:buNone/>
            </a:pPr>
            <a:r>
              <a:rPr lang="en-US" sz="7200" dirty="0" smtClean="0"/>
              <a:t>       Now having found these two values of x we can calculate the corresponding y coordinates. We  do this from the equation of the curve: y = x</a:t>
            </a:r>
            <a:r>
              <a:rPr lang="en-US" sz="7200" baseline="30000" dirty="0" smtClean="0"/>
              <a:t>3</a:t>
            </a:r>
            <a:r>
              <a:rPr lang="en-US" sz="7200" dirty="0" smtClean="0"/>
              <a:t> − 6x</a:t>
            </a:r>
            <a:r>
              <a:rPr lang="en-US" sz="7200" baseline="30000" dirty="0" smtClean="0"/>
              <a:t>2</a:t>
            </a:r>
            <a:r>
              <a:rPr lang="en-US" sz="7200" dirty="0" smtClean="0"/>
              <a:t> + x + 3.</a:t>
            </a:r>
          </a:p>
          <a:p>
            <a:pPr>
              <a:buNone/>
            </a:pPr>
            <a:r>
              <a:rPr lang="en-US" sz="7200" dirty="0" smtClean="0"/>
              <a:t>       when x = 0: y = 0</a:t>
            </a:r>
            <a:r>
              <a:rPr lang="en-US" sz="7200" baseline="30000" dirty="0" smtClean="0"/>
              <a:t>3</a:t>
            </a:r>
            <a:r>
              <a:rPr lang="en-US" sz="7200" dirty="0" smtClean="0"/>
              <a:t> − 6x0</a:t>
            </a:r>
            <a:r>
              <a:rPr lang="en-US" sz="7200" baseline="30000" dirty="0" smtClean="0"/>
              <a:t>2</a:t>
            </a:r>
            <a:r>
              <a:rPr lang="en-US" sz="7200" dirty="0" smtClean="0"/>
              <a:t> + 0 + 3 = 3.</a:t>
            </a:r>
          </a:p>
          <a:p>
            <a:pPr>
              <a:buNone/>
            </a:pPr>
            <a:r>
              <a:rPr lang="en-US" sz="7200" dirty="0" smtClean="0"/>
              <a:t>       when x = 4: y = 4</a:t>
            </a:r>
            <a:r>
              <a:rPr lang="en-US" sz="7200" baseline="30000" dirty="0" smtClean="0"/>
              <a:t>3</a:t>
            </a:r>
            <a:r>
              <a:rPr lang="en-US" sz="7200" dirty="0" smtClean="0"/>
              <a:t> − 6x4</a:t>
            </a:r>
            <a:r>
              <a:rPr lang="en-US" sz="7200" baseline="30000" dirty="0" smtClean="0"/>
              <a:t>2</a:t>
            </a:r>
            <a:r>
              <a:rPr lang="en-US" sz="7200" dirty="0" smtClean="0"/>
              <a:t> + 4 + 3 = 64 − 96 + 4 + 3 = −25.</a:t>
            </a:r>
          </a:p>
          <a:p>
            <a:pPr>
              <a:buNone/>
            </a:pPr>
            <a:r>
              <a:rPr lang="en-US" sz="7200" dirty="0" smtClean="0"/>
              <a:t>       So the two points are (0, 3) and (4,−25)</a:t>
            </a:r>
          </a:p>
          <a:p>
            <a:pPr>
              <a:buNone/>
            </a:pPr>
            <a:r>
              <a:rPr lang="en-US" sz="7200" dirty="0" smtClean="0"/>
              <a:t>       These are the two points where the gradients of the tangent are equal to 1, and so where the  tangents are parallel to the line that we started out with, i.e. y = x + 5.</a:t>
            </a:r>
            <a:endParaRPr lang="en-US" sz="7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Title 1"/>
          <p:cNvSpPr>
            <a:spLocks noGrp="1"/>
          </p:cNvSpPr>
          <p:nvPr>
            <p:ph type="title"/>
          </p:nvPr>
        </p:nvSpPr>
        <p:spPr>
          <a:xfrm>
            <a:off x="457200" y="0"/>
            <a:ext cx="8229600" cy="500042"/>
          </a:xfrm>
        </p:spPr>
        <p:txBody>
          <a:bodyPr>
            <a:normAutofit fontScale="90000"/>
          </a:bodyPr>
          <a:lstStyle/>
          <a:p>
            <a:r>
              <a:rPr lang="en-US" sz="3200" dirty="0" smtClean="0">
                <a:solidFill>
                  <a:srgbClr val="C00000"/>
                </a:solidFill>
              </a:rPr>
              <a:t>CALCULATING THE EQUATION OF NORMAL</a:t>
            </a:r>
            <a:endParaRPr lang="en-US" sz="3200" dirty="0">
              <a:solidFill>
                <a:srgbClr val="C00000"/>
              </a:solidFill>
            </a:endParaRPr>
          </a:p>
        </p:txBody>
      </p:sp>
      <p:sp>
        <p:nvSpPr>
          <p:cNvPr id="1048609" name="Content Placeholder 2"/>
          <p:cNvSpPr>
            <a:spLocks noGrp="1"/>
          </p:cNvSpPr>
          <p:nvPr>
            <p:ph idx="1"/>
          </p:nvPr>
        </p:nvSpPr>
        <p:spPr>
          <a:xfrm>
            <a:off x="457200" y="571480"/>
            <a:ext cx="8229600" cy="6072230"/>
          </a:xfrm>
        </p:spPr>
        <p:txBody>
          <a:bodyPr>
            <a:normAutofit fontScale="63750" lnSpcReduction="20000"/>
          </a:bodyPr>
          <a:lstStyle/>
          <a:p>
            <a:r>
              <a:rPr lang="en-US" dirty="0" smtClean="0"/>
              <a:t>In mathematics the word ‘normal’ has a very specific meaning. It means </a:t>
            </a:r>
          </a:p>
          <a:p>
            <a:pPr>
              <a:buNone/>
            </a:pPr>
            <a:r>
              <a:rPr lang="en-US" dirty="0" smtClean="0"/>
              <a:t>     ‘perpendicular’ or ‘at right angles’.  The normal is a line at right angles to </a:t>
            </a:r>
          </a:p>
          <a:p>
            <a:pPr>
              <a:buNone/>
            </a:pPr>
            <a:r>
              <a:rPr lang="en-US" dirty="0" smtClean="0"/>
              <a:t>      the tangent.</a:t>
            </a:r>
          </a:p>
          <a:p>
            <a:pPr>
              <a:buNone/>
            </a:pPr>
            <a:endParaRPr lang="fr-FR"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If we have a curve such as that shown in Figure , we can choose a point and draw in the tangent to the curve at that point. The normal is then at right angles to the curve so it is also at right angles (perpendicular) to the tangent. We now find the equation of the normal to a curve. There is one further piece of information  that we need in order to do this. If two lines, having gradients m1 and m2 respectively, are at right angles to each other then the product of their gradients, m1xm2 = −1.</a:t>
            </a:r>
          </a:p>
          <a:p>
            <a:pPr>
              <a:buNone/>
            </a:pPr>
            <a:r>
              <a:rPr lang="en-US" b="1" dirty="0" smtClean="0"/>
              <a:t>     </a:t>
            </a:r>
            <a:r>
              <a:rPr lang="en-US" b="1" dirty="0" smtClean="0">
                <a:solidFill>
                  <a:srgbClr val="C00000"/>
                </a:solidFill>
              </a:rPr>
              <a:t>Key Points</a:t>
            </a:r>
          </a:p>
          <a:p>
            <a:pPr>
              <a:buFont typeface="Wingdings" pitchFamily="2" charset="2"/>
              <a:buChar char="Ø"/>
            </a:pPr>
            <a:r>
              <a:rPr lang="en-US" b="1" dirty="0" smtClean="0"/>
              <a:t> </a:t>
            </a:r>
            <a:r>
              <a:rPr lang="en-US" dirty="0" smtClean="0"/>
              <a:t>If two lines, with slopes m1 and m2 are at right angles then  m1xm2 = −1</a:t>
            </a:r>
          </a:p>
          <a:p>
            <a:pPr>
              <a:buFont typeface="Wingdings" pitchFamily="2" charset="2"/>
              <a:buChar char="Ø"/>
            </a:pPr>
            <a:r>
              <a:rPr lang="en-US" dirty="0" smtClean="0"/>
              <a:t>Two curves are orthogonal if the tangents at their point of intersection are</a:t>
            </a:r>
          </a:p>
          <a:p>
            <a:pPr>
              <a:buNone/>
            </a:pPr>
            <a:r>
              <a:rPr lang="en-US" dirty="0" smtClean="0"/>
              <a:t>      Perpendicular to each other.</a:t>
            </a:r>
            <a:endParaRPr lang="en-US" dirty="0"/>
          </a:p>
        </p:txBody>
      </p:sp>
      <p:cxnSp>
        <p:nvCxnSpPr>
          <p:cNvPr id="3145733" name="Straight Arrow Connector 6"/>
          <p:cNvCxnSpPr>
            <a:cxnSpLocks/>
          </p:cNvCxnSpPr>
          <p:nvPr/>
        </p:nvCxnSpPr>
        <p:spPr>
          <a:xfrm rot="16200000" flipH="1">
            <a:off x="2035554" y="2607860"/>
            <a:ext cx="1428760" cy="7064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145734" name="Straight Arrow Connector 12"/>
          <p:cNvCxnSpPr>
            <a:cxnSpLocks/>
          </p:cNvCxnSpPr>
          <p:nvPr/>
        </p:nvCxnSpPr>
        <p:spPr>
          <a:xfrm flipV="1">
            <a:off x="1714480" y="2714620"/>
            <a:ext cx="2286016" cy="7143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048610" name="Arc 14"/>
          <p:cNvSpPr/>
          <p:nvPr/>
        </p:nvSpPr>
        <p:spPr>
          <a:xfrm rot="3890347">
            <a:off x="1897126" y="1766449"/>
            <a:ext cx="1465839" cy="387417"/>
          </a:xfrm>
          <a:prstGeom prst="arc">
            <a:avLst>
              <a:gd name="adj1" fmla="val 16200000"/>
              <a:gd name="adj2" fmla="val 174156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145735" name="Straight Connector 16"/>
          <p:cNvCxnSpPr>
            <a:cxnSpLocks/>
          </p:cNvCxnSpPr>
          <p:nvPr/>
        </p:nvCxnSpPr>
        <p:spPr>
          <a:xfrm rot="5400000" flipH="1" flipV="1">
            <a:off x="2857488" y="2500306"/>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736" name="Straight Connector 18"/>
          <p:cNvCxnSpPr>
            <a:cxnSpLocks/>
          </p:cNvCxnSpPr>
          <p:nvPr/>
        </p:nvCxnSpPr>
        <p:spPr>
          <a:xfrm rot="5400000" flipH="1" flipV="1">
            <a:off x="2678893" y="2250273"/>
            <a:ext cx="71438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737" name="Straight Connector 23"/>
          <p:cNvCxnSpPr>
            <a:cxnSpLocks/>
          </p:cNvCxnSpPr>
          <p:nvPr/>
        </p:nvCxnSpPr>
        <p:spPr>
          <a:xfrm rot="10800000">
            <a:off x="2214546" y="2071678"/>
            <a:ext cx="785818" cy="500066"/>
          </a:xfrm>
          <a:prstGeom prst="line">
            <a:avLst/>
          </a:prstGeom>
        </p:spPr>
        <p:style>
          <a:lnRef idx="1">
            <a:schemeClr val="accent1"/>
          </a:lnRef>
          <a:fillRef idx="0">
            <a:schemeClr val="accent1"/>
          </a:fillRef>
          <a:effectRef idx="0">
            <a:schemeClr val="accent1"/>
          </a:effectRef>
          <a:fontRef idx="minor">
            <a:schemeClr val="tx1"/>
          </a:fontRef>
        </p:style>
      </p:cxnSp>
      <p:sp>
        <p:nvSpPr>
          <p:cNvPr id="1048611" name="TextBox 28"/>
          <p:cNvSpPr txBox="1"/>
          <p:nvPr/>
        </p:nvSpPr>
        <p:spPr>
          <a:xfrm>
            <a:off x="3286116" y="2285992"/>
            <a:ext cx="1214446" cy="369332"/>
          </a:xfrm>
          <a:prstGeom prst="rect">
            <a:avLst/>
          </a:prstGeom>
          <a:noFill/>
        </p:spPr>
        <p:txBody>
          <a:bodyPr wrap="square" rtlCol="0">
            <a:spAutoFit/>
          </a:bodyPr>
          <a:lstStyle/>
          <a:p>
            <a:r>
              <a:rPr lang="en-US" dirty="0" smtClean="0">
                <a:solidFill>
                  <a:srgbClr val="C00000"/>
                </a:solidFill>
              </a:rPr>
              <a:t>(tangent)</a:t>
            </a:r>
            <a:endParaRPr lang="en-US" dirty="0">
              <a:solidFill>
                <a:srgbClr val="C00000"/>
              </a:solidFill>
            </a:endParaRPr>
          </a:p>
        </p:txBody>
      </p:sp>
      <p:cxnSp>
        <p:nvCxnSpPr>
          <p:cNvPr id="3145738" name="Straight Arrow Connector 30"/>
          <p:cNvCxnSpPr>
            <a:cxnSpLocks/>
          </p:cNvCxnSpPr>
          <p:nvPr/>
        </p:nvCxnSpPr>
        <p:spPr>
          <a:xfrm>
            <a:off x="3143240" y="2357430"/>
            <a:ext cx="285752"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45739" name="Straight Arrow Connector 36"/>
          <p:cNvCxnSpPr>
            <a:cxnSpLocks/>
          </p:cNvCxnSpPr>
          <p:nvPr/>
        </p:nvCxnSpPr>
        <p:spPr>
          <a:xfrm rot="10800000" flipV="1">
            <a:off x="1857356" y="2214554"/>
            <a:ext cx="571504"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48612" name="TextBox 38"/>
          <p:cNvSpPr txBox="1"/>
          <p:nvPr/>
        </p:nvSpPr>
        <p:spPr>
          <a:xfrm>
            <a:off x="1000100" y="2285992"/>
            <a:ext cx="1000132" cy="369332"/>
          </a:xfrm>
          <a:prstGeom prst="rect">
            <a:avLst/>
          </a:prstGeom>
          <a:noFill/>
        </p:spPr>
        <p:txBody>
          <a:bodyPr wrap="square" rtlCol="0">
            <a:spAutoFit/>
          </a:bodyPr>
          <a:lstStyle/>
          <a:p>
            <a:r>
              <a:rPr lang="en-US" dirty="0" smtClean="0">
                <a:solidFill>
                  <a:srgbClr val="FF0000"/>
                </a:solidFill>
              </a:rPr>
              <a:t>(normal)</a:t>
            </a:r>
            <a:endParaRPr lang="en-US"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
          <p:cNvSpPr>
            <a:spLocks noGrp="1"/>
          </p:cNvSpPr>
          <p:nvPr>
            <p:ph type="title"/>
          </p:nvPr>
        </p:nvSpPr>
        <p:spPr>
          <a:xfrm>
            <a:off x="457200" y="274638"/>
            <a:ext cx="8229600" cy="296842"/>
          </a:xfrm>
        </p:spPr>
        <p:txBody>
          <a:bodyPr>
            <a:noAutofit/>
          </a:bodyPr>
          <a:lstStyle/>
          <a:p>
            <a:pPr algn="l"/>
            <a:r>
              <a:rPr lang="en-US" sz="3200" b="1" dirty="0" smtClean="0">
                <a:solidFill>
                  <a:srgbClr val="C00000"/>
                </a:solidFill>
              </a:rPr>
              <a:t>Example :-3</a:t>
            </a:r>
          </a:p>
        </p:txBody>
      </p:sp>
      <p:sp>
        <p:nvSpPr>
          <p:cNvPr id="1048614" name="Content Placeholder 2"/>
          <p:cNvSpPr>
            <a:spLocks noGrp="1"/>
          </p:cNvSpPr>
          <p:nvPr>
            <p:ph idx="1"/>
          </p:nvPr>
        </p:nvSpPr>
        <p:spPr>
          <a:xfrm>
            <a:off x="457200" y="571480"/>
            <a:ext cx="8229600" cy="5554683"/>
          </a:xfrm>
        </p:spPr>
        <p:txBody>
          <a:bodyPr>
            <a:normAutofit fontScale="57500" lnSpcReduction="20000"/>
          </a:bodyPr>
          <a:lstStyle/>
          <a:p>
            <a:pPr>
              <a:buNone/>
            </a:pPr>
            <a:endParaRPr lang="en-US" sz="3400" b="1" dirty="0" smtClean="0"/>
          </a:p>
          <a:p>
            <a:pPr>
              <a:lnSpc>
                <a:spcPct val="120000"/>
              </a:lnSpc>
            </a:pPr>
            <a:r>
              <a:rPr lang="en-US" dirty="0" smtClean="0"/>
              <a:t> </a:t>
            </a:r>
            <a:r>
              <a:rPr lang="en-US" sz="3400" dirty="0" smtClean="0"/>
              <a:t>Suppose we wish to find the equation of the normal to </a:t>
            </a:r>
          </a:p>
          <a:p>
            <a:pPr>
              <a:lnSpc>
                <a:spcPct val="120000"/>
              </a:lnSpc>
              <a:buNone/>
            </a:pPr>
            <a:r>
              <a:rPr lang="en-US" sz="3400" dirty="0" smtClean="0"/>
              <a:t>      f(x) = x</a:t>
            </a:r>
            <a:r>
              <a:rPr lang="en-US" sz="3400" baseline="30000" dirty="0" smtClean="0"/>
              <a:t>3</a:t>
            </a:r>
            <a:r>
              <a:rPr lang="en-US" sz="3400" dirty="0" smtClean="0"/>
              <a:t> − 3x</a:t>
            </a:r>
            <a:r>
              <a:rPr lang="en-US" sz="3400" baseline="30000" dirty="0" smtClean="0"/>
              <a:t>2</a:t>
            </a:r>
            <a:r>
              <a:rPr lang="en-US" sz="3400" dirty="0" smtClean="0"/>
              <a:t> + x − 1 at the point where x = 3.</a:t>
            </a:r>
          </a:p>
          <a:p>
            <a:pPr>
              <a:lnSpc>
                <a:spcPct val="120000"/>
              </a:lnSpc>
              <a:buNone/>
            </a:pPr>
            <a:r>
              <a:rPr lang="en-US" sz="3400" dirty="0" smtClean="0"/>
              <a:t>      When x = 3 we note that </a:t>
            </a:r>
          </a:p>
          <a:p>
            <a:pPr>
              <a:lnSpc>
                <a:spcPct val="120000"/>
              </a:lnSpc>
              <a:buNone/>
            </a:pPr>
            <a:r>
              <a:rPr lang="en-US" sz="3400" dirty="0" smtClean="0"/>
              <a:t>      f(3) = 3</a:t>
            </a:r>
            <a:r>
              <a:rPr lang="en-US" sz="3400" baseline="30000" dirty="0" smtClean="0"/>
              <a:t>3</a:t>
            </a:r>
            <a:r>
              <a:rPr lang="en-US" sz="3400" dirty="0" smtClean="0"/>
              <a:t> − 3x3</a:t>
            </a:r>
            <a:r>
              <a:rPr lang="en-US" sz="3400" baseline="30000" dirty="0" smtClean="0"/>
              <a:t>2</a:t>
            </a:r>
            <a:r>
              <a:rPr lang="en-US" sz="3400" dirty="0" smtClean="0"/>
              <a:t> + 3 − 1 = 27 − 27 + 3 − 1 = 2</a:t>
            </a:r>
          </a:p>
          <a:p>
            <a:pPr>
              <a:lnSpc>
                <a:spcPct val="120000"/>
              </a:lnSpc>
              <a:buNone/>
            </a:pPr>
            <a:r>
              <a:rPr lang="en-US" sz="3400" dirty="0" smtClean="0"/>
              <a:t>     So the point of intersection has coordinates (3, 2).</a:t>
            </a:r>
          </a:p>
          <a:p>
            <a:pPr>
              <a:lnSpc>
                <a:spcPct val="120000"/>
              </a:lnSpc>
              <a:buNone/>
            </a:pPr>
            <a:r>
              <a:rPr lang="en-US" sz="3400" dirty="0" smtClean="0"/>
              <a:t>     The next thing that we need is the gradient of the curve at this point. To find this, we need to differentiate f(x):</a:t>
            </a:r>
          </a:p>
          <a:p>
            <a:pPr>
              <a:lnSpc>
                <a:spcPct val="120000"/>
              </a:lnSpc>
              <a:buNone/>
            </a:pPr>
            <a:r>
              <a:rPr lang="en-US" sz="3400" dirty="0" smtClean="0"/>
              <a:t>      f′(x) = 3x</a:t>
            </a:r>
            <a:r>
              <a:rPr lang="en-US" sz="3400" baseline="30000" dirty="0" smtClean="0"/>
              <a:t>2</a:t>
            </a:r>
            <a:r>
              <a:rPr lang="en-US" sz="3400" dirty="0" smtClean="0"/>
              <a:t> − 6x + 1</a:t>
            </a:r>
          </a:p>
          <a:p>
            <a:pPr>
              <a:lnSpc>
                <a:spcPct val="120000"/>
              </a:lnSpc>
              <a:buNone/>
            </a:pPr>
            <a:r>
              <a:rPr lang="en-US" sz="3400" dirty="0" smtClean="0"/>
              <a:t>     We can now calculate the gradient of the curve at the point </a:t>
            </a:r>
          </a:p>
          <a:p>
            <a:pPr>
              <a:lnSpc>
                <a:spcPct val="120000"/>
              </a:lnSpc>
              <a:buNone/>
            </a:pPr>
            <a:r>
              <a:rPr lang="en-US" sz="3400" dirty="0" smtClean="0"/>
              <a:t>      where x = 3.f′(3) = 3.3</a:t>
            </a:r>
            <a:r>
              <a:rPr lang="en-US" sz="3400" baseline="30000" dirty="0" smtClean="0"/>
              <a:t>2</a:t>
            </a:r>
            <a:r>
              <a:rPr lang="en-US" sz="3400" dirty="0" smtClean="0"/>
              <a:t> − 6.3 + 1 = 27 − 18 + 1 = 10=m</a:t>
            </a:r>
          </a:p>
          <a:p>
            <a:pPr>
              <a:lnSpc>
                <a:spcPct val="120000"/>
              </a:lnSpc>
              <a:buNone/>
            </a:pPr>
            <a:r>
              <a:rPr lang="en-US" sz="3400" dirty="0" smtClean="0"/>
              <a:t>      So we have the coordinates of the required point (3, 2),  and the gradient of the tangent at that  Point is 10.</a:t>
            </a:r>
          </a:p>
          <a:p>
            <a:pPr>
              <a:lnSpc>
                <a:spcPct val="120000"/>
              </a:lnSpc>
              <a:buNone/>
            </a:pPr>
            <a:r>
              <a:rPr lang="en-US" sz="3400" dirty="0" smtClean="0"/>
              <a:t>     Now the slope or gradient of normal to the curve=-1/m=-1/10</a:t>
            </a:r>
          </a:p>
          <a:p>
            <a:pPr>
              <a:buNone/>
            </a:pPr>
            <a:r>
              <a:rPr lang="en-US" sz="3400" dirty="0" smtClean="0"/>
              <a:t>                                                  P.T.O</a:t>
            </a:r>
            <a:endParaRPr lang="en-US" sz="3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Title 1"/>
          <p:cNvSpPr>
            <a:spLocks noGrp="1"/>
          </p:cNvSpPr>
          <p:nvPr>
            <p:ph type="title"/>
          </p:nvPr>
        </p:nvSpPr>
        <p:spPr>
          <a:xfrm>
            <a:off x="457200" y="274638"/>
            <a:ext cx="8229600" cy="296842"/>
          </a:xfrm>
        </p:spPr>
        <p:txBody>
          <a:bodyPr>
            <a:noAutofit/>
          </a:bodyPr>
          <a:lstStyle/>
          <a:p>
            <a:r>
              <a:rPr lang="en-US" sz="3200" dirty="0" smtClean="0">
                <a:solidFill>
                  <a:srgbClr val="C00000"/>
                </a:solidFill>
              </a:rPr>
              <a:t>Analysis to Find the Equation of Normal</a:t>
            </a:r>
            <a:endParaRPr lang="en-US" sz="3200" dirty="0">
              <a:solidFill>
                <a:srgbClr val="C00000"/>
              </a:solidFill>
            </a:endParaRPr>
          </a:p>
        </p:txBody>
      </p:sp>
      <p:sp>
        <p:nvSpPr>
          <p:cNvPr id="1048616" name="Content Placeholder 2"/>
          <p:cNvSpPr>
            <a:spLocks noGrp="1"/>
          </p:cNvSpPr>
          <p:nvPr>
            <p:ph idx="1"/>
          </p:nvPr>
        </p:nvSpPr>
        <p:spPr>
          <a:xfrm>
            <a:off x="457200" y="714356"/>
            <a:ext cx="8229600" cy="5411807"/>
          </a:xfrm>
        </p:spPr>
        <p:txBody>
          <a:bodyPr>
            <a:normAutofit/>
          </a:bodyPr>
          <a:lstStyle/>
          <a:p>
            <a:r>
              <a:rPr lang="en-US" sz="2400" dirty="0" smtClean="0"/>
              <a:t>Now we want to calculate is the equation of the normal at this point on the curve. The tangent must pass through the point and have gradient 10. The tangent is a straight line and so we use the fact that the equation of a straight line that passes through a point (x1, y1) and has gradient m is given by the formula</a:t>
            </a:r>
          </a:p>
          <a:p>
            <a:r>
              <a:rPr lang="en-US" sz="2400" dirty="0" smtClean="0"/>
              <a:t>y − y1 = -1/m(x − x1)</a:t>
            </a:r>
          </a:p>
          <a:p>
            <a:pPr>
              <a:buNone/>
            </a:pPr>
            <a:r>
              <a:rPr lang="en-US" sz="2400" dirty="0" smtClean="0"/>
              <a:t>     y − 2 = -1/10(x − 3)</a:t>
            </a:r>
          </a:p>
          <a:p>
            <a:pPr>
              <a:buNone/>
            </a:pPr>
            <a:r>
              <a:rPr lang="en-US" sz="2400" dirty="0" smtClean="0"/>
              <a:t>     10y − 20 = -x +3</a:t>
            </a:r>
          </a:p>
          <a:p>
            <a:pPr>
              <a:buNone/>
            </a:pPr>
            <a:r>
              <a:rPr lang="en-US" sz="2400" dirty="0" smtClean="0"/>
              <a:t>     X+10y-23=0</a:t>
            </a:r>
          </a:p>
          <a:p>
            <a:pPr>
              <a:buNone/>
            </a:pPr>
            <a:r>
              <a:rPr lang="en-US" sz="2400" dirty="0" smtClean="0"/>
              <a:t>    This is the equation of the normal to the curve </a:t>
            </a:r>
            <a:r>
              <a:rPr lang="en-US" sz="2400" smtClean="0"/>
              <a:t>at  </a:t>
            </a:r>
            <a:r>
              <a:rPr lang="en-US" sz="2400" dirty="0" smtClean="0"/>
              <a:t>point (3, 2).</a:t>
            </a:r>
          </a:p>
          <a:p>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1632</Words>
  <Application>Microsoft Office PowerPoint</Application>
  <PresentationFormat>On-screen Show (4:3)</PresentationFormat>
  <Paragraphs>145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vt:lpstr>
      <vt:lpstr>LEARNING OBJECTIVES</vt:lpstr>
      <vt:lpstr>INTRODUCTION</vt:lpstr>
      <vt:lpstr>CALCULATING THE EQUATION OF  TANGENT</vt:lpstr>
      <vt:lpstr>Analysis to Find the Equation of Tangent</vt:lpstr>
      <vt:lpstr>  Example:2</vt:lpstr>
      <vt:lpstr>CALCULATING THE EQUATION OF NORMAL</vt:lpstr>
      <vt:lpstr>Example :-3</vt:lpstr>
      <vt:lpstr>Analysis to Find the Equation of Normal</vt:lpstr>
      <vt:lpstr> Example-4 </vt:lpstr>
      <vt:lpstr>FLOW CHART</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TANGENT &amp; NORMAL</dc:title>
  <dc:creator>KHUSI &amp; KANHA</dc:creator>
  <cp:lastModifiedBy>rajni bala</cp:lastModifiedBy>
  <cp:revision>1</cp:revision>
  <dcterms:created xsi:type="dcterms:W3CDTF">2020-04-15T20:27:51Z</dcterms:created>
  <dcterms:modified xsi:type="dcterms:W3CDTF">2020-06-25T13:56:48Z</dcterms:modified>
</cp:coreProperties>
</file>