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4" r:id="rId18"/>
    <p:sldId id="275" r:id="rId19"/>
    <p:sldId id="276" r:id="rId20"/>
    <p:sldId id="281" r:id="rId21"/>
    <p:sldId id="282" r:id="rId22"/>
    <p:sldId id="283" r:id="rId23"/>
    <p:sldId id="284" r:id="rId24"/>
    <p:sldId id="285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50" d="100"/>
          <a:sy n="5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B0E740-9C69-4073-929B-A49369C10C6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5FA9B7-19F9-468C-A0B3-FDF42FF2741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3700"/>
            <a:ext cx="590465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Rounded MT Bold" pitchFamily="34" charset="0"/>
              </a:rPr>
              <a:t>PERMUTATION</a:t>
            </a:r>
            <a:endParaRPr lang="en-IN" sz="4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75" y="3068960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Calibri" pitchFamily="34" charset="0"/>
                <a:cs typeface="Calibri" pitchFamily="34" charset="0"/>
              </a:rPr>
              <a:t>A permutation is an arrangement in a definite order of a number of objects taken some or all at a time</a:t>
            </a:r>
          </a:p>
          <a:p>
            <a:endParaRPr lang="en-IN" dirty="0"/>
          </a:p>
        </p:txBody>
      </p:sp>
      <p:sp>
        <p:nvSpPr>
          <p:cNvPr id="4" name="AutoShape 2" descr="math background design - Mia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math background design - Mial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math background design - Mial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2" descr="C:\Users\JITU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7" y="113700"/>
            <a:ext cx="5872460" cy="1691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9"/>
          <p:cNvSpPr/>
          <p:nvPr/>
        </p:nvSpPr>
        <p:spPr>
          <a:xfrm>
            <a:off x="307975" y="2276872"/>
            <a:ext cx="2982830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DEFINITION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7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ITU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198" y="332656"/>
            <a:ext cx="84969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Permutations with certain Restrictions  </a:t>
            </a:r>
          </a:p>
          <a:p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How many 4 digit numbers are there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no digit repeated.</a:t>
            </a:r>
            <a:endParaRPr lang="en-IN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97198" y="1419833"/>
            <a:ext cx="2862634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2" descr="Digital Animation of Math Equations Stock Footage Video (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72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62025"/>
            <a:ext cx="8995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4 digit numbers to be formed Repeating not allowed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Digits are 0,1,2,3…..9.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0032" y="1627701"/>
            <a:ext cx="6206297" cy="2592706"/>
            <a:chOff x="1244993" y="2114564"/>
            <a:chExt cx="6206297" cy="2592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474626" y="2114564"/>
              <a:ext cx="5976664" cy="1823105"/>
              <a:chOff x="755576" y="2132856"/>
              <a:chExt cx="5976664" cy="182310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55576" y="2132856"/>
                <a:ext cx="5976664" cy="13681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187624" y="2348880"/>
                <a:ext cx="936104" cy="86409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030072" y="2362527"/>
                <a:ext cx="936104" cy="86409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176483" y="2362527"/>
                <a:ext cx="936104" cy="86409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36543" y="2376175"/>
                <a:ext cx="936104" cy="86409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" name="Up Arrow 9"/>
              <p:cNvSpPr/>
              <p:nvPr/>
            </p:nvSpPr>
            <p:spPr>
              <a:xfrm>
                <a:off x="1610671" y="3226623"/>
                <a:ext cx="90010" cy="476761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" name="Left Brace 10"/>
              <p:cNvSpPr/>
              <p:nvPr/>
            </p:nvSpPr>
            <p:spPr>
              <a:xfrm rot="16200000">
                <a:off x="4449701" y="2601066"/>
                <a:ext cx="569820" cy="2139969"/>
              </a:xfrm>
              <a:prstGeom prst="lef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44993" y="3753163"/>
              <a:ext cx="225946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9 ways </a:t>
              </a:r>
            </a:p>
            <a:p>
              <a:pPr algn="ctr"/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Excluding zero</a:t>
              </a:r>
              <a:endParaRPr lang="en-IN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16068" y="3937830"/>
              <a:ext cx="6751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3200" baseline="30000" dirty="0" smtClean="0">
                  <a:latin typeface="Calibri" pitchFamily="34" charset="0"/>
                  <a:cs typeface="Calibri" pitchFamily="34" charset="0"/>
                </a:rPr>
                <a:t>9</a:t>
              </a:r>
              <a:r>
                <a:rPr lang="en-IN" sz="3200" dirty="0" smtClean="0"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IN" sz="3200" baseline="-25000" dirty="0">
                  <a:latin typeface="Calibri" pitchFamily="34" charset="0"/>
                  <a:cs typeface="Calibri" pitchFamily="34" charset="0"/>
                </a:rPr>
                <a:t>3</a:t>
              </a:r>
              <a:endParaRPr lang="en-IN" sz="32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22785" y="4369797"/>
            <a:ext cx="44835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Required 4 digit numbers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=9 x </a:t>
            </a:r>
            <a:r>
              <a:rPr lang="en-IN" sz="3200" baseline="30000" dirty="0" smtClean="0">
                <a:latin typeface="Calibri" pitchFamily="34" charset="0"/>
                <a:cs typeface="Calibri" pitchFamily="34" charset="0"/>
              </a:rPr>
              <a:t>9</a:t>
            </a:r>
            <a:r>
              <a:rPr lang="en-IN" sz="32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IN" sz="3200" baseline="-25000" dirty="0" smtClean="0">
                <a:latin typeface="Calibri" pitchFamily="34" charset="0"/>
                <a:cs typeface="Calibri" pitchFamily="34" charset="0"/>
              </a:rPr>
              <a:t>3     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=9x 9 x 8 x 7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=4536</a:t>
            </a:r>
          </a:p>
        </p:txBody>
      </p:sp>
    </p:spTree>
    <p:extLst>
      <p:ext uri="{BB962C8B-B14F-4D97-AF65-F5344CB8AC3E}">
        <p14:creationId xmlns="" xmlns:p14="http://schemas.microsoft.com/office/powerpoint/2010/main" val="19208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92" y="1124744"/>
            <a:ext cx="8856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How many words with or without dictionary meaning can be formed using letters of the word ‘EQUATION’ in which all vowels occur together  </a:t>
            </a:r>
            <a:endParaRPr lang="en-IN" sz="2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07504" y="359078"/>
            <a:ext cx="2880320" cy="576064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PROBLEM</a:t>
            </a:r>
            <a:endParaRPr lang="en-IN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900+ Floral Background Images: Download HD Background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900+ Floral Background Images: Download HD Backgrounds on Unsplas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900+ Floral Background Images: Download HD Backgrounds on Unsplas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1838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6807" y="1531244"/>
            <a:ext cx="6538418" cy="1321691"/>
            <a:chOff x="1446807" y="1124744"/>
            <a:chExt cx="6538418" cy="1321691"/>
          </a:xfrm>
        </p:grpSpPr>
        <p:grpSp>
          <p:nvGrpSpPr>
            <p:cNvPr id="8" name="Group 7"/>
            <p:cNvGrpSpPr/>
            <p:nvPr/>
          </p:nvGrpSpPr>
          <p:grpSpPr>
            <a:xfrm>
              <a:off x="1446807" y="1124744"/>
              <a:ext cx="6538418" cy="875758"/>
              <a:chOff x="1446807" y="1124744"/>
              <a:chExt cx="6538418" cy="875758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446807" y="1124744"/>
                <a:ext cx="2981177" cy="86409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A , E , I , O , U </a:t>
                </a:r>
                <a:endParaRPr lang="en-IN" sz="24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004048" y="1136406"/>
                <a:ext cx="2981177" cy="864096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Q , T , N</a:t>
                </a:r>
                <a:endParaRPr lang="en-IN" sz="24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endParaRPr lang="en-IN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84290" y="2046325"/>
              <a:ext cx="9865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Vowels</a:t>
              </a:r>
              <a:r>
                <a:rPr lang="en-US" sz="2000" dirty="0" smtClean="0"/>
                <a:t> </a:t>
              </a:r>
              <a:endParaRPr lang="en-IN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2996952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Taking all vowels as one letter,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4 letters can be arranged in 4! ways,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5 vowels can be arranged in 5! Ways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Total no of words 	= 5! X 4! 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			= 120 X 24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	 		= 2880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179512" y="266748"/>
            <a:ext cx="2952328" cy="576064"/>
          </a:xfrm>
          <a:prstGeom prst="homePlat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SOLUTION</a:t>
            </a:r>
            <a:endParaRPr lang="en-I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5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01" y="765133"/>
            <a:ext cx="845628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Permutations of n distinct objects</a:t>
            </a:r>
          </a:p>
          <a:p>
            <a:pPr algn="just"/>
            <a:r>
              <a:rPr lang="en-US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taken r at a time, When a particular </a:t>
            </a:r>
          </a:p>
          <a:p>
            <a:pPr algn="just"/>
            <a:r>
              <a:rPr lang="en-US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object is never taken in each </a:t>
            </a:r>
          </a:p>
          <a:p>
            <a:pPr algn="just"/>
            <a:r>
              <a:rPr lang="en-US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arrangement is </a:t>
            </a:r>
            <a:r>
              <a:rPr lang="en-IN" sz="4400" baseline="300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n-1</a:t>
            </a:r>
            <a:r>
              <a:rPr lang="en-IN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IN" sz="4400" baseline="-250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44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IN" sz="44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" descr="Flowers Vectors Clipart Music - Flower Border Design Png H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Download Corner Flowers Design Png Clipart Floral Design Flower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900+ Floral Background Images: Download HD Backgrounds on Unsplas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5" name="Picture 7" descr="C:\Users\JITU\Desktop\photo-1535850836387-0f9dfce30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30" y="4365104"/>
            <a:ext cx="2872622" cy="2344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bstract hexagonal molecular structures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51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322" y="908720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number of permutations of n objects taken r at a time </a:t>
            </a:r>
          </a:p>
          <a:p>
            <a:pPr algn="just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when a particular object is </a:t>
            </a:r>
            <a:r>
              <a:rPr lang="en-US" sz="5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taken</a:t>
            </a:r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in each arrangement is  </a:t>
            </a:r>
            <a:r>
              <a:rPr lang="en-IN" sz="4800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n-1</a:t>
            </a:r>
            <a:r>
              <a:rPr lang="en-IN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IN" sz="4800" baseline="-25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r-1</a:t>
            </a:r>
            <a:endParaRPr lang="en-IN" sz="4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39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484784"/>
            <a:ext cx="86559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000" dirty="0" smtClean="0">
                <a:latin typeface="Calibri" pitchFamily="34" charset="0"/>
                <a:cs typeface="Calibri" pitchFamily="34" charset="0"/>
              </a:rPr>
              <a:t>how many 5 digit telephone numbers </a:t>
            </a:r>
          </a:p>
          <a:p>
            <a:pPr algn="just"/>
            <a:r>
              <a:rPr lang="en-US" sz="4000" dirty="0" smtClean="0">
                <a:latin typeface="Calibri" pitchFamily="34" charset="0"/>
                <a:cs typeface="Calibri" pitchFamily="34" charset="0"/>
              </a:rPr>
              <a:t>can be formed using all the digits if each </a:t>
            </a:r>
          </a:p>
          <a:p>
            <a:pPr algn="just"/>
            <a:r>
              <a:rPr lang="en-US" sz="4000" dirty="0" smtClean="0">
                <a:latin typeface="Calibri" pitchFamily="34" charset="0"/>
                <a:cs typeface="Calibri" pitchFamily="34" charset="0"/>
              </a:rPr>
              <a:t>number starts with 97 and no digit is</a:t>
            </a:r>
          </a:p>
          <a:p>
            <a:pPr algn="just"/>
            <a:r>
              <a:rPr lang="en-US" sz="4000" dirty="0" smtClean="0">
                <a:latin typeface="Calibri" pitchFamily="34" charset="0"/>
                <a:cs typeface="Calibri" pitchFamily="34" charset="0"/>
              </a:rPr>
              <a:t>repeated.</a:t>
            </a:r>
            <a:endParaRPr lang="en-IN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79512" y="332656"/>
            <a:ext cx="3168352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2" descr="Digital Animation of Math Equations Stock Footage Video (100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070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93" y="1012222"/>
            <a:ext cx="8666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Given digits are =10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digit telephone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nos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to be formed starting with 97  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613195"/>
              </p:ext>
            </p:extLst>
          </p:nvPr>
        </p:nvGraphicFramePr>
        <p:xfrm>
          <a:off x="1929676" y="2469765"/>
          <a:ext cx="4464495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99"/>
                <a:gridCol w="892899"/>
                <a:gridCol w="892899"/>
                <a:gridCol w="892899"/>
                <a:gridCol w="892899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IN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IN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3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245883" y="3238185"/>
            <a:ext cx="1656184" cy="944816"/>
            <a:chOff x="4245883" y="2799614"/>
            <a:chExt cx="1656184" cy="944816"/>
          </a:xfrm>
        </p:grpSpPr>
        <p:sp>
          <p:nvSpPr>
            <p:cNvPr id="4" name="Left Brace 3"/>
            <p:cNvSpPr/>
            <p:nvPr/>
          </p:nvSpPr>
          <p:spPr>
            <a:xfrm rot="16200000">
              <a:off x="4893955" y="2151542"/>
              <a:ext cx="360040" cy="1656184"/>
            </a:xfrm>
            <a:prstGeom prst="leftBrace">
              <a:avLst>
                <a:gd name="adj1" fmla="val 8333"/>
                <a:gd name="adj2" fmla="val 49176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36382" y="3159655"/>
              <a:ext cx="6751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200" baseline="30000" dirty="0" smtClean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8</a:t>
              </a:r>
              <a:r>
                <a:rPr lang="en-IN" sz="3200" dirty="0" smtClean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P</a:t>
              </a:r>
              <a:r>
                <a:rPr lang="en-IN" sz="3200" baseline="-25000" dirty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IN" sz="3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0943" y="4456276"/>
            <a:ext cx="606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Regd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number = </a:t>
            </a:r>
            <a:r>
              <a:rPr lang="en-IN" sz="3200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IN" sz="3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IN" sz="3200" baseline="-25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= 8 x 7 x 6 = 336</a:t>
            </a:r>
            <a:endParaRPr lang="en-IN" sz="3200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2593" y="260648"/>
            <a:ext cx="3123263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SOLUTION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70080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Calibri" pitchFamily="34" charset="0"/>
                <a:cs typeface="Calibri" pitchFamily="34" charset="0"/>
              </a:rPr>
              <a:t>If all the letters of the word ‘INDIA’ </a:t>
            </a:r>
          </a:p>
          <a:p>
            <a:pPr algn="just"/>
            <a:r>
              <a:rPr lang="en-US" sz="3600" dirty="0" smtClean="0">
                <a:latin typeface="Calibri" pitchFamily="34" charset="0"/>
                <a:cs typeface="Calibri" pitchFamily="34" charset="0"/>
              </a:rPr>
              <a:t>One written in all possible orders and these words are written out as in a dictionary.</a:t>
            </a:r>
          </a:p>
          <a:p>
            <a:pPr algn="just"/>
            <a:r>
              <a:rPr lang="en-US" sz="3600" dirty="0" smtClean="0">
                <a:latin typeface="Calibri" pitchFamily="34" charset="0"/>
                <a:cs typeface="Calibri" pitchFamily="34" charset="0"/>
              </a:rPr>
              <a:t>Find the rank of the word ‘INDIA’</a:t>
            </a:r>
            <a:endParaRPr lang="en-IN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1520" y="331363"/>
            <a:ext cx="5976664" cy="57606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TO FIND RANK OF A WORD</a:t>
            </a:r>
            <a:endParaRPr lang="en-IN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51520" y="968065"/>
            <a:ext cx="2736304" cy="5760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PROBLEM</a:t>
            </a:r>
            <a:endParaRPr lang="en-IN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0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95394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Alphabetical order of the letters of the 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word INDIA is A , D , I , I , N</a:t>
            </a:r>
            <a:endParaRPr lang="en-IN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50527" y="2149501"/>
                <a:ext cx="7344816" cy="4106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 </a:t>
                </a:r>
                <a:r>
                  <a:rPr lang="e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D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4!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 </a:t>
                </a:r>
                <a:r>
                  <a:rPr lang="e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IA = 3!</a:t>
                </a:r>
                <a:r>
                  <a:rPr lang="e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06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ID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3!</a:t>
                </a:r>
                <a:r>
                  <a:rPr lang="e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06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II = 3!</a:t>
                </a:r>
                <a:r>
                  <a:rPr lang="e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06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INA 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2!</a:t>
                </a:r>
                <a:r>
                  <a:rPr lang="en-IN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</a:t>
                </a:r>
                <a:r>
                  <a:rPr lang="en-I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INDAI  - 1</a:t>
                </a:r>
              </a:p>
              <a:p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No of words starting with </a:t>
                </a:r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INDIA – 1</a:t>
                </a:r>
                <a:endParaRPr lang="en-I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Rank of the word = 12 + 12 + 6 + 6 + 6 + 2 + 1 + 1 = 46</a:t>
                </a:r>
                <a:endParaRPr lang="en-I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7" y="2149501"/>
                <a:ext cx="7344816" cy="4106894"/>
              </a:xfrm>
              <a:prstGeom prst="rect">
                <a:avLst/>
              </a:prstGeom>
              <a:blipFill rotWithShape="1">
                <a:blip r:embed="rId2"/>
                <a:stretch>
                  <a:fillRect l="-1245" b="-25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>
            <a:off x="179512" y="332656"/>
            <a:ext cx="2880320" cy="576064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SOLUTION</a:t>
            </a:r>
            <a:endParaRPr lang="en-US" sz="3600" b="1" spc="150" dirty="0">
              <a:ln w="11430">
                <a:solidFill>
                  <a:schemeClr val="bg2">
                    <a:lumMod val="90000"/>
                  </a:schemeClr>
                </a:solidFill>
              </a:ln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2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965" y="1268760"/>
            <a:ext cx="7616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Find the number of way of arranging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the letters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abc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taking all at a time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57122" y="2950847"/>
            <a:ext cx="6385840" cy="1501572"/>
            <a:chOff x="1148797" y="1885037"/>
            <a:chExt cx="6385840" cy="1501572"/>
          </a:xfrm>
        </p:grpSpPr>
        <p:grpSp>
          <p:nvGrpSpPr>
            <p:cNvPr id="13" name="Group 12"/>
            <p:cNvGrpSpPr/>
            <p:nvPr/>
          </p:nvGrpSpPr>
          <p:grpSpPr>
            <a:xfrm>
              <a:off x="1148797" y="1885037"/>
              <a:ext cx="6192688" cy="809506"/>
              <a:chOff x="1043608" y="1395359"/>
              <a:chExt cx="6192688" cy="66838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043608" y="1395359"/>
                <a:ext cx="72008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923928" y="1417492"/>
                <a:ext cx="72008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516216" y="1417492"/>
                <a:ext cx="720080" cy="3600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>
                <a:off x="1380390" y="1662759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4283968" y="1703703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6864575" y="1700808"/>
                <a:ext cx="0" cy="3600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1157122" y="2924944"/>
              <a:ext cx="6377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3 ways 			2 ways			1way</a:t>
              </a:r>
              <a:endParaRPr lang="en-IN" sz="2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3965" y="467968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libri" pitchFamily="34" charset="0"/>
                <a:cs typeface="Calibri" pitchFamily="34" charset="0"/>
              </a:rPr>
              <a:t>a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acb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bac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, cab , </a:t>
            </a:r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cba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1018" y="296539"/>
            <a:ext cx="2982830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8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ITU\Desktop\DJbO5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0"/>
            <a:ext cx="9144000" cy="68528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00" y="299552"/>
            <a:ext cx="84617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Restricted permutation when all the</a:t>
            </a:r>
          </a:p>
          <a:p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objects are distinct </a:t>
            </a:r>
            <a:endParaRPr lang="en-IN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9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44" y="1491411"/>
            <a:ext cx="8672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pitchFamily="34" charset="0"/>
                <a:cs typeface="Calibri" pitchFamily="34" charset="0"/>
              </a:rPr>
              <a:t>Find the number of different word that can be formed from the letters of the word ‘TRIANGLE’ so that all vowels do not occur together  </a:t>
            </a:r>
            <a:endParaRPr lang="en-IN" sz="4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219544" y="427191"/>
            <a:ext cx="3056312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</a:t>
            </a:r>
            <a:endParaRPr lang="en-US" sz="4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1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90" y="1294943"/>
            <a:ext cx="903696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No of words in which all vowels occur together </a:t>
            </a:r>
          </a:p>
          <a:p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7499" y="2261710"/>
            <a:ext cx="6624736" cy="1527330"/>
            <a:chOff x="1259632" y="1628800"/>
            <a:chExt cx="5091205" cy="936104"/>
          </a:xfrm>
        </p:grpSpPr>
        <p:sp>
          <p:nvSpPr>
            <p:cNvPr id="3" name="Oval 2"/>
            <p:cNvSpPr/>
            <p:nvPr/>
          </p:nvSpPr>
          <p:spPr>
            <a:xfrm>
              <a:off x="1259632" y="1628800"/>
              <a:ext cx="2160240" cy="9361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cs typeface="Calibri" pitchFamily="34" charset="0"/>
                </a:rPr>
                <a:t>A E I</a:t>
              </a:r>
              <a:endPara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880717" y="1844824"/>
              <a:ext cx="3470120" cy="5040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cs typeface="Calibri" pitchFamily="34" charset="0"/>
                </a:rPr>
                <a:t>, T , R , N , G , L</a:t>
              </a:r>
              <a:endParaRPr lang="en-IN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99592" y="4653136"/>
            <a:ext cx="6550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No of words = 8! – 6! X 3! = 36000</a:t>
            </a:r>
            <a:endParaRPr lang="en-IN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22074" y="404664"/>
            <a:ext cx="3097798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SOLUTION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87624" y="1556792"/>
                <a:ext cx="5400600" cy="2368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400" baseline="30000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44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4400" baseline="-250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IN" sz="440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en-US" sz="440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4400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IN" sz="440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  0, ≤ r ≤ </a:t>
                </a:r>
                <a:r>
                  <a:rPr lang="en-IN" sz="4400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</a:p>
              <a:p>
                <a:r>
                  <a:rPr lang="en-IN" sz="4400" baseline="300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44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4400" baseline="-250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IN" sz="440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4400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 1	 </a:t>
                </a:r>
                <a:r>
                  <a:rPr lang="en-IN" sz="4400" baseline="300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44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4400" baseline="-25000" dirty="0" err="1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IN" sz="4400" dirty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4400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=n!</a:t>
                </a:r>
                <a:r>
                  <a:rPr lang="en-US" sz="4400" dirty="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endParaRPr lang="en-IN" sz="44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IN" sz="36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56792"/>
                <a:ext cx="5400600" cy="2368212"/>
              </a:xfrm>
              <a:prstGeom prst="rect">
                <a:avLst/>
              </a:prstGeom>
              <a:blipFill rotWithShape="1">
                <a:blip r:embed="rId2"/>
                <a:stretch>
                  <a:fillRect l="-3499" b="-87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>
            <a:off x="166133" y="293394"/>
            <a:ext cx="4837915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IMPORTANT NOTES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5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79512" y="260648"/>
            <a:ext cx="5184576" cy="792088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POINTS TO REMEMBER</a:t>
            </a:r>
            <a:endParaRPr lang="en-IN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05379" y="1412776"/>
                <a:ext cx="8496944" cy="4094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3200" dirty="0" smtClean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Permutation is an arrangement order matters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3200" dirty="0" smtClean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 distinct  things can be arranged taking all at a time = n!</a:t>
                </a: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3200" dirty="0" smtClean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 distinct things can be arranged taking r at a time </a:t>
                </a:r>
                <a:r>
                  <a:rPr lang="en-IN" sz="3200" baseline="30000" dirty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3200" dirty="0" err="1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3200" baseline="-25000" dirty="0" err="1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IN" sz="3200" dirty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en-US" sz="3200" dirty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85750" indent="-285750">
                  <a:buFont typeface="Wingdings" pitchFamily="2" charset="2"/>
                  <a:buChar char="v"/>
                </a:pPr>
                <a:r>
                  <a:rPr lang="en-US" sz="3200" dirty="0" smtClean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Number of permutations of n objects when all are not distinct </a:t>
                </a:r>
                <a:r>
                  <a:rPr lang="en-IN" sz="3200" dirty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sz="3200" dirty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sz="3200" baseline="-250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sz="3200" baseline="-250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! …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sz="3200" baseline="-250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libri" pitchFamily="34" charset="0"/>
                            <a:cs typeface="Calibri" pitchFamily="34" charset="0"/>
                          </a:rPr>
                          <m:t>k</m:t>
                        </m:r>
                        <m:r>
                          <a:rPr lang="en-US" sz="3200" i="1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bg2">
                        <a:lumMod val="2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endParaRPr lang="en-IN" sz="3200" dirty="0"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9" y="1412776"/>
                <a:ext cx="8496944" cy="4094069"/>
              </a:xfrm>
              <a:prstGeom prst="rect">
                <a:avLst/>
              </a:prstGeom>
              <a:blipFill rotWithShape="1">
                <a:blip r:embed="rId2"/>
                <a:stretch>
                  <a:fillRect l="-1650" t="-1937" r="-10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379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ths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 descr="C:\Users\JITU\Desktop\9de153ca2e5c126f37e4149355508bb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239000" cy="5422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1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cience and mathematics abstract background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270"/>
          <a:stretch/>
        </p:blipFill>
        <p:spPr bwMode="auto">
          <a:xfrm>
            <a:off x="26652" y="33441"/>
            <a:ext cx="911734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922" y="227483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number of permutations of 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 distinct object taken all at a time is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n(n-1)(n-2)……..2.1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=n! ways</a:t>
            </a:r>
            <a:endParaRPr lang="en-IN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8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4154"/>
            <a:ext cx="8902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Number of permutation n different things taken r at a time .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0 ≤ r ≤ n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99592" y="3356992"/>
                <a:ext cx="5916043" cy="2329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Total no of arrangements possible </a:t>
                </a: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=n(n-1)……(n-r+1)</a:t>
                </a: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IN" sz="32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IN" sz="3200" baseline="30000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3200" baseline="30000" dirty="0" err="1"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3200" dirty="0" err="1"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3200" baseline="-25000" dirty="0" err="1">
                    <a:latin typeface="Calibri" pitchFamily="34" charset="0"/>
                    <a:cs typeface="Calibri" pitchFamily="34" charset="0"/>
                  </a:rPr>
                  <a:t>r</a:t>
                </a:r>
                <a:endParaRPr lang="en-IN" sz="32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56992"/>
                <a:ext cx="5916043" cy="2329548"/>
              </a:xfrm>
              <a:prstGeom prst="rect">
                <a:avLst/>
              </a:prstGeom>
              <a:blipFill rotWithShape="1">
                <a:blip r:embed="rId2"/>
                <a:stretch>
                  <a:fillRect l="-2680" t="-3403" r="-3196" b="-78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37563" y="1621761"/>
            <a:ext cx="4448268" cy="1224136"/>
            <a:chOff x="1737563" y="1621761"/>
            <a:chExt cx="4448268" cy="1224136"/>
          </a:xfrm>
        </p:grpSpPr>
        <p:pic>
          <p:nvPicPr>
            <p:cNvPr id="1026" name="Picture 2" descr="C:\Users\JITU\Desktop\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563" y="1621761"/>
              <a:ext cx="3952875" cy="428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51604" y="2322677"/>
              <a:ext cx="4434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  <a:cs typeface="Calibri" pitchFamily="34" charset="0"/>
                </a:rPr>
                <a:t>n      n-1    n-2  .       .    n- r + 1</a:t>
              </a:r>
              <a:endParaRPr lang="en-IN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1992468" y="2013560"/>
              <a:ext cx="144016" cy="2880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2758066" y="2013560"/>
              <a:ext cx="144016" cy="2880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3487612" y="2013560"/>
              <a:ext cx="144016" cy="2880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5404610" y="2000841"/>
              <a:ext cx="144016" cy="28803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="" xmlns:p14="http://schemas.microsoft.com/office/powerpoint/2010/main" val="1938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chnology Blue Free Blue Hi Tech Abstract Lines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7112" y="1268759"/>
                <a:ext cx="8568952" cy="309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4000" baseline="30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4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4000" baseline="-25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  0, ≤ r ≤ n</a:t>
                </a:r>
              </a:p>
              <a:p>
                <a:r>
                  <a:rPr lang="en-US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In </a:t>
                </a:r>
                <a:r>
                  <a:rPr lang="en-US" sz="4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parti</a:t>
                </a:r>
                <a:r>
                  <a:rPr lang="en-US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color </a:t>
                </a:r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4000" baseline="30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IN" sz="4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4000" baseline="-25000" dirty="0" err="1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en-US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40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/>
                              </a:rPr>
                              <m:t>−0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en-US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en-IN" sz="40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= 1</a:t>
                </a:r>
                <a:endParaRPr lang="en-US" sz="40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4000" dirty="0" smtClean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200" dirty="0" smtClean="0">
                    <a:solidFill>
                      <a:schemeClr val="bg1">
                        <a:lumMod val="9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endParaRPr lang="en-IN" sz="32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12" y="1268759"/>
                <a:ext cx="8568952" cy="3099823"/>
              </a:xfrm>
              <a:prstGeom prst="rect">
                <a:avLst/>
              </a:prstGeom>
              <a:blipFill rotWithShape="1">
                <a:blip r:embed="rId3"/>
                <a:stretch>
                  <a:fillRect l="-2489" b="-55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>
            <a:off x="251520" y="318009"/>
            <a:ext cx="5184576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POINTS TO REMBETR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9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04" y="1340350"/>
            <a:ext cx="8002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How many different signals can be 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made from 5 different flags </a:t>
            </a:r>
          </a:p>
          <a:p>
            <a:r>
              <a:rPr lang="en-US" sz="3600" dirty="0" smtClean="0">
                <a:latin typeface="Calibri" pitchFamily="34" charset="0"/>
                <a:cs typeface="Calibri" pitchFamily="34" charset="0"/>
              </a:rPr>
              <a:t>taken two at  a time </a:t>
            </a:r>
          </a:p>
          <a:p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11560" y="3140968"/>
                <a:ext cx="7200800" cy="3106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Picture of flags of 5 different color </a:t>
                </a:r>
              </a:p>
              <a:p>
                <a:endParaRPr lang="en-US" sz="36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3600" dirty="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No of signals = </a:t>
                </a:r>
                <a:r>
                  <a:rPr lang="en-IN" sz="3600" baseline="30000" dirty="0" smtClean="0">
                    <a:latin typeface="Calibri" pitchFamily="34" charset="0"/>
                    <a:cs typeface="Calibri" pitchFamily="34" charset="0"/>
                  </a:rPr>
                  <a:t>5</a:t>
                </a:r>
                <a:r>
                  <a:rPr lang="en-IN" sz="3600" dirty="0" smtClean="0"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IN" sz="3600" baseline="-25000" dirty="0" smtClean="0">
                    <a:latin typeface="Calibri" pitchFamily="34" charset="0"/>
                    <a:cs typeface="Calibri" pitchFamily="34" charset="0"/>
                  </a:rPr>
                  <a:t>2 </a:t>
                </a:r>
                <a:r>
                  <a:rPr lang="en-IN" sz="3600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en-US" sz="3600" dirty="0" smtClean="0"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IN" sz="3600" baseline="-25000" dirty="0" smtClean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3600" dirty="0" smtClean="0">
                    <a:latin typeface="Calibri" pitchFamily="34" charset="0"/>
                    <a:cs typeface="Calibri" pitchFamily="34" charset="0"/>
                  </a:rPr>
                  <a:t>= 5x4 = 20</a:t>
                </a:r>
                <a:endParaRPr lang="en-IN" sz="3600" dirty="0">
                  <a:latin typeface="Calibri" pitchFamily="34" charset="0"/>
                  <a:cs typeface="Calibri" pitchFamily="34" charset="0"/>
                </a:endParaRPr>
              </a:p>
              <a:p>
                <a:endParaRPr lang="en-IN" sz="3600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140968"/>
                <a:ext cx="7200800" cy="3106107"/>
              </a:xfrm>
              <a:prstGeom prst="rect">
                <a:avLst/>
              </a:prstGeom>
              <a:blipFill rotWithShape="1">
                <a:blip r:embed="rId2"/>
                <a:stretch>
                  <a:fillRect l="-2538" t="-2941" b="-64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JITU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8691"/>
            <a:ext cx="3528392" cy="44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251520" y="318009"/>
            <a:ext cx="2880320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</a:t>
            </a:r>
            <a:endParaRPr lang="en-US" sz="36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6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thematics Video Background With Music Loop by_ Zc - YouTub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49"/>
            <a:ext cx="9144000" cy="6835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23528" y="401365"/>
                <a:ext cx="8607100" cy="3810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Permutations when all the objects are not distinct </a:t>
                </a:r>
              </a:p>
              <a:p>
                <a:pPr algn="just"/>
                <a:endParaRPr lang="en-US" sz="3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The number of permutations of n objects where </a:t>
                </a:r>
              </a:p>
              <a:p>
                <a:pPr algn="just"/>
                <a:r>
                  <a:rPr lang="en-IN" sz="3200" dirty="0">
                    <a:solidFill>
                      <a:schemeClr val="bg1"/>
                    </a:solidFill>
                  </a:rPr>
                  <a:t>P</a:t>
                </a:r>
                <a:r>
                  <a:rPr lang="en-IN" sz="3200" baseline="-25000" dirty="0">
                    <a:solidFill>
                      <a:schemeClr val="bg1"/>
                    </a:solidFill>
                  </a:rPr>
                  <a:t>1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objects are of one kind , </a:t>
                </a:r>
                <a:r>
                  <a:rPr lang="en-IN" sz="3200" dirty="0" smtClean="0">
                    <a:solidFill>
                      <a:schemeClr val="bg1"/>
                    </a:solidFill>
                  </a:rPr>
                  <a:t>P</a:t>
                </a:r>
                <a:r>
                  <a:rPr lang="en-IN" sz="3200" baseline="-25000" dirty="0">
                    <a:solidFill>
                      <a:schemeClr val="bg1"/>
                    </a:solidFill>
                  </a:rPr>
                  <a:t>2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are of Second kind , </a:t>
                </a:r>
              </a:p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…….</a:t>
                </a:r>
                <a:r>
                  <a:rPr lang="en-IN" sz="3200" dirty="0">
                    <a:solidFill>
                      <a:schemeClr val="bg1"/>
                    </a:solidFill>
                  </a:rPr>
                  <a:t/>
                </a:r>
                <a:r>
                  <a:rPr lang="en-IN" sz="3200" dirty="0" err="1" smtClean="0">
                    <a:solidFill>
                      <a:schemeClr val="bg1"/>
                    </a:solidFill>
                  </a:rPr>
                  <a:t>P</a:t>
                </a:r>
                <a:r>
                  <a:rPr lang="en-IN" sz="3200" baseline="-25000" dirty="0" err="1">
                    <a:solidFill>
                      <a:schemeClr val="bg1"/>
                    </a:solidFill>
                  </a:rPr>
                  <a:t>k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are of </a:t>
                </a:r>
                <a:r>
                  <a:rPr lang="en-IN" sz="3200" dirty="0" err="1">
                    <a:solidFill>
                      <a:schemeClr val="bg1"/>
                    </a:solidFill>
                  </a:rPr>
                  <a:t>P</a:t>
                </a:r>
                <a:r>
                  <a:rPr lang="en-IN" sz="3200" baseline="30000" dirty="0" err="1">
                    <a:solidFill>
                      <a:schemeClr val="bg1"/>
                    </a:solidFill>
                  </a:rPr>
                  <a:t>th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kind and rest are </a:t>
                </a:r>
              </a:p>
              <a:p>
                <a:pPr algn="just"/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different kinds is  </a:t>
                </a:r>
              </a:p>
              <a:p>
                <a:r>
                  <a:rPr lang="en-US" sz="3200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IN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en-US" sz="3200" dirty="0" smtClean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sz="3200" baseline="-25000" dirty="0">
                            <a:solidFill>
                              <a:schemeClr val="bg1"/>
                            </a:solidFill>
                          </a:rPr>
                          <m:t>1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!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sz="3200" baseline="-25000" dirty="0">
                            <a:solidFill>
                              <a:schemeClr val="bg1"/>
                            </a:solidFill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! …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IN" sz="3200" baseline="-25000" dirty="0">
                            <a:solidFill>
                              <a:schemeClr val="bg1"/>
                            </a:solidFill>
                          </a:rPr>
                          <m:t>k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IN" sz="32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1365"/>
                <a:ext cx="8607100" cy="3810402"/>
              </a:xfrm>
              <a:prstGeom prst="rect">
                <a:avLst/>
              </a:prstGeom>
              <a:blipFill rotWithShape="1">
                <a:blip r:embed="rId4"/>
                <a:stretch>
                  <a:fillRect l="-1771" t="-2080" r="-1700" b="-3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132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34" y="1412776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Example:- How many words can be formed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arranging all the letters of the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word ‘ MATHEMATICS’.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Math Background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34" b="17515"/>
          <a:stretch/>
        </p:blipFill>
        <p:spPr bwMode="auto">
          <a:xfrm>
            <a:off x="1355462" y="3429000"/>
            <a:ext cx="5962650" cy="2238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/>
          <p:cNvSpPr/>
          <p:nvPr/>
        </p:nvSpPr>
        <p:spPr>
          <a:xfrm>
            <a:off x="209934" y="260648"/>
            <a:ext cx="2993914" cy="57606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EXAMPLE</a:t>
            </a:r>
            <a:endParaRPr lang="en-US" sz="3600" b="1" spc="15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7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part Math Background De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" y="47482"/>
            <a:ext cx="9136833" cy="6810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11560" y="620688"/>
                <a:ext cx="5350567" cy="5230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The word MATHEMETICS </a:t>
                </a: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is a II </a:t>
                </a:r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>l</a:t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etter word including </a:t>
                </a:r>
              </a:p>
              <a:p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		M- two times </a:t>
                </a:r>
              </a:p>
              <a:p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		T-   two times </a:t>
                </a:r>
              </a:p>
              <a:p>
                <a:r>
                  <a:rPr lang="en-US" sz="3200" dirty="0"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		A-   two times </a:t>
                </a:r>
              </a:p>
              <a:p>
                <a:endParaRPr lang="en-US" sz="32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No of arrangements possible </a:t>
                </a:r>
              </a:p>
              <a:p>
                <a:endParaRPr lang="en-US" sz="32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𝐼𝐼</m:t>
                        </m:r>
                        <m:r>
                          <a:rPr lang="en-US" sz="3200" b="0" i="1" smtClean="0"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</a:rPr>
                          <m:t>2!2!2!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Calibri" pitchFamily="34" charset="0"/>
                    <a:cs typeface="Calibri" pitchFamily="34" charset="0"/>
                  </a:rPr>
                  <a:t>= 4989600</a:t>
                </a:r>
              </a:p>
              <a:p>
                <a:endParaRPr lang="en-IN" sz="32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20688"/>
                <a:ext cx="5350567" cy="5230984"/>
              </a:xfrm>
              <a:prstGeom prst="rect">
                <a:avLst/>
              </a:prstGeom>
              <a:blipFill rotWithShape="1">
                <a:blip r:embed="rId4"/>
                <a:stretch>
                  <a:fillRect l="-2847" t="-1515" r="-3645" b="-29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74789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460</TotalTime>
  <Words>480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 INSTITUTION ODISHA ZONE -1 DAV PUBLIC SCHOOL UNIT-8 BHUBANESWAR CLASS-XI SUB- MATHEMATICS  TOPICS-PERMUTATION</dc:title>
  <dc:creator>JITU</dc:creator>
  <cp:lastModifiedBy>rajni bala</cp:lastModifiedBy>
  <cp:revision>71</cp:revision>
  <dcterms:created xsi:type="dcterms:W3CDTF">2020-04-16T15:02:14Z</dcterms:created>
  <dcterms:modified xsi:type="dcterms:W3CDTF">2020-05-01T12:12:02Z</dcterms:modified>
</cp:coreProperties>
</file>