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9"/>
  </p:handoutMasterIdLst>
  <p:sldIdLst>
    <p:sldId id="274" r:id="rId2"/>
    <p:sldId id="291" r:id="rId3"/>
    <p:sldId id="292" r:id="rId4"/>
    <p:sldId id="256" r:id="rId5"/>
    <p:sldId id="257" r:id="rId6"/>
    <p:sldId id="294" r:id="rId7"/>
    <p:sldId id="295" r:id="rId8"/>
    <p:sldId id="279" r:id="rId9"/>
    <p:sldId id="258" r:id="rId10"/>
    <p:sldId id="277" r:id="rId11"/>
    <p:sldId id="259" r:id="rId12"/>
    <p:sldId id="296" r:id="rId13"/>
    <p:sldId id="297" r:id="rId14"/>
    <p:sldId id="298" r:id="rId15"/>
    <p:sldId id="263" r:id="rId16"/>
    <p:sldId id="264" r:id="rId17"/>
    <p:sldId id="265" r:id="rId18"/>
    <p:sldId id="266" r:id="rId19"/>
    <p:sldId id="278" r:id="rId20"/>
    <p:sldId id="267" r:id="rId21"/>
    <p:sldId id="288" r:id="rId22"/>
    <p:sldId id="269" r:id="rId23"/>
    <p:sldId id="281" r:id="rId24"/>
    <p:sldId id="289" r:id="rId25"/>
    <p:sldId id="290" r:id="rId26"/>
    <p:sldId id="283" r:id="rId27"/>
    <p:sldId id="299" r:id="rId28"/>
    <p:sldId id="271" r:id="rId29"/>
    <p:sldId id="272" r:id="rId30"/>
    <p:sldId id="273" r:id="rId31"/>
    <p:sldId id="275" r:id="rId32"/>
    <p:sldId id="284" r:id="rId33"/>
    <p:sldId id="285" r:id="rId34"/>
    <p:sldId id="280" r:id="rId35"/>
    <p:sldId id="286" r:id="rId36"/>
    <p:sldId id="293" r:id="rId37"/>
    <p:sldId id="287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49" d="100"/>
          <a:sy n="49" d="100"/>
        </p:scale>
        <p:origin x="-936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" charset="0"/>
              </a:defRPr>
            </a:lvl1pPr>
          </a:lstStyle>
          <a:p>
            <a:pPr>
              <a:defRPr/>
            </a:pPr>
            <a:fld id="{5372990E-C08B-41B6-8D0A-51B8CA6ED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96FF6-B0E6-4F0A-AB87-72F28B742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E150E-AF9B-4544-9D88-AF590BE19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B9762-41CB-47B6-849D-922546E18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71898-7AE8-490C-96A5-065308D00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D3940-ED3B-498D-AE4A-E73FC399A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4AD6D-ED5A-4B19-8187-FB74BBE80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8E014-F2A3-44B2-9E7F-E1A9727B1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6D95E-2F1E-4764-80C3-1335F29052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E79D2-8A5A-4857-959E-B2A35D3A7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FD51B99-E80E-4AD7-BD14-6B3812A9F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65987-31C4-4110-9F08-5ED5ED7ED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Times New Roman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  <a:latin typeface="Times New Roman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  <a:latin typeface="Times New Roman" pitchFamily="1" charset="0"/>
              </a:defRPr>
            </a:lvl1pPr>
          </a:lstStyle>
          <a:p>
            <a:pPr>
              <a:defRPr/>
            </a:pPr>
            <a:fld id="{98FDCE15-43C2-4893-A1BE-EECC6EDA0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03" r:id="rId2"/>
    <p:sldLayoutId id="2147484011" r:id="rId3"/>
    <p:sldLayoutId id="2147484004" r:id="rId4"/>
    <p:sldLayoutId id="2147484005" r:id="rId5"/>
    <p:sldLayoutId id="2147484006" r:id="rId6"/>
    <p:sldLayoutId id="2147484007" r:id="rId7"/>
    <p:sldLayoutId id="2147484012" r:id="rId8"/>
    <p:sldLayoutId id="2147484013" r:id="rId9"/>
    <p:sldLayoutId id="2147484008" r:id="rId10"/>
    <p:sldLayoutId id="21474840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AMIYA\Desktop\Coefficients%20Of%20'x'%20In%20Binomial%20Expansion%20-%20Example%20&#8211;%201%20-%20Binomial%20Theorem%20l%20Maths%20Algebra.mp4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AMIYA\Desktop\pascal%20triangle.mp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3400" y="812800"/>
            <a:ext cx="83058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 smtClean="0">
                <a:solidFill>
                  <a:srgbClr val="00B050"/>
                </a:solidFill>
              </a:rPr>
              <a:t> 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81000" y="2044700"/>
            <a:ext cx="464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054225" y="3865563"/>
            <a:ext cx="526415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SUB-MATHEMATICS</a:t>
            </a:r>
          </a:p>
          <a:p>
            <a:r>
              <a:rPr lang="en-US"/>
              <a:t>TOPIC-BINOMIAL THEOREM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503863" y="2279650"/>
            <a:ext cx="18621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CLASS-XI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7"/>
          <p:cNvSpPr txBox="1">
            <a:spLocks noChangeArrowheads="1"/>
          </p:cNvSpPr>
          <p:nvPr/>
        </p:nvSpPr>
        <p:spPr bwMode="auto">
          <a:xfrm>
            <a:off x="552450" y="223838"/>
            <a:ext cx="4511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expansion of  (a + b)</a:t>
            </a:r>
            <a:r>
              <a:rPr lang="en-US" baseline="30000"/>
              <a:t>4</a:t>
            </a:r>
            <a:r>
              <a:rPr lang="en-US"/>
              <a:t> is:</a:t>
            </a:r>
          </a:p>
        </p:txBody>
      </p:sp>
      <p:sp>
        <p:nvSpPr>
          <p:cNvPr id="15363" name="Text Box 8"/>
          <p:cNvSpPr txBox="1">
            <a:spLocks noChangeArrowheads="1"/>
          </p:cNvSpPr>
          <p:nvPr/>
        </p:nvSpPr>
        <p:spPr bwMode="auto">
          <a:xfrm>
            <a:off x="685800" y="958850"/>
            <a:ext cx="56848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1a</a:t>
            </a:r>
            <a:r>
              <a:rPr lang="en-US" baseline="30000">
                <a:solidFill>
                  <a:srgbClr val="FF0000"/>
                </a:solidFill>
              </a:rPr>
              <a:t>4</a:t>
            </a:r>
            <a:r>
              <a:rPr lang="en-US">
                <a:solidFill>
                  <a:srgbClr val="FF0000"/>
                </a:solidFill>
              </a:rPr>
              <a:t>b</a:t>
            </a:r>
            <a:r>
              <a:rPr lang="en-US" baseline="30000">
                <a:solidFill>
                  <a:srgbClr val="FF0000"/>
                </a:solidFill>
              </a:rPr>
              <a:t>0</a:t>
            </a:r>
            <a:r>
              <a:rPr lang="en-US">
                <a:solidFill>
                  <a:srgbClr val="FF0000"/>
                </a:solidFill>
              </a:rPr>
              <a:t> + 4a</a:t>
            </a:r>
            <a:r>
              <a:rPr lang="en-US" baseline="30000">
                <a:solidFill>
                  <a:srgbClr val="FF0000"/>
                </a:solidFill>
              </a:rPr>
              <a:t>3</a:t>
            </a:r>
            <a:r>
              <a:rPr lang="en-US">
                <a:solidFill>
                  <a:srgbClr val="FF0000"/>
                </a:solidFill>
              </a:rPr>
              <a:t>b</a:t>
            </a:r>
            <a:r>
              <a:rPr lang="en-US" baseline="30000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rgbClr val="FF0000"/>
                </a:solidFill>
              </a:rPr>
              <a:t> + 6a</a:t>
            </a:r>
            <a:r>
              <a:rPr lang="en-US" baseline="30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b</a:t>
            </a:r>
            <a:r>
              <a:rPr lang="en-US" baseline="30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 + 4a</a:t>
            </a:r>
            <a:r>
              <a:rPr lang="en-US" baseline="30000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rgbClr val="FF0000"/>
                </a:solidFill>
              </a:rPr>
              <a:t>b</a:t>
            </a:r>
            <a:r>
              <a:rPr lang="en-US" baseline="30000">
                <a:solidFill>
                  <a:srgbClr val="FF0000"/>
                </a:solidFill>
              </a:rPr>
              <a:t>3</a:t>
            </a:r>
            <a:r>
              <a:rPr lang="en-US">
                <a:solidFill>
                  <a:srgbClr val="FF0000"/>
                </a:solidFill>
              </a:rPr>
              <a:t> + 1a</a:t>
            </a:r>
            <a:r>
              <a:rPr lang="en-US" baseline="30000">
                <a:solidFill>
                  <a:srgbClr val="FF0000"/>
                </a:solidFill>
              </a:rPr>
              <a:t>0</a:t>
            </a:r>
            <a:r>
              <a:rPr lang="en-US">
                <a:solidFill>
                  <a:srgbClr val="FF0000"/>
                </a:solidFill>
              </a:rPr>
              <a:t>b</a:t>
            </a:r>
            <a:r>
              <a:rPr lang="en-US" baseline="30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5364" name="Text Box 9"/>
          <p:cNvSpPr txBox="1">
            <a:spLocks noChangeArrowheads="1"/>
          </p:cNvSpPr>
          <p:nvPr/>
        </p:nvSpPr>
        <p:spPr bwMode="auto">
          <a:xfrm>
            <a:off x="557213" y="1525588"/>
            <a:ext cx="8358187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Notice that the exponents always add up to 4 with </a:t>
            </a:r>
          </a:p>
          <a:p>
            <a:r>
              <a:rPr lang="en-US"/>
              <a:t>the a’s going in descending order and the b’s in </a:t>
            </a:r>
          </a:p>
          <a:p>
            <a:r>
              <a:rPr lang="en-US"/>
              <a:t>ascending order.</a:t>
            </a:r>
            <a:r>
              <a:rPr lang="en-US" sz="2400"/>
              <a:t> </a:t>
            </a: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666750" y="3321050"/>
            <a:ext cx="5222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30000"/>
              <a:t>4</a:t>
            </a:r>
            <a:r>
              <a:rPr lang="en-US"/>
              <a:t> + 4x</a:t>
            </a:r>
            <a:r>
              <a:rPr lang="en-US" baseline="30000"/>
              <a:t>3</a:t>
            </a:r>
            <a:r>
              <a:rPr lang="en-US"/>
              <a:t>(3)</a:t>
            </a:r>
            <a:r>
              <a:rPr lang="en-US" baseline="30000"/>
              <a:t>1</a:t>
            </a:r>
            <a:r>
              <a:rPr lang="en-US"/>
              <a:t> + 6x</a:t>
            </a:r>
            <a:r>
              <a:rPr lang="en-US" baseline="30000"/>
              <a:t>2</a:t>
            </a:r>
            <a:r>
              <a:rPr lang="en-US"/>
              <a:t>(3)</a:t>
            </a:r>
            <a:r>
              <a:rPr lang="en-US" baseline="30000"/>
              <a:t>2</a:t>
            </a:r>
            <a:r>
              <a:rPr lang="en-US"/>
              <a:t> + 4x(3)</a:t>
            </a:r>
            <a:r>
              <a:rPr lang="en-US" baseline="30000"/>
              <a:t>3</a:t>
            </a:r>
            <a:r>
              <a:rPr lang="en-US"/>
              <a:t> + 3</a:t>
            </a:r>
            <a:r>
              <a:rPr lang="en-US" baseline="30000"/>
              <a:t>4</a:t>
            </a: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417513" y="3962400"/>
            <a:ext cx="2860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This simplifies to </a:t>
            </a: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3309938" y="4259263"/>
            <a:ext cx="43243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30000"/>
              <a:t>4</a:t>
            </a:r>
            <a:r>
              <a:rPr lang="en-US"/>
              <a:t> + 12x</a:t>
            </a:r>
            <a:r>
              <a:rPr lang="en-US" baseline="30000"/>
              <a:t>3 </a:t>
            </a:r>
            <a:r>
              <a:rPr lang="en-US"/>
              <a:t>+ 54x</a:t>
            </a:r>
            <a:r>
              <a:rPr lang="en-US" baseline="30000"/>
              <a:t>2 </a:t>
            </a:r>
            <a:r>
              <a:rPr lang="en-US"/>
              <a:t>+ 108x + 81</a:t>
            </a:r>
          </a:p>
        </p:txBody>
      </p: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666750" y="2914650"/>
            <a:ext cx="614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Now substitute </a:t>
            </a:r>
            <a:r>
              <a:rPr lang="en-US">
                <a:solidFill>
                  <a:schemeClr val="accent2"/>
                </a:solidFill>
              </a:rPr>
              <a:t>x</a:t>
            </a:r>
            <a:r>
              <a:rPr lang="en-US"/>
              <a:t> in for </a:t>
            </a:r>
            <a:r>
              <a:rPr lang="en-US">
                <a:solidFill>
                  <a:schemeClr val="accent2"/>
                </a:solidFill>
              </a:rPr>
              <a:t>a</a:t>
            </a:r>
            <a:r>
              <a:rPr lang="en-US"/>
              <a:t> and </a:t>
            </a:r>
            <a:r>
              <a:rPr lang="en-US">
                <a:solidFill>
                  <a:srgbClr val="FF3300"/>
                </a:solidFill>
              </a:rPr>
              <a:t>3</a:t>
            </a:r>
            <a:r>
              <a:rPr lang="en-US"/>
              <a:t> in for </a:t>
            </a:r>
            <a:r>
              <a:rPr lang="en-US">
                <a:solidFill>
                  <a:srgbClr val="FF3300"/>
                </a:solidFill>
              </a:rPr>
              <a:t>b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6"/>
          <p:cNvSpPr txBox="1">
            <a:spLocks noChangeArrowheads="1"/>
          </p:cNvSpPr>
          <p:nvPr/>
        </p:nvSpPr>
        <p:spPr bwMode="auto">
          <a:xfrm>
            <a:off x="441325" y="838200"/>
            <a:ext cx="4805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Example 2.</a:t>
            </a:r>
            <a:r>
              <a:rPr lang="en-US"/>
              <a:t>   Expand  (x – 2y)</a:t>
            </a:r>
            <a:r>
              <a:rPr lang="en-US" baseline="30000"/>
              <a:t>4</a:t>
            </a:r>
          </a:p>
        </p:txBody>
      </p:sp>
      <p:sp>
        <p:nvSpPr>
          <p:cNvPr id="16387" name="Text Box 7"/>
          <p:cNvSpPr txBox="1">
            <a:spLocks noChangeArrowheads="1"/>
          </p:cNvSpPr>
          <p:nvPr/>
        </p:nvSpPr>
        <p:spPr bwMode="auto">
          <a:xfrm>
            <a:off x="669925" y="1828800"/>
            <a:ext cx="60880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B050"/>
                </a:solidFill>
              </a:rPr>
              <a:t>Solution:</a:t>
            </a:r>
            <a:r>
              <a:rPr lang="en-US"/>
              <a:t>This time substitute x in for a</a:t>
            </a:r>
          </a:p>
          <a:p>
            <a:r>
              <a:rPr lang="en-US"/>
              <a:t>and  -2y  for b.  </a:t>
            </a: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688975" y="2971800"/>
            <a:ext cx="6648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30000"/>
              <a:t>4</a:t>
            </a:r>
            <a:r>
              <a:rPr lang="en-US"/>
              <a:t> + 4x</a:t>
            </a:r>
            <a:r>
              <a:rPr lang="en-US" baseline="30000"/>
              <a:t>3</a:t>
            </a:r>
            <a:r>
              <a:rPr lang="en-US"/>
              <a:t>(-2y)</a:t>
            </a:r>
            <a:r>
              <a:rPr lang="en-US" baseline="30000"/>
              <a:t>1</a:t>
            </a:r>
            <a:r>
              <a:rPr lang="en-US"/>
              <a:t> + 6x</a:t>
            </a:r>
            <a:r>
              <a:rPr lang="en-US" baseline="30000"/>
              <a:t>2</a:t>
            </a:r>
            <a:r>
              <a:rPr lang="en-US"/>
              <a:t>(-2y)</a:t>
            </a:r>
            <a:r>
              <a:rPr lang="en-US" baseline="30000"/>
              <a:t>2</a:t>
            </a:r>
            <a:r>
              <a:rPr lang="en-US"/>
              <a:t> + 4x(-2y)</a:t>
            </a:r>
            <a:r>
              <a:rPr lang="en-US" baseline="30000"/>
              <a:t>3</a:t>
            </a:r>
            <a:r>
              <a:rPr lang="en-US"/>
              <a:t> + (-2y)</a:t>
            </a:r>
            <a:r>
              <a:rPr lang="en-US" baseline="30000"/>
              <a:t>4</a:t>
            </a: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736600" y="3562350"/>
            <a:ext cx="3176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final answer is:</a:t>
            </a:r>
          </a:p>
        </p:txBody>
      </p:sp>
      <p:sp>
        <p:nvSpPr>
          <p:cNvPr id="16390" name="Text Box 10"/>
          <p:cNvSpPr txBox="1">
            <a:spLocks noChangeArrowheads="1"/>
          </p:cNvSpPr>
          <p:nvPr/>
        </p:nvSpPr>
        <p:spPr bwMode="auto">
          <a:xfrm>
            <a:off x="838200" y="4191000"/>
            <a:ext cx="5273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x</a:t>
            </a:r>
            <a:r>
              <a:rPr lang="en-US" baseline="30000">
                <a:solidFill>
                  <a:schemeClr val="accent2"/>
                </a:solidFill>
              </a:rPr>
              <a:t>4</a:t>
            </a:r>
            <a:r>
              <a:rPr lang="en-US">
                <a:solidFill>
                  <a:schemeClr val="accent2"/>
                </a:solidFill>
              </a:rPr>
              <a:t> – 8x</a:t>
            </a:r>
            <a:r>
              <a:rPr lang="en-US" baseline="30000">
                <a:solidFill>
                  <a:schemeClr val="accent2"/>
                </a:solidFill>
              </a:rPr>
              <a:t>3</a:t>
            </a:r>
            <a:r>
              <a:rPr lang="en-US">
                <a:solidFill>
                  <a:schemeClr val="accent2"/>
                </a:solidFill>
              </a:rPr>
              <a:t>y + 24x</a:t>
            </a:r>
            <a:r>
              <a:rPr lang="en-US" baseline="30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y</a:t>
            </a:r>
            <a:r>
              <a:rPr lang="en-US" baseline="30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 – 32xy</a:t>
            </a:r>
            <a:r>
              <a:rPr lang="en-US" baseline="30000">
                <a:solidFill>
                  <a:schemeClr val="accent2"/>
                </a:solidFill>
              </a:rPr>
              <a:t>3</a:t>
            </a:r>
            <a:r>
              <a:rPr lang="en-US">
                <a:solidFill>
                  <a:schemeClr val="accent2"/>
                </a:solidFill>
              </a:rPr>
              <a:t> + 16y</a:t>
            </a:r>
            <a:r>
              <a:rPr lang="en-US" baseline="30000">
                <a:solidFill>
                  <a:schemeClr val="accent2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609600" y="609600"/>
            <a:ext cx="3624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solidFill>
                  <a:schemeClr val="accent2"/>
                </a:solidFill>
              </a:rPr>
              <a:t>In the Pascal triangle </a:t>
            </a:r>
            <a:r>
              <a:rPr lang="en-US">
                <a:solidFill>
                  <a:schemeClr val="accent2"/>
                </a:solidFill>
              </a:rPr>
              <a:t>,</a:t>
            </a: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609600" y="1133475"/>
            <a:ext cx="77724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B050"/>
                </a:solidFill>
              </a:rPr>
              <a:t>For index 0; the entry of row is  1= </a:t>
            </a:r>
            <a:r>
              <a:rPr lang="en-US" baseline="30000">
                <a:solidFill>
                  <a:srgbClr val="00B050"/>
                </a:solidFill>
              </a:rPr>
              <a:t>0</a:t>
            </a:r>
            <a:r>
              <a:rPr lang="en-US">
                <a:solidFill>
                  <a:srgbClr val="00B050"/>
                </a:solidFill>
              </a:rPr>
              <a:t>C</a:t>
            </a:r>
            <a:r>
              <a:rPr lang="en-US" baseline="-25000">
                <a:solidFill>
                  <a:srgbClr val="00B050"/>
                </a:solidFill>
              </a:rPr>
              <a:t>0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381000" y="1752600"/>
            <a:ext cx="830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For index 1; the entries of row  are   1= </a:t>
            </a:r>
            <a:r>
              <a:rPr lang="en-US" baseline="30000"/>
              <a:t>1</a:t>
            </a:r>
            <a:r>
              <a:rPr lang="en-US"/>
              <a:t>C</a:t>
            </a:r>
            <a:r>
              <a:rPr lang="en-US" baseline="-25000"/>
              <a:t>0</a:t>
            </a:r>
            <a:r>
              <a:rPr lang="en-US"/>
              <a:t> and 1=</a:t>
            </a:r>
            <a:r>
              <a:rPr lang="en-US" baseline="30000"/>
              <a:t>1</a:t>
            </a:r>
            <a:r>
              <a:rPr lang="en-US"/>
              <a:t>C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381000" y="2514600"/>
            <a:ext cx="8153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For index 2; the entries of row  are   ,1=</a:t>
            </a:r>
            <a:r>
              <a:rPr lang="en-US" baseline="30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C</a:t>
            </a:r>
            <a:r>
              <a:rPr lang="en-US" baseline="-25000">
                <a:solidFill>
                  <a:srgbClr val="FF0000"/>
                </a:solidFill>
              </a:rPr>
              <a:t>0</a:t>
            </a:r>
            <a:r>
              <a:rPr lang="en-US">
                <a:solidFill>
                  <a:srgbClr val="FF0000"/>
                </a:solidFill>
              </a:rPr>
              <a:t> , 2= </a:t>
            </a:r>
            <a:r>
              <a:rPr lang="en-US" baseline="30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C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rgbClr val="FF0000"/>
                </a:solidFill>
              </a:rPr>
              <a:t>,  1= </a:t>
            </a:r>
            <a:r>
              <a:rPr lang="en-US" baseline="30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C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381000" y="3657600"/>
            <a:ext cx="8610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C000"/>
                </a:solidFill>
              </a:rPr>
              <a:t>For index 3; the entries of row  are   ,1=</a:t>
            </a:r>
            <a:r>
              <a:rPr lang="en-US" baseline="30000">
                <a:solidFill>
                  <a:srgbClr val="FFC000"/>
                </a:solidFill>
              </a:rPr>
              <a:t>3</a:t>
            </a:r>
            <a:r>
              <a:rPr lang="en-US">
                <a:solidFill>
                  <a:srgbClr val="FFC000"/>
                </a:solidFill>
              </a:rPr>
              <a:t>C</a:t>
            </a:r>
            <a:r>
              <a:rPr lang="en-US" baseline="-25000">
                <a:solidFill>
                  <a:srgbClr val="FFC000"/>
                </a:solidFill>
              </a:rPr>
              <a:t>0</a:t>
            </a:r>
            <a:r>
              <a:rPr lang="en-US">
                <a:solidFill>
                  <a:srgbClr val="FFC000"/>
                </a:solidFill>
              </a:rPr>
              <a:t>,   3=</a:t>
            </a:r>
            <a:r>
              <a:rPr lang="en-US" baseline="30000">
                <a:solidFill>
                  <a:srgbClr val="FFC000"/>
                </a:solidFill>
              </a:rPr>
              <a:t>3</a:t>
            </a:r>
            <a:r>
              <a:rPr lang="en-US">
                <a:solidFill>
                  <a:srgbClr val="FFC000"/>
                </a:solidFill>
              </a:rPr>
              <a:t>C</a:t>
            </a:r>
            <a:r>
              <a:rPr lang="en-US" baseline="-25000">
                <a:solidFill>
                  <a:srgbClr val="FFC000"/>
                </a:solidFill>
              </a:rPr>
              <a:t>1</a:t>
            </a:r>
            <a:r>
              <a:rPr lang="en-US">
                <a:solidFill>
                  <a:srgbClr val="FFC000"/>
                </a:solidFill>
              </a:rPr>
              <a:t>, 3=</a:t>
            </a:r>
            <a:r>
              <a:rPr lang="en-US" baseline="30000">
                <a:solidFill>
                  <a:srgbClr val="FFC000"/>
                </a:solidFill>
              </a:rPr>
              <a:t>3</a:t>
            </a:r>
            <a:r>
              <a:rPr lang="en-US">
                <a:solidFill>
                  <a:srgbClr val="FFC000"/>
                </a:solidFill>
              </a:rPr>
              <a:t>C</a:t>
            </a:r>
            <a:r>
              <a:rPr lang="en-US" baseline="-25000">
                <a:solidFill>
                  <a:srgbClr val="FFC000"/>
                </a:solidFill>
              </a:rPr>
              <a:t>2</a:t>
            </a:r>
            <a:r>
              <a:rPr lang="en-US">
                <a:solidFill>
                  <a:srgbClr val="FFC000"/>
                </a:solidFill>
              </a:rPr>
              <a:t>,    1= </a:t>
            </a:r>
            <a:r>
              <a:rPr lang="en-US" baseline="30000">
                <a:solidFill>
                  <a:srgbClr val="FFC000"/>
                </a:solidFill>
              </a:rPr>
              <a:t>3</a:t>
            </a:r>
            <a:r>
              <a:rPr lang="en-US">
                <a:solidFill>
                  <a:srgbClr val="FFC000"/>
                </a:solidFill>
              </a:rPr>
              <a:t>C</a:t>
            </a:r>
            <a:r>
              <a:rPr lang="en-US" baseline="-25000">
                <a:solidFill>
                  <a:srgbClr val="FFC000"/>
                </a:solidFill>
              </a:rPr>
              <a:t>3</a:t>
            </a:r>
            <a:endParaRPr lang="en-US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304800" y="304800"/>
            <a:ext cx="8534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For index 4 ; the entries of row  are   ,1= </a:t>
            </a:r>
            <a:r>
              <a:rPr lang="en-US" baseline="30000">
                <a:solidFill>
                  <a:srgbClr val="FF0000"/>
                </a:solidFill>
              </a:rPr>
              <a:t>4</a:t>
            </a:r>
            <a:r>
              <a:rPr lang="en-US">
                <a:solidFill>
                  <a:srgbClr val="FF0000"/>
                </a:solidFill>
              </a:rPr>
              <a:t>C</a:t>
            </a:r>
            <a:r>
              <a:rPr lang="en-US" baseline="-25000">
                <a:solidFill>
                  <a:srgbClr val="FF0000"/>
                </a:solidFill>
              </a:rPr>
              <a:t>0</a:t>
            </a:r>
            <a:r>
              <a:rPr lang="en-US">
                <a:solidFill>
                  <a:srgbClr val="FF0000"/>
                </a:solidFill>
              </a:rPr>
              <a:t>, 4=</a:t>
            </a:r>
            <a:r>
              <a:rPr lang="en-US" baseline="30000">
                <a:solidFill>
                  <a:srgbClr val="FF0000"/>
                </a:solidFill>
              </a:rPr>
              <a:t>4</a:t>
            </a:r>
            <a:r>
              <a:rPr lang="en-US">
                <a:solidFill>
                  <a:srgbClr val="FF0000"/>
                </a:solidFill>
              </a:rPr>
              <a:t>C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rgbClr val="FF0000"/>
                </a:solidFill>
              </a:rPr>
              <a:t>, </a:t>
            </a:r>
          </a:p>
          <a:p>
            <a:r>
              <a:rPr lang="en-US">
                <a:solidFill>
                  <a:srgbClr val="FF0000"/>
                </a:solidFill>
              </a:rPr>
              <a:t>6= </a:t>
            </a:r>
            <a:r>
              <a:rPr lang="en-US" baseline="30000">
                <a:solidFill>
                  <a:srgbClr val="FF0000"/>
                </a:solidFill>
              </a:rPr>
              <a:t>4</a:t>
            </a:r>
            <a:r>
              <a:rPr lang="en-US">
                <a:solidFill>
                  <a:srgbClr val="FF0000"/>
                </a:solidFill>
              </a:rPr>
              <a:t>C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, 4= </a:t>
            </a:r>
            <a:r>
              <a:rPr lang="en-US" baseline="30000">
                <a:solidFill>
                  <a:srgbClr val="FF0000"/>
                </a:solidFill>
              </a:rPr>
              <a:t>4</a:t>
            </a:r>
            <a:r>
              <a:rPr lang="en-US">
                <a:solidFill>
                  <a:srgbClr val="FF0000"/>
                </a:solidFill>
              </a:rPr>
              <a:t>C</a:t>
            </a:r>
            <a:r>
              <a:rPr lang="en-US" baseline="-25000">
                <a:solidFill>
                  <a:srgbClr val="FF0000"/>
                </a:solidFill>
              </a:rPr>
              <a:t>3</a:t>
            </a:r>
            <a:r>
              <a:rPr lang="en-US">
                <a:solidFill>
                  <a:srgbClr val="FF0000"/>
                </a:solidFill>
              </a:rPr>
              <a:t>, 1= </a:t>
            </a:r>
            <a:r>
              <a:rPr lang="en-US" baseline="30000">
                <a:solidFill>
                  <a:srgbClr val="FF0000"/>
                </a:solidFill>
              </a:rPr>
              <a:t>4</a:t>
            </a:r>
            <a:r>
              <a:rPr lang="en-US">
                <a:solidFill>
                  <a:srgbClr val="FF0000"/>
                </a:solidFill>
              </a:rPr>
              <a:t>C</a:t>
            </a:r>
            <a:r>
              <a:rPr lang="en-US" baseline="-25000">
                <a:solidFill>
                  <a:srgbClr val="FF0000"/>
                </a:solidFill>
              </a:rPr>
              <a:t>4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457200" y="1371600"/>
            <a:ext cx="17240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And so on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319088" y="2044700"/>
            <a:ext cx="838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So, now we can write </a:t>
            </a:r>
          </a:p>
          <a:p>
            <a:r>
              <a:rPr lang="en-US">
                <a:solidFill>
                  <a:srgbClr val="FF0000"/>
                </a:solidFill>
              </a:rPr>
              <a:t>For index 5, the entries of row  are   </a:t>
            </a:r>
            <a:r>
              <a:rPr lang="en-US" baseline="30000">
                <a:solidFill>
                  <a:srgbClr val="FF0000"/>
                </a:solidFill>
              </a:rPr>
              <a:t>5</a:t>
            </a:r>
            <a:r>
              <a:rPr lang="en-US">
                <a:solidFill>
                  <a:srgbClr val="FF0000"/>
                </a:solidFill>
              </a:rPr>
              <a:t>C</a:t>
            </a:r>
            <a:r>
              <a:rPr lang="en-US" baseline="-25000">
                <a:solidFill>
                  <a:srgbClr val="FF0000"/>
                </a:solidFill>
              </a:rPr>
              <a:t>0</a:t>
            </a:r>
            <a:r>
              <a:rPr lang="en-US">
                <a:solidFill>
                  <a:srgbClr val="FF0000"/>
                </a:solidFill>
              </a:rPr>
              <a:t>,</a:t>
            </a:r>
            <a:r>
              <a:rPr lang="en-US" baseline="30000">
                <a:solidFill>
                  <a:srgbClr val="FF0000"/>
                </a:solidFill>
              </a:rPr>
              <a:t> 5</a:t>
            </a:r>
            <a:r>
              <a:rPr lang="en-US">
                <a:solidFill>
                  <a:srgbClr val="FF0000"/>
                </a:solidFill>
              </a:rPr>
              <a:t>C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rgbClr val="FF0000"/>
                </a:solidFill>
              </a:rPr>
              <a:t>,</a:t>
            </a:r>
            <a:r>
              <a:rPr lang="en-US" baseline="30000">
                <a:solidFill>
                  <a:srgbClr val="FF0000"/>
                </a:solidFill>
              </a:rPr>
              <a:t> 5</a:t>
            </a:r>
            <a:r>
              <a:rPr lang="en-US">
                <a:solidFill>
                  <a:srgbClr val="FF0000"/>
                </a:solidFill>
              </a:rPr>
              <a:t>C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,</a:t>
            </a:r>
            <a:r>
              <a:rPr lang="en-US" baseline="30000">
                <a:solidFill>
                  <a:srgbClr val="FF0000"/>
                </a:solidFill>
              </a:rPr>
              <a:t> 5</a:t>
            </a:r>
            <a:r>
              <a:rPr lang="en-US">
                <a:solidFill>
                  <a:srgbClr val="FF0000"/>
                </a:solidFill>
              </a:rPr>
              <a:t>C</a:t>
            </a:r>
            <a:r>
              <a:rPr lang="en-US" baseline="-25000">
                <a:solidFill>
                  <a:srgbClr val="FF0000"/>
                </a:solidFill>
              </a:rPr>
              <a:t>3</a:t>
            </a:r>
            <a:r>
              <a:rPr lang="en-US">
                <a:solidFill>
                  <a:srgbClr val="FF0000"/>
                </a:solidFill>
              </a:rPr>
              <a:t>,</a:t>
            </a:r>
            <a:r>
              <a:rPr lang="en-US" baseline="30000">
                <a:solidFill>
                  <a:srgbClr val="FF0000"/>
                </a:solidFill>
              </a:rPr>
              <a:t> 5</a:t>
            </a:r>
            <a:r>
              <a:rPr lang="en-US">
                <a:solidFill>
                  <a:srgbClr val="FF0000"/>
                </a:solidFill>
              </a:rPr>
              <a:t>C</a:t>
            </a:r>
            <a:r>
              <a:rPr lang="en-US" baseline="-25000">
                <a:solidFill>
                  <a:srgbClr val="FF0000"/>
                </a:solidFill>
              </a:rPr>
              <a:t>4</a:t>
            </a:r>
            <a:r>
              <a:rPr lang="en-US">
                <a:solidFill>
                  <a:srgbClr val="FF0000"/>
                </a:solidFill>
              </a:rPr>
              <a:t>,</a:t>
            </a:r>
            <a:r>
              <a:rPr lang="en-US" baseline="30000">
                <a:solidFill>
                  <a:srgbClr val="FF0000"/>
                </a:solidFill>
              </a:rPr>
              <a:t> 5</a:t>
            </a:r>
            <a:r>
              <a:rPr lang="en-US">
                <a:solidFill>
                  <a:srgbClr val="FF0000"/>
                </a:solidFill>
              </a:rPr>
              <a:t>C</a:t>
            </a:r>
            <a:r>
              <a:rPr lang="en-US" baseline="-25000">
                <a:solidFill>
                  <a:srgbClr val="FF0000"/>
                </a:solidFill>
              </a:rPr>
              <a:t>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338138" y="3470275"/>
            <a:ext cx="80914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B050"/>
                </a:solidFill>
              </a:rPr>
              <a:t>For index 6, the entries of row  are   </a:t>
            </a:r>
            <a:r>
              <a:rPr lang="en-US" baseline="30000">
                <a:solidFill>
                  <a:srgbClr val="00B050"/>
                </a:solidFill>
              </a:rPr>
              <a:t>6</a:t>
            </a:r>
            <a:r>
              <a:rPr lang="en-US">
                <a:solidFill>
                  <a:srgbClr val="00B050"/>
                </a:solidFill>
              </a:rPr>
              <a:t>C</a:t>
            </a:r>
            <a:r>
              <a:rPr lang="en-US" baseline="-25000">
                <a:solidFill>
                  <a:srgbClr val="00B050"/>
                </a:solidFill>
              </a:rPr>
              <a:t>0</a:t>
            </a:r>
            <a:r>
              <a:rPr lang="en-US">
                <a:solidFill>
                  <a:srgbClr val="00B050"/>
                </a:solidFill>
              </a:rPr>
              <a:t>,</a:t>
            </a:r>
            <a:r>
              <a:rPr lang="en-US" baseline="30000">
                <a:solidFill>
                  <a:srgbClr val="00B050"/>
                </a:solidFill>
              </a:rPr>
              <a:t> 6</a:t>
            </a:r>
            <a:r>
              <a:rPr lang="en-US">
                <a:solidFill>
                  <a:srgbClr val="00B050"/>
                </a:solidFill>
              </a:rPr>
              <a:t>C</a:t>
            </a:r>
            <a:r>
              <a:rPr lang="en-US" baseline="-25000">
                <a:solidFill>
                  <a:srgbClr val="00B050"/>
                </a:solidFill>
              </a:rPr>
              <a:t>1</a:t>
            </a:r>
            <a:r>
              <a:rPr lang="en-US">
                <a:solidFill>
                  <a:srgbClr val="00B050"/>
                </a:solidFill>
              </a:rPr>
              <a:t>,</a:t>
            </a:r>
            <a:r>
              <a:rPr lang="en-US" baseline="30000">
                <a:solidFill>
                  <a:srgbClr val="00B050"/>
                </a:solidFill>
              </a:rPr>
              <a:t> 6</a:t>
            </a:r>
            <a:r>
              <a:rPr lang="en-US">
                <a:solidFill>
                  <a:srgbClr val="00B050"/>
                </a:solidFill>
              </a:rPr>
              <a:t>C</a:t>
            </a:r>
            <a:r>
              <a:rPr lang="en-US" baseline="-25000">
                <a:solidFill>
                  <a:srgbClr val="00B050"/>
                </a:solidFill>
              </a:rPr>
              <a:t>2</a:t>
            </a:r>
            <a:r>
              <a:rPr lang="en-US">
                <a:solidFill>
                  <a:srgbClr val="00B050"/>
                </a:solidFill>
              </a:rPr>
              <a:t>,</a:t>
            </a:r>
            <a:r>
              <a:rPr lang="en-US" baseline="30000">
                <a:solidFill>
                  <a:srgbClr val="00B050"/>
                </a:solidFill>
              </a:rPr>
              <a:t> 6</a:t>
            </a:r>
            <a:r>
              <a:rPr lang="en-US">
                <a:solidFill>
                  <a:srgbClr val="00B050"/>
                </a:solidFill>
              </a:rPr>
              <a:t>C</a:t>
            </a:r>
            <a:r>
              <a:rPr lang="en-US" baseline="-25000">
                <a:solidFill>
                  <a:srgbClr val="00B050"/>
                </a:solidFill>
              </a:rPr>
              <a:t>3</a:t>
            </a:r>
            <a:r>
              <a:rPr lang="en-US">
                <a:solidFill>
                  <a:srgbClr val="00B050"/>
                </a:solidFill>
              </a:rPr>
              <a:t>,</a:t>
            </a:r>
            <a:r>
              <a:rPr lang="en-US" baseline="30000">
                <a:solidFill>
                  <a:srgbClr val="00B050"/>
                </a:solidFill>
              </a:rPr>
              <a:t> 6</a:t>
            </a:r>
            <a:r>
              <a:rPr lang="en-US">
                <a:solidFill>
                  <a:srgbClr val="00B050"/>
                </a:solidFill>
              </a:rPr>
              <a:t>C</a:t>
            </a:r>
            <a:r>
              <a:rPr lang="en-US" baseline="-25000">
                <a:solidFill>
                  <a:srgbClr val="00B050"/>
                </a:solidFill>
              </a:rPr>
              <a:t>4</a:t>
            </a:r>
            <a:r>
              <a:rPr lang="en-US">
                <a:solidFill>
                  <a:srgbClr val="00B050"/>
                </a:solidFill>
              </a:rPr>
              <a:t>,</a:t>
            </a:r>
            <a:r>
              <a:rPr lang="en-US" baseline="30000">
                <a:solidFill>
                  <a:srgbClr val="00B050"/>
                </a:solidFill>
              </a:rPr>
              <a:t> 6</a:t>
            </a:r>
            <a:r>
              <a:rPr lang="en-US">
                <a:solidFill>
                  <a:srgbClr val="00B050"/>
                </a:solidFill>
              </a:rPr>
              <a:t>C</a:t>
            </a:r>
            <a:r>
              <a:rPr lang="en-US" baseline="-25000">
                <a:solidFill>
                  <a:srgbClr val="00B050"/>
                </a:solidFill>
              </a:rPr>
              <a:t>5</a:t>
            </a:r>
            <a:r>
              <a:rPr lang="en-US">
                <a:solidFill>
                  <a:srgbClr val="00B050"/>
                </a:solidFill>
              </a:rPr>
              <a:t>,</a:t>
            </a:r>
            <a:r>
              <a:rPr lang="en-US" baseline="30000">
                <a:solidFill>
                  <a:srgbClr val="00B050"/>
                </a:solidFill>
              </a:rPr>
              <a:t> 6</a:t>
            </a:r>
            <a:r>
              <a:rPr lang="en-US">
                <a:solidFill>
                  <a:srgbClr val="00B050"/>
                </a:solidFill>
              </a:rPr>
              <a:t>C</a:t>
            </a:r>
            <a:r>
              <a:rPr lang="en-US" baseline="-25000">
                <a:solidFill>
                  <a:srgbClr val="00B050"/>
                </a:solidFill>
              </a:rPr>
              <a:t>6</a:t>
            </a:r>
            <a:endParaRPr lang="en-US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609600" y="533400"/>
            <a:ext cx="7848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For index 7, the entries of row  are   </a:t>
            </a:r>
            <a:r>
              <a:rPr lang="en-US" baseline="30000">
                <a:solidFill>
                  <a:srgbClr val="C00000"/>
                </a:solidFill>
              </a:rPr>
              <a:t>7</a:t>
            </a:r>
            <a:r>
              <a:rPr lang="en-US">
                <a:solidFill>
                  <a:srgbClr val="C00000"/>
                </a:solidFill>
              </a:rPr>
              <a:t>C</a:t>
            </a:r>
            <a:r>
              <a:rPr lang="en-US" baseline="-25000">
                <a:solidFill>
                  <a:srgbClr val="C00000"/>
                </a:solidFill>
              </a:rPr>
              <a:t>0</a:t>
            </a:r>
            <a:r>
              <a:rPr lang="en-US">
                <a:solidFill>
                  <a:srgbClr val="C00000"/>
                </a:solidFill>
              </a:rPr>
              <a:t>,</a:t>
            </a:r>
            <a:r>
              <a:rPr lang="en-US" baseline="30000">
                <a:solidFill>
                  <a:srgbClr val="C00000"/>
                </a:solidFill>
              </a:rPr>
              <a:t> 7</a:t>
            </a:r>
            <a:r>
              <a:rPr lang="en-US">
                <a:solidFill>
                  <a:srgbClr val="C00000"/>
                </a:solidFill>
              </a:rPr>
              <a:t>C</a:t>
            </a:r>
            <a:r>
              <a:rPr lang="en-US" baseline="-25000">
                <a:solidFill>
                  <a:srgbClr val="C00000"/>
                </a:solidFill>
              </a:rPr>
              <a:t>1</a:t>
            </a:r>
            <a:r>
              <a:rPr lang="en-US">
                <a:solidFill>
                  <a:srgbClr val="C00000"/>
                </a:solidFill>
              </a:rPr>
              <a:t>,</a:t>
            </a:r>
            <a:r>
              <a:rPr lang="en-US" baseline="30000">
                <a:solidFill>
                  <a:srgbClr val="C00000"/>
                </a:solidFill>
              </a:rPr>
              <a:t> 7</a:t>
            </a:r>
            <a:r>
              <a:rPr lang="en-US">
                <a:solidFill>
                  <a:srgbClr val="C00000"/>
                </a:solidFill>
              </a:rPr>
              <a:t>C</a:t>
            </a:r>
            <a:r>
              <a:rPr lang="en-US" baseline="-25000">
                <a:solidFill>
                  <a:srgbClr val="C00000"/>
                </a:solidFill>
              </a:rPr>
              <a:t>2</a:t>
            </a:r>
            <a:r>
              <a:rPr lang="en-US">
                <a:solidFill>
                  <a:srgbClr val="C00000"/>
                </a:solidFill>
              </a:rPr>
              <a:t>,</a:t>
            </a:r>
            <a:r>
              <a:rPr lang="en-US" baseline="30000">
                <a:solidFill>
                  <a:srgbClr val="C00000"/>
                </a:solidFill>
              </a:rPr>
              <a:t> 7</a:t>
            </a:r>
            <a:r>
              <a:rPr lang="en-US">
                <a:solidFill>
                  <a:srgbClr val="C00000"/>
                </a:solidFill>
              </a:rPr>
              <a:t>C</a:t>
            </a:r>
            <a:r>
              <a:rPr lang="en-US" baseline="-25000">
                <a:solidFill>
                  <a:srgbClr val="C00000"/>
                </a:solidFill>
              </a:rPr>
              <a:t>3</a:t>
            </a:r>
            <a:r>
              <a:rPr lang="en-US">
                <a:solidFill>
                  <a:srgbClr val="C00000"/>
                </a:solidFill>
              </a:rPr>
              <a:t>,</a:t>
            </a:r>
            <a:r>
              <a:rPr lang="en-US" baseline="30000">
                <a:solidFill>
                  <a:srgbClr val="C00000"/>
                </a:solidFill>
              </a:rPr>
              <a:t> 7</a:t>
            </a:r>
            <a:r>
              <a:rPr lang="en-US">
                <a:solidFill>
                  <a:srgbClr val="C00000"/>
                </a:solidFill>
              </a:rPr>
              <a:t>C</a:t>
            </a:r>
            <a:r>
              <a:rPr lang="en-US" baseline="-25000">
                <a:solidFill>
                  <a:srgbClr val="C00000"/>
                </a:solidFill>
              </a:rPr>
              <a:t>4</a:t>
            </a:r>
            <a:r>
              <a:rPr lang="en-US">
                <a:solidFill>
                  <a:srgbClr val="C00000"/>
                </a:solidFill>
              </a:rPr>
              <a:t>,</a:t>
            </a:r>
            <a:r>
              <a:rPr lang="en-US" baseline="30000">
                <a:solidFill>
                  <a:srgbClr val="C00000"/>
                </a:solidFill>
              </a:rPr>
              <a:t> 7</a:t>
            </a:r>
            <a:r>
              <a:rPr lang="en-US">
                <a:solidFill>
                  <a:srgbClr val="C00000"/>
                </a:solidFill>
              </a:rPr>
              <a:t>C</a:t>
            </a:r>
            <a:r>
              <a:rPr lang="en-US" baseline="-25000">
                <a:solidFill>
                  <a:srgbClr val="C00000"/>
                </a:solidFill>
              </a:rPr>
              <a:t>5</a:t>
            </a:r>
            <a:r>
              <a:rPr lang="en-US">
                <a:solidFill>
                  <a:srgbClr val="C00000"/>
                </a:solidFill>
              </a:rPr>
              <a:t>,</a:t>
            </a:r>
            <a:r>
              <a:rPr lang="en-US" baseline="30000">
                <a:solidFill>
                  <a:srgbClr val="C00000"/>
                </a:solidFill>
              </a:rPr>
              <a:t> 7</a:t>
            </a:r>
            <a:r>
              <a:rPr lang="en-US">
                <a:solidFill>
                  <a:srgbClr val="C00000"/>
                </a:solidFill>
              </a:rPr>
              <a:t>C</a:t>
            </a:r>
            <a:r>
              <a:rPr lang="en-US" baseline="-25000">
                <a:solidFill>
                  <a:srgbClr val="C00000"/>
                </a:solidFill>
              </a:rPr>
              <a:t>6</a:t>
            </a:r>
            <a:r>
              <a:rPr lang="en-US">
                <a:solidFill>
                  <a:srgbClr val="C00000"/>
                </a:solidFill>
              </a:rPr>
              <a:t>,</a:t>
            </a:r>
            <a:r>
              <a:rPr lang="en-US" baseline="30000">
                <a:solidFill>
                  <a:srgbClr val="C00000"/>
                </a:solidFill>
              </a:rPr>
              <a:t> 7</a:t>
            </a:r>
            <a:r>
              <a:rPr lang="en-US">
                <a:solidFill>
                  <a:srgbClr val="C00000"/>
                </a:solidFill>
              </a:rPr>
              <a:t>C</a:t>
            </a:r>
            <a:r>
              <a:rPr lang="en-US" baseline="-25000">
                <a:solidFill>
                  <a:srgbClr val="C00000"/>
                </a:solidFill>
              </a:rPr>
              <a:t>6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762000" y="1676400"/>
            <a:ext cx="1230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Hence 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752475" y="2441575"/>
            <a:ext cx="83820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B0F0"/>
                </a:solidFill>
              </a:rPr>
              <a:t>(a+b)</a:t>
            </a:r>
            <a:r>
              <a:rPr lang="en-US" baseline="30000">
                <a:solidFill>
                  <a:srgbClr val="00B0F0"/>
                </a:solidFill>
              </a:rPr>
              <a:t>n</a:t>
            </a:r>
            <a:r>
              <a:rPr lang="en-US">
                <a:solidFill>
                  <a:srgbClr val="00B0F0"/>
                </a:solidFill>
              </a:rPr>
              <a:t>=</a:t>
            </a:r>
            <a:r>
              <a:rPr lang="en-US" baseline="30000">
                <a:solidFill>
                  <a:srgbClr val="00B0F0"/>
                </a:solidFill>
              </a:rPr>
              <a:t>7</a:t>
            </a:r>
            <a:r>
              <a:rPr lang="en-US">
                <a:solidFill>
                  <a:srgbClr val="00B0F0"/>
                </a:solidFill>
              </a:rPr>
              <a:t>C</a:t>
            </a:r>
            <a:r>
              <a:rPr lang="en-US" baseline="-25000">
                <a:solidFill>
                  <a:srgbClr val="00B0F0"/>
                </a:solidFill>
              </a:rPr>
              <a:t>0</a:t>
            </a:r>
            <a:r>
              <a:rPr lang="en-US">
                <a:solidFill>
                  <a:srgbClr val="00B0F0"/>
                </a:solidFill>
              </a:rPr>
              <a:t>a</a:t>
            </a:r>
            <a:r>
              <a:rPr lang="en-US" baseline="30000">
                <a:solidFill>
                  <a:srgbClr val="00B0F0"/>
                </a:solidFill>
              </a:rPr>
              <a:t>7 </a:t>
            </a:r>
            <a:r>
              <a:rPr lang="en-US">
                <a:solidFill>
                  <a:srgbClr val="00B0F0"/>
                </a:solidFill>
              </a:rPr>
              <a:t>+ </a:t>
            </a:r>
            <a:r>
              <a:rPr lang="en-US" baseline="30000">
                <a:solidFill>
                  <a:srgbClr val="00B0F0"/>
                </a:solidFill>
              </a:rPr>
              <a:t> 7</a:t>
            </a:r>
            <a:r>
              <a:rPr lang="en-US">
                <a:solidFill>
                  <a:srgbClr val="00B0F0"/>
                </a:solidFill>
              </a:rPr>
              <a:t>C</a:t>
            </a:r>
            <a:r>
              <a:rPr lang="en-US" baseline="-25000">
                <a:solidFill>
                  <a:srgbClr val="00B0F0"/>
                </a:solidFill>
              </a:rPr>
              <a:t>1</a:t>
            </a:r>
            <a:r>
              <a:rPr lang="en-US">
                <a:solidFill>
                  <a:srgbClr val="00B0F0"/>
                </a:solidFill>
              </a:rPr>
              <a:t>a</a:t>
            </a:r>
            <a:r>
              <a:rPr lang="en-US" baseline="30000">
                <a:solidFill>
                  <a:srgbClr val="00B0F0"/>
                </a:solidFill>
              </a:rPr>
              <a:t>6</a:t>
            </a:r>
            <a:r>
              <a:rPr lang="en-US">
                <a:solidFill>
                  <a:srgbClr val="00B0F0"/>
                </a:solidFill>
              </a:rPr>
              <a:t>b +</a:t>
            </a:r>
            <a:r>
              <a:rPr lang="en-US" baseline="30000">
                <a:solidFill>
                  <a:srgbClr val="00B0F0"/>
                </a:solidFill>
              </a:rPr>
              <a:t>  7</a:t>
            </a:r>
            <a:r>
              <a:rPr lang="en-US">
                <a:solidFill>
                  <a:srgbClr val="00B0F0"/>
                </a:solidFill>
              </a:rPr>
              <a:t>C</a:t>
            </a:r>
            <a:r>
              <a:rPr lang="en-US" baseline="-25000">
                <a:solidFill>
                  <a:srgbClr val="00B0F0"/>
                </a:solidFill>
              </a:rPr>
              <a:t>2</a:t>
            </a:r>
            <a:r>
              <a:rPr lang="en-US">
                <a:solidFill>
                  <a:srgbClr val="00B0F0"/>
                </a:solidFill>
              </a:rPr>
              <a:t> a</a:t>
            </a:r>
            <a:r>
              <a:rPr lang="en-US" baseline="30000">
                <a:solidFill>
                  <a:srgbClr val="00B0F0"/>
                </a:solidFill>
              </a:rPr>
              <a:t>5</a:t>
            </a:r>
            <a:r>
              <a:rPr lang="en-US">
                <a:solidFill>
                  <a:srgbClr val="00B0F0"/>
                </a:solidFill>
              </a:rPr>
              <a:t>b</a:t>
            </a:r>
            <a:r>
              <a:rPr lang="en-US" baseline="30000">
                <a:solidFill>
                  <a:srgbClr val="00B0F0"/>
                </a:solidFill>
              </a:rPr>
              <a:t>2  </a:t>
            </a:r>
            <a:r>
              <a:rPr lang="en-US">
                <a:solidFill>
                  <a:srgbClr val="00B0F0"/>
                </a:solidFill>
              </a:rPr>
              <a:t>+</a:t>
            </a:r>
            <a:r>
              <a:rPr lang="en-US" baseline="30000">
                <a:solidFill>
                  <a:srgbClr val="00B0F0"/>
                </a:solidFill>
              </a:rPr>
              <a:t> 7</a:t>
            </a:r>
            <a:r>
              <a:rPr lang="en-US">
                <a:solidFill>
                  <a:srgbClr val="00B0F0"/>
                </a:solidFill>
              </a:rPr>
              <a:t>C</a:t>
            </a:r>
            <a:r>
              <a:rPr lang="en-US" baseline="-25000">
                <a:solidFill>
                  <a:srgbClr val="00B0F0"/>
                </a:solidFill>
              </a:rPr>
              <a:t>3</a:t>
            </a:r>
            <a:r>
              <a:rPr lang="en-US">
                <a:solidFill>
                  <a:srgbClr val="00B0F0"/>
                </a:solidFill>
              </a:rPr>
              <a:t> a</a:t>
            </a:r>
            <a:r>
              <a:rPr lang="en-US" baseline="30000">
                <a:solidFill>
                  <a:srgbClr val="00B0F0"/>
                </a:solidFill>
              </a:rPr>
              <a:t>4</a:t>
            </a:r>
            <a:r>
              <a:rPr lang="en-US">
                <a:solidFill>
                  <a:srgbClr val="00B0F0"/>
                </a:solidFill>
              </a:rPr>
              <a:t>b</a:t>
            </a:r>
            <a:r>
              <a:rPr lang="en-US" baseline="30000">
                <a:solidFill>
                  <a:srgbClr val="00B0F0"/>
                </a:solidFill>
              </a:rPr>
              <a:t>3</a:t>
            </a:r>
            <a:r>
              <a:rPr lang="en-US">
                <a:solidFill>
                  <a:srgbClr val="00B0F0"/>
                </a:solidFill>
              </a:rPr>
              <a:t>+</a:t>
            </a:r>
            <a:r>
              <a:rPr lang="en-US" baseline="30000">
                <a:solidFill>
                  <a:srgbClr val="00B0F0"/>
                </a:solidFill>
              </a:rPr>
              <a:t> 7</a:t>
            </a:r>
            <a:r>
              <a:rPr lang="en-US">
                <a:solidFill>
                  <a:srgbClr val="00B0F0"/>
                </a:solidFill>
              </a:rPr>
              <a:t>C</a:t>
            </a:r>
            <a:r>
              <a:rPr lang="en-US" baseline="-25000">
                <a:solidFill>
                  <a:srgbClr val="00B0F0"/>
                </a:solidFill>
              </a:rPr>
              <a:t>4</a:t>
            </a:r>
            <a:r>
              <a:rPr lang="en-US">
                <a:solidFill>
                  <a:srgbClr val="00B0F0"/>
                </a:solidFill>
              </a:rPr>
              <a:t> a</a:t>
            </a:r>
            <a:r>
              <a:rPr lang="en-US" baseline="30000">
                <a:solidFill>
                  <a:srgbClr val="00B0F0"/>
                </a:solidFill>
              </a:rPr>
              <a:t>3</a:t>
            </a:r>
            <a:r>
              <a:rPr lang="en-US">
                <a:solidFill>
                  <a:srgbClr val="00B0F0"/>
                </a:solidFill>
              </a:rPr>
              <a:t>b</a:t>
            </a:r>
            <a:r>
              <a:rPr lang="en-US" baseline="30000">
                <a:solidFill>
                  <a:srgbClr val="00B0F0"/>
                </a:solidFill>
              </a:rPr>
              <a:t>4</a:t>
            </a:r>
            <a:r>
              <a:rPr lang="en-US">
                <a:solidFill>
                  <a:srgbClr val="00B0F0"/>
                </a:solidFill>
              </a:rPr>
              <a:t> +</a:t>
            </a:r>
            <a:r>
              <a:rPr lang="en-US" baseline="30000">
                <a:solidFill>
                  <a:srgbClr val="00B0F0"/>
                </a:solidFill>
              </a:rPr>
              <a:t> 7</a:t>
            </a:r>
            <a:r>
              <a:rPr lang="en-US">
                <a:solidFill>
                  <a:srgbClr val="00B0F0"/>
                </a:solidFill>
              </a:rPr>
              <a:t>C</a:t>
            </a:r>
            <a:r>
              <a:rPr lang="en-US" baseline="-25000">
                <a:solidFill>
                  <a:srgbClr val="00B0F0"/>
                </a:solidFill>
              </a:rPr>
              <a:t>5 </a:t>
            </a:r>
            <a:r>
              <a:rPr lang="en-US">
                <a:solidFill>
                  <a:srgbClr val="00B0F0"/>
                </a:solidFill>
              </a:rPr>
              <a:t>a</a:t>
            </a:r>
            <a:r>
              <a:rPr lang="en-US" baseline="30000">
                <a:solidFill>
                  <a:srgbClr val="00B0F0"/>
                </a:solidFill>
              </a:rPr>
              <a:t>2</a:t>
            </a:r>
            <a:r>
              <a:rPr lang="en-US">
                <a:solidFill>
                  <a:srgbClr val="00B0F0"/>
                </a:solidFill>
              </a:rPr>
              <a:t>b</a:t>
            </a:r>
            <a:r>
              <a:rPr lang="en-US" baseline="30000">
                <a:solidFill>
                  <a:srgbClr val="00B0F0"/>
                </a:solidFill>
              </a:rPr>
              <a:t>5</a:t>
            </a:r>
            <a:r>
              <a:rPr lang="en-US">
                <a:solidFill>
                  <a:srgbClr val="00B0F0"/>
                </a:solidFill>
              </a:rPr>
              <a:t> +</a:t>
            </a:r>
            <a:r>
              <a:rPr lang="en-US" baseline="30000">
                <a:solidFill>
                  <a:srgbClr val="00B0F0"/>
                </a:solidFill>
              </a:rPr>
              <a:t> 7</a:t>
            </a:r>
            <a:r>
              <a:rPr lang="en-US">
                <a:solidFill>
                  <a:srgbClr val="00B0F0"/>
                </a:solidFill>
              </a:rPr>
              <a:t>C</a:t>
            </a:r>
            <a:r>
              <a:rPr lang="en-US" baseline="-25000">
                <a:solidFill>
                  <a:srgbClr val="00B0F0"/>
                </a:solidFill>
              </a:rPr>
              <a:t>6</a:t>
            </a:r>
            <a:r>
              <a:rPr lang="en-US">
                <a:solidFill>
                  <a:srgbClr val="00B0F0"/>
                </a:solidFill>
              </a:rPr>
              <a:t> ab</a:t>
            </a:r>
            <a:r>
              <a:rPr lang="en-US" baseline="30000">
                <a:solidFill>
                  <a:srgbClr val="00B0F0"/>
                </a:solidFill>
              </a:rPr>
              <a:t>6</a:t>
            </a:r>
            <a:r>
              <a:rPr lang="en-US">
                <a:solidFill>
                  <a:srgbClr val="00B0F0"/>
                </a:solidFill>
              </a:rPr>
              <a:t> +</a:t>
            </a:r>
            <a:r>
              <a:rPr lang="en-US" baseline="30000">
                <a:solidFill>
                  <a:srgbClr val="00B0F0"/>
                </a:solidFill>
              </a:rPr>
              <a:t> 7</a:t>
            </a:r>
            <a:r>
              <a:rPr lang="en-US">
                <a:solidFill>
                  <a:srgbClr val="00B0F0"/>
                </a:solidFill>
              </a:rPr>
              <a:t>C</a:t>
            </a:r>
            <a:r>
              <a:rPr lang="en-US" baseline="-25000">
                <a:solidFill>
                  <a:srgbClr val="00B0F0"/>
                </a:solidFill>
              </a:rPr>
              <a:t>6</a:t>
            </a:r>
            <a:r>
              <a:rPr lang="en-US">
                <a:solidFill>
                  <a:srgbClr val="00B0F0"/>
                </a:solidFill>
              </a:rPr>
              <a:t> b</a:t>
            </a:r>
            <a:r>
              <a:rPr lang="en-US" baseline="30000">
                <a:solidFill>
                  <a:srgbClr val="00B0F0"/>
                </a:solidFill>
              </a:rPr>
              <a:t>7</a:t>
            </a:r>
            <a:endParaRPr lang="en-US">
              <a:solidFill>
                <a:srgbClr val="00B0F0"/>
              </a:solidFill>
            </a:endParaRP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609600" y="3451225"/>
            <a:ext cx="8001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Now we can write the expansion of  a binomial for any positive integral index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363538" y="533400"/>
            <a:ext cx="8343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u="sng">
                <a:solidFill>
                  <a:srgbClr val="00B050"/>
                </a:solidFill>
              </a:rPr>
              <a:t>Binomial theorem for any positive integer n</a:t>
            </a:r>
          </a:p>
        </p:txBody>
      </p:sp>
      <p:sp>
        <p:nvSpPr>
          <p:cNvPr id="204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484" name="Object 8"/>
          <p:cNvGraphicFramePr>
            <a:graphicFrameLocks noChangeAspect="1"/>
          </p:cNvGraphicFramePr>
          <p:nvPr/>
        </p:nvGraphicFramePr>
        <p:xfrm>
          <a:off x="0" y="457200"/>
          <a:ext cx="114300" cy="219075"/>
        </p:xfrm>
        <a:graphic>
          <a:graphicData uri="http://schemas.openxmlformats.org/presentationml/2006/ole">
            <p:oleObj spid="_x0000_s20484" name="Equation" r:id="rId3" imgW="114151" imgH="215619" progId="Equation.3">
              <p:embed/>
            </p:oleObj>
          </a:graphicData>
        </a:graphic>
      </p:graphicFrame>
      <p:sp>
        <p:nvSpPr>
          <p:cNvPr id="20485" name="Rectangle 8"/>
          <p:cNvSpPr>
            <a:spLocks noChangeArrowheads="1"/>
          </p:cNvSpPr>
          <p:nvPr/>
        </p:nvSpPr>
        <p:spPr bwMode="auto">
          <a:xfrm>
            <a:off x="363538" y="1600200"/>
            <a:ext cx="8343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(a + b )</a:t>
            </a:r>
            <a:r>
              <a:rPr lang="en-US" sz="2400" baseline="300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n </a:t>
            </a:r>
            <a:r>
              <a:rPr lang="en-US" sz="24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=  </a:t>
            </a:r>
            <a:r>
              <a:rPr lang="en-US" sz="2400" baseline="300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n</a:t>
            </a:r>
            <a:r>
              <a:rPr lang="en-US" sz="24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400" baseline="-300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0</a:t>
            </a:r>
            <a:r>
              <a:rPr lang="en-US" sz="24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400" baseline="300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n</a:t>
            </a:r>
            <a:r>
              <a:rPr lang="en-US" sz="24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+</a:t>
            </a:r>
            <a:r>
              <a:rPr lang="en-US" sz="2400" baseline="300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n</a:t>
            </a:r>
            <a:r>
              <a:rPr lang="en-US" sz="24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400" baseline="-300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1</a:t>
            </a:r>
            <a:r>
              <a:rPr lang="en-US" sz="24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400" baseline="300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n-1</a:t>
            </a:r>
            <a:r>
              <a:rPr lang="en-US" sz="24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b +</a:t>
            </a:r>
            <a:r>
              <a:rPr lang="en-US" sz="2400" baseline="300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n</a:t>
            </a:r>
            <a:r>
              <a:rPr lang="en-US" sz="24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400" baseline="-300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400" baseline="300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n-2</a:t>
            </a:r>
            <a:r>
              <a:rPr lang="en-US" sz="24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b</a:t>
            </a:r>
            <a:r>
              <a:rPr lang="en-US" sz="2400" baseline="300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+</a:t>
            </a:r>
            <a:r>
              <a:rPr lang="en-US" sz="24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……</a:t>
            </a:r>
            <a:r>
              <a:rPr lang="en-US" sz="24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+</a:t>
            </a:r>
            <a:r>
              <a:rPr lang="en-US" sz="2400" baseline="300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n</a:t>
            </a:r>
            <a:r>
              <a:rPr lang="en-US" sz="24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400" baseline="-300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n-1</a:t>
            </a:r>
            <a:r>
              <a:rPr lang="en-US" sz="24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ab</a:t>
            </a:r>
            <a:r>
              <a:rPr lang="en-US" sz="2400" baseline="300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n-1</a:t>
            </a:r>
            <a:r>
              <a:rPr lang="en-US" sz="24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+</a:t>
            </a:r>
            <a:r>
              <a:rPr lang="en-US" sz="2400" baseline="300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n</a:t>
            </a:r>
            <a:r>
              <a:rPr lang="en-US" sz="24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400" baseline="-300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n </a:t>
            </a:r>
            <a:r>
              <a:rPr lang="en-US" sz="24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b</a:t>
            </a:r>
            <a:r>
              <a:rPr lang="en-US" sz="2400" baseline="300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n</a:t>
            </a:r>
            <a:endParaRPr lang="en-US" sz="240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486" name="Rectangle 10"/>
          <p:cNvSpPr>
            <a:spLocks noChangeArrowheads="1"/>
          </p:cNvSpPr>
          <p:nvPr/>
        </p:nvSpPr>
        <p:spPr bwMode="auto">
          <a:xfrm>
            <a:off x="200025" y="2701925"/>
            <a:ext cx="817403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Proof:</a:t>
            </a:r>
          </a:p>
          <a:p>
            <a:r>
              <a:rPr lang="en-US"/>
              <a:t>This can be proved by applying principle of mathematical induction.</a:t>
            </a:r>
          </a:p>
        </p:txBody>
      </p:sp>
      <p:sp>
        <p:nvSpPr>
          <p:cNvPr id="20487" name="Rectangle 10"/>
          <p:cNvSpPr>
            <a:spLocks noChangeArrowheads="1"/>
          </p:cNvSpPr>
          <p:nvPr/>
        </p:nvSpPr>
        <p:spPr bwMode="auto">
          <a:xfrm>
            <a:off x="-36513" y="4127500"/>
            <a:ext cx="3714751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>
                <a:ea typeface="Calibri" pitchFamily="34" charset="0"/>
                <a:cs typeface="Times New Roman" pitchFamily="18" charset="0"/>
              </a:rPr>
              <a:t>Let the given statement be </a:t>
            </a:r>
          </a:p>
          <a:p>
            <a:pPr eaLnBrk="0" hangingPunct="0"/>
            <a:r>
              <a:rPr lang="en-US" sz="2400">
                <a:ea typeface="Calibri" pitchFamily="34" charset="0"/>
                <a:cs typeface="Times New Roman" pitchFamily="18" charset="0"/>
              </a:rPr>
              <a:t>P(n): </a:t>
            </a:r>
          </a:p>
        </p:txBody>
      </p:sp>
      <p:graphicFrame>
        <p:nvGraphicFramePr>
          <p:cNvPr id="20488" name="Object 12"/>
          <p:cNvGraphicFramePr>
            <a:graphicFrameLocks noChangeAspect="1"/>
          </p:cNvGraphicFramePr>
          <p:nvPr/>
        </p:nvGraphicFramePr>
        <p:xfrm>
          <a:off x="0" y="457200"/>
          <a:ext cx="114300" cy="219075"/>
        </p:xfrm>
        <a:graphic>
          <a:graphicData uri="http://schemas.openxmlformats.org/presentationml/2006/ole">
            <p:oleObj spid="_x0000_s20488" name="Equation" r:id="rId4" imgW="114151" imgH="215619" progId="Equation.3">
              <p:embed/>
            </p:oleObj>
          </a:graphicData>
        </a:graphic>
      </p:graphicFrame>
      <p:sp>
        <p:nvSpPr>
          <p:cNvPr id="20489" name="Rectangle 11"/>
          <p:cNvSpPr>
            <a:spLocks noChangeArrowheads="1"/>
          </p:cNvSpPr>
          <p:nvPr/>
        </p:nvSpPr>
        <p:spPr bwMode="auto">
          <a:xfrm>
            <a:off x="820738" y="4529138"/>
            <a:ext cx="8343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>
                <a:ea typeface="Calibri" pitchFamily="34" charset="0"/>
                <a:cs typeface="Times New Roman" pitchFamily="18" charset="0"/>
              </a:rPr>
              <a:t>(a + b )</a:t>
            </a:r>
            <a:r>
              <a:rPr lang="en-US" sz="2400" baseline="30000">
                <a:ea typeface="Calibri" pitchFamily="34" charset="0"/>
                <a:cs typeface="Times New Roman" pitchFamily="18" charset="0"/>
              </a:rPr>
              <a:t>n 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=  </a:t>
            </a:r>
            <a:r>
              <a:rPr lang="en-US" sz="2400" baseline="30000">
                <a:ea typeface="Calibri" pitchFamily="34" charset="0"/>
                <a:cs typeface="Times New Roman" pitchFamily="18" charset="0"/>
              </a:rPr>
              <a:t>n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400" baseline="-30000">
                <a:ea typeface="Calibri" pitchFamily="34" charset="0"/>
                <a:cs typeface="Times New Roman" pitchFamily="18" charset="0"/>
              </a:rPr>
              <a:t>0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400" baseline="30000">
                <a:ea typeface="Calibri" pitchFamily="34" charset="0"/>
                <a:cs typeface="Times New Roman" pitchFamily="18" charset="0"/>
              </a:rPr>
              <a:t>n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 +</a:t>
            </a:r>
            <a:r>
              <a:rPr lang="en-US" sz="2400" baseline="30000">
                <a:ea typeface="Calibri" pitchFamily="34" charset="0"/>
                <a:cs typeface="Times New Roman" pitchFamily="18" charset="0"/>
              </a:rPr>
              <a:t> n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400" baseline="-30000">
                <a:ea typeface="Calibri" pitchFamily="34" charset="0"/>
                <a:cs typeface="Times New Roman" pitchFamily="18" charset="0"/>
              </a:rPr>
              <a:t>1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400" baseline="30000">
                <a:ea typeface="Calibri" pitchFamily="34" charset="0"/>
                <a:cs typeface="Times New Roman" pitchFamily="18" charset="0"/>
              </a:rPr>
              <a:t>n-1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b +</a:t>
            </a:r>
            <a:r>
              <a:rPr lang="en-US" sz="2400" baseline="30000">
                <a:ea typeface="Calibri" pitchFamily="34" charset="0"/>
                <a:cs typeface="Times New Roman" pitchFamily="18" charset="0"/>
              </a:rPr>
              <a:t> n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400" baseline="-30000"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400" baseline="30000">
                <a:ea typeface="Calibri" pitchFamily="34" charset="0"/>
                <a:cs typeface="Times New Roman" pitchFamily="18" charset="0"/>
              </a:rPr>
              <a:t>n-2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b</a:t>
            </a:r>
            <a:r>
              <a:rPr lang="en-US" sz="2400" baseline="30000"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 +</a:t>
            </a:r>
            <a:r>
              <a:rPr lang="en-US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……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+</a:t>
            </a:r>
            <a:r>
              <a:rPr lang="en-US" sz="2400" baseline="30000">
                <a:ea typeface="Calibri" pitchFamily="34" charset="0"/>
                <a:cs typeface="Times New Roman" pitchFamily="18" charset="0"/>
              </a:rPr>
              <a:t> n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400" baseline="-30000">
                <a:ea typeface="Calibri" pitchFamily="34" charset="0"/>
                <a:cs typeface="Times New Roman" pitchFamily="18" charset="0"/>
              </a:rPr>
              <a:t>n-1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ab</a:t>
            </a:r>
            <a:r>
              <a:rPr lang="en-US" sz="2400" baseline="30000">
                <a:ea typeface="Calibri" pitchFamily="34" charset="0"/>
                <a:cs typeface="Times New Roman" pitchFamily="18" charset="0"/>
              </a:rPr>
              <a:t>n-1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+</a:t>
            </a:r>
            <a:r>
              <a:rPr lang="en-US" sz="2400" baseline="30000">
                <a:ea typeface="Calibri" pitchFamily="34" charset="0"/>
                <a:cs typeface="Times New Roman" pitchFamily="18" charset="0"/>
              </a:rPr>
              <a:t>  n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400" baseline="-30000">
                <a:ea typeface="Calibri" pitchFamily="34" charset="0"/>
                <a:cs typeface="Times New Roman" pitchFamily="18" charset="0"/>
              </a:rPr>
              <a:t>n 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b</a:t>
            </a:r>
            <a:r>
              <a:rPr lang="en-US" sz="2400" baseline="30000">
                <a:ea typeface="Calibri" pitchFamily="34" charset="0"/>
                <a:cs typeface="Times New Roman" pitchFamily="18" charset="0"/>
              </a:rPr>
              <a:t>n</a:t>
            </a:r>
            <a:endParaRPr lang="en-US" sz="24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252413" y="1338263"/>
            <a:ext cx="41608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(a+b)</a:t>
            </a:r>
            <a:r>
              <a:rPr lang="en-US" baseline="30000"/>
              <a:t>1</a:t>
            </a:r>
            <a:r>
              <a:rPr lang="en-US"/>
              <a:t>=</a:t>
            </a:r>
            <a:r>
              <a:rPr lang="en-US" baseline="30000"/>
              <a:t> 1</a:t>
            </a:r>
            <a:r>
              <a:rPr lang="en-US"/>
              <a:t>C</a:t>
            </a:r>
            <a:r>
              <a:rPr lang="en-US" baseline="-25000"/>
              <a:t>0</a:t>
            </a:r>
            <a:r>
              <a:rPr lang="en-US"/>
              <a:t>a</a:t>
            </a:r>
            <a:r>
              <a:rPr lang="en-US" baseline="30000"/>
              <a:t>1</a:t>
            </a:r>
            <a:r>
              <a:rPr lang="en-US"/>
              <a:t> +</a:t>
            </a:r>
            <a:r>
              <a:rPr lang="en-US" baseline="30000"/>
              <a:t> 1</a:t>
            </a:r>
            <a:r>
              <a:rPr lang="en-US"/>
              <a:t>C</a:t>
            </a:r>
            <a:r>
              <a:rPr lang="en-US" baseline="-25000"/>
              <a:t>1</a:t>
            </a:r>
            <a:r>
              <a:rPr lang="en-US"/>
              <a:t>b</a:t>
            </a:r>
            <a:r>
              <a:rPr lang="en-US" baseline="30000"/>
              <a:t>1</a:t>
            </a:r>
            <a:r>
              <a:rPr lang="en-US"/>
              <a:t>=a+b</a:t>
            </a: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409575" y="1862138"/>
            <a:ext cx="2530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So, P(1) is true.</a:t>
            </a: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252413" y="2536825"/>
            <a:ext cx="81311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Assume that P(k) is true for some positive integer k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0" y="3184525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i.e </a:t>
            </a:r>
          </a:p>
          <a:p>
            <a:r>
              <a:rPr lang="en-US" sz="2400"/>
              <a:t>(a + b )</a:t>
            </a:r>
            <a:r>
              <a:rPr lang="en-US" sz="2400" baseline="30000"/>
              <a:t>k </a:t>
            </a:r>
            <a:r>
              <a:rPr lang="en-US" sz="2400"/>
              <a:t>=  </a:t>
            </a:r>
            <a:r>
              <a:rPr lang="en-US" sz="2400" baseline="30000"/>
              <a:t>k</a:t>
            </a:r>
            <a:r>
              <a:rPr lang="en-US" sz="2400"/>
              <a:t>C</a:t>
            </a:r>
            <a:r>
              <a:rPr lang="en-US" sz="2400" baseline="-25000"/>
              <a:t>0</a:t>
            </a:r>
            <a:r>
              <a:rPr lang="en-US" sz="2400"/>
              <a:t>a</a:t>
            </a:r>
            <a:r>
              <a:rPr lang="en-US" sz="2400" baseline="30000"/>
              <a:t>k</a:t>
            </a:r>
            <a:r>
              <a:rPr lang="en-US" sz="2400"/>
              <a:t> +</a:t>
            </a:r>
            <a:r>
              <a:rPr lang="en-US" sz="2400" baseline="30000"/>
              <a:t> k</a:t>
            </a:r>
            <a:r>
              <a:rPr lang="en-US" sz="2400"/>
              <a:t>C</a:t>
            </a:r>
            <a:r>
              <a:rPr lang="en-US" sz="2400" baseline="-25000"/>
              <a:t>1</a:t>
            </a:r>
            <a:r>
              <a:rPr lang="en-US" sz="2400"/>
              <a:t>a</a:t>
            </a:r>
            <a:r>
              <a:rPr lang="en-US" sz="2400" baseline="30000"/>
              <a:t>k-1</a:t>
            </a:r>
            <a:r>
              <a:rPr lang="en-US" sz="2400"/>
              <a:t>b +</a:t>
            </a:r>
            <a:r>
              <a:rPr lang="en-US" sz="2400" baseline="30000"/>
              <a:t> k</a:t>
            </a:r>
            <a:r>
              <a:rPr lang="en-US" sz="2400"/>
              <a:t>C</a:t>
            </a:r>
            <a:r>
              <a:rPr lang="en-US" sz="2400" baseline="-25000"/>
              <a:t>2</a:t>
            </a:r>
            <a:r>
              <a:rPr lang="en-US" sz="2400"/>
              <a:t>a</a:t>
            </a:r>
            <a:r>
              <a:rPr lang="en-US" sz="2400" baseline="30000"/>
              <a:t>k-2</a:t>
            </a:r>
            <a:r>
              <a:rPr lang="en-US" sz="2400"/>
              <a:t>b</a:t>
            </a:r>
            <a:r>
              <a:rPr lang="en-US" sz="2400" baseline="30000"/>
              <a:t>2</a:t>
            </a:r>
            <a:r>
              <a:rPr lang="en-US" sz="2400"/>
              <a:t> +……+</a:t>
            </a:r>
            <a:r>
              <a:rPr lang="en-US" sz="2400" baseline="30000"/>
              <a:t>  k</a:t>
            </a:r>
            <a:r>
              <a:rPr lang="en-US" sz="2400"/>
              <a:t>C</a:t>
            </a:r>
            <a:r>
              <a:rPr lang="en-US" sz="2400" baseline="-25000"/>
              <a:t>k </a:t>
            </a:r>
            <a:r>
              <a:rPr lang="en-US" sz="2400"/>
              <a:t>b</a:t>
            </a:r>
            <a:r>
              <a:rPr lang="en-US" sz="2400" baseline="30000"/>
              <a:t>k</a:t>
            </a:r>
            <a:r>
              <a:rPr lang="en-US" sz="2400"/>
              <a:t>……………(1)</a:t>
            </a:r>
          </a:p>
        </p:txBody>
      </p:sp>
      <p:sp>
        <p:nvSpPr>
          <p:cNvPr id="21510" name="Rectangle 14"/>
          <p:cNvSpPr>
            <a:spLocks noChangeArrowheads="1"/>
          </p:cNvSpPr>
          <p:nvPr/>
        </p:nvSpPr>
        <p:spPr bwMode="auto">
          <a:xfrm>
            <a:off x="266700" y="471488"/>
            <a:ext cx="2816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For n=1,we have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233363" y="2052638"/>
            <a:ext cx="25923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LHS=(a + b )</a:t>
            </a:r>
            <a:r>
              <a:rPr lang="en-US" baseline="30000"/>
              <a:t>k+1</a:t>
            </a:r>
            <a:endParaRPr lang="en-US"/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390525" y="2743200"/>
            <a:ext cx="3067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aseline="30000"/>
              <a:t>         </a:t>
            </a:r>
            <a:r>
              <a:rPr lang="en-US"/>
              <a:t>=(a+b) (a + b )</a:t>
            </a:r>
            <a:r>
              <a:rPr lang="en-US" baseline="30000"/>
              <a:t>k</a:t>
            </a:r>
            <a:endParaRPr lang="en-US"/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266700" y="3505200"/>
            <a:ext cx="8763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 =(a+b)(</a:t>
            </a:r>
            <a:r>
              <a:rPr lang="en-US" baseline="30000"/>
              <a:t> k</a:t>
            </a:r>
            <a:r>
              <a:rPr lang="en-US"/>
              <a:t>C</a:t>
            </a:r>
            <a:r>
              <a:rPr lang="en-US" baseline="-25000"/>
              <a:t>0</a:t>
            </a:r>
            <a:r>
              <a:rPr lang="en-US"/>
              <a:t>a</a:t>
            </a:r>
            <a:r>
              <a:rPr lang="en-US" baseline="30000"/>
              <a:t>k</a:t>
            </a:r>
            <a:r>
              <a:rPr lang="en-US"/>
              <a:t> +</a:t>
            </a:r>
            <a:r>
              <a:rPr lang="en-US" baseline="30000"/>
              <a:t> k</a:t>
            </a:r>
            <a:r>
              <a:rPr lang="en-US"/>
              <a:t>C</a:t>
            </a:r>
            <a:r>
              <a:rPr lang="en-US" baseline="-25000"/>
              <a:t>1</a:t>
            </a:r>
            <a:r>
              <a:rPr lang="en-US"/>
              <a:t>a</a:t>
            </a:r>
            <a:r>
              <a:rPr lang="en-US" baseline="30000"/>
              <a:t>k-1</a:t>
            </a:r>
            <a:r>
              <a:rPr lang="en-US"/>
              <a:t>b +</a:t>
            </a:r>
            <a:r>
              <a:rPr lang="en-US" baseline="30000"/>
              <a:t> k</a:t>
            </a:r>
            <a:r>
              <a:rPr lang="en-US"/>
              <a:t>C</a:t>
            </a:r>
            <a:r>
              <a:rPr lang="en-US" baseline="-25000"/>
              <a:t>2</a:t>
            </a:r>
            <a:r>
              <a:rPr lang="en-US"/>
              <a:t>a</a:t>
            </a:r>
            <a:r>
              <a:rPr lang="en-US" baseline="30000"/>
              <a:t>k-2</a:t>
            </a:r>
            <a:r>
              <a:rPr lang="en-US"/>
              <a:t>b</a:t>
            </a:r>
            <a:r>
              <a:rPr lang="en-US" baseline="30000"/>
              <a:t>2</a:t>
            </a:r>
            <a:r>
              <a:rPr lang="en-US"/>
              <a:t> +……+</a:t>
            </a:r>
            <a:r>
              <a:rPr lang="en-US" baseline="30000"/>
              <a:t>  k</a:t>
            </a:r>
            <a:r>
              <a:rPr lang="en-US"/>
              <a:t>C</a:t>
            </a:r>
            <a:r>
              <a:rPr lang="en-US" baseline="-25000"/>
              <a:t>k </a:t>
            </a:r>
            <a:r>
              <a:rPr lang="en-US"/>
              <a:t>b</a:t>
            </a:r>
            <a:r>
              <a:rPr lang="en-US" baseline="30000"/>
              <a:t>k</a:t>
            </a:r>
            <a:r>
              <a:rPr lang="en-US"/>
              <a:t>)                  (By equation 1)</a:t>
            </a:r>
          </a:p>
        </p:txBody>
      </p:sp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233363" y="1185863"/>
            <a:ext cx="85867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i.e to prove that ; </a:t>
            </a:r>
          </a:p>
          <a:p>
            <a:r>
              <a:rPr lang="en-US" sz="2400"/>
              <a:t>(a + b )</a:t>
            </a:r>
            <a:r>
              <a:rPr lang="en-US" sz="2400" baseline="30000"/>
              <a:t>k+1 </a:t>
            </a:r>
            <a:r>
              <a:rPr lang="en-US" sz="2400"/>
              <a:t>=  </a:t>
            </a:r>
            <a:r>
              <a:rPr lang="en-US" sz="2400" baseline="30000"/>
              <a:t>k+1</a:t>
            </a:r>
            <a:r>
              <a:rPr lang="en-US" sz="2400"/>
              <a:t>C</a:t>
            </a:r>
            <a:r>
              <a:rPr lang="en-US" sz="2400" baseline="-25000"/>
              <a:t>0</a:t>
            </a:r>
            <a:r>
              <a:rPr lang="en-US" sz="2400"/>
              <a:t>a</a:t>
            </a:r>
            <a:r>
              <a:rPr lang="en-US" sz="2400" baseline="30000"/>
              <a:t>k+1</a:t>
            </a:r>
            <a:r>
              <a:rPr lang="en-US" sz="2400"/>
              <a:t> +</a:t>
            </a:r>
            <a:r>
              <a:rPr lang="en-US" sz="2400" baseline="30000"/>
              <a:t> k+1</a:t>
            </a:r>
            <a:r>
              <a:rPr lang="en-US" sz="2400"/>
              <a:t>C</a:t>
            </a:r>
            <a:r>
              <a:rPr lang="en-US" sz="2400" baseline="-25000"/>
              <a:t>1</a:t>
            </a:r>
            <a:r>
              <a:rPr lang="en-US" sz="2400"/>
              <a:t>a</a:t>
            </a:r>
            <a:r>
              <a:rPr lang="en-US" sz="2400" baseline="30000"/>
              <a:t>k</a:t>
            </a:r>
            <a:r>
              <a:rPr lang="en-US" sz="2400"/>
              <a:t>b +</a:t>
            </a:r>
            <a:r>
              <a:rPr lang="en-US" sz="2400" baseline="30000"/>
              <a:t> k+1</a:t>
            </a:r>
            <a:r>
              <a:rPr lang="en-US" sz="2400"/>
              <a:t>C</a:t>
            </a:r>
            <a:r>
              <a:rPr lang="en-US" sz="2400" baseline="-25000"/>
              <a:t>2</a:t>
            </a:r>
            <a:r>
              <a:rPr lang="en-US" sz="2400"/>
              <a:t>a</a:t>
            </a:r>
            <a:r>
              <a:rPr lang="en-US" sz="2400" baseline="30000"/>
              <a:t>k-1</a:t>
            </a:r>
            <a:r>
              <a:rPr lang="en-US" sz="2400"/>
              <a:t>b</a:t>
            </a:r>
            <a:r>
              <a:rPr lang="en-US" sz="2400" baseline="30000"/>
              <a:t>2</a:t>
            </a:r>
            <a:r>
              <a:rPr lang="en-US" sz="2400"/>
              <a:t> +……+</a:t>
            </a:r>
            <a:r>
              <a:rPr lang="en-US" sz="2400" baseline="30000"/>
              <a:t>  k+1</a:t>
            </a:r>
            <a:r>
              <a:rPr lang="en-US" sz="2400"/>
              <a:t>C</a:t>
            </a:r>
            <a:r>
              <a:rPr lang="en-US" sz="2400" baseline="-25000"/>
              <a:t>k+1 </a:t>
            </a:r>
            <a:r>
              <a:rPr lang="en-US" sz="2400"/>
              <a:t>b</a:t>
            </a:r>
            <a:r>
              <a:rPr lang="en-US" sz="2400" baseline="30000"/>
              <a:t>k+1</a:t>
            </a:r>
            <a:endParaRPr lang="en-US" sz="2400"/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390525" y="523875"/>
            <a:ext cx="452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To prove that P(k+1) is true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33350" y="2895600"/>
            <a:ext cx="8534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= </a:t>
            </a:r>
            <a:r>
              <a:rPr lang="en-US" baseline="30000"/>
              <a:t>k+1</a:t>
            </a:r>
            <a:r>
              <a:rPr lang="en-US"/>
              <a:t>C</a:t>
            </a:r>
            <a:r>
              <a:rPr lang="en-US" baseline="-25000"/>
              <a:t>0</a:t>
            </a:r>
            <a:r>
              <a:rPr lang="en-US"/>
              <a:t>a</a:t>
            </a:r>
            <a:r>
              <a:rPr lang="en-US" baseline="30000"/>
              <a:t>k+1</a:t>
            </a:r>
            <a:r>
              <a:rPr lang="en-US"/>
              <a:t> +</a:t>
            </a:r>
            <a:r>
              <a:rPr lang="en-US" baseline="30000"/>
              <a:t> k+1</a:t>
            </a:r>
            <a:r>
              <a:rPr lang="en-US"/>
              <a:t>C</a:t>
            </a:r>
            <a:r>
              <a:rPr lang="en-US" baseline="-25000"/>
              <a:t>1</a:t>
            </a:r>
            <a:r>
              <a:rPr lang="en-US"/>
              <a:t>a</a:t>
            </a:r>
            <a:r>
              <a:rPr lang="en-US" baseline="30000"/>
              <a:t>k</a:t>
            </a:r>
            <a:r>
              <a:rPr lang="en-US"/>
              <a:t>b +</a:t>
            </a:r>
            <a:r>
              <a:rPr lang="en-US" baseline="30000"/>
              <a:t> k+1</a:t>
            </a:r>
            <a:r>
              <a:rPr lang="en-US"/>
              <a:t>C</a:t>
            </a:r>
            <a:r>
              <a:rPr lang="en-US" baseline="-25000"/>
              <a:t>2</a:t>
            </a:r>
            <a:r>
              <a:rPr lang="en-US"/>
              <a:t>a</a:t>
            </a:r>
            <a:r>
              <a:rPr lang="en-US" baseline="30000"/>
              <a:t>k-1</a:t>
            </a:r>
            <a:r>
              <a:rPr lang="en-US"/>
              <a:t>b</a:t>
            </a:r>
            <a:r>
              <a:rPr lang="en-US" baseline="30000"/>
              <a:t>2</a:t>
            </a:r>
            <a:r>
              <a:rPr lang="en-US"/>
              <a:t> +……   + </a:t>
            </a:r>
            <a:r>
              <a:rPr lang="en-US" baseline="30000"/>
              <a:t>k+1</a:t>
            </a:r>
            <a:r>
              <a:rPr lang="en-US"/>
              <a:t>C</a:t>
            </a:r>
            <a:r>
              <a:rPr lang="en-US" baseline="-25000"/>
              <a:t>k</a:t>
            </a:r>
            <a:r>
              <a:rPr lang="en-US"/>
              <a:t>ab</a:t>
            </a:r>
            <a:r>
              <a:rPr lang="en-US" baseline="30000"/>
              <a:t>k</a:t>
            </a:r>
            <a:r>
              <a:rPr lang="en-US"/>
              <a:t> +</a:t>
            </a:r>
            <a:r>
              <a:rPr lang="en-US" baseline="30000"/>
              <a:t>       k+1</a:t>
            </a:r>
            <a:r>
              <a:rPr lang="en-US"/>
              <a:t>C</a:t>
            </a:r>
            <a:r>
              <a:rPr lang="en-US" baseline="-25000"/>
              <a:t>k+1 </a:t>
            </a:r>
            <a:r>
              <a:rPr lang="en-US"/>
              <a:t>b</a:t>
            </a:r>
            <a:r>
              <a:rPr lang="en-US" baseline="30000"/>
              <a:t>k+1</a:t>
            </a:r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23825" y="4114800"/>
            <a:ext cx="838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( By using </a:t>
            </a:r>
            <a:r>
              <a:rPr lang="en-US" sz="2400" baseline="30000"/>
              <a:t>k+1</a:t>
            </a:r>
            <a:r>
              <a:rPr lang="en-US" sz="2400"/>
              <a:t>C</a:t>
            </a:r>
            <a:r>
              <a:rPr lang="en-US" sz="2400" baseline="-25000"/>
              <a:t>0</a:t>
            </a:r>
            <a:r>
              <a:rPr lang="en-US" sz="2400"/>
              <a:t>=1=</a:t>
            </a:r>
            <a:r>
              <a:rPr lang="en-US" sz="2400" baseline="30000"/>
              <a:t> k</a:t>
            </a:r>
            <a:r>
              <a:rPr lang="en-US" sz="2400"/>
              <a:t>C</a:t>
            </a:r>
            <a:r>
              <a:rPr lang="en-US" sz="2400" baseline="-25000"/>
              <a:t>0 </a:t>
            </a:r>
            <a:r>
              <a:rPr lang="en-US" sz="2400"/>
              <a:t> , </a:t>
            </a:r>
            <a:r>
              <a:rPr lang="en-US" sz="2400" baseline="30000"/>
              <a:t> k</a:t>
            </a:r>
            <a:r>
              <a:rPr lang="en-US" sz="2400"/>
              <a:t>C</a:t>
            </a:r>
            <a:r>
              <a:rPr lang="en-US" sz="2400" baseline="-25000"/>
              <a:t>r</a:t>
            </a:r>
            <a:r>
              <a:rPr lang="en-US" sz="2400"/>
              <a:t>+</a:t>
            </a:r>
            <a:r>
              <a:rPr lang="en-US" sz="2400" baseline="30000"/>
              <a:t> k</a:t>
            </a:r>
            <a:r>
              <a:rPr lang="en-US" sz="2400"/>
              <a:t>C</a:t>
            </a:r>
            <a:r>
              <a:rPr lang="en-US" sz="2400" baseline="-25000"/>
              <a:t>r-1</a:t>
            </a:r>
            <a:r>
              <a:rPr lang="en-US" sz="2400"/>
              <a:t>=</a:t>
            </a:r>
            <a:r>
              <a:rPr lang="en-US" sz="2400" baseline="30000"/>
              <a:t> k+1</a:t>
            </a:r>
            <a:r>
              <a:rPr lang="en-US" sz="2400"/>
              <a:t>C</a:t>
            </a:r>
            <a:r>
              <a:rPr lang="en-US" sz="2400" baseline="-25000"/>
              <a:t>r</a:t>
            </a:r>
            <a:r>
              <a:rPr lang="en-US" sz="2400"/>
              <a:t>  and </a:t>
            </a:r>
            <a:r>
              <a:rPr lang="en-US" sz="2400" baseline="30000"/>
              <a:t>k</a:t>
            </a:r>
            <a:r>
              <a:rPr lang="en-US" sz="2400"/>
              <a:t>C</a:t>
            </a:r>
            <a:r>
              <a:rPr lang="en-US" sz="2400" baseline="-25000"/>
              <a:t>k</a:t>
            </a:r>
            <a:r>
              <a:rPr lang="en-US" sz="2400"/>
              <a:t>=1=</a:t>
            </a:r>
            <a:r>
              <a:rPr lang="en-US" sz="2400" baseline="30000"/>
              <a:t> k+1</a:t>
            </a:r>
            <a:r>
              <a:rPr lang="en-US" sz="2400"/>
              <a:t>C</a:t>
            </a:r>
            <a:r>
              <a:rPr lang="en-US" sz="2400" baseline="-25000"/>
              <a:t>k+1</a:t>
            </a:r>
            <a:r>
              <a:rPr lang="en-US" sz="2400"/>
              <a:t>)</a:t>
            </a:r>
          </a:p>
        </p:txBody>
      </p:sp>
      <p:graphicFrame>
        <p:nvGraphicFramePr>
          <p:cNvPr id="23556" name="Object 8"/>
          <p:cNvGraphicFramePr>
            <a:graphicFrameLocks noChangeAspect="1"/>
          </p:cNvGraphicFramePr>
          <p:nvPr/>
        </p:nvGraphicFramePr>
        <p:xfrm>
          <a:off x="0" y="457200"/>
          <a:ext cx="114300" cy="219075"/>
        </p:xfrm>
        <a:graphic>
          <a:graphicData uri="http://schemas.openxmlformats.org/presentationml/2006/ole">
            <p:oleObj spid="_x0000_s23556" name="Equation" r:id="rId3" imgW="114151" imgH="215619" progId="Equation.3">
              <p:embed/>
            </p:oleObj>
          </a:graphicData>
        </a:graphic>
      </p:graphicFrame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33350" y="1600200"/>
            <a:ext cx="8153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= </a:t>
            </a:r>
            <a:r>
              <a:rPr lang="en-US" baseline="30000"/>
              <a:t>k</a:t>
            </a:r>
            <a:r>
              <a:rPr lang="en-US"/>
              <a:t>C</a:t>
            </a:r>
            <a:r>
              <a:rPr lang="en-US" baseline="-25000"/>
              <a:t>0</a:t>
            </a:r>
            <a:r>
              <a:rPr lang="en-US"/>
              <a:t>a</a:t>
            </a:r>
            <a:r>
              <a:rPr lang="en-US" baseline="30000"/>
              <a:t>k+1</a:t>
            </a:r>
            <a:r>
              <a:rPr lang="en-US"/>
              <a:t>+(</a:t>
            </a:r>
            <a:r>
              <a:rPr lang="en-US" baseline="30000"/>
              <a:t> k</a:t>
            </a:r>
            <a:r>
              <a:rPr lang="en-US"/>
              <a:t>C</a:t>
            </a:r>
            <a:r>
              <a:rPr lang="en-US" baseline="-25000"/>
              <a:t>1</a:t>
            </a:r>
            <a:r>
              <a:rPr lang="en-US"/>
              <a:t>+</a:t>
            </a:r>
            <a:r>
              <a:rPr lang="en-US" baseline="30000"/>
              <a:t> k</a:t>
            </a:r>
            <a:r>
              <a:rPr lang="en-US"/>
              <a:t>C</a:t>
            </a:r>
            <a:r>
              <a:rPr lang="en-US" baseline="-25000"/>
              <a:t>0</a:t>
            </a:r>
            <a:r>
              <a:rPr lang="en-US"/>
              <a:t>) a</a:t>
            </a:r>
            <a:r>
              <a:rPr lang="en-US" baseline="30000"/>
              <a:t>k</a:t>
            </a:r>
            <a:r>
              <a:rPr lang="en-US"/>
              <a:t>b+</a:t>
            </a:r>
          </a:p>
          <a:p>
            <a:r>
              <a:rPr lang="en-US"/>
              <a:t>(</a:t>
            </a:r>
            <a:r>
              <a:rPr lang="en-US" baseline="30000"/>
              <a:t> k</a:t>
            </a:r>
            <a:r>
              <a:rPr lang="en-US"/>
              <a:t>C</a:t>
            </a:r>
            <a:r>
              <a:rPr lang="en-US" baseline="-25000"/>
              <a:t>2</a:t>
            </a:r>
            <a:r>
              <a:rPr lang="en-US"/>
              <a:t>+</a:t>
            </a:r>
            <a:r>
              <a:rPr lang="en-US" baseline="30000"/>
              <a:t> k</a:t>
            </a:r>
            <a:r>
              <a:rPr lang="en-US"/>
              <a:t>C</a:t>
            </a:r>
            <a:r>
              <a:rPr lang="en-US" baseline="-25000"/>
              <a:t>1</a:t>
            </a:r>
            <a:r>
              <a:rPr lang="en-US"/>
              <a:t>)</a:t>
            </a:r>
            <a:r>
              <a:rPr lang="en-US" baseline="30000"/>
              <a:t> </a:t>
            </a:r>
            <a:r>
              <a:rPr lang="en-US"/>
              <a:t>a</a:t>
            </a:r>
            <a:r>
              <a:rPr lang="en-US" baseline="30000"/>
              <a:t>k-1</a:t>
            </a:r>
            <a:r>
              <a:rPr lang="en-US"/>
              <a:t>b</a:t>
            </a:r>
            <a:r>
              <a:rPr lang="en-US" baseline="30000"/>
              <a:t>2</a:t>
            </a:r>
            <a:r>
              <a:rPr lang="en-US"/>
              <a:t>+……+(</a:t>
            </a:r>
            <a:r>
              <a:rPr lang="en-US" baseline="30000"/>
              <a:t>k</a:t>
            </a:r>
            <a:r>
              <a:rPr lang="en-US"/>
              <a:t>C</a:t>
            </a:r>
            <a:r>
              <a:rPr lang="en-US" baseline="-25000"/>
              <a:t>k</a:t>
            </a:r>
            <a:r>
              <a:rPr lang="en-US"/>
              <a:t>+</a:t>
            </a:r>
            <a:r>
              <a:rPr lang="en-US" baseline="30000"/>
              <a:t>k</a:t>
            </a:r>
            <a:r>
              <a:rPr lang="en-US"/>
              <a:t>C</a:t>
            </a:r>
            <a:r>
              <a:rPr lang="en-US" baseline="-25000"/>
              <a:t>k-1</a:t>
            </a:r>
            <a:r>
              <a:rPr lang="en-US"/>
              <a:t>) a</a:t>
            </a:r>
            <a:r>
              <a:rPr lang="en-US" baseline="-25000"/>
              <a:t> </a:t>
            </a:r>
            <a:r>
              <a:rPr lang="en-US"/>
              <a:t>b</a:t>
            </a:r>
            <a:r>
              <a:rPr lang="en-US" baseline="30000"/>
              <a:t>k</a:t>
            </a:r>
            <a:r>
              <a:rPr lang="en-US"/>
              <a:t>+</a:t>
            </a:r>
            <a:r>
              <a:rPr lang="en-US" baseline="30000"/>
              <a:t> k</a:t>
            </a:r>
            <a:r>
              <a:rPr lang="en-US"/>
              <a:t>C</a:t>
            </a:r>
            <a:r>
              <a:rPr lang="en-US" baseline="-25000"/>
              <a:t>k</a:t>
            </a:r>
            <a:r>
              <a:rPr lang="en-US"/>
              <a:t> b</a:t>
            </a:r>
            <a:r>
              <a:rPr lang="en-US" baseline="30000"/>
              <a:t>k+1</a:t>
            </a:r>
            <a:endParaRPr lang="en-US"/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104775" y="646113"/>
            <a:ext cx="85534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=</a:t>
            </a:r>
            <a:r>
              <a:rPr lang="en-US" baseline="30000"/>
              <a:t> k</a:t>
            </a:r>
            <a:r>
              <a:rPr lang="en-US"/>
              <a:t>C</a:t>
            </a:r>
            <a:r>
              <a:rPr lang="en-US" baseline="-25000"/>
              <a:t>0</a:t>
            </a:r>
            <a:r>
              <a:rPr lang="en-US"/>
              <a:t>a</a:t>
            </a:r>
            <a:r>
              <a:rPr lang="en-US" baseline="30000"/>
              <a:t>k+1</a:t>
            </a:r>
            <a:r>
              <a:rPr lang="en-US"/>
              <a:t> +</a:t>
            </a:r>
            <a:r>
              <a:rPr lang="en-US" baseline="30000"/>
              <a:t> k</a:t>
            </a:r>
            <a:r>
              <a:rPr lang="en-US"/>
              <a:t>C</a:t>
            </a:r>
            <a:r>
              <a:rPr lang="en-US" baseline="-25000"/>
              <a:t>1</a:t>
            </a:r>
            <a:r>
              <a:rPr lang="en-US"/>
              <a:t>a</a:t>
            </a:r>
            <a:r>
              <a:rPr lang="en-US" baseline="30000"/>
              <a:t>k</a:t>
            </a:r>
            <a:r>
              <a:rPr lang="en-US"/>
              <a:t>b +</a:t>
            </a:r>
            <a:r>
              <a:rPr lang="en-US" baseline="30000"/>
              <a:t> k</a:t>
            </a:r>
            <a:r>
              <a:rPr lang="en-US"/>
              <a:t>C</a:t>
            </a:r>
            <a:r>
              <a:rPr lang="en-US" baseline="-25000"/>
              <a:t>2</a:t>
            </a:r>
            <a:r>
              <a:rPr lang="en-US"/>
              <a:t>a</a:t>
            </a:r>
            <a:r>
              <a:rPr lang="en-US" baseline="30000"/>
              <a:t>k-1</a:t>
            </a:r>
            <a:r>
              <a:rPr lang="en-US"/>
              <a:t>b</a:t>
            </a:r>
            <a:r>
              <a:rPr lang="en-US" baseline="30000"/>
              <a:t>2</a:t>
            </a:r>
            <a:r>
              <a:rPr lang="en-US"/>
              <a:t> +……  +</a:t>
            </a:r>
            <a:r>
              <a:rPr lang="en-US" baseline="30000"/>
              <a:t>  k</a:t>
            </a:r>
            <a:r>
              <a:rPr lang="en-US"/>
              <a:t>C</a:t>
            </a:r>
            <a:r>
              <a:rPr lang="en-US" baseline="-25000"/>
              <a:t>k</a:t>
            </a:r>
            <a:r>
              <a:rPr lang="en-US"/>
              <a:t>a</a:t>
            </a:r>
            <a:r>
              <a:rPr lang="en-US" baseline="-25000"/>
              <a:t> </a:t>
            </a:r>
            <a:r>
              <a:rPr lang="en-US"/>
              <a:t>b</a:t>
            </a:r>
            <a:r>
              <a:rPr lang="en-US" baseline="30000"/>
              <a:t>k</a:t>
            </a:r>
            <a:endParaRPr lang="en-US"/>
          </a:p>
          <a:p>
            <a:r>
              <a:rPr lang="en-US"/>
              <a:t>           + </a:t>
            </a:r>
            <a:r>
              <a:rPr lang="en-US" baseline="30000"/>
              <a:t>k</a:t>
            </a:r>
            <a:r>
              <a:rPr lang="en-US"/>
              <a:t>C</a:t>
            </a:r>
            <a:r>
              <a:rPr lang="en-US" baseline="-25000"/>
              <a:t>0</a:t>
            </a:r>
            <a:r>
              <a:rPr lang="en-US"/>
              <a:t>a</a:t>
            </a:r>
            <a:r>
              <a:rPr lang="en-US" baseline="30000"/>
              <a:t>k</a:t>
            </a:r>
            <a:r>
              <a:rPr lang="en-US"/>
              <a:t>b +</a:t>
            </a:r>
            <a:r>
              <a:rPr lang="en-US" baseline="30000"/>
              <a:t> k</a:t>
            </a:r>
            <a:r>
              <a:rPr lang="en-US"/>
              <a:t>C</a:t>
            </a:r>
            <a:r>
              <a:rPr lang="en-US" baseline="-25000"/>
              <a:t>1</a:t>
            </a:r>
            <a:r>
              <a:rPr lang="en-US"/>
              <a:t>a</a:t>
            </a:r>
            <a:r>
              <a:rPr lang="en-US" baseline="30000"/>
              <a:t>k-1</a:t>
            </a:r>
            <a:r>
              <a:rPr lang="en-US"/>
              <a:t>b</a:t>
            </a:r>
            <a:r>
              <a:rPr lang="en-US" baseline="30000"/>
              <a:t>2</a:t>
            </a:r>
            <a:r>
              <a:rPr lang="en-US"/>
              <a:t> +</a:t>
            </a:r>
            <a:r>
              <a:rPr lang="en-US" baseline="30000"/>
              <a:t> k</a:t>
            </a:r>
            <a:r>
              <a:rPr lang="en-US"/>
              <a:t>C</a:t>
            </a:r>
            <a:r>
              <a:rPr lang="en-US" baseline="-25000"/>
              <a:t>2</a:t>
            </a:r>
            <a:r>
              <a:rPr lang="en-US"/>
              <a:t>a</a:t>
            </a:r>
            <a:r>
              <a:rPr lang="en-US" baseline="30000"/>
              <a:t>k-2</a:t>
            </a:r>
            <a:r>
              <a:rPr lang="en-US"/>
              <a:t>b</a:t>
            </a:r>
            <a:r>
              <a:rPr lang="en-US" baseline="30000"/>
              <a:t>3</a:t>
            </a:r>
            <a:r>
              <a:rPr lang="en-US"/>
              <a:t> +……+</a:t>
            </a:r>
            <a:r>
              <a:rPr lang="en-US" baseline="30000"/>
              <a:t>  k</a:t>
            </a:r>
            <a:r>
              <a:rPr lang="en-US"/>
              <a:t>C</a:t>
            </a:r>
            <a:r>
              <a:rPr lang="en-US" baseline="-25000"/>
              <a:t>k </a:t>
            </a:r>
            <a:r>
              <a:rPr lang="en-US"/>
              <a:t>b</a:t>
            </a:r>
            <a:r>
              <a:rPr lang="en-US" baseline="30000"/>
              <a:t>k+1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361950" y="990600"/>
            <a:ext cx="7620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=RHS</a:t>
            </a:r>
          </a:p>
          <a:p>
            <a:r>
              <a:rPr lang="en-US"/>
              <a:t>So, P(k+1) is true.</a:t>
            </a:r>
          </a:p>
          <a:p>
            <a:r>
              <a:rPr lang="en-US"/>
              <a:t>Hence by method of induction P(n) is true for all positive integer n</a:t>
            </a: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631825" y="3124200"/>
            <a:ext cx="482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>
                <a:ea typeface="Calibri" pitchFamily="34" charset="0"/>
                <a:cs typeface="Times New Roman" pitchFamily="18" charset="0"/>
              </a:rPr>
              <a:t>i.e</a:t>
            </a:r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157163" y="3886200"/>
            <a:ext cx="8343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>
                <a:ea typeface="Calibri" pitchFamily="34" charset="0"/>
                <a:cs typeface="Times New Roman" pitchFamily="18" charset="0"/>
              </a:rPr>
              <a:t>(a + b )</a:t>
            </a:r>
            <a:r>
              <a:rPr lang="en-US" sz="2400" baseline="30000">
                <a:ea typeface="Calibri" pitchFamily="34" charset="0"/>
                <a:cs typeface="Times New Roman" pitchFamily="18" charset="0"/>
              </a:rPr>
              <a:t>n 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=  </a:t>
            </a:r>
            <a:r>
              <a:rPr lang="en-US" sz="2400" baseline="30000">
                <a:ea typeface="Calibri" pitchFamily="34" charset="0"/>
                <a:cs typeface="Times New Roman" pitchFamily="18" charset="0"/>
              </a:rPr>
              <a:t>n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400" baseline="-30000">
                <a:ea typeface="Calibri" pitchFamily="34" charset="0"/>
                <a:cs typeface="Times New Roman" pitchFamily="18" charset="0"/>
              </a:rPr>
              <a:t>0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400" baseline="30000">
                <a:ea typeface="Calibri" pitchFamily="34" charset="0"/>
                <a:cs typeface="Times New Roman" pitchFamily="18" charset="0"/>
              </a:rPr>
              <a:t>n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 +</a:t>
            </a:r>
            <a:r>
              <a:rPr lang="en-US" sz="2400" baseline="30000">
                <a:ea typeface="Calibri" pitchFamily="34" charset="0"/>
                <a:cs typeface="Times New Roman" pitchFamily="18" charset="0"/>
              </a:rPr>
              <a:t> n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400" baseline="-30000">
                <a:ea typeface="Calibri" pitchFamily="34" charset="0"/>
                <a:cs typeface="Times New Roman" pitchFamily="18" charset="0"/>
              </a:rPr>
              <a:t>1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400" baseline="30000">
                <a:ea typeface="Calibri" pitchFamily="34" charset="0"/>
                <a:cs typeface="Times New Roman" pitchFamily="18" charset="0"/>
              </a:rPr>
              <a:t>n-1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b +</a:t>
            </a:r>
            <a:r>
              <a:rPr lang="en-US" sz="2400" baseline="30000">
                <a:ea typeface="Calibri" pitchFamily="34" charset="0"/>
                <a:cs typeface="Times New Roman" pitchFamily="18" charset="0"/>
              </a:rPr>
              <a:t> n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400" baseline="-30000"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400" baseline="30000">
                <a:ea typeface="Calibri" pitchFamily="34" charset="0"/>
                <a:cs typeface="Times New Roman" pitchFamily="18" charset="0"/>
              </a:rPr>
              <a:t>n-2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b</a:t>
            </a:r>
            <a:r>
              <a:rPr lang="en-US" sz="2400" baseline="30000"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 +</a:t>
            </a:r>
            <a:r>
              <a:rPr lang="en-US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……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+</a:t>
            </a:r>
            <a:r>
              <a:rPr lang="en-US" sz="2400" baseline="30000">
                <a:ea typeface="Calibri" pitchFamily="34" charset="0"/>
                <a:cs typeface="Times New Roman" pitchFamily="18" charset="0"/>
              </a:rPr>
              <a:t> n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400" baseline="-30000">
                <a:ea typeface="Calibri" pitchFamily="34" charset="0"/>
                <a:cs typeface="Times New Roman" pitchFamily="18" charset="0"/>
              </a:rPr>
              <a:t>n-1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ab</a:t>
            </a:r>
            <a:r>
              <a:rPr lang="en-US" sz="2400" baseline="30000">
                <a:ea typeface="Calibri" pitchFamily="34" charset="0"/>
                <a:cs typeface="Times New Roman" pitchFamily="18" charset="0"/>
              </a:rPr>
              <a:t>n-1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+</a:t>
            </a:r>
            <a:r>
              <a:rPr lang="en-US" sz="2400" baseline="30000">
                <a:ea typeface="Calibri" pitchFamily="34" charset="0"/>
                <a:cs typeface="Times New Roman" pitchFamily="18" charset="0"/>
              </a:rPr>
              <a:t>  n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400" baseline="-30000">
                <a:ea typeface="Calibri" pitchFamily="34" charset="0"/>
                <a:cs typeface="Times New Roman" pitchFamily="18" charset="0"/>
              </a:rPr>
              <a:t>n 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b</a:t>
            </a:r>
            <a:r>
              <a:rPr lang="en-US" sz="2400" baseline="30000">
                <a:ea typeface="Calibri" pitchFamily="34" charset="0"/>
                <a:cs typeface="Times New Roman" pitchFamily="18" charset="0"/>
              </a:rPr>
              <a:t>n</a:t>
            </a:r>
            <a:endParaRPr lang="en-US" sz="24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762000" y="457200"/>
            <a:ext cx="75438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u="sng">
                <a:solidFill>
                  <a:srgbClr val="C00000"/>
                </a:solidFill>
              </a:rPr>
              <a:t>Binomial Theorem</a:t>
            </a:r>
          </a:p>
          <a:p>
            <a:pPr algn="ctr"/>
            <a:r>
              <a:rPr lang="en-US" u="sng">
                <a:solidFill>
                  <a:srgbClr val="C00000"/>
                </a:solidFill>
              </a:rPr>
              <a:t> Learning Objectives</a:t>
            </a: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1447800" y="1606550"/>
            <a:ext cx="44545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B050"/>
                </a:solidFill>
              </a:rPr>
              <a:t>The students will be able to 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838200" y="2128838"/>
            <a:ext cx="792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>
                <a:solidFill>
                  <a:srgbClr val="FF0000"/>
                </a:solidFill>
              </a:rPr>
              <a:t>Remember the structure of  Pascal's Triangle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838200" y="2703513"/>
            <a:ext cx="701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>
                <a:solidFill>
                  <a:srgbClr val="00B050"/>
                </a:solidFill>
              </a:rPr>
              <a:t>Remember Binomial theorem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862013" y="3352800"/>
            <a:ext cx="6572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>
                <a:solidFill>
                  <a:srgbClr val="FF0000"/>
                </a:solidFill>
              </a:rPr>
              <a:t>Understood how to expand (a+b)</a:t>
            </a:r>
            <a:r>
              <a:rPr lang="en-US" baseline="30000">
                <a:solidFill>
                  <a:srgbClr val="FF0000"/>
                </a:solidFill>
              </a:rPr>
              <a:t>n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862013" y="3881438"/>
            <a:ext cx="7772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>
                <a:solidFill>
                  <a:srgbClr val="00B0F0"/>
                </a:solidFill>
              </a:rPr>
              <a:t>Apply formula for Computing  binomial coefficients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566738" y="838200"/>
            <a:ext cx="82296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>
                <a:solidFill>
                  <a:srgbClr val="FF0000"/>
                </a:solidFill>
              </a:rPr>
              <a:t>Example 3</a:t>
            </a:r>
            <a:endParaRPr lang="en-US">
              <a:solidFill>
                <a:srgbClr val="FF0000"/>
              </a:solidFill>
            </a:endParaRPr>
          </a:p>
          <a:p>
            <a:r>
              <a:rPr lang="en-US">
                <a:solidFill>
                  <a:srgbClr val="FF0000"/>
                </a:solidFill>
              </a:rPr>
              <a:t>            Expand (2x+3y)</a:t>
            </a:r>
            <a:r>
              <a:rPr lang="en-US" baseline="30000">
                <a:solidFill>
                  <a:srgbClr val="FF0000"/>
                </a:solidFill>
              </a:rPr>
              <a:t>4</a:t>
            </a:r>
            <a:r>
              <a:rPr lang="en-US">
                <a:solidFill>
                  <a:srgbClr val="FF0000"/>
                </a:solidFill>
              </a:rPr>
              <a:t> by binomial theorem.</a:t>
            </a:r>
          </a:p>
          <a:p>
            <a:r>
              <a:rPr lang="en-US">
                <a:solidFill>
                  <a:srgbClr val="00B050"/>
                </a:solidFill>
              </a:rPr>
              <a:t>Solution: </a:t>
            </a:r>
          </a:p>
          <a:p>
            <a:r>
              <a:rPr lang="en-US"/>
              <a:t>(2x+3y)</a:t>
            </a:r>
            <a:r>
              <a:rPr lang="en-US" baseline="30000"/>
              <a:t>4 </a:t>
            </a:r>
            <a:r>
              <a:rPr lang="en-US"/>
              <a:t>= </a:t>
            </a:r>
            <a:r>
              <a:rPr lang="en-US" baseline="30000"/>
              <a:t>4</a:t>
            </a:r>
            <a:r>
              <a:rPr lang="en-US"/>
              <a:t>C</a:t>
            </a:r>
            <a:r>
              <a:rPr lang="en-US" baseline="-25000"/>
              <a:t>0</a:t>
            </a:r>
            <a:r>
              <a:rPr lang="en-US"/>
              <a:t> (2x)</a:t>
            </a:r>
            <a:r>
              <a:rPr lang="en-US" baseline="30000"/>
              <a:t>4</a:t>
            </a:r>
            <a:r>
              <a:rPr lang="en-US"/>
              <a:t> (3y)</a:t>
            </a:r>
            <a:r>
              <a:rPr lang="en-US" baseline="30000"/>
              <a:t>0</a:t>
            </a:r>
            <a:r>
              <a:rPr lang="en-US"/>
              <a:t>   +   </a:t>
            </a:r>
            <a:r>
              <a:rPr lang="en-US" baseline="30000"/>
              <a:t>4</a:t>
            </a:r>
            <a:r>
              <a:rPr lang="en-US"/>
              <a:t>C</a:t>
            </a:r>
            <a:r>
              <a:rPr lang="en-US" baseline="-25000"/>
              <a:t>1</a:t>
            </a:r>
            <a:r>
              <a:rPr lang="en-US"/>
              <a:t> (2x)</a:t>
            </a:r>
            <a:r>
              <a:rPr lang="en-US" baseline="30000"/>
              <a:t>3</a:t>
            </a:r>
            <a:r>
              <a:rPr lang="en-US"/>
              <a:t> (3y)</a:t>
            </a:r>
            <a:r>
              <a:rPr lang="en-US" baseline="30000"/>
              <a:t>1</a:t>
            </a:r>
            <a:r>
              <a:rPr lang="en-US"/>
              <a:t>+</a:t>
            </a:r>
            <a:r>
              <a:rPr lang="en-US" baseline="30000"/>
              <a:t>4</a:t>
            </a:r>
            <a:r>
              <a:rPr lang="en-US"/>
              <a:t>C</a:t>
            </a:r>
            <a:r>
              <a:rPr lang="en-US" baseline="-25000"/>
              <a:t>2</a:t>
            </a:r>
            <a:r>
              <a:rPr lang="en-US"/>
              <a:t> (2x)</a:t>
            </a:r>
            <a:r>
              <a:rPr lang="en-US" baseline="30000"/>
              <a:t>2</a:t>
            </a:r>
            <a:r>
              <a:rPr lang="en-US"/>
              <a:t> (3y)</a:t>
            </a:r>
            <a:r>
              <a:rPr lang="en-US" baseline="30000"/>
              <a:t>2</a:t>
            </a:r>
            <a:endParaRPr lang="en-US"/>
          </a:p>
          <a:p>
            <a:r>
              <a:rPr lang="en-US" baseline="30000"/>
              <a:t>                                   +4</a:t>
            </a:r>
            <a:r>
              <a:rPr lang="en-US"/>
              <a:t>C</a:t>
            </a:r>
            <a:r>
              <a:rPr lang="en-US" baseline="-25000"/>
              <a:t>3</a:t>
            </a:r>
            <a:r>
              <a:rPr lang="en-US"/>
              <a:t> (2x)</a:t>
            </a:r>
            <a:r>
              <a:rPr lang="en-US" baseline="30000"/>
              <a:t>1</a:t>
            </a:r>
            <a:r>
              <a:rPr lang="en-US"/>
              <a:t> (3y)</a:t>
            </a:r>
            <a:r>
              <a:rPr lang="en-US" baseline="30000"/>
              <a:t>3</a:t>
            </a:r>
            <a:r>
              <a:rPr lang="en-US"/>
              <a:t>    +</a:t>
            </a:r>
            <a:r>
              <a:rPr lang="en-US" baseline="30000"/>
              <a:t>4</a:t>
            </a:r>
            <a:r>
              <a:rPr lang="en-US"/>
              <a:t>C</a:t>
            </a:r>
            <a:r>
              <a:rPr lang="en-US" baseline="-25000"/>
              <a:t>4</a:t>
            </a:r>
            <a:r>
              <a:rPr lang="en-US"/>
              <a:t> (2x)</a:t>
            </a:r>
            <a:r>
              <a:rPr lang="en-US" baseline="30000"/>
              <a:t>0</a:t>
            </a:r>
            <a:r>
              <a:rPr lang="en-US"/>
              <a:t> (3y)</a:t>
            </a:r>
            <a:r>
              <a:rPr lang="en-US" baseline="30000"/>
              <a:t>4</a:t>
            </a:r>
            <a:endParaRPr lang="en-US"/>
          </a:p>
          <a:p>
            <a:r>
              <a:rPr lang="en-US"/>
              <a:t>                =16x</a:t>
            </a:r>
            <a:r>
              <a:rPr lang="en-US" baseline="30000"/>
              <a:t>4</a:t>
            </a:r>
            <a:r>
              <a:rPr lang="en-US"/>
              <a:t>+4(8x</a:t>
            </a:r>
            <a:r>
              <a:rPr lang="en-US" baseline="30000"/>
              <a:t>3</a:t>
            </a:r>
            <a:r>
              <a:rPr lang="en-US"/>
              <a:t>)3y+6(4x</a:t>
            </a:r>
            <a:r>
              <a:rPr lang="en-US" baseline="30000"/>
              <a:t>2</a:t>
            </a:r>
            <a:r>
              <a:rPr lang="en-US"/>
              <a:t>)(9y</a:t>
            </a:r>
            <a:r>
              <a:rPr lang="en-US" baseline="30000"/>
              <a:t>2</a:t>
            </a:r>
            <a:r>
              <a:rPr lang="en-US"/>
              <a:t>)+4(2x)(27y</a:t>
            </a:r>
            <a:r>
              <a:rPr lang="en-US" baseline="30000"/>
              <a:t>3</a:t>
            </a:r>
            <a:r>
              <a:rPr lang="en-US"/>
              <a:t>)+81y</a:t>
            </a:r>
            <a:r>
              <a:rPr lang="en-US" baseline="30000"/>
              <a:t>4</a:t>
            </a:r>
            <a:endParaRPr lang="en-US"/>
          </a:p>
          <a:p>
            <a:r>
              <a:rPr lang="en-US"/>
              <a:t>                = 16x</a:t>
            </a:r>
            <a:r>
              <a:rPr lang="en-US" baseline="30000"/>
              <a:t>4</a:t>
            </a:r>
            <a:r>
              <a:rPr lang="en-US"/>
              <a:t>+96x</a:t>
            </a:r>
            <a:r>
              <a:rPr lang="en-US" baseline="30000"/>
              <a:t>3</a:t>
            </a:r>
            <a:r>
              <a:rPr lang="en-US"/>
              <a:t>y+216x</a:t>
            </a:r>
            <a:r>
              <a:rPr lang="en-US" baseline="30000"/>
              <a:t>2</a:t>
            </a:r>
            <a:r>
              <a:rPr lang="en-US"/>
              <a:t>y</a:t>
            </a:r>
            <a:r>
              <a:rPr lang="en-US" baseline="30000"/>
              <a:t>2</a:t>
            </a:r>
            <a:r>
              <a:rPr lang="en-US"/>
              <a:t>+216xy</a:t>
            </a:r>
            <a:r>
              <a:rPr lang="en-US" baseline="30000"/>
              <a:t>3</a:t>
            </a:r>
            <a:r>
              <a:rPr lang="en-US"/>
              <a:t>+81y</a:t>
            </a:r>
            <a:r>
              <a:rPr lang="en-US" baseline="30000"/>
              <a:t>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2667000" y="228600"/>
            <a:ext cx="23383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FF0000"/>
                </a:solidFill>
              </a:rPr>
              <a:t>Observations:</a:t>
            </a:r>
          </a:p>
        </p:txBody>
      </p:sp>
      <p:sp>
        <p:nvSpPr>
          <p:cNvPr id="3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3400" y="1038225"/>
            <a:ext cx="4755137" cy="589713"/>
          </a:xfrm>
          <a:prstGeom prst="rect">
            <a:avLst/>
          </a:prstGeom>
          <a:blipFill rotWithShape="1">
            <a:blip r:embed="rId2"/>
            <a:stretch>
              <a:fillRect l="-2692" b="-26804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538163" y="1809750"/>
            <a:ext cx="79549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2.The coefficient </a:t>
            </a:r>
            <a:r>
              <a:rPr lang="en-US" baseline="30000"/>
              <a:t>n</a:t>
            </a:r>
            <a:r>
              <a:rPr lang="en-US"/>
              <a:t>C</a:t>
            </a:r>
            <a:r>
              <a:rPr lang="en-US" baseline="-25000"/>
              <a:t>r</a:t>
            </a:r>
            <a:r>
              <a:rPr lang="en-US"/>
              <a:t> occurring in the binomial     </a:t>
            </a:r>
          </a:p>
          <a:p>
            <a:r>
              <a:rPr lang="en-US"/>
              <a:t>   theorem are known as </a:t>
            </a:r>
            <a:r>
              <a:rPr lang="en-US">
                <a:solidFill>
                  <a:srgbClr val="00B050"/>
                </a:solidFill>
              </a:rPr>
              <a:t>binomial coefficients.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533400" y="2974975"/>
            <a:ext cx="80279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3.There are (n+1) terms in the expansion of (a+b)</a:t>
            </a:r>
            <a:r>
              <a:rPr lang="en-US" baseline="30000">
                <a:solidFill>
                  <a:srgbClr val="C00000"/>
                </a:solidFill>
              </a:rPr>
              <a:t>n</a:t>
            </a:r>
            <a:r>
              <a:rPr lang="en-US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571500" y="3498850"/>
            <a:ext cx="838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4.In the successive terms of the expansion the index of    </a:t>
            </a:r>
          </a:p>
          <a:p>
            <a:r>
              <a:rPr lang="en-US">
                <a:solidFill>
                  <a:srgbClr val="92D050"/>
                </a:solidFill>
              </a:rPr>
              <a:t>   a goes on decreasing by unity. At the same time the </a:t>
            </a:r>
          </a:p>
          <a:p>
            <a:r>
              <a:rPr lang="en-US">
                <a:solidFill>
                  <a:srgbClr val="92D050"/>
                </a:solidFill>
              </a:rPr>
              <a:t>   index of b increases by unity.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609600" y="1228725"/>
            <a:ext cx="80772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B050"/>
                </a:solidFill>
              </a:rPr>
              <a:t>5.</a:t>
            </a:r>
          </a:p>
          <a:p>
            <a:r>
              <a:rPr lang="en-US">
                <a:solidFill>
                  <a:srgbClr val="00B050"/>
                </a:solidFill>
              </a:rPr>
              <a:t>In the expansion of (a+b)</a:t>
            </a:r>
            <a:r>
              <a:rPr lang="en-US" baseline="30000">
                <a:solidFill>
                  <a:srgbClr val="00B050"/>
                </a:solidFill>
              </a:rPr>
              <a:t>n</a:t>
            </a:r>
            <a:r>
              <a:rPr lang="en-US">
                <a:solidFill>
                  <a:srgbClr val="00B050"/>
                </a:solidFill>
              </a:rPr>
              <a:t> ,the sum of indices of a and b is n+0=n in the first term,(n-1)+1=n in the second term and so on 0+n=n in the last term.</a:t>
            </a:r>
          </a:p>
          <a:p>
            <a:r>
              <a:rPr lang="en-US">
                <a:solidFill>
                  <a:srgbClr val="00B050"/>
                </a:solidFill>
              </a:rPr>
              <a:t>Thus it can be seen that the sum of the indices of a and b is n in every term of the expansion.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838200" y="381000"/>
            <a:ext cx="8001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Example 4:</a:t>
            </a:r>
          </a:p>
          <a:p>
            <a:r>
              <a:rPr lang="en-US">
                <a:solidFill>
                  <a:srgbClr val="FF0000"/>
                </a:solidFill>
              </a:rPr>
              <a:t>Compute (98)</a:t>
            </a:r>
            <a:r>
              <a:rPr lang="en-US" baseline="30000">
                <a:solidFill>
                  <a:srgbClr val="FF0000"/>
                </a:solidFill>
              </a:rPr>
              <a:t>5</a:t>
            </a:r>
            <a:r>
              <a:rPr lang="en-US">
                <a:solidFill>
                  <a:srgbClr val="FF0000"/>
                </a:solidFill>
              </a:rPr>
              <a:t> , using Binomial theorem.</a:t>
            </a:r>
          </a:p>
        </p:txBody>
      </p:sp>
      <p:sp>
        <p:nvSpPr>
          <p:cNvPr id="3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38200" y="1364356"/>
            <a:ext cx="7848600" cy="539315"/>
          </a:xfrm>
          <a:prstGeom prst="rect">
            <a:avLst/>
          </a:prstGeom>
          <a:blipFill rotWithShape="1">
            <a:blip r:embed="rId2"/>
            <a:stretch>
              <a:fillRect l="-1632" t="-7955" b="-31818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938213" y="1966913"/>
            <a:ext cx="79248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= </a:t>
            </a:r>
            <a:r>
              <a:rPr lang="en-US" baseline="30000"/>
              <a:t>5</a:t>
            </a:r>
            <a:r>
              <a:rPr lang="en-US"/>
              <a:t>C</a:t>
            </a:r>
            <a:r>
              <a:rPr lang="en-US" baseline="-25000"/>
              <a:t>0</a:t>
            </a:r>
            <a:r>
              <a:rPr lang="en-US"/>
              <a:t>(100)</a:t>
            </a:r>
            <a:r>
              <a:rPr lang="en-US" baseline="30000"/>
              <a:t>5</a:t>
            </a:r>
            <a:r>
              <a:rPr lang="en-US"/>
              <a:t> --</a:t>
            </a:r>
            <a:r>
              <a:rPr lang="en-US" baseline="30000"/>
              <a:t>5</a:t>
            </a:r>
            <a:r>
              <a:rPr lang="en-US"/>
              <a:t>C</a:t>
            </a:r>
            <a:r>
              <a:rPr lang="en-US" baseline="-25000"/>
              <a:t>1</a:t>
            </a:r>
            <a:r>
              <a:rPr lang="en-US"/>
              <a:t>(100)</a:t>
            </a:r>
            <a:r>
              <a:rPr lang="en-US" baseline="30000"/>
              <a:t>4</a:t>
            </a:r>
            <a:r>
              <a:rPr lang="en-US"/>
              <a:t>.2 + </a:t>
            </a:r>
            <a:r>
              <a:rPr lang="en-US" baseline="30000"/>
              <a:t>5</a:t>
            </a:r>
            <a:r>
              <a:rPr lang="en-US"/>
              <a:t>C</a:t>
            </a:r>
            <a:r>
              <a:rPr lang="en-US" baseline="-25000"/>
              <a:t>2</a:t>
            </a:r>
            <a:r>
              <a:rPr lang="en-US"/>
              <a:t>(100)</a:t>
            </a:r>
            <a:r>
              <a:rPr lang="en-US" baseline="30000"/>
              <a:t>3</a:t>
            </a:r>
            <a:r>
              <a:rPr lang="en-US"/>
              <a:t>.2</a:t>
            </a:r>
            <a:r>
              <a:rPr lang="en-US" baseline="30000"/>
              <a:t>2</a:t>
            </a:r>
            <a:r>
              <a:rPr lang="en-US"/>
              <a:t>--</a:t>
            </a:r>
            <a:r>
              <a:rPr lang="en-US" baseline="30000"/>
              <a:t>5</a:t>
            </a:r>
            <a:r>
              <a:rPr lang="en-US"/>
              <a:t>C</a:t>
            </a:r>
            <a:r>
              <a:rPr lang="en-US" baseline="-25000"/>
              <a:t>3</a:t>
            </a:r>
            <a:r>
              <a:rPr lang="en-US"/>
              <a:t>(100)</a:t>
            </a:r>
            <a:r>
              <a:rPr lang="en-US" baseline="30000"/>
              <a:t>2</a:t>
            </a:r>
            <a:r>
              <a:rPr lang="en-US"/>
              <a:t>.2</a:t>
            </a:r>
            <a:r>
              <a:rPr lang="en-US" baseline="30000"/>
              <a:t>3</a:t>
            </a:r>
            <a:r>
              <a:rPr lang="en-US"/>
              <a:t>+</a:t>
            </a:r>
            <a:r>
              <a:rPr lang="en-US" baseline="30000"/>
              <a:t>5</a:t>
            </a:r>
            <a:r>
              <a:rPr lang="en-US"/>
              <a:t>C</a:t>
            </a:r>
            <a:r>
              <a:rPr lang="en-US" baseline="-25000"/>
              <a:t>4</a:t>
            </a:r>
            <a:r>
              <a:rPr lang="en-US"/>
              <a:t>(100).</a:t>
            </a:r>
            <a:r>
              <a:rPr lang="en-US" sz="2400"/>
              <a:t>2</a:t>
            </a:r>
            <a:r>
              <a:rPr lang="en-US" sz="2400" baseline="30000"/>
              <a:t>4</a:t>
            </a:r>
            <a:r>
              <a:rPr lang="en-US" sz="2400"/>
              <a:t>+</a:t>
            </a:r>
            <a:r>
              <a:rPr lang="en-US" sz="2400" baseline="30000"/>
              <a:t>5</a:t>
            </a:r>
            <a:r>
              <a:rPr lang="en-US" sz="2400"/>
              <a:t>C</a:t>
            </a:r>
            <a:r>
              <a:rPr lang="en-US" sz="2400" baseline="-25000"/>
              <a:t>5</a:t>
            </a:r>
            <a:r>
              <a:rPr lang="en-US" sz="2400"/>
              <a:t>(100)</a:t>
            </a:r>
            <a:r>
              <a:rPr lang="en-US" sz="2400" baseline="30000"/>
              <a:t>0</a:t>
            </a:r>
            <a:r>
              <a:rPr lang="en-US" sz="2400"/>
              <a:t>.2</a:t>
            </a:r>
            <a:r>
              <a:rPr lang="en-US" sz="2400" baseline="30000"/>
              <a:t>5</a:t>
            </a:r>
            <a:endParaRPr lang="en-US" sz="2400"/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938213" y="3235325"/>
            <a:ext cx="77485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= 10000000000 -5.100000000.2+</a:t>
            </a:r>
          </a:p>
          <a:p>
            <a:r>
              <a:rPr lang="en-US"/>
              <a:t>    10.1000000.4   -   10.10000.8  +5.100.16 - 32</a:t>
            </a:r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952500" y="4189413"/>
            <a:ext cx="4459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=10040008000 - 1000800032</a:t>
            </a:r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5430838" y="4189413"/>
            <a:ext cx="21859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=9039207968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381000" y="3048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u="sng">
                <a:solidFill>
                  <a:srgbClr val="FF0000"/>
                </a:solidFill>
              </a:rPr>
              <a:t>General trem of Binomial expansion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1143000" y="1143000"/>
            <a:ext cx="6934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(r+1) th term of Binomial expansion</a:t>
            </a:r>
          </a:p>
          <a:p>
            <a:r>
              <a:rPr lang="en-US"/>
              <a:t> =  T</a:t>
            </a:r>
            <a:r>
              <a:rPr lang="en-US" baseline="-25000"/>
              <a:t>r+1</a:t>
            </a:r>
            <a:r>
              <a:rPr lang="en-US"/>
              <a:t>= </a:t>
            </a:r>
            <a:r>
              <a:rPr lang="en-US" baseline="30000"/>
              <a:t>n</a:t>
            </a:r>
            <a:r>
              <a:rPr lang="en-US"/>
              <a:t>C</a:t>
            </a:r>
            <a:r>
              <a:rPr lang="en-US" baseline="-25000"/>
              <a:t>r</a:t>
            </a:r>
            <a:r>
              <a:rPr lang="en-US"/>
              <a:t>a</a:t>
            </a:r>
            <a:r>
              <a:rPr lang="en-US" baseline="30000"/>
              <a:t>n-r</a:t>
            </a:r>
            <a:r>
              <a:rPr lang="en-US"/>
              <a:t>b</a:t>
            </a:r>
            <a:r>
              <a:rPr lang="en-US" baseline="30000"/>
              <a:t>r</a:t>
            </a:r>
            <a:endParaRPr lang="en-US"/>
          </a:p>
        </p:txBody>
      </p:sp>
      <p:sp>
        <p:nvSpPr>
          <p:cNvPr id="4" name="Rectangle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5800" y="2106632"/>
            <a:ext cx="8077200" cy="1264192"/>
          </a:xfrm>
          <a:prstGeom prst="rect">
            <a:avLst/>
          </a:prstGeom>
          <a:blipFill rotWithShape="1">
            <a:blip r:embed="rId2"/>
            <a:stretch>
              <a:fillRect l="-1585" t="-4831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5" name="Rectangle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14375" y="3367378"/>
            <a:ext cx="3476625" cy="1264192"/>
          </a:xfrm>
          <a:prstGeom prst="rect">
            <a:avLst/>
          </a:prstGeom>
          <a:blipFill rotWithShape="1">
            <a:blip r:embed="rId3"/>
            <a:stretch>
              <a:fillRect l="-3503" t="-4808" b="-3846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6" name="Rectangle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14800" y="3829050"/>
            <a:ext cx="2435475" cy="778996"/>
          </a:xfrm>
          <a:prstGeom prst="rect">
            <a:avLst/>
          </a:prstGeom>
          <a:blipFill rotWithShape="1">
            <a:blip r:embed="rId4"/>
            <a:stretch>
              <a:fillRect l="-5000" b="-8594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9703" name="Rectangle 6"/>
          <p:cNvSpPr>
            <a:spLocks noChangeArrowheads="1"/>
          </p:cNvSpPr>
          <p:nvPr/>
        </p:nvSpPr>
        <p:spPr bwMode="auto">
          <a:xfrm>
            <a:off x="6550025" y="4010025"/>
            <a:ext cx="19685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=  </a:t>
            </a:r>
            <a:r>
              <a:rPr lang="en-US" baseline="30000"/>
              <a:t>20</a:t>
            </a:r>
            <a:r>
              <a:rPr lang="en-US"/>
              <a:t>C</a:t>
            </a:r>
            <a:r>
              <a:rPr lang="en-US" baseline="-25000"/>
              <a:t>6</a:t>
            </a:r>
            <a:r>
              <a:rPr lang="en-US"/>
              <a:t>  3</a:t>
            </a:r>
            <a:r>
              <a:rPr lang="en-US" baseline="30000"/>
              <a:t>6</a:t>
            </a:r>
            <a:r>
              <a:rPr lang="en-US"/>
              <a:t>x</a:t>
            </a:r>
            <a:r>
              <a:rPr lang="en-US" baseline="30000"/>
              <a:t>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304800" y="228600"/>
            <a:ext cx="193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Example 6:</a:t>
            </a:r>
          </a:p>
        </p:txBody>
      </p:sp>
      <p:sp>
        <p:nvSpPr>
          <p:cNvPr id="3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38400" y="269893"/>
            <a:ext cx="6324600" cy="963854"/>
          </a:xfrm>
          <a:prstGeom prst="rect">
            <a:avLst/>
          </a:prstGeom>
          <a:blipFill rotWithShape="1">
            <a:blip r:embed="rId2"/>
            <a:stretch>
              <a:fillRect l="-1927" t="-6329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0724" name="Rectangle 6"/>
          <p:cNvSpPr>
            <a:spLocks noChangeArrowheads="1"/>
          </p:cNvSpPr>
          <p:nvPr/>
        </p:nvSpPr>
        <p:spPr bwMode="auto">
          <a:xfrm>
            <a:off x="477838" y="1676400"/>
            <a:ext cx="1584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B050"/>
                </a:solidFill>
              </a:rPr>
              <a:t>Solution:</a:t>
            </a:r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28700" y="2260618"/>
            <a:ext cx="7734300" cy="532966"/>
          </a:xfrm>
          <a:prstGeom prst="rect">
            <a:avLst/>
          </a:prstGeom>
          <a:blipFill rotWithShape="1">
            <a:blip r:embed="rId3"/>
            <a:stretch>
              <a:fillRect l="-1655" t="-9195" b="-32184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0726" name="Rectangle 8"/>
          <p:cNvSpPr>
            <a:spLocks noChangeArrowheads="1"/>
          </p:cNvSpPr>
          <p:nvPr/>
        </p:nvSpPr>
        <p:spPr bwMode="auto">
          <a:xfrm>
            <a:off x="1073150" y="2959100"/>
            <a:ext cx="27305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en-US" baseline="-25000"/>
              <a:t>r+1</a:t>
            </a:r>
            <a:r>
              <a:rPr lang="en-US"/>
              <a:t>= </a:t>
            </a:r>
            <a:r>
              <a:rPr lang="en-US" baseline="30000"/>
              <a:t>9</a:t>
            </a:r>
            <a:r>
              <a:rPr lang="en-US"/>
              <a:t>C</a:t>
            </a:r>
            <a:r>
              <a:rPr lang="en-US" baseline="-25000"/>
              <a:t>r</a:t>
            </a:r>
            <a:r>
              <a:rPr lang="en-US"/>
              <a:t>x</a:t>
            </a:r>
            <a:r>
              <a:rPr lang="en-US" baseline="30000"/>
              <a:t>9-r</a:t>
            </a:r>
            <a:r>
              <a:rPr lang="en-US"/>
              <a:t>(2y)</a:t>
            </a:r>
            <a:r>
              <a:rPr lang="en-US" baseline="30000"/>
              <a:t>r</a:t>
            </a:r>
            <a:endParaRPr lang="en-US"/>
          </a:p>
        </p:txBody>
      </p:sp>
      <p:sp>
        <p:nvSpPr>
          <p:cNvPr id="30727" name="Rectangle 9"/>
          <p:cNvSpPr>
            <a:spLocks noChangeArrowheads="1"/>
          </p:cNvSpPr>
          <p:nvPr/>
        </p:nvSpPr>
        <p:spPr bwMode="auto">
          <a:xfrm>
            <a:off x="1752600" y="4038600"/>
            <a:ext cx="23320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= </a:t>
            </a:r>
            <a:r>
              <a:rPr lang="en-US" baseline="30000"/>
              <a:t>9</a:t>
            </a:r>
            <a:r>
              <a:rPr lang="en-US"/>
              <a:t>C</a:t>
            </a:r>
            <a:r>
              <a:rPr lang="en-US" baseline="-25000"/>
              <a:t>r</a:t>
            </a:r>
            <a:r>
              <a:rPr lang="en-US"/>
              <a:t> .2</a:t>
            </a:r>
            <a:r>
              <a:rPr lang="en-US" baseline="30000"/>
              <a:t>r</a:t>
            </a:r>
            <a:r>
              <a:rPr lang="en-US"/>
              <a:t>.x</a:t>
            </a:r>
            <a:r>
              <a:rPr lang="en-US" baseline="30000"/>
              <a:t>9-r</a:t>
            </a:r>
            <a:r>
              <a:rPr lang="en-US"/>
              <a:t>.y</a:t>
            </a:r>
            <a:r>
              <a:rPr lang="en-US" baseline="30000"/>
              <a:t>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7200" y="990600"/>
            <a:ext cx="8305800" cy="2447978"/>
          </a:xfrm>
          <a:prstGeom prst="rect">
            <a:avLst/>
          </a:prstGeom>
          <a:blipFill rotWithShape="1">
            <a:blip r:embed="rId2"/>
            <a:stretch>
              <a:fillRect l="-1467" t="-1995" r="-2128" b="-5985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efficients Of 'x' In Binomial Expansion - Example – 1 - Binomial Theorem l Maths Algebra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7620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760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28650" y="1600200"/>
            <a:ext cx="7772400" cy="3741152"/>
          </a:xfrm>
          <a:prstGeom prst="rect">
            <a:avLst/>
          </a:prstGeom>
          <a:blipFill rotWithShape="1">
            <a:blip r:embed="rId2"/>
            <a:stretch>
              <a:fillRect l="-1569" t="-1631" b="-653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09600" y="1828800"/>
            <a:ext cx="7772400" cy="3748847"/>
          </a:xfrm>
          <a:prstGeom prst="rect">
            <a:avLst/>
          </a:prstGeom>
          <a:blipFill rotWithShape="1">
            <a:blip r:embed="rId2"/>
            <a:stretch>
              <a:fillRect l="-1569" t="-1626" r="-392" b="-3577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614363" y="457200"/>
            <a:ext cx="8001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>
                <a:solidFill>
                  <a:srgbClr val="00B050"/>
                </a:solidFill>
              </a:rPr>
              <a:t>Analyze powers of a binomial by Pascal's Triangle and by binomial coefficients.</a:t>
            </a:r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685800" y="1524000"/>
            <a:ext cx="7086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>
                <a:solidFill>
                  <a:srgbClr val="FFC000"/>
                </a:solidFill>
              </a:rPr>
              <a:t>Find approximate of numbers using binomial expansions.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709613" y="2544763"/>
            <a:ext cx="73152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>
                <a:solidFill>
                  <a:srgbClr val="FF0000"/>
                </a:solidFill>
              </a:rPr>
              <a:t>Find General term of any binomial expansion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762000" y="3495675"/>
            <a:ext cx="69342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/>
              <a:t>Find middle term of binomial expansion</a:t>
            </a: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785813" y="4024313"/>
            <a:ext cx="7239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>
                <a:solidFill>
                  <a:srgbClr val="C00000"/>
                </a:solidFill>
              </a:rPr>
              <a:t>Design the formula how to find  nth term from end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5800" y="924668"/>
            <a:ext cx="7848600" cy="1264192"/>
          </a:xfrm>
          <a:prstGeom prst="rect">
            <a:avLst/>
          </a:prstGeom>
          <a:blipFill rotWithShape="1">
            <a:blip r:embed="rId2"/>
            <a:stretch>
              <a:fillRect l="-1632" t="-4831" b="-4348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7200" y="2590800"/>
            <a:ext cx="8229600" cy="3095591"/>
          </a:xfrm>
          <a:prstGeom prst="rect">
            <a:avLst/>
          </a:prstGeom>
          <a:blipFill rotWithShape="1">
            <a:blip r:embed="rId3"/>
            <a:stretch>
              <a:fillRect l="-1481" t="-1969" b="-984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7200" y="1288799"/>
            <a:ext cx="8305800" cy="3608039"/>
          </a:xfrm>
          <a:prstGeom prst="rect">
            <a:avLst/>
          </a:prstGeom>
          <a:blipFill rotWithShape="1">
            <a:blip r:embed="rId2"/>
            <a:stretch>
              <a:fillRect l="-1467" t="-1689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ChangeArrowheads="1"/>
          </p:cNvSpPr>
          <p:nvPr/>
        </p:nvSpPr>
        <p:spPr bwMode="auto">
          <a:xfrm>
            <a:off x="152400" y="228600"/>
            <a:ext cx="8839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Example 7:</a:t>
            </a:r>
          </a:p>
          <a:p>
            <a:r>
              <a:rPr lang="en-US">
                <a:solidFill>
                  <a:schemeClr val="accent2"/>
                </a:solidFill>
              </a:rPr>
              <a:t>Find the r</a:t>
            </a:r>
            <a:r>
              <a:rPr lang="en-US" baseline="30000">
                <a:solidFill>
                  <a:schemeClr val="accent2"/>
                </a:solidFill>
              </a:rPr>
              <a:t>th </a:t>
            </a:r>
            <a:r>
              <a:rPr lang="en-US">
                <a:solidFill>
                  <a:schemeClr val="accent2"/>
                </a:solidFill>
              </a:rPr>
              <a:t> term from the end in the expansion of (x+a)</a:t>
            </a:r>
            <a:r>
              <a:rPr lang="en-US" baseline="30000">
                <a:solidFill>
                  <a:schemeClr val="accent2"/>
                </a:solidFill>
              </a:rPr>
              <a:t>n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304800" y="1350963"/>
            <a:ext cx="8382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B050"/>
                </a:solidFill>
              </a:rPr>
              <a:t>Solution:</a:t>
            </a:r>
          </a:p>
          <a:p>
            <a:r>
              <a:rPr lang="en-US"/>
              <a:t>There are (n+1) terms in the expansion of (x+a)</a:t>
            </a:r>
            <a:r>
              <a:rPr lang="en-US" baseline="30000"/>
              <a:t>n</a:t>
            </a:r>
            <a:endParaRPr lang="en-US"/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381000" y="24511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i.e T</a:t>
            </a:r>
            <a:r>
              <a:rPr lang="en-US" baseline="-25000"/>
              <a:t>1</a:t>
            </a:r>
            <a:r>
              <a:rPr lang="en-US"/>
              <a:t>, T</a:t>
            </a:r>
            <a:r>
              <a:rPr lang="en-US" baseline="-25000"/>
              <a:t>2</a:t>
            </a:r>
            <a:r>
              <a:rPr lang="en-US"/>
              <a:t>, T</a:t>
            </a:r>
            <a:r>
              <a:rPr lang="en-US" baseline="-25000"/>
              <a:t>3</a:t>
            </a:r>
            <a:r>
              <a:rPr lang="en-US"/>
              <a:t>, T</a:t>
            </a:r>
            <a:r>
              <a:rPr lang="en-US" baseline="-25000"/>
              <a:t>4</a:t>
            </a:r>
            <a:r>
              <a:rPr lang="en-US"/>
              <a:t>, …….., T</a:t>
            </a:r>
            <a:r>
              <a:rPr lang="en-US" baseline="-25000"/>
              <a:t>n-1</a:t>
            </a:r>
            <a:r>
              <a:rPr lang="en-US"/>
              <a:t>, T</a:t>
            </a:r>
            <a:r>
              <a:rPr lang="en-US" baseline="-25000"/>
              <a:t>n</a:t>
            </a:r>
            <a:r>
              <a:rPr lang="en-US"/>
              <a:t>, T</a:t>
            </a:r>
            <a:r>
              <a:rPr lang="en-US" baseline="-25000"/>
              <a:t>n+1</a:t>
            </a:r>
            <a:endParaRPr lang="en-US"/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381000" y="3429000"/>
            <a:ext cx="8458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So, first term from end is the (n+1)</a:t>
            </a:r>
            <a:r>
              <a:rPr lang="en-US" baseline="30000"/>
              <a:t>th</a:t>
            </a:r>
            <a:r>
              <a:rPr lang="en-US"/>
              <a:t> term from beginning and n+1= (n+1)-(1-1)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ChangeArrowheads="1"/>
          </p:cNvSpPr>
          <p:nvPr/>
        </p:nvSpPr>
        <p:spPr bwMode="auto">
          <a:xfrm>
            <a:off x="685800" y="542925"/>
            <a:ext cx="8534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Second term from end is </a:t>
            </a:r>
          </a:p>
          <a:p>
            <a:r>
              <a:rPr lang="en-US"/>
              <a:t>                       (n+1)-(2-1)=n</a:t>
            </a:r>
            <a:r>
              <a:rPr lang="en-US" baseline="30000"/>
              <a:t>th</a:t>
            </a:r>
            <a:r>
              <a:rPr lang="en-US"/>
              <a:t> term from beginning</a:t>
            </a:r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685800" y="1574800"/>
            <a:ext cx="8153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Third  term from end is the </a:t>
            </a:r>
          </a:p>
          <a:p>
            <a:r>
              <a:rPr lang="en-US"/>
              <a:t>  (n+1)-(3-1) = (n-1)</a:t>
            </a:r>
            <a:r>
              <a:rPr lang="en-US" baseline="30000"/>
              <a:t>th</a:t>
            </a:r>
            <a:r>
              <a:rPr lang="en-US"/>
              <a:t> term from beginning and so on</a:t>
            </a:r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609600" y="2736850"/>
            <a:ext cx="8153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Similarly, r</a:t>
            </a:r>
            <a:r>
              <a:rPr lang="en-US" baseline="30000"/>
              <a:t>th</a:t>
            </a:r>
            <a:r>
              <a:rPr lang="en-US"/>
              <a:t> term from end is (n+1)-(r-1)=(n-r+2)</a:t>
            </a:r>
            <a:r>
              <a:rPr lang="en-US" baseline="30000"/>
              <a:t>th</a:t>
            </a:r>
            <a:r>
              <a:rPr lang="en-US"/>
              <a:t> term from beginning.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609600" y="3727450"/>
            <a:ext cx="8305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Hence required r</a:t>
            </a:r>
            <a:r>
              <a:rPr lang="en-US" baseline="30000"/>
              <a:t>th</a:t>
            </a:r>
            <a:r>
              <a:rPr lang="en-US"/>
              <a:t> term from end</a:t>
            </a:r>
          </a:p>
          <a:p>
            <a:r>
              <a:rPr lang="en-US"/>
              <a:t>                = T</a:t>
            </a:r>
            <a:r>
              <a:rPr lang="en-US" baseline="-25000"/>
              <a:t>n-r+2</a:t>
            </a:r>
            <a:r>
              <a:rPr lang="en-US"/>
              <a:t>= </a:t>
            </a:r>
            <a:r>
              <a:rPr lang="en-US" baseline="30000"/>
              <a:t>n</a:t>
            </a:r>
            <a:r>
              <a:rPr lang="en-US"/>
              <a:t>C</a:t>
            </a:r>
            <a:r>
              <a:rPr lang="en-US" baseline="-25000"/>
              <a:t>n-r+1</a:t>
            </a:r>
            <a:r>
              <a:rPr lang="en-US"/>
              <a:t>x</a:t>
            </a:r>
            <a:r>
              <a:rPr lang="en-US" baseline="30000"/>
              <a:t>r-1</a:t>
            </a:r>
            <a:r>
              <a:rPr lang="en-US"/>
              <a:t>a</a:t>
            </a:r>
            <a:r>
              <a:rPr lang="en-US" baseline="30000"/>
              <a:t>n-r+1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ChangeArrowheads="1"/>
          </p:cNvSpPr>
          <p:nvPr/>
        </p:nvSpPr>
        <p:spPr bwMode="auto">
          <a:xfrm>
            <a:off x="2667000" y="228600"/>
            <a:ext cx="2087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FF0000"/>
                </a:solidFill>
              </a:rPr>
              <a:t>SUMMARY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39940" name="Object 3"/>
          <p:cNvGraphicFramePr>
            <a:graphicFrameLocks noChangeAspect="1"/>
          </p:cNvGraphicFramePr>
          <p:nvPr/>
        </p:nvGraphicFramePr>
        <p:xfrm>
          <a:off x="0" y="457200"/>
          <a:ext cx="114300" cy="219075"/>
        </p:xfrm>
        <a:graphic>
          <a:graphicData uri="http://schemas.openxmlformats.org/presentationml/2006/ole">
            <p:oleObj spid="_x0000_s39940" name="Equation" r:id="rId3" imgW="114151" imgH="215619" progId="Equation.3">
              <p:embed/>
            </p:oleObj>
          </a:graphicData>
        </a:graphic>
      </p:graphicFrame>
      <p:sp>
        <p:nvSpPr>
          <p:cNvPr id="39941" name="Rectangle 3"/>
          <p:cNvSpPr>
            <a:spLocks noChangeArrowheads="1"/>
          </p:cNvSpPr>
          <p:nvPr/>
        </p:nvSpPr>
        <p:spPr bwMode="auto">
          <a:xfrm>
            <a:off x="161925" y="1254125"/>
            <a:ext cx="87026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eaLnBrk="0" hangingPunct="0">
              <a:buFont typeface="Wingdings" pitchFamily="2" charset="2"/>
              <a:buChar char="Ø"/>
            </a:pPr>
            <a:r>
              <a:rPr lang="en-US" sz="2400"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4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a + b )</a:t>
            </a:r>
            <a:r>
              <a:rPr lang="en-US" sz="2400" baseline="300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n </a:t>
            </a:r>
            <a:r>
              <a:rPr lang="en-US" sz="24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=  </a:t>
            </a:r>
            <a:r>
              <a:rPr lang="en-US" sz="2400" baseline="300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n</a:t>
            </a:r>
            <a:r>
              <a:rPr lang="en-US" sz="24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400" baseline="-300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0</a:t>
            </a:r>
            <a:r>
              <a:rPr lang="en-US" sz="24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400" baseline="300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n</a:t>
            </a:r>
            <a:r>
              <a:rPr lang="en-US" sz="24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 +</a:t>
            </a:r>
            <a:r>
              <a:rPr lang="en-US" sz="2400" baseline="300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 n</a:t>
            </a:r>
            <a:r>
              <a:rPr lang="en-US" sz="24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400" baseline="-300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1</a:t>
            </a:r>
            <a:r>
              <a:rPr lang="en-US" sz="24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400" baseline="300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n-1</a:t>
            </a:r>
            <a:r>
              <a:rPr lang="en-US" sz="24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b +</a:t>
            </a:r>
            <a:r>
              <a:rPr lang="en-US" sz="2400" baseline="300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 n</a:t>
            </a:r>
            <a:r>
              <a:rPr lang="en-US" sz="24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400" baseline="-300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400" baseline="300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n-2</a:t>
            </a:r>
            <a:r>
              <a:rPr lang="en-US" sz="24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b</a:t>
            </a:r>
            <a:r>
              <a:rPr lang="en-US" sz="2400" baseline="300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 +</a:t>
            </a:r>
            <a:r>
              <a:rPr lang="en-US" sz="2400">
                <a:solidFill>
                  <a:srgbClr val="92D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……</a:t>
            </a:r>
            <a:r>
              <a:rPr lang="en-US" sz="24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+</a:t>
            </a:r>
            <a:r>
              <a:rPr lang="en-US" sz="2400" baseline="300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 n</a:t>
            </a:r>
            <a:r>
              <a:rPr lang="en-US" sz="24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400" baseline="-300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n-1</a:t>
            </a:r>
            <a:r>
              <a:rPr lang="en-US" sz="24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ab</a:t>
            </a:r>
            <a:r>
              <a:rPr lang="en-US" sz="2400" baseline="300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n-1</a:t>
            </a:r>
            <a:r>
              <a:rPr lang="en-US" sz="24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+</a:t>
            </a:r>
            <a:r>
              <a:rPr lang="en-US" sz="2400" baseline="300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  n</a:t>
            </a:r>
            <a:r>
              <a:rPr lang="en-US" sz="24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400" baseline="-300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n </a:t>
            </a:r>
            <a:r>
              <a:rPr lang="en-US" sz="24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b</a:t>
            </a:r>
            <a:r>
              <a:rPr lang="en-US" sz="2400" baseline="30000">
                <a:solidFill>
                  <a:srgbClr val="92D050"/>
                </a:solidFill>
                <a:ea typeface="Calibri" pitchFamily="34" charset="0"/>
                <a:cs typeface="Times New Roman" pitchFamily="18" charset="0"/>
              </a:rPr>
              <a:t>n</a:t>
            </a:r>
            <a:endParaRPr lang="en-US" sz="2400">
              <a:solidFill>
                <a:srgbClr val="92D05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228600" y="1890713"/>
            <a:ext cx="5133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>
                <a:solidFill>
                  <a:srgbClr val="C00000"/>
                </a:solidFill>
              </a:rPr>
              <a:t>General term T</a:t>
            </a:r>
            <a:r>
              <a:rPr lang="en-US" baseline="-25000">
                <a:solidFill>
                  <a:srgbClr val="C00000"/>
                </a:solidFill>
              </a:rPr>
              <a:t>r+1</a:t>
            </a:r>
            <a:r>
              <a:rPr lang="en-US">
                <a:solidFill>
                  <a:srgbClr val="C00000"/>
                </a:solidFill>
              </a:rPr>
              <a:t>=  </a:t>
            </a:r>
            <a:r>
              <a:rPr lang="en-US" baseline="30000">
                <a:solidFill>
                  <a:srgbClr val="C00000"/>
                </a:solidFill>
              </a:rPr>
              <a:t>n</a:t>
            </a:r>
            <a:r>
              <a:rPr lang="en-US">
                <a:solidFill>
                  <a:srgbClr val="C00000"/>
                </a:solidFill>
              </a:rPr>
              <a:t>C</a:t>
            </a:r>
            <a:r>
              <a:rPr lang="en-US" baseline="-25000">
                <a:solidFill>
                  <a:srgbClr val="C00000"/>
                </a:solidFill>
              </a:rPr>
              <a:t>r</a:t>
            </a:r>
            <a:r>
              <a:rPr lang="en-US">
                <a:solidFill>
                  <a:srgbClr val="C00000"/>
                </a:solidFill>
              </a:rPr>
              <a:t>a</a:t>
            </a:r>
            <a:r>
              <a:rPr lang="en-US" baseline="30000">
                <a:solidFill>
                  <a:srgbClr val="C00000"/>
                </a:solidFill>
              </a:rPr>
              <a:t>n-r</a:t>
            </a:r>
            <a:r>
              <a:rPr lang="en-US">
                <a:solidFill>
                  <a:srgbClr val="C00000"/>
                </a:solidFill>
              </a:rPr>
              <a:t>b</a:t>
            </a:r>
            <a:r>
              <a:rPr lang="en-US" baseline="30000">
                <a:solidFill>
                  <a:srgbClr val="C00000"/>
                </a:solidFill>
              </a:rPr>
              <a:t>r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6333" y="2381762"/>
            <a:ext cx="8763000" cy="839525"/>
          </a:xfrm>
          <a:prstGeom prst="rect">
            <a:avLst/>
          </a:prstGeom>
          <a:blipFill rotWithShape="1">
            <a:blip r:embed="rId4"/>
            <a:stretch>
              <a:fillRect l="-1182" b="-7299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6333" y="3223124"/>
            <a:ext cx="8458200" cy="1701300"/>
          </a:xfrm>
          <a:prstGeom prst="rect">
            <a:avLst/>
          </a:prstGeom>
          <a:blipFill rotWithShape="1">
            <a:blip r:embed="rId5"/>
            <a:stretch>
              <a:fillRect l="-1225" t="-3584" b="-2867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ChangeArrowheads="1"/>
          </p:cNvSpPr>
          <p:nvPr/>
        </p:nvSpPr>
        <p:spPr bwMode="auto">
          <a:xfrm>
            <a:off x="533400" y="990600"/>
            <a:ext cx="838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>
                <a:solidFill>
                  <a:srgbClr val="00B050"/>
                </a:solidFill>
              </a:rPr>
              <a:t>r</a:t>
            </a:r>
            <a:r>
              <a:rPr lang="en-US" baseline="30000">
                <a:solidFill>
                  <a:srgbClr val="00B050"/>
                </a:solidFill>
              </a:rPr>
              <a:t>th </a:t>
            </a:r>
            <a:r>
              <a:rPr lang="en-US">
                <a:solidFill>
                  <a:srgbClr val="00B050"/>
                </a:solidFill>
              </a:rPr>
              <a:t> term from the end in the expansion of (a+b)</a:t>
            </a:r>
            <a:r>
              <a:rPr lang="en-US" baseline="30000">
                <a:solidFill>
                  <a:srgbClr val="00B050"/>
                </a:solidFill>
              </a:rPr>
              <a:t>n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533400" y="1905000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</a:t>
            </a:r>
            <a:r>
              <a:rPr lang="en-US">
                <a:solidFill>
                  <a:srgbClr val="FF0000"/>
                </a:solidFill>
              </a:rPr>
              <a:t>=(n-r+2)</a:t>
            </a:r>
            <a:r>
              <a:rPr lang="en-US" baseline="30000">
                <a:solidFill>
                  <a:srgbClr val="FF0000"/>
                </a:solidFill>
              </a:rPr>
              <a:t>th</a:t>
            </a:r>
            <a:r>
              <a:rPr lang="en-US">
                <a:solidFill>
                  <a:srgbClr val="FF0000"/>
                </a:solidFill>
              </a:rPr>
              <a:t> term from beginning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C:\Users\AMIYA\Desktop\concept map BT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95313" y="533400"/>
            <a:ext cx="10477501" cy="659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Rectangle 1"/>
          <p:cNvSpPr>
            <a:spLocks noChangeArrowheads="1"/>
          </p:cNvSpPr>
          <p:nvPr/>
        </p:nvSpPr>
        <p:spPr bwMode="auto">
          <a:xfrm>
            <a:off x="2819400" y="9525"/>
            <a:ext cx="28400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CONCEPT MAP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133600" y="2362200"/>
            <a:ext cx="534828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>
                <a:solidFill>
                  <a:srgbClr val="00B0F0"/>
                </a:solidFill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019300" y="295275"/>
            <a:ext cx="48355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>
                <a:solidFill>
                  <a:schemeClr val="accent2"/>
                </a:solidFill>
              </a:rPr>
              <a:t> Binomial Theorem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371600" y="1600200"/>
            <a:ext cx="5929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B050"/>
                </a:solidFill>
              </a:rPr>
              <a:t>Let’s look at the expansion of  (x + y)</a:t>
            </a:r>
            <a:r>
              <a:rPr lang="en-US" baseline="30000">
                <a:solidFill>
                  <a:srgbClr val="00B050"/>
                </a:solidFill>
              </a:rPr>
              <a:t>n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30238" y="2138363"/>
            <a:ext cx="1838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(x + y)</a:t>
            </a:r>
            <a:r>
              <a:rPr lang="en-US" baseline="30000">
                <a:solidFill>
                  <a:srgbClr val="FF0000"/>
                </a:solidFill>
              </a:rPr>
              <a:t>0</a:t>
            </a:r>
            <a:r>
              <a:rPr lang="en-US">
                <a:solidFill>
                  <a:srgbClr val="FF0000"/>
                </a:solidFill>
              </a:rPr>
              <a:t> = 1</a:t>
            </a:r>
            <a:endParaRPr lang="en-US" baseline="30000">
              <a:solidFill>
                <a:srgbClr val="FF0000"/>
              </a:solidFill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30238" y="2714625"/>
            <a:ext cx="2417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(x + y)</a:t>
            </a:r>
            <a:r>
              <a:rPr lang="en-US" baseline="30000">
                <a:solidFill>
                  <a:srgbClr val="C00000"/>
                </a:solidFill>
              </a:rPr>
              <a:t>1</a:t>
            </a:r>
            <a:r>
              <a:rPr lang="en-US">
                <a:solidFill>
                  <a:srgbClr val="C00000"/>
                </a:solidFill>
              </a:rPr>
              <a:t> = x + y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30238" y="3276600"/>
            <a:ext cx="3463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B050"/>
                </a:solidFill>
              </a:rPr>
              <a:t>(x + y)</a:t>
            </a:r>
            <a:r>
              <a:rPr lang="en-US" baseline="30000">
                <a:solidFill>
                  <a:srgbClr val="00B050"/>
                </a:solidFill>
              </a:rPr>
              <a:t>2</a:t>
            </a:r>
            <a:r>
              <a:rPr lang="en-US">
                <a:solidFill>
                  <a:srgbClr val="00B050"/>
                </a:solidFill>
              </a:rPr>
              <a:t> = x</a:t>
            </a:r>
            <a:r>
              <a:rPr lang="en-US" baseline="30000">
                <a:solidFill>
                  <a:srgbClr val="00B050"/>
                </a:solidFill>
              </a:rPr>
              <a:t>2</a:t>
            </a:r>
            <a:r>
              <a:rPr lang="en-US">
                <a:solidFill>
                  <a:srgbClr val="00B050"/>
                </a:solidFill>
              </a:rPr>
              <a:t> +2xy + y</a:t>
            </a:r>
            <a:r>
              <a:rPr lang="en-US" baseline="3000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49288" y="3810000"/>
            <a:ext cx="4708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2060"/>
                </a:solidFill>
              </a:rPr>
              <a:t>(x + y)</a:t>
            </a:r>
            <a:r>
              <a:rPr lang="en-US" baseline="30000">
                <a:solidFill>
                  <a:srgbClr val="002060"/>
                </a:solidFill>
              </a:rPr>
              <a:t>3</a:t>
            </a:r>
            <a:r>
              <a:rPr lang="en-US">
                <a:solidFill>
                  <a:srgbClr val="002060"/>
                </a:solidFill>
              </a:rPr>
              <a:t> = x</a:t>
            </a:r>
            <a:r>
              <a:rPr lang="en-US" baseline="30000">
                <a:solidFill>
                  <a:srgbClr val="002060"/>
                </a:solidFill>
              </a:rPr>
              <a:t>3</a:t>
            </a:r>
            <a:r>
              <a:rPr lang="en-US">
                <a:solidFill>
                  <a:srgbClr val="002060"/>
                </a:solidFill>
              </a:rPr>
              <a:t> + 3x</a:t>
            </a:r>
            <a:r>
              <a:rPr lang="en-US" baseline="30000">
                <a:solidFill>
                  <a:srgbClr val="002060"/>
                </a:solidFill>
              </a:rPr>
              <a:t>2</a:t>
            </a:r>
            <a:r>
              <a:rPr lang="en-US">
                <a:solidFill>
                  <a:srgbClr val="002060"/>
                </a:solidFill>
              </a:rPr>
              <a:t>y + 3xy</a:t>
            </a:r>
            <a:r>
              <a:rPr lang="en-US" baseline="30000">
                <a:solidFill>
                  <a:srgbClr val="002060"/>
                </a:solidFill>
              </a:rPr>
              <a:t>2</a:t>
            </a:r>
            <a:r>
              <a:rPr lang="en-US">
                <a:solidFill>
                  <a:srgbClr val="002060"/>
                </a:solidFill>
              </a:rPr>
              <a:t> + y</a:t>
            </a:r>
            <a:r>
              <a:rPr lang="en-US" baseline="3000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20713" y="4329113"/>
            <a:ext cx="5864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(x + y)</a:t>
            </a:r>
            <a:r>
              <a:rPr lang="en-US" baseline="30000"/>
              <a:t>4</a:t>
            </a:r>
            <a:r>
              <a:rPr lang="en-US"/>
              <a:t> = x</a:t>
            </a:r>
            <a:r>
              <a:rPr lang="en-US" baseline="30000"/>
              <a:t>4</a:t>
            </a:r>
            <a:r>
              <a:rPr lang="en-US"/>
              <a:t> + 4x</a:t>
            </a:r>
            <a:r>
              <a:rPr lang="en-US" baseline="30000"/>
              <a:t>3</a:t>
            </a:r>
            <a:r>
              <a:rPr lang="en-US"/>
              <a:t>y + 6x</a:t>
            </a:r>
            <a:r>
              <a:rPr lang="en-US" baseline="30000"/>
              <a:t>2</a:t>
            </a:r>
            <a:r>
              <a:rPr lang="en-US"/>
              <a:t>y</a:t>
            </a:r>
            <a:r>
              <a:rPr lang="en-US" baseline="30000"/>
              <a:t>2</a:t>
            </a:r>
            <a:r>
              <a:rPr lang="en-US"/>
              <a:t> + 4xy</a:t>
            </a:r>
            <a:r>
              <a:rPr lang="en-US" baseline="30000"/>
              <a:t>3</a:t>
            </a:r>
            <a:r>
              <a:rPr lang="en-US"/>
              <a:t> + y</a:t>
            </a:r>
            <a:r>
              <a:rPr lang="en-US" baseline="3000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41325" y="447675"/>
            <a:ext cx="7150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Expanding a binomial using Pascal’s Triangle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298825" y="1514475"/>
            <a:ext cx="17843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algn="ctr"/>
            <a:r>
              <a:rPr lang="en-US">
                <a:solidFill>
                  <a:srgbClr val="FF0000"/>
                </a:solidFill>
              </a:rPr>
              <a:t>1</a:t>
            </a:r>
          </a:p>
          <a:p>
            <a:pPr marL="457200" indent="-457200" algn="ctr">
              <a:buFontTx/>
              <a:buAutoNum type="arabicPlain"/>
            </a:pPr>
            <a:r>
              <a:rPr lang="en-US">
                <a:solidFill>
                  <a:srgbClr val="FF0000"/>
                </a:solidFill>
              </a:rPr>
              <a:t> 1</a:t>
            </a:r>
          </a:p>
          <a:p>
            <a:pPr marL="457200" indent="-457200" algn="ctr"/>
            <a:r>
              <a:rPr lang="en-US">
                <a:solidFill>
                  <a:srgbClr val="FF0000"/>
                </a:solidFill>
              </a:rPr>
              <a:t>1      2      1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898775" y="2809875"/>
            <a:ext cx="2584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70C0"/>
                </a:solidFill>
              </a:rPr>
              <a:t>1      3       3      1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454275" y="3214688"/>
            <a:ext cx="3473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1       4       6       4      1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085975" y="3724275"/>
            <a:ext cx="4362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B050"/>
                </a:solidFill>
              </a:rPr>
              <a:t>1      5      10      10      5       1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1285875"/>
            <a:ext cx="27987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Pascal’s Triangle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6934200" y="3444875"/>
            <a:ext cx="15113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Write the </a:t>
            </a:r>
          </a:p>
          <a:p>
            <a:r>
              <a:rPr lang="en-US" sz="2400">
                <a:solidFill>
                  <a:srgbClr val="FF0000"/>
                </a:solidFill>
              </a:rPr>
              <a:t>next row.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619250" y="4267200"/>
            <a:ext cx="5162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2060"/>
                </a:solidFill>
              </a:rPr>
              <a:t>1      6      15      20      15      6      1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3076" grpId="0" autoUpdateAnimBg="0"/>
      <p:bldP spid="3077" grpId="0" autoUpdateAnimBg="0"/>
      <p:bldP spid="3078" grpId="0" autoUpdateAnimBg="0"/>
      <p:bldP spid="3079" grpId="0" autoUpdateAnimBg="0"/>
      <p:bldP spid="3086" grpId="0" autoUpdateAnimBg="0"/>
      <p:bldP spid="308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228600" y="735013"/>
            <a:ext cx="8763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From the above we observe that the addition of 1’s in the row for index 1 gives rise to 2 in the row for index 2.</a:t>
            </a: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228600" y="1909763"/>
            <a:ext cx="8534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B050"/>
                </a:solidFill>
              </a:rPr>
              <a:t>The addition of 1,2 and  2,1in the row for index 2,gives rise to 3 and 3 in the row for index 3 and so on.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381000" y="3200400"/>
            <a:ext cx="8305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Also ,1 is present at the beginning and at the end of each row.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533400" y="228600"/>
            <a:ext cx="8458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The structure looks like a triangle with 1 at the top vertex and running and running down the </a:t>
            </a:r>
          </a:p>
          <a:p>
            <a:r>
              <a:rPr lang="en-US">
                <a:solidFill>
                  <a:srgbClr val="FF0000"/>
                </a:solidFill>
              </a:rPr>
              <a:t>slanting sides. </a:t>
            </a: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542925" y="2305050"/>
            <a:ext cx="8448675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B050"/>
                </a:solidFill>
              </a:rPr>
              <a:t>This array of numbers is known as </a:t>
            </a:r>
            <a:r>
              <a:rPr lang="en-US">
                <a:solidFill>
                  <a:srgbClr val="00B0F0"/>
                </a:solidFill>
              </a:rPr>
              <a:t>Pascal’s triangle</a:t>
            </a:r>
            <a:r>
              <a:rPr lang="en-US">
                <a:solidFill>
                  <a:srgbClr val="00B050"/>
                </a:solidFill>
              </a:rPr>
              <a:t>. </a:t>
            </a:r>
          </a:p>
          <a:p>
            <a:r>
              <a:rPr lang="en-US">
                <a:solidFill>
                  <a:srgbClr val="00B050"/>
                </a:solidFill>
              </a:rPr>
              <a:t>After the name of French mathematician </a:t>
            </a:r>
            <a:r>
              <a:rPr lang="en-US">
                <a:solidFill>
                  <a:srgbClr val="00B0F0"/>
                </a:solidFill>
              </a:rPr>
              <a:t>Blaise Pascal.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scal triangle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206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79425" y="600075"/>
            <a:ext cx="2667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Example -1.</a:t>
            </a:r>
          </a:p>
          <a:p>
            <a:r>
              <a:rPr lang="en-US">
                <a:solidFill>
                  <a:srgbClr val="FF0000"/>
                </a:solidFill>
              </a:rPr>
              <a:t>Expand  (x + 3)</a:t>
            </a:r>
            <a:r>
              <a:rPr lang="en-US" baseline="30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60388" y="1601788"/>
            <a:ext cx="69389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B050"/>
                </a:solidFill>
              </a:rPr>
              <a:t>Solution: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From Pascal’s triangle write down</a:t>
            </a:r>
          </a:p>
          <a:p>
            <a:r>
              <a:rPr lang="en-US"/>
              <a:t>the 4</a:t>
            </a:r>
            <a:r>
              <a:rPr lang="en-US" baseline="30000"/>
              <a:t>th</a:t>
            </a:r>
            <a:r>
              <a:rPr lang="en-US"/>
              <a:t> row.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69925" y="2595563"/>
            <a:ext cx="3473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1       4       6       4      1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58800" y="3168650"/>
            <a:ext cx="77898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These numbers are the same numbers that are the</a:t>
            </a:r>
          </a:p>
          <a:p>
            <a:r>
              <a:rPr lang="en-US"/>
              <a:t>coefficients of the binomial expansion.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613</TotalTime>
  <Words>1380</Words>
  <Application>Microsoft Office PowerPoint</Application>
  <PresentationFormat>On-screen Show (4:3)</PresentationFormat>
  <Paragraphs>176</Paragraphs>
  <Slides>37</Slides>
  <Notes>0</Notes>
  <HiddenSlides>0</HiddenSlides>
  <MMClips>2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Times New Roman</vt:lpstr>
      <vt:lpstr>Arial</vt:lpstr>
      <vt:lpstr>Franklin Gothic Medium</vt:lpstr>
      <vt:lpstr>Franklin Gothic Book</vt:lpstr>
      <vt:lpstr>Wingdings</vt:lpstr>
      <vt:lpstr>Calibri</vt:lpstr>
      <vt:lpstr>Angles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</vt:vector>
  </TitlesOfParts>
  <Company>Bryan City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High School</dc:creator>
  <cp:lastModifiedBy>rajni bala</cp:lastModifiedBy>
  <cp:revision>54</cp:revision>
  <dcterms:created xsi:type="dcterms:W3CDTF">2003-05-23T14:12:06Z</dcterms:created>
  <dcterms:modified xsi:type="dcterms:W3CDTF">2020-05-01T12:01:37Z</dcterms:modified>
</cp:coreProperties>
</file>