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02.xml" ContentType="application/vnd.openxmlformats-officedocument.presentationml.slideLayout+xml"/>
  <Override PartName="/ppt/slideLayouts/slideLayout120.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0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Masters/slideMaster7.xml" ContentType="application/vnd.openxmlformats-officedocument.presentationml.slideMaster+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3" r:id="rId1"/>
    <p:sldMasterId id="2147483804" r:id="rId2"/>
    <p:sldMasterId id="2147483792" r:id="rId3"/>
    <p:sldMasterId id="2147483926" r:id="rId4"/>
    <p:sldMasterId id="2147483999" r:id="rId5"/>
    <p:sldMasterId id="2147484085" r:id="rId6"/>
    <p:sldMasterId id="2147484097" r:id="rId7"/>
  </p:sldMasterIdLst>
  <p:notesMasterIdLst>
    <p:notesMasterId r:id="rId59"/>
  </p:notesMasterIdLst>
  <p:sldIdLst>
    <p:sldId id="357" r:id="rId8"/>
    <p:sldId id="363" r:id="rId9"/>
    <p:sldId id="314" r:id="rId10"/>
    <p:sldId id="258" r:id="rId11"/>
    <p:sldId id="307" r:id="rId12"/>
    <p:sldId id="257" r:id="rId13"/>
    <p:sldId id="315" r:id="rId14"/>
    <p:sldId id="316" r:id="rId15"/>
    <p:sldId id="317" r:id="rId16"/>
    <p:sldId id="318" r:id="rId17"/>
    <p:sldId id="319" r:id="rId18"/>
    <p:sldId id="362" r:id="rId19"/>
    <p:sldId id="320" r:id="rId20"/>
    <p:sldId id="321" r:id="rId21"/>
    <p:sldId id="322" r:id="rId22"/>
    <p:sldId id="323" r:id="rId23"/>
    <p:sldId id="324" r:id="rId24"/>
    <p:sldId id="325" r:id="rId25"/>
    <p:sldId id="326" r:id="rId26"/>
    <p:sldId id="327" r:id="rId27"/>
    <p:sldId id="328" r:id="rId28"/>
    <p:sldId id="329" r:id="rId29"/>
    <p:sldId id="360" r:id="rId30"/>
    <p:sldId id="330" r:id="rId31"/>
    <p:sldId id="331" r:id="rId32"/>
    <p:sldId id="332" r:id="rId33"/>
    <p:sldId id="334" r:id="rId34"/>
    <p:sldId id="358" r:id="rId35"/>
    <p:sldId id="335" r:id="rId36"/>
    <p:sldId id="336" r:id="rId37"/>
    <p:sldId id="259" r:id="rId38"/>
    <p:sldId id="260" r:id="rId39"/>
    <p:sldId id="337" r:id="rId40"/>
    <p:sldId id="338" r:id="rId41"/>
    <p:sldId id="339" r:id="rId42"/>
    <p:sldId id="340" r:id="rId43"/>
    <p:sldId id="341" r:id="rId44"/>
    <p:sldId id="342" r:id="rId45"/>
    <p:sldId id="343" r:id="rId46"/>
    <p:sldId id="344" r:id="rId47"/>
    <p:sldId id="345" r:id="rId48"/>
    <p:sldId id="346" r:id="rId49"/>
    <p:sldId id="347" r:id="rId50"/>
    <p:sldId id="348" r:id="rId51"/>
    <p:sldId id="349" r:id="rId52"/>
    <p:sldId id="350" r:id="rId53"/>
    <p:sldId id="351" r:id="rId54"/>
    <p:sldId id="352" r:id="rId55"/>
    <p:sldId id="354" r:id="rId56"/>
    <p:sldId id="356" r:id="rId57"/>
    <p:sldId id="359"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FFCC"/>
    <a:srgbClr val="FFCC99"/>
    <a:srgbClr val="FFFFFF"/>
    <a:srgbClr val="FFCC66"/>
    <a:srgbClr val="FFFF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97" autoAdjust="0"/>
    <p:restoredTop sz="94574" autoAdjust="0"/>
  </p:normalViewPr>
  <p:slideViewPr>
    <p:cSldViewPr>
      <p:cViewPr varScale="1">
        <p:scale>
          <a:sx n="51" d="100"/>
          <a:sy n="51" d="100"/>
        </p:scale>
        <p:origin x="-1243" y="-72"/>
      </p:cViewPr>
      <p:guideLst>
        <p:guide orient="horz" pos="2160"/>
        <p:guide pos="2880"/>
      </p:guideLst>
    </p:cSldViewPr>
  </p:slideViewPr>
  <p:outlineViewPr>
    <p:cViewPr>
      <p:scale>
        <a:sx n="33" d="100"/>
        <a:sy n="33" d="100"/>
      </p:scale>
      <p:origin x="0" y="690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2E48AB-AB44-44F9-A2CE-B93DB09D6142}" type="datetimeFigureOut">
              <a:rPr lang="en-US" smtClean="0"/>
              <a:pPr/>
              <a:t>5/16/2020</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AB4786-774F-454E-AE06-9F797F2E9ABA}" type="slidenum">
              <a:rPr lang="en-IN" smtClean="0"/>
              <a:pPr/>
              <a:t>‹#›</a:t>
            </a:fld>
            <a:endParaRPr lang="en-IN"/>
          </a:p>
        </p:txBody>
      </p:sp>
    </p:spTree>
    <p:extLst>
      <p:ext uri="{BB962C8B-B14F-4D97-AF65-F5344CB8AC3E}">
        <p14:creationId xmlns:p14="http://schemas.microsoft.com/office/powerpoint/2010/main" xmlns="" val="212631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F0AB4786-774F-454E-AE06-9F797F2E9ABA}" type="slidenum">
              <a:rPr lang="en-IN" smtClean="0"/>
              <a:pPr/>
              <a:t>16</a:t>
            </a:fld>
            <a:endParaRPr lang="en-I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0E07050-777F-484E-A1D6-7DAEB5770BDD}" type="datetimeFigureOut">
              <a:rPr lang="en-US" smtClean="0"/>
              <a:pPr/>
              <a:t>5/16/2020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CB0A3-349D-4728-A7B0-75C074FC7A8F}" type="slidenum">
              <a:rPr lang="en-US" smtClean="0"/>
              <a:pPr/>
              <a:t>‹#›</a:t>
            </a:fld>
            <a:endParaRPr lang="en-US"/>
          </a:p>
        </p:txBody>
      </p:sp>
    </p:spTree>
    <p:extLst>
      <p:ext uri="{BB962C8B-B14F-4D97-AF65-F5344CB8AC3E}">
        <p14:creationId xmlns:p14="http://schemas.microsoft.com/office/powerpoint/2010/main" xmlns="" val="1326448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E07050-777F-484E-A1D6-7DAEB5770BDD}" type="datetimeFigureOut">
              <a:rPr lang="en-US" smtClean="0"/>
              <a:pPr/>
              <a:t>5/16/2020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CB0A3-349D-4728-A7B0-75C074FC7A8F}" type="slidenum">
              <a:rPr lang="en-US" smtClean="0"/>
              <a:pPr/>
              <a:t>‹#›</a:t>
            </a:fld>
            <a:endParaRPr lang="en-US"/>
          </a:p>
        </p:txBody>
      </p:sp>
    </p:spTree>
    <p:extLst>
      <p:ext uri="{BB962C8B-B14F-4D97-AF65-F5344CB8AC3E}">
        <p14:creationId xmlns:p14="http://schemas.microsoft.com/office/powerpoint/2010/main" xmlns="" val="25182646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4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452320" y="6381328"/>
            <a:ext cx="1512168" cy="353144"/>
          </a:xfrm>
        </p:spPr>
        <p:txBody>
          <a:bodyPr/>
          <a:lstStyle/>
          <a:p>
            <a:r>
              <a:rPr lang="en-US" dirty="0"/>
              <a:t>Work is Worship</a:t>
            </a:r>
          </a:p>
        </p:txBody>
      </p:sp>
      <p:sp>
        <p:nvSpPr>
          <p:cNvPr id="8" name="Content Placeholder 7"/>
          <p:cNvSpPr>
            <a:spLocks noGrp="1"/>
          </p:cNvSpPr>
          <p:nvPr>
            <p:ph sz="quarter" idx="1" hasCustomPrompt="1"/>
          </p:nvPr>
        </p:nvSpPr>
        <p:spPr>
          <a:xfrm>
            <a:off x="107504" y="188640"/>
            <a:ext cx="8928992" cy="6552728"/>
          </a:xfrm>
        </p:spPr>
        <p:txBody>
          <a:bodyPr vert="horz"/>
          <a:lstStyle>
            <a:lvl1pPr marL="0" indent="0">
              <a:buNone/>
              <a:defRPr/>
            </a:lvl1pPr>
            <a:lvl3pPr>
              <a:defRPr/>
            </a:lvl3pPr>
          </a:lstStyle>
          <a:p>
            <a:pPr lvl="0" eaLnBrk="1" latinLnBrk="0" hangingPunct="1"/>
            <a:r>
              <a:rPr lang="en-US" dirty="0"/>
              <a:t>	</a:t>
            </a:r>
            <a:endParaRPr kumimoji="0" lang="en-US"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79513" y="188640"/>
            <a:ext cx="720080" cy="698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4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452320" y="6381328"/>
            <a:ext cx="1512168" cy="353144"/>
          </a:xfrm>
        </p:spPr>
        <p:txBody>
          <a:bodyPr/>
          <a:lstStyle/>
          <a:p>
            <a:r>
              <a:rPr lang="en-US" dirty="0"/>
              <a:t>Work is Worship</a:t>
            </a:r>
          </a:p>
        </p:txBody>
      </p:sp>
      <p:sp>
        <p:nvSpPr>
          <p:cNvPr id="8" name="Content Placeholder 7"/>
          <p:cNvSpPr>
            <a:spLocks noGrp="1"/>
          </p:cNvSpPr>
          <p:nvPr>
            <p:ph sz="quarter" idx="1" hasCustomPrompt="1"/>
          </p:nvPr>
        </p:nvSpPr>
        <p:spPr>
          <a:xfrm>
            <a:off x="107504" y="188640"/>
            <a:ext cx="8928992" cy="6552728"/>
          </a:xfrm>
        </p:spPr>
        <p:txBody>
          <a:bodyPr vert="horz"/>
          <a:lstStyle>
            <a:lvl1pPr marL="0" indent="0">
              <a:buNone/>
              <a:defRPr/>
            </a:lvl1pPr>
            <a:lvl3pPr>
              <a:defRPr/>
            </a:lvl3pPr>
          </a:lstStyle>
          <a:p>
            <a:pPr lvl="0" eaLnBrk="1" latinLnBrk="0" hangingPunct="1"/>
            <a:r>
              <a:rPr lang="en-US" dirty="0"/>
              <a:t>	</a:t>
            </a:r>
            <a:endParaRPr kumimoji="0" lang="en-US"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79513" y="188640"/>
            <a:ext cx="720080" cy="698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46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452320" y="6381328"/>
            <a:ext cx="1512168" cy="353144"/>
          </a:xfrm>
        </p:spPr>
        <p:txBody>
          <a:bodyPr/>
          <a:lstStyle/>
          <a:p>
            <a:r>
              <a:rPr lang="en-US" dirty="0"/>
              <a:t>Work is Worship</a:t>
            </a:r>
          </a:p>
        </p:txBody>
      </p:sp>
      <p:sp>
        <p:nvSpPr>
          <p:cNvPr id="8" name="Content Placeholder 7"/>
          <p:cNvSpPr>
            <a:spLocks noGrp="1"/>
          </p:cNvSpPr>
          <p:nvPr>
            <p:ph sz="quarter" idx="1" hasCustomPrompt="1"/>
          </p:nvPr>
        </p:nvSpPr>
        <p:spPr>
          <a:xfrm>
            <a:off x="107504" y="188640"/>
            <a:ext cx="8928992" cy="6552728"/>
          </a:xfrm>
        </p:spPr>
        <p:txBody>
          <a:bodyPr vert="horz"/>
          <a:lstStyle>
            <a:lvl1pPr marL="0" indent="0">
              <a:buNone/>
              <a:defRPr/>
            </a:lvl1pPr>
            <a:lvl3pPr>
              <a:defRPr/>
            </a:lvl3pPr>
          </a:lstStyle>
          <a:p>
            <a:pPr lvl="0" eaLnBrk="1" latinLnBrk="0" hangingPunct="1"/>
            <a:r>
              <a:rPr lang="en-US" dirty="0"/>
              <a:t>	</a:t>
            </a:r>
            <a:endParaRPr kumimoji="0" lang="en-US"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79513" y="188640"/>
            <a:ext cx="720080" cy="698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4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452320" y="6381328"/>
            <a:ext cx="1512168" cy="353144"/>
          </a:xfrm>
        </p:spPr>
        <p:txBody>
          <a:bodyPr/>
          <a:lstStyle/>
          <a:p>
            <a:r>
              <a:rPr lang="en-US" dirty="0"/>
              <a:t>Work is Worship</a:t>
            </a:r>
          </a:p>
        </p:txBody>
      </p:sp>
      <p:sp>
        <p:nvSpPr>
          <p:cNvPr id="8" name="Content Placeholder 7"/>
          <p:cNvSpPr>
            <a:spLocks noGrp="1"/>
          </p:cNvSpPr>
          <p:nvPr>
            <p:ph sz="quarter" idx="1" hasCustomPrompt="1"/>
          </p:nvPr>
        </p:nvSpPr>
        <p:spPr>
          <a:xfrm>
            <a:off x="107504" y="188640"/>
            <a:ext cx="8928992" cy="6552728"/>
          </a:xfrm>
        </p:spPr>
        <p:txBody>
          <a:bodyPr vert="horz"/>
          <a:lstStyle>
            <a:lvl1pPr marL="0" indent="0">
              <a:buNone/>
              <a:defRPr/>
            </a:lvl1pPr>
            <a:lvl3pPr>
              <a:defRPr/>
            </a:lvl3pPr>
          </a:lstStyle>
          <a:p>
            <a:pPr lvl="0" eaLnBrk="1" latinLnBrk="0" hangingPunct="1"/>
            <a:r>
              <a:rPr lang="en-US" dirty="0"/>
              <a:t>	</a:t>
            </a:r>
            <a:endParaRPr kumimoji="0" lang="en-US"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79513" y="188640"/>
            <a:ext cx="720080" cy="698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userDrawn="1">
  <p:cSld name="48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452320" y="6381328"/>
            <a:ext cx="1512168" cy="353144"/>
          </a:xfrm>
        </p:spPr>
        <p:txBody>
          <a:bodyPr/>
          <a:lstStyle/>
          <a:p>
            <a:r>
              <a:rPr lang="en-US" dirty="0"/>
              <a:t>Work is Worship</a:t>
            </a:r>
          </a:p>
        </p:txBody>
      </p:sp>
      <p:sp>
        <p:nvSpPr>
          <p:cNvPr id="8" name="Content Placeholder 7"/>
          <p:cNvSpPr>
            <a:spLocks noGrp="1"/>
          </p:cNvSpPr>
          <p:nvPr>
            <p:ph sz="quarter" idx="1" hasCustomPrompt="1"/>
          </p:nvPr>
        </p:nvSpPr>
        <p:spPr>
          <a:xfrm>
            <a:off x="107504" y="188640"/>
            <a:ext cx="8928992" cy="6552728"/>
          </a:xfrm>
        </p:spPr>
        <p:txBody>
          <a:bodyPr vert="horz"/>
          <a:lstStyle>
            <a:lvl1pPr marL="0" indent="0">
              <a:buNone/>
              <a:defRPr/>
            </a:lvl1pPr>
            <a:lvl3pPr>
              <a:defRPr/>
            </a:lvl3pPr>
          </a:lstStyle>
          <a:p>
            <a:pPr lvl="0" eaLnBrk="1" latinLnBrk="0" hangingPunct="1"/>
            <a:r>
              <a:rPr lang="en-US" dirty="0"/>
              <a:t>	</a:t>
            </a:r>
            <a:endParaRPr kumimoji="0" lang="en-US"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79513" y="188640"/>
            <a:ext cx="720080" cy="698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userDrawn="1">
  <p:cSld name="4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452320" y="6381328"/>
            <a:ext cx="1512168" cy="353144"/>
          </a:xfrm>
        </p:spPr>
        <p:txBody>
          <a:bodyPr/>
          <a:lstStyle/>
          <a:p>
            <a:r>
              <a:rPr lang="en-US" dirty="0"/>
              <a:t>Work is Worship</a:t>
            </a:r>
          </a:p>
        </p:txBody>
      </p:sp>
      <p:sp>
        <p:nvSpPr>
          <p:cNvPr id="8" name="Content Placeholder 7"/>
          <p:cNvSpPr>
            <a:spLocks noGrp="1"/>
          </p:cNvSpPr>
          <p:nvPr>
            <p:ph sz="quarter" idx="1" hasCustomPrompt="1"/>
          </p:nvPr>
        </p:nvSpPr>
        <p:spPr>
          <a:xfrm>
            <a:off x="107504" y="188640"/>
            <a:ext cx="8928992" cy="6552728"/>
          </a:xfrm>
        </p:spPr>
        <p:txBody>
          <a:bodyPr vert="horz"/>
          <a:lstStyle>
            <a:lvl1pPr marL="0" indent="0">
              <a:buNone/>
              <a:defRPr/>
            </a:lvl1pPr>
            <a:lvl3pPr>
              <a:defRPr/>
            </a:lvl3pPr>
          </a:lstStyle>
          <a:p>
            <a:pPr lvl="0" eaLnBrk="1" latinLnBrk="0" hangingPunct="1"/>
            <a:r>
              <a:rPr lang="en-US" dirty="0"/>
              <a:t>	</a:t>
            </a:r>
            <a:endParaRPr kumimoji="0" lang="en-US"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79513" y="188640"/>
            <a:ext cx="720080" cy="698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70917126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8618794-2438-4F9C-8EB4-2A55D3F49F66}" type="datetimeFigureOut">
              <a:rPr lang="en-US" smtClean="0"/>
              <a:pPr/>
              <a:t>5/16/2020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20141-2789-4736-A12D-8110EEB6F94C}" type="slidenum">
              <a:rPr lang="en-US" smtClean="0"/>
              <a:pPr/>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618794-2438-4F9C-8EB4-2A55D3F49F66}" type="datetimeFigureOut">
              <a:rPr lang="en-US" smtClean="0"/>
              <a:pPr/>
              <a:t>5/16/2020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20141-2789-4736-A12D-8110EEB6F94C}" type="slidenum">
              <a:rPr lang="en-US" smtClean="0"/>
              <a:pPr/>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618794-2438-4F9C-8EB4-2A55D3F49F66}" type="datetimeFigureOut">
              <a:rPr lang="en-US" smtClean="0"/>
              <a:pPr/>
              <a:t>5/16/2020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20141-2789-4736-A12D-8110EEB6F9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E07050-777F-484E-A1D6-7DAEB5770BDD}" type="datetimeFigureOut">
              <a:rPr lang="en-US" smtClean="0"/>
              <a:pPr/>
              <a:t>5/16/2020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CB0A3-349D-4728-A7B0-75C074FC7A8F}" type="slidenum">
              <a:rPr lang="en-US" smtClean="0"/>
              <a:pPr/>
              <a:t>‹#›</a:t>
            </a:fld>
            <a:endParaRPr lang="en-US"/>
          </a:p>
        </p:txBody>
      </p:sp>
    </p:spTree>
    <p:extLst>
      <p:ext uri="{BB962C8B-B14F-4D97-AF65-F5344CB8AC3E}">
        <p14:creationId xmlns:p14="http://schemas.microsoft.com/office/powerpoint/2010/main" xmlns="" val="114828046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8618794-2438-4F9C-8EB4-2A55D3F49F66}" type="datetimeFigureOut">
              <a:rPr lang="en-US" smtClean="0"/>
              <a:pPr/>
              <a:t>5/16/2020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C20141-2789-4736-A12D-8110EEB6F94C}" type="slidenum">
              <a:rPr lang="en-US" smtClean="0"/>
              <a:pPr/>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8618794-2438-4F9C-8EB4-2A55D3F49F66}" type="datetimeFigureOut">
              <a:rPr lang="en-US" smtClean="0"/>
              <a:pPr/>
              <a:t>5/16/2020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C20141-2789-4736-A12D-8110EEB6F94C}" type="slidenum">
              <a:rPr lang="en-US" smtClean="0"/>
              <a:pPr/>
              <a:t>‹#›</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618794-2438-4F9C-8EB4-2A55D3F49F66}" type="datetimeFigureOut">
              <a:rPr lang="en-US" smtClean="0"/>
              <a:pPr/>
              <a:t>5/16/2020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C20141-2789-4736-A12D-8110EEB6F94C}" type="slidenum">
              <a:rPr lang="en-US" smtClean="0"/>
              <a:pPr/>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618794-2438-4F9C-8EB4-2A55D3F49F66}" type="datetimeFigureOut">
              <a:rPr lang="en-US" smtClean="0"/>
              <a:pPr/>
              <a:t>5/16/2020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C20141-2789-4736-A12D-8110EEB6F94C}" type="slidenum">
              <a:rPr lang="en-US" smtClean="0"/>
              <a:pPr/>
              <a:t>‹#›</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618794-2438-4F9C-8EB4-2A55D3F49F66}" type="datetimeFigureOut">
              <a:rPr lang="en-US" smtClean="0"/>
              <a:pPr/>
              <a:t>5/16/2020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C20141-2789-4736-A12D-8110EEB6F94C}" type="slidenum">
              <a:rPr lang="en-US" smtClean="0"/>
              <a:pPr/>
              <a:t>‹#›</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618794-2438-4F9C-8EB4-2A55D3F49F66}" type="datetimeFigureOut">
              <a:rPr lang="en-US" smtClean="0"/>
              <a:pPr/>
              <a:t>5/16/2020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C20141-2789-4736-A12D-8110EEB6F94C}" type="slidenum">
              <a:rPr lang="en-US" smtClean="0"/>
              <a:pPr/>
              <a:t>‹#›</a:t>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618794-2438-4F9C-8EB4-2A55D3F49F66}" type="datetimeFigureOut">
              <a:rPr lang="en-US" smtClean="0"/>
              <a:pPr/>
              <a:t>5/16/2020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20141-2789-4736-A12D-8110EEB6F94C}" type="slidenum">
              <a:rPr lang="en-US" smtClean="0"/>
              <a:pPr/>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618794-2438-4F9C-8EB4-2A55D3F49F66}" type="datetimeFigureOut">
              <a:rPr lang="en-US" smtClean="0"/>
              <a:pPr/>
              <a:t>5/16/2020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20141-2789-4736-A12D-8110EEB6F94C}" type="slidenum">
              <a:rPr lang="en-US" smtClean="0"/>
              <a:pPr/>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FADEF47-CDD9-46B9-956D-86FEF85B0BB8}" type="datetimeFigureOut">
              <a:rPr lang="en-US" smtClean="0"/>
              <a:pPr/>
              <a:t>5/16/2020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79EFDA-4F9D-47F6-8013-2559F4CBB48C}" type="slidenum">
              <a:rPr lang="en-US" smtClean="0"/>
              <a:pPr/>
              <a:t>‹#›</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ADEF47-CDD9-46B9-956D-86FEF85B0BB8}" type="datetimeFigureOut">
              <a:rPr lang="en-US" smtClean="0"/>
              <a:pPr/>
              <a:t>5/16/2020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79EFDA-4F9D-47F6-8013-2559F4CBB48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1B846DD-2011-4340-8785-7BBCDCDF7290}" type="datetimeFigureOut">
              <a:rPr lang="en-US" smtClean="0"/>
              <a:pPr/>
              <a:t>5/16/2020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EDBF3B-941B-432E-8BE0-7E0F27431BDE}" type="slidenum">
              <a:rPr lang="en-US" smtClean="0"/>
              <a:pPr/>
              <a:t>‹#›</a:t>
            </a:fld>
            <a:endParaRPr lang="en-US"/>
          </a:p>
        </p:txBody>
      </p:sp>
    </p:spTree>
    <p:extLst>
      <p:ext uri="{BB962C8B-B14F-4D97-AF65-F5344CB8AC3E}">
        <p14:creationId xmlns:p14="http://schemas.microsoft.com/office/powerpoint/2010/main" xmlns="" val="81694276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ADEF47-CDD9-46B9-956D-86FEF85B0BB8}" type="datetimeFigureOut">
              <a:rPr lang="en-US" smtClean="0"/>
              <a:pPr/>
              <a:t>5/16/2020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79EFDA-4F9D-47F6-8013-2559F4CBB48C}" type="slidenum">
              <a:rPr lang="en-US" smtClean="0"/>
              <a:pPr/>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ADEF47-CDD9-46B9-956D-86FEF85B0BB8}" type="datetimeFigureOut">
              <a:rPr lang="en-US" smtClean="0"/>
              <a:pPr/>
              <a:t>5/16/2020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79EFDA-4F9D-47F6-8013-2559F4CBB48C}" type="slidenum">
              <a:rPr lang="en-US" smtClean="0"/>
              <a:pPr/>
              <a: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ADEF47-CDD9-46B9-956D-86FEF85B0BB8}" type="datetimeFigureOut">
              <a:rPr lang="en-US" smtClean="0"/>
              <a:pPr/>
              <a:t>5/16/2020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79EFDA-4F9D-47F6-8013-2559F4CBB48C}" type="slidenum">
              <a:rPr lang="en-US" smtClean="0"/>
              <a:pPr/>
              <a:t>‹#›</a:t>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ADEF47-CDD9-46B9-956D-86FEF85B0BB8}" type="datetimeFigureOut">
              <a:rPr lang="en-US" smtClean="0"/>
              <a:pPr/>
              <a:t>5/16/2020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79EFDA-4F9D-47F6-8013-2559F4CBB48C}" type="slidenum">
              <a:rPr lang="en-US" smtClean="0"/>
              <a:pPr/>
              <a:t>‹#›</a:t>
            </a:fld>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ADEF47-CDD9-46B9-956D-86FEF85B0BB8}" type="datetimeFigureOut">
              <a:rPr lang="en-US" smtClean="0"/>
              <a:pPr/>
              <a:t>5/16/2020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79EFDA-4F9D-47F6-8013-2559F4CBB48C}" type="slidenum">
              <a:rPr lang="en-US" smtClean="0"/>
              <a:pPr/>
              <a:t>‹#›</a:t>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ADEF47-CDD9-46B9-956D-86FEF85B0BB8}" type="datetimeFigureOut">
              <a:rPr lang="en-US" smtClean="0"/>
              <a:pPr/>
              <a:t>5/16/2020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79EFDA-4F9D-47F6-8013-2559F4CBB48C}" type="slidenum">
              <a:rPr lang="en-US" smtClean="0"/>
              <a:pPr/>
              <a:t>‹#›</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ADEF47-CDD9-46B9-956D-86FEF85B0BB8}" type="datetimeFigureOut">
              <a:rPr lang="en-US" smtClean="0"/>
              <a:pPr/>
              <a:t>5/16/2020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79EFDA-4F9D-47F6-8013-2559F4CBB48C}" type="slidenum">
              <a:rPr lang="en-US" smtClean="0"/>
              <a:pPr/>
              <a:t>‹#›</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ADEF47-CDD9-46B9-956D-86FEF85B0BB8}" type="datetimeFigureOut">
              <a:rPr lang="en-US" smtClean="0"/>
              <a:pPr/>
              <a:t>5/16/2020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79EFDA-4F9D-47F6-8013-2559F4CBB48C}" type="slidenum">
              <a:rPr lang="en-US" smtClean="0"/>
              <a:pPr/>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ADEF47-CDD9-46B9-956D-86FEF85B0BB8}" type="datetimeFigureOut">
              <a:rPr lang="en-US" smtClean="0"/>
              <a:pPr/>
              <a:t>5/16/2020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79EFDA-4F9D-47F6-8013-2559F4CBB48C}" type="slidenum">
              <a:rPr lang="en-US" smtClean="0"/>
              <a:pPr/>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848600" cy="8382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DFADEF47-CDD9-46B9-956D-86FEF85B0BB8}" type="datetimeFigureOut">
              <a:rPr lang="en-US" smtClean="0"/>
              <a:pPr/>
              <a:t>5/16/2020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79EFDA-4F9D-47F6-8013-2559F4CBB48C}" type="slidenum">
              <a:rPr lang="en-US" smtClean="0"/>
              <a:pPr/>
              <a:t>‹#›</a:t>
            </a:fld>
            <a:endParaRPr lang="en-US"/>
          </a:p>
        </p:txBody>
      </p:sp>
      <p:pic>
        <p:nvPicPr>
          <p:cNvPr id="6"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07503" y="5152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B846DD-2011-4340-8785-7BBCDCDF7290}" type="datetimeFigureOut">
              <a:rPr lang="en-US" smtClean="0"/>
              <a:pPr/>
              <a:t>5/16/2020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EDBF3B-941B-432E-8BE0-7E0F27431BDE}" type="slidenum">
              <a:rPr lang="en-US" smtClean="0"/>
              <a:pPr/>
              <a:t>‹#›</a:t>
            </a:fld>
            <a:endParaRPr lang="en-US"/>
          </a:p>
        </p:txBody>
      </p:sp>
    </p:spTree>
    <p:extLst>
      <p:ext uri="{BB962C8B-B14F-4D97-AF65-F5344CB8AC3E}">
        <p14:creationId xmlns:p14="http://schemas.microsoft.com/office/powerpoint/2010/main" xmlns="" val="16550669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B846DD-2011-4340-8785-7BBCDCDF7290}" type="datetimeFigureOut">
              <a:rPr lang="en-US" smtClean="0"/>
              <a:pPr/>
              <a:t>5/16/2020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EDBF3B-941B-432E-8BE0-7E0F27431BDE}" type="slidenum">
              <a:rPr lang="en-US" smtClean="0"/>
              <a:pPr/>
              <a:t>‹#›</a:t>
            </a:fld>
            <a:endParaRPr lang="en-US"/>
          </a:p>
        </p:txBody>
      </p:sp>
    </p:spTree>
    <p:extLst>
      <p:ext uri="{BB962C8B-B14F-4D97-AF65-F5344CB8AC3E}">
        <p14:creationId xmlns:p14="http://schemas.microsoft.com/office/powerpoint/2010/main" xmlns="" val="1938814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B846DD-2011-4340-8785-7BBCDCDF7290}" type="datetimeFigureOut">
              <a:rPr lang="en-US" smtClean="0"/>
              <a:pPr/>
              <a:t>5/16/2020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EDBF3B-941B-432E-8BE0-7E0F27431BDE}" type="slidenum">
              <a:rPr lang="en-US" smtClean="0"/>
              <a:pPr/>
              <a:t>‹#›</a:t>
            </a:fld>
            <a:endParaRPr lang="en-US"/>
          </a:p>
        </p:txBody>
      </p:sp>
    </p:spTree>
    <p:extLst>
      <p:ext uri="{BB962C8B-B14F-4D97-AF65-F5344CB8AC3E}">
        <p14:creationId xmlns:p14="http://schemas.microsoft.com/office/powerpoint/2010/main" xmlns="" val="2109402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B846DD-2011-4340-8785-7BBCDCDF7290}" type="datetimeFigureOut">
              <a:rPr lang="en-US" smtClean="0"/>
              <a:pPr/>
              <a:t>5/16/2020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EDBF3B-941B-432E-8BE0-7E0F27431BDE}" type="slidenum">
              <a:rPr lang="en-US" smtClean="0"/>
              <a:pPr/>
              <a:t>‹#›</a:t>
            </a:fld>
            <a:endParaRPr lang="en-US"/>
          </a:p>
        </p:txBody>
      </p:sp>
    </p:spTree>
    <p:extLst>
      <p:ext uri="{BB962C8B-B14F-4D97-AF65-F5344CB8AC3E}">
        <p14:creationId xmlns:p14="http://schemas.microsoft.com/office/powerpoint/2010/main" xmlns="" val="36112409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B846DD-2011-4340-8785-7BBCDCDF7290}" type="datetimeFigureOut">
              <a:rPr lang="en-US" smtClean="0"/>
              <a:pPr/>
              <a:t>5/16/2020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EDBF3B-941B-432E-8BE0-7E0F27431BDE}" type="slidenum">
              <a:rPr lang="en-US" smtClean="0"/>
              <a:pPr/>
              <a:t>‹#›</a:t>
            </a:fld>
            <a:endParaRPr lang="en-US"/>
          </a:p>
        </p:txBody>
      </p:sp>
    </p:spTree>
    <p:extLst>
      <p:ext uri="{BB962C8B-B14F-4D97-AF65-F5344CB8AC3E}">
        <p14:creationId xmlns:p14="http://schemas.microsoft.com/office/powerpoint/2010/main" xmlns="" val="532177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B846DD-2011-4340-8785-7BBCDCDF7290}" type="datetimeFigureOut">
              <a:rPr lang="en-US" smtClean="0"/>
              <a:pPr/>
              <a:t>5/16/2020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EDBF3B-941B-432E-8BE0-7E0F27431BDE}" type="slidenum">
              <a:rPr lang="en-US" smtClean="0"/>
              <a:pPr/>
              <a:t>‹#›</a:t>
            </a:fld>
            <a:endParaRPr lang="en-US"/>
          </a:p>
        </p:txBody>
      </p:sp>
    </p:spTree>
    <p:extLst>
      <p:ext uri="{BB962C8B-B14F-4D97-AF65-F5344CB8AC3E}">
        <p14:creationId xmlns:p14="http://schemas.microsoft.com/office/powerpoint/2010/main" xmlns="" val="657417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B846DD-2011-4340-8785-7BBCDCDF7290}" type="datetimeFigureOut">
              <a:rPr lang="en-US" smtClean="0"/>
              <a:pPr/>
              <a:t>5/16/2020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EDBF3B-941B-432E-8BE0-7E0F27431BDE}" type="slidenum">
              <a:rPr lang="en-US" smtClean="0"/>
              <a:pPr/>
              <a:t>‹#›</a:t>
            </a:fld>
            <a:endParaRPr lang="en-US"/>
          </a:p>
        </p:txBody>
      </p:sp>
    </p:spTree>
    <p:extLst>
      <p:ext uri="{BB962C8B-B14F-4D97-AF65-F5344CB8AC3E}">
        <p14:creationId xmlns:p14="http://schemas.microsoft.com/office/powerpoint/2010/main" xmlns="" val="1249222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E07050-777F-484E-A1D6-7DAEB5770BDD}" type="datetimeFigureOut">
              <a:rPr lang="en-US" smtClean="0"/>
              <a:pPr/>
              <a:t>5/16/2020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CB0A3-349D-4728-A7B0-75C074FC7A8F}" type="slidenum">
              <a:rPr lang="en-US" smtClean="0"/>
              <a:pPr/>
              <a:t>‹#›</a:t>
            </a:fld>
            <a:endParaRPr lang="en-US"/>
          </a:p>
        </p:txBody>
      </p:sp>
    </p:spTree>
    <p:extLst>
      <p:ext uri="{BB962C8B-B14F-4D97-AF65-F5344CB8AC3E}">
        <p14:creationId xmlns:p14="http://schemas.microsoft.com/office/powerpoint/2010/main" xmlns="" val="40532561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B846DD-2011-4340-8785-7BBCDCDF7290}" type="datetimeFigureOut">
              <a:rPr lang="en-US" smtClean="0"/>
              <a:pPr/>
              <a:t>5/16/2020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EDBF3B-941B-432E-8BE0-7E0F27431BDE}" type="slidenum">
              <a:rPr lang="en-US" smtClean="0"/>
              <a:pPr/>
              <a:t>‹#›</a:t>
            </a:fld>
            <a:endParaRPr lang="en-US"/>
          </a:p>
        </p:txBody>
      </p:sp>
    </p:spTree>
    <p:extLst>
      <p:ext uri="{BB962C8B-B14F-4D97-AF65-F5344CB8AC3E}">
        <p14:creationId xmlns:p14="http://schemas.microsoft.com/office/powerpoint/2010/main" xmlns="" val="1671651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B846DD-2011-4340-8785-7BBCDCDF7290}" type="datetimeFigureOut">
              <a:rPr lang="en-US" smtClean="0"/>
              <a:pPr/>
              <a:t>5/16/2020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EDBF3B-941B-432E-8BE0-7E0F27431BDE}" type="slidenum">
              <a:rPr lang="en-US" smtClean="0"/>
              <a:pPr/>
              <a:t>‹#›</a:t>
            </a:fld>
            <a:endParaRPr lang="en-US"/>
          </a:p>
        </p:txBody>
      </p:sp>
    </p:spTree>
    <p:extLst>
      <p:ext uri="{BB962C8B-B14F-4D97-AF65-F5344CB8AC3E}">
        <p14:creationId xmlns:p14="http://schemas.microsoft.com/office/powerpoint/2010/main" xmlns="" val="28040855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B846DD-2011-4340-8785-7BBCDCDF7290}" type="datetimeFigureOut">
              <a:rPr lang="en-US" smtClean="0"/>
              <a:pPr/>
              <a:t>5/16/2020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EDBF3B-941B-432E-8BE0-7E0F27431BDE}" type="slidenum">
              <a:rPr lang="en-US" smtClean="0"/>
              <a:pPr/>
              <a:t>‹#›</a:t>
            </a:fld>
            <a:endParaRPr lang="en-US"/>
          </a:p>
        </p:txBody>
      </p:sp>
    </p:spTree>
    <p:extLst>
      <p:ext uri="{BB962C8B-B14F-4D97-AF65-F5344CB8AC3E}">
        <p14:creationId xmlns:p14="http://schemas.microsoft.com/office/powerpoint/2010/main" xmlns="" val="36757492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73A7242-1F1E-4061-8600-C0147319AD40}" type="datetimeFigureOut">
              <a:rPr lang="en-US" smtClean="0"/>
              <a:pPr/>
              <a:t>5/16/2020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F2AB5B-C7E7-44DA-86F0-A63EA0184548}" type="slidenum">
              <a:rPr lang="en-US" smtClean="0"/>
              <a:pPr/>
              <a:t>‹#›</a:t>
            </a:fld>
            <a:endParaRPr lang="en-US"/>
          </a:p>
        </p:txBody>
      </p:sp>
    </p:spTree>
    <p:extLst>
      <p:ext uri="{BB962C8B-B14F-4D97-AF65-F5344CB8AC3E}">
        <p14:creationId xmlns:p14="http://schemas.microsoft.com/office/powerpoint/2010/main" xmlns="" val="4131880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3A7242-1F1E-4061-8600-C0147319AD40}" type="datetimeFigureOut">
              <a:rPr lang="en-US" smtClean="0"/>
              <a:pPr/>
              <a:t>5/16/2020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F2AB5B-C7E7-44DA-86F0-A63EA0184548}" type="slidenum">
              <a:rPr lang="en-US" smtClean="0"/>
              <a:pPr/>
              <a:t>‹#›</a:t>
            </a:fld>
            <a:endParaRPr lang="en-US"/>
          </a:p>
        </p:txBody>
      </p:sp>
    </p:spTree>
    <p:extLst>
      <p:ext uri="{BB962C8B-B14F-4D97-AF65-F5344CB8AC3E}">
        <p14:creationId xmlns:p14="http://schemas.microsoft.com/office/powerpoint/2010/main" xmlns="" val="8893997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3A7242-1F1E-4061-8600-C0147319AD40}" type="datetimeFigureOut">
              <a:rPr lang="en-US" smtClean="0"/>
              <a:pPr/>
              <a:t>5/16/2020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F2AB5B-C7E7-44DA-86F0-A63EA0184548}" type="slidenum">
              <a:rPr lang="en-US" smtClean="0"/>
              <a:pPr/>
              <a:t>‹#›</a:t>
            </a:fld>
            <a:endParaRPr lang="en-US"/>
          </a:p>
        </p:txBody>
      </p:sp>
    </p:spTree>
    <p:extLst>
      <p:ext uri="{BB962C8B-B14F-4D97-AF65-F5344CB8AC3E}">
        <p14:creationId xmlns:p14="http://schemas.microsoft.com/office/powerpoint/2010/main" xmlns="" val="10542111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3A7242-1F1E-4061-8600-C0147319AD40}" type="datetimeFigureOut">
              <a:rPr lang="en-US" smtClean="0"/>
              <a:pPr/>
              <a:t>5/16/2020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F2AB5B-C7E7-44DA-86F0-A63EA0184548}" type="slidenum">
              <a:rPr lang="en-US" smtClean="0"/>
              <a:pPr/>
              <a:t>‹#›</a:t>
            </a:fld>
            <a:endParaRPr lang="en-US"/>
          </a:p>
        </p:txBody>
      </p:sp>
    </p:spTree>
    <p:extLst>
      <p:ext uri="{BB962C8B-B14F-4D97-AF65-F5344CB8AC3E}">
        <p14:creationId xmlns:p14="http://schemas.microsoft.com/office/powerpoint/2010/main" xmlns="" val="19012342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3A7242-1F1E-4061-8600-C0147319AD40}" type="datetimeFigureOut">
              <a:rPr lang="en-US" smtClean="0"/>
              <a:pPr/>
              <a:t>5/16/2020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F2AB5B-C7E7-44DA-86F0-A63EA0184548}" type="slidenum">
              <a:rPr lang="en-US" smtClean="0"/>
              <a:pPr/>
              <a:t>‹#›</a:t>
            </a:fld>
            <a:endParaRPr lang="en-US"/>
          </a:p>
        </p:txBody>
      </p:sp>
    </p:spTree>
    <p:extLst>
      <p:ext uri="{BB962C8B-B14F-4D97-AF65-F5344CB8AC3E}">
        <p14:creationId xmlns:p14="http://schemas.microsoft.com/office/powerpoint/2010/main" xmlns="" val="31211244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3A7242-1F1E-4061-8600-C0147319AD40}" type="datetimeFigureOut">
              <a:rPr lang="en-US" smtClean="0"/>
              <a:pPr/>
              <a:t>5/16/2020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F2AB5B-C7E7-44DA-86F0-A63EA0184548}" type="slidenum">
              <a:rPr lang="en-US" smtClean="0"/>
              <a:pPr/>
              <a:t>‹#›</a:t>
            </a:fld>
            <a:endParaRPr lang="en-US"/>
          </a:p>
        </p:txBody>
      </p:sp>
    </p:spTree>
    <p:extLst>
      <p:ext uri="{BB962C8B-B14F-4D97-AF65-F5344CB8AC3E}">
        <p14:creationId xmlns:p14="http://schemas.microsoft.com/office/powerpoint/2010/main" xmlns="" val="9549105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3A7242-1F1E-4061-8600-C0147319AD40}" type="datetimeFigureOut">
              <a:rPr lang="en-US" smtClean="0"/>
              <a:pPr/>
              <a:t>5/16/2020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F2AB5B-C7E7-44DA-86F0-A63EA0184548}" type="slidenum">
              <a:rPr lang="en-US" smtClean="0"/>
              <a:pPr/>
              <a:t>‹#›</a:t>
            </a:fld>
            <a:endParaRPr lang="en-US"/>
          </a:p>
        </p:txBody>
      </p:sp>
    </p:spTree>
    <p:extLst>
      <p:ext uri="{BB962C8B-B14F-4D97-AF65-F5344CB8AC3E}">
        <p14:creationId xmlns:p14="http://schemas.microsoft.com/office/powerpoint/2010/main" xmlns="" val="3216168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E07050-777F-484E-A1D6-7DAEB5770BDD}" type="datetimeFigureOut">
              <a:rPr lang="en-US" smtClean="0"/>
              <a:pPr/>
              <a:t>5/16/2020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CB0A3-349D-4728-A7B0-75C074FC7A8F}" type="slidenum">
              <a:rPr lang="en-US" smtClean="0"/>
              <a:pPr/>
              <a:t>‹#›</a:t>
            </a:fld>
            <a:endParaRPr lang="en-US"/>
          </a:p>
        </p:txBody>
      </p:sp>
    </p:spTree>
    <p:extLst>
      <p:ext uri="{BB962C8B-B14F-4D97-AF65-F5344CB8AC3E}">
        <p14:creationId xmlns:p14="http://schemas.microsoft.com/office/powerpoint/2010/main" xmlns="" val="34788994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3A7242-1F1E-4061-8600-C0147319AD40}" type="datetimeFigureOut">
              <a:rPr lang="en-US" smtClean="0"/>
              <a:pPr/>
              <a:t>5/16/2020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F2AB5B-C7E7-44DA-86F0-A63EA0184548}" type="slidenum">
              <a:rPr lang="en-US" smtClean="0"/>
              <a:pPr/>
              <a:t>‹#›</a:t>
            </a:fld>
            <a:endParaRPr lang="en-US"/>
          </a:p>
        </p:txBody>
      </p:sp>
    </p:spTree>
    <p:extLst>
      <p:ext uri="{BB962C8B-B14F-4D97-AF65-F5344CB8AC3E}">
        <p14:creationId xmlns:p14="http://schemas.microsoft.com/office/powerpoint/2010/main" xmlns="" val="17779711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3A7242-1F1E-4061-8600-C0147319AD40}" type="datetimeFigureOut">
              <a:rPr lang="en-US" smtClean="0"/>
              <a:pPr/>
              <a:t>5/16/2020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F2AB5B-C7E7-44DA-86F0-A63EA0184548}" type="slidenum">
              <a:rPr lang="en-US" smtClean="0"/>
              <a:pPr/>
              <a:t>‹#›</a:t>
            </a:fld>
            <a:endParaRPr lang="en-US"/>
          </a:p>
        </p:txBody>
      </p:sp>
    </p:spTree>
    <p:extLst>
      <p:ext uri="{BB962C8B-B14F-4D97-AF65-F5344CB8AC3E}">
        <p14:creationId xmlns:p14="http://schemas.microsoft.com/office/powerpoint/2010/main" xmlns="" val="15688682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3A7242-1F1E-4061-8600-C0147319AD40}" type="datetimeFigureOut">
              <a:rPr lang="en-US" smtClean="0"/>
              <a:pPr/>
              <a:t>5/16/2020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F2AB5B-C7E7-44DA-86F0-A63EA0184548}" type="slidenum">
              <a:rPr lang="en-US" smtClean="0"/>
              <a:pPr/>
              <a:t>‹#›</a:t>
            </a:fld>
            <a:endParaRPr lang="en-US"/>
          </a:p>
        </p:txBody>
      </p:sp>
    </p:spTree>
    <p:extLst>
      <p:ext uri="{BB962C8B-B14F-4D97-AF65-F5344CB8AC3E}">
        <p14:creationId xmlns:p14="http://schemas.microsoft.com/office/powerpoint/2010/main" xmlns="" val="13739633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3A7242-1F1E-4061-8600-C0147319AD40}" type="datetimeFigureOut">
              <a:rPr lang="en-US" smtClean="0"/>
              <a:pPr/>
              <a:t>5/16/2020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F2AB5B-C7E7-44DA-86F0-A63EA0184548}" type="slidenum">
              <a:rPr lang="en-US" smtClean="0"/>
              <a:pPr/>
              <a:t>‹#›</a:t>
            </a:fld>
            <a:endParaRPr lang="en-US"/>
          </a:p>
        </p:txBody>
      </p:sp>
    </p:spTree>
    <p:extLst>
      <p:ext uri="{BB962C8B-B14F-4D97-AF65-F5344CB8AC3E}">
        <p14:creationId xmlns:p14="http://schemas.microsoft.com/office/powerpoint/2010/main" xmlns="" val="15146431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53EA3B6-B6B1-44BE-A81D-8509D87E4533}" type="datetimeFigureOut">
              <a:rPr lang="en-US" smtClean="0"/>
              <a:pPr/>
              <a:t>5/16/2020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6F0722-0AF4-4A8F-B3C4-DF14C925F03C}" type="slidenum">
              <a:rPr lang="en-US" smtClean="0"/>
              <a:pPr/>
              <a:t>‹#›</a:t>
            </a:fld>
            <a:endParaRPr lang="en-US"/>
          </a:p>
        </p:txBody>
      </p:sp>
    </p:spTree>
    <p:extLst>
      <p:ext uri="{BB962C8B-B14F-4D97-AF65-F5344CB8AC3E}">
        <p14:creationId xmlns:p14="http://schemas.microsoft.com/office/powerpoint/2010/main" xmlns="" val="8441170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3EA3B6-B6B1-44BE-A81D-8509D87E4533}" type="datetimeFigureOut">
              <a:rPr lang="en-US" smtClean="0"/>
              <a:pPr/>
              <a:t>5/16/2020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6F0722-0AF4-4A8F-B3C4-DF14C925F03C}" type="slidenum">
              <a:rPr lang="en-US" smtClean="0"/>
              <a:pPr/>
              <a:t>‹#›</a:t>
            </a:fld>
            <a:endParaRPr lang="en-US"/>
          </a:p>
        </p:txBody>
      </p:sp>
    </p:spTree>
    <p:extLst>
      <p:ext uri="{BB962C8B-B14F-4D97-AF65-F5344CB8AC3E}">
        <p14:creationId xmlns:p14="http://schemas.microsoft.com/office/powerpoint/2010/main" xmlns="" val="14492135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3EA3B6-B6B1-44BE-A81D-8509D87E4533}" type="datetimeFigureOut">
              <a:rPr lang="en-US" smtClean="0"/>
              <a:pPr/>
              <a:t>5/16/2020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6F0722-0AF4-4A8F-B3C4-DF14C925F03C}" type="slidenum">
              <a:rPr lang="en-US" smtClean="0"/>
              <a:pPr/>
              <a:t>‹#›</a:t>
            </a:fld>
            <a:endParaRPr lang="en-US"/>
          </a:p>
        </p:txBody>
      </p:sp>
    </p:spTree>
    <p:extLst>
      <p:ext uri="{BB962C8B-B14F-4D97-AF65-F5344CB8AC3E}">
        <p14:creationId xmlns:p14="http://schemas.microsoft.com/office/powerpoint/2010/main" xmlns="" val="10225282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53EA3B6-B6B1-44BE-A81D-8509D87E4533}" type="datetimeFigureOut">
              <a:rPr lang="en-US" smtClean="0"/>
              <a:pPr/>
              <a:t>5/16/2020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6F0722-0AF4-4A8F-B3C4-DF14C925F03C}" type="slidenum">
              <a:rPr lang="en-US" smtClean="0"/>
              <a:pPr/>
              <a:t>‹#›</a:t>
            </a:fld>
            <a:endParaRPr lang="en-US"/>
          </a:p>
        </p:txBody>
      </p:sp>
    </p:spTree>
    <p:extLst>
      <p:ext uri="{BB962C8B-B14F-4D97-AF65-F5344CB8AC3E}">
        <p14:creationId xmlns:p14="http://schemas.microsoft.com/office/powerpoint/2010/main" xmlns="" val="15529925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3EA3B6-B6B1-44BE-A81D-8509D87E4533}" type="datetimeFigureOut">
              <a:rPr lang="en-US" smtClean="0"/>
              <a:pPr/>
              <a:t>5/16/2020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6F0722-0AF4-4A8F-B3C4-DF14C925F03C}" type="slidenum">
              <a:rPr lang="en-US" smtClean="0"/>
              <a:pPr/>
              <a:t>‹#›</a:t>
            </a:fld>
            <a:endParaRPr lang="en-US"/>
          </a:p>
        </p:txBody>
      </p:sp>
    </p:spTree>
    <p:extLst>
      <p:ext uri="{BB962C8B-B14F-4D97-AF65-F5344CB8AC3E}">
        <p14:creationId xmlns:p14="http://schemas.microsoft.com/office/powerpoint/2010/main" xmlns="" val="17568833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53EA3B6-B6B1-44BE-A81D-8509D87E4533}" type="datetimeFigureOut">
              <a:rPr lang="en-US" smtClean="0"/>
              <a:pPr/>
              <a:t>5/16/2020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6F0722-0AF4-4A8F-B3C4-DF14C925F03C}" type="slidenum">
              <a:rPr lang="en-US" smtClean="0"/>
              <a:pPr/>
              <a:t>‹#›</a:t>
            </a:fld>
            <a:endParaRPr lang="en-US"/>
          </a:p>
        </p:txBody>
      </p:sp>
    </p:spTree>
    <p:extLst>
      <p:ext uri="{BB962C8B-B14F-4D97-AF65-F5344CB8AC3E}">
        <p14:creationId xmlns:p14="http://schemas.microsoft.com/office/powerpoint/2010/main" xmlns="" val="403992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E07050-777F-484E-A1D6-7DAEB5770BDD}" type="datetimeFigureOut">
              <a:rPr lang="en-US" smtClean="0"/>
              <a:pPr/>
              <a:t>5/16/2020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DCB0A3-349D-4728-A7B0-75C074FC7A8F}" type="slidenum">
              <a:rPr lang="en-US" smtClean="0"/>
              <a:pPr/>
              <a:t>‹#›</a:t>
            </a:fld>
            <a:endParaRPr lang="en-US"/>
          </a:p>
        </p:txBody>
      </p:sp>
    </p:spTree>
    <p:extLst>
      <p:ext uri="{BB962C8B-B14F-4D97-AF65-F5344CB8AC3E}">
        <p14:creationId xmlns:p14="http://schemas.microsoft.com/office/powerpoint/2010/main" xmlns="" val="40346157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3EA3B6-B6B1-44BE-A81D-8509D87E4533}" type="datetimeFigureOut">
              <a:rPr lang="en-US" smtClean="0"/>
              <a:pPr/>
              <a:t>5/16/2020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6F0722-0AF4-4A8F-B3C4-DF14C925F03C}" type="slidenum">
              <a:rPr lang="en-US" smtClean="0"/>
              <a:pPr/>
              <a:t>‹#›</a:t>
            </a:fld>
            <a:endParaRPr lang="en-US"/>
          </a:p>
        </p:txBody>
      </p:sp>
    </p:spTree>
    <p:extLst>
      <p:ext uri="{BB962C8B-B14F-4D97-AF65-F5344CB8AC3E}">
        <p14:creationId xmlns:p14="http://schemas.microsoft.com/office/powerpoint/2010/main" xmlns="" val="10487475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3EA3B6-B6B1-44BE-A81D-8509D87E4533}" type="datetimeFigureOut">
              <a:rPr lang="en-US" smtClean="0"/>
              <a:pPr/>
              <a:t>5/16/2020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6F0722-0AF4-4A8F-B3C4-DF14C925F03C}" type="slidenum">
              <a:rPr lang="en-US" smtClean="0"/>
              <a:pPr/>
              <a:t>‹#›</a:t>
            </a:fld>
            <a:endParaRPr lang="en-US"/>
          </a:p>
        </p:txBody>
      </p:sp>
    </p:spTree>
    <p:extLst>
      <p:ext uri="{BB962C8B-B14F-4D97-AF65-F5344CB8AC3E}">
        <p14:creationId xmlns:p14="http://schemas.microsoft.com/office/powerpoint/2010/main" xmlns="" val="1077071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3EA3B6-B6B1-44BE-A81D-8509D87E4533}" type="datetimeFigureOut">
              <a:rPr lang="en-US" smtClean="0"/>
              <a:pPr/>
              <a:t>5/16/2020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6F0722-0AF4-4A8F-B3C4-DF14C925F03C}" type="slidenum">
              <a:rPr lang="en-US" smtClean="0"/>
              <a:pPr/>
              <a:t>‹#›</a:t>
            </a:fld>
            <a:endParaRPr lang="en-US"/>
          </a:p>
        </p:txBody>
      </p:sp>
    </p:spTree>
    <p:extLst>
      <p:ext uri="{BB962C8B-B14F-4D97-AF65-F5344CB8AC3E}">
        <p14:creationId xmlns:p14="http://schemas.microsoft.com/office/powerpoint/2010/main" xmlns="" val="31553965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3EA3B6-B6B1-44BE-A81D-8509D87E4533}" type="datetimeFigureOut">
              <a:rPr lang="en-US" smtClean="0"/>
              <a:pPr/>
              <a:t>5/16/2020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6F0722-0AF4-4A8F-B3C4-DF14C925F03C}" type="slidenum">
              <a:rPr lang="en-US" smtClean="0"/>
              <a:pPr/>
              <a:t>‹#›</a:t>
            </a:fld>
            <a:endParaRPr lang="en-US"/>
          </a:p>
        </p:txBody>
      </p:sp>
    </p:spTree>
    <p:extLst>
      <p:ext uri="{BB962C8B-B14F-4D97-AF65-F5344CB8AC3E}">
        <p14:creationId xmlns:p14="http://schemas.microsoft.com/office/powerpoint/2010/main" xmlns="" val="5295973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3EA3B6-B6B1-44BE-A81D-8509D87E4533}" type="datetimeFigureOut">
              <a:rPr lang="en-US" smtClean="0"/>
              <a:pPr/>
              <a:t>5/16/2020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6F0722-0AF4-4A8F-B3C4-DF14C925F03C}" type="slidenum">
              <a:rPr lang="en-US" smtClean="0"/>
              <a:pPr/>
              <a:t>‹#›</a:t>
            </a:fld>
            <a:endParaRPr lang="en-US"/>
          </a:p>
        </p:txBody>
      </p:sp>
    </p:spTree>
    <p:extLst>
      <p:ext uri="{BB962C8B-B14F-4D97-AF65-F5344CB8AC3E}">
        <p14:creationId xmlns:p14="http://schemas.microsoft.com/office/powerpoint/2010/main" xmlns="" val="1545118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3F150D65-C64D-44FB-9152-4CC2DE0C9198}" type="datetime1">
              <a:rPr lang="en-US" smtClean="0"/>
              <a:pPr/>
              <a:t>5/16/2020</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BFEBEB0A-9E3D-4B14-9782-E2AE3DA60D96}"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a:t>Click to edit Master title style</a:t>
            </a:r>
          </a:p>
        </p:txBody>
      </p:sp>
      <p:sp useBgFill="1">
        <p:nvSpPr>
          <p:cNvPr id="14" name="Rounded Rectangle 13"/>
          <p:cNvSpPr/>
          <p:nvPr userDrawn="1"/>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pic>
        <p:nvPicPr>
          <p:cNvPr id="15"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62931" y="87104"/>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85656" y="8639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dirty="0"/>
              <a:t>Click to edit Master title style</a:t>
            </a:r>
          </a:p>
        </p:txBody>
      </p:sp>
      <p:sp>
        <p:nvSpPr>
          <p:cNvPr id="3" name="Text Placeholder 2"/>
          <p:cNvSpPr>
            <a:spLocks noGrp="1"/>
          </p:cNvSpPr>
          <p:nvPr>
            <p:ph type="body" idx="1" hasCustomPrompt="1"/>
          </p:nvPr>
        </p:nvSpPr>
        <p:spPr>
          <a:xfrm>
            <a:off x="722313" y="2547938"/>
            <a:ext cx="7594103" cy="1889174"/>
          </a:xfrm>
        </p:spPr>
        <p:txBody>
          <a:bodyPr anchor="t" anchorCtr="0">
            <a:noAutofit/>
          </a:bodyPr>
          <a:lstStyle>
            <a:lvl1pPr marL="0" indent="0" algn="ctr">
              <a:buNone/>
              <a:defRPr sz="3200" b="1">
                <a:solidFill>
                  <a:schemeClr val="accent1">
                    <a:lumMod val="50000"/>
                  </a:schemeClr>
                </a:solidFill>
                <a:effectLst>
                  <a:outerShdw blurRad="38100" dist="38100" dir="2700000" algn="tl">
                    <a:srgbClr val="000000">
                      <a:alpha val="43137"/>
                    </a:srgbClr>
                  </a:outerShdw>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MATHEMATICS</a:t>
            </a:r>
          </a:p>
          <a:p>
            <a:pPr lvl="0" eaLnBrk="1" latinLnBrk="0" hangingPunct="1"/>
            <a:r>
              <a:rPr kumimoji="0" lang="en-US" dirty="0"/>
              <a:t>CLASS-X</a:t>
            </a:r>
          </a:p>
          <a:p>
            <a:pPr lvl="0" eaLnBrk="1" latinLnBrk="0" hangingPunct="1"/>
            <a:r>
              <a:rPr kumimoji="0" lang="en-US" dirty="0"/>
              <a:t>STATISTICS</a:t>
            </a:r>
          </a:p>
        </p:txBody>
      </p:sp>
      <p:sp>
        <p:nvSpPr>
          <p:cNvPr id="5" name="Footer Placeholder 4"/>
          <p:cNvSpPr>
            <a:spLocks noGrp="1"/>
          </p:cNvSpPr>
          <p:nvPr>
            <p:ph type="ftr" sz="quarter" idx="11"/>
          </p:nvPr>
        </p:nvSpPr>
        <p:spPr>
          <a:xfrm>
            <a:off x="1043608" y="6021288"/>
            <a:ext cx="7128792" cy="601216"/>
          </a:xfrm>
        </p:spPr>
        <p:txBody>
          <a:bodyPr/>
          <a:lstStyle>
            <a:lvl1pPr algn="ctr">
              <a:defRPr sz="2000" b="1">
                <a:solidFill>
                  <a:schemeClr val="tx1"/>
                </a:solidFill>
              </a:defRPr>
            </a:lvl1pPr>
          </a:lstStyle>
          <a:p>
            <a:r>
              <a:rPr lang="en-US" dirty="0"/>
              <a:t>PREPARED BY:</a:t>
            </a:r>
          </a:p>
          <a:p>
            <a:r>
              <a:rPr lang="en-US" sz="2400" dirty="0"/>
              <a:t> SITARAM NAYAK, CHINMAYEE MOHAPATRA</a:t>
            </a:r>
          </a:p>
        </p:txBody>
      </p:sp>
      <p:sp>
        <p:nvSpPr>
          <p:cNvPr id="7" name="Rectangle 6"/>
          <p:cNvSpPr/>
          <p:nvPr userDrawn="1"/>
        </p:nvSpPr>
        <p:spPr>
          <a:xfrm rot="10800000" flipV="1">
            <a:off x="35950" y="908720"/>
            <a:ext cx="9042735" cy="155955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r>
              <a:rPr kumimoji="0" lang="en-US" sz="3600" b="1" dirty="0">
                <a:effectLst>
                  <a:outerShdw blurRad="38100" dist="38100" dir="2700000" algn="tl">
                    <a:srgbClr val="000000">
                      <a:alpha val="43137"/>
                    </a:srgbClr>
                  </a:outerShdw>
                </a:effectLst>
              </a:rPr>
              <a:t>DAV INSTITUTIONS , ODISHA ZONE-1</a:t>
            </a:r>
          </a:p>
          <a:p>
            <a:pPr algn="ctr" eaLnBrk="1" latinLnBrk="0" hangingPunct="1"/>
            <a:r>
              <a:rPr kumimoji="0" lang="en-US" sz="2400" b="1" dirty="0">
                <a:effectLst>
                  <a:outerShdw blurRad="38100" dist="38100" dir="2700000" algn="tl">
                    <a:srgbClr val="000000">
                      <a:alpha val="43137"/>
                    </a:srgbClr>
                  </a:outerShdw>
                </a:effectLst>
              </a:rPr>
              <a:t>DAV PUBLIC SCHOOL, CHANDRASEKHARPUR, BHUBANESWAR</a:t>
            </a:r>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4098"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35950" y="86395"/>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1D8BD707-D9CF-40AE-B4C6-C98DA3205C09}" type="datetimeFigureOut">
              <a:rPr lang="en-US" smtClean="0"/>
              <a:pPr/>
              <a:t>5/16/2020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a:t>Click to edit Master title style</a:t>
            </a:r>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pPr/>
              <a:t>5/16/2020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E07050-777F-484E-A1D6-7DAEB5770BDD}" type="datetimeFigureOut">
              <a:rPr lang="en-US" smtClean="0"/>
              <a:pPr/>
              <a:t>5/16/2020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DCB0A3-349D-4728-A7B0-75C074FC7A8F}" type="slidenum">
              <a:rPr lang="en-US" smtClean="0"/>
              <a:pPr/>
              <a:t>‹#›</a:t>
            </a:fld>
            <a:endParaRPr lang="en-US"/>
          </a:p>
        </p:txBody>
      </p:sp>
    </p:spTree>
    <p:extLst>
      <p:ext uri="{BB962C8B-B14F-4D97-AF65-F5344CB8AC3E}">
        <p14:creationId xmlns:p14="http://schemas.microsoft.com/office/powerpoint/2010/main" xmlns="" val="3292245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170"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07504" y="116632"/>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E07050-777F-484E-A1D6-7DAEB5770BDD}" type="datetimeFigureOut">
              <a:rPr lang="en-US" smtClean="0"/>
              <a:pPr/>
              <a:t>5/16/2020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DCB0A3-349D-4728-A7B0-75C074FC7A8F}" type="slidenum">
              <a:rPr lang="en-US" smtClean="0"/>
              <a:pPr/>
              <a:t>‹#›</a:t>
            </a:fld>
            <a:endParaRPr lang="en-US"/>
          </a:p>
        </p:txBody>
      </p:sp>
      <p:pic>
        <p:nvPicPr>
          <p:cNvPr id="6"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a:t>Click to edit Master title style</a:t>
            </a:r>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a:t>Click to edit Master title style</a:t>
            </a:r>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5/16/2020</a:t>
            </a:fld>
            <a:endParaRPr lang="en-US" dirty="0"/>
          </a:p>
        </p:txBody>
      </p:sp>
      <p:sp>
        <p:nvSpPr>
          <p:cNvPr id="6" name="Footer Placeholder 5"/>
          <p:cNvSpPr>
            <a:spLocks noGrp="1"/>
          </p:cNvSpPr>
          <p:nvPr>
            <p:ph type="ftr" sz="quarter" idx="11"/>
          </p:nvPr>
        </p:nvSpPr>
        <p:spPr>
          <a:xfrm>
            <a:off x="914400" y="6172200"/>
            <a:ext cx="3886200" cy="457200"/>
          </a:xfrm>
        </p:spPr>
        <p:txBody>
          <a:bodyPr/>
          <a:lstStyle/>
          <a:p>
            <a:endParaRPr lang="en-US" dirty="0"/>
          </a:p>
        </p:txBody>
      </p:sp>
      <p:sp>
        <p:nvSpPr>
          <p:cNvPr id="7" name="Slide Number Placeholder 6"/>
          <p:cNvSpPr>
            <a:spLocks noGrp="1"/>
          </p:cNvSpPr>
          <p:nvPr>
            <p:ph type="sldNum" sz="quarter" idx="12"/>
          </p:nvPr>
        </p:nvSpPr>
        <p:spPr>
          <a:xfrm>
            <a:off x="146304" y="6208776"/>
            <a:ext cx="457200" cy="457200"/>
          </a:xfrm>
        </p:spPr>
        <p:txBody>
          <a:bodyPr/>
          <a:lstStyle/>
          <a:p>
            <a:fld id="{B6F15528-21DE-4FAA-801E-634DDDAF4B2B}" type="slidenum">
              <a:rPr lang="en-US" smtClean="0"/>
              <a:pPr/>
              <a:t>‹#›</a:t>
            </a:fld>
            <a:endParaRPr lang="en-US" dirty="0"/>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a:t>Click icon to add picture</a:t>
            </a:r>
            <a:endParaRPr kumimoji="0" 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452320" y="6381328"/>
            <a:ext cx="1512168" cy="353144"/>
          </a:xfrm>
        </p:spPr>
        <p:txBody>
          <a:bodyPr/>
          <a:lstStyle/>
          <a:p>
            <a:r>
              <a:rPr lang="en-US" dirty="0"/>
              <a:t>Work is Worship</a:t>
            </a:r>
          </a:p>
        </p:txBody>
      </p:sp>
      <p:sp>
        <p:nvSpPr>
          <p:cNvPr id="8" name="Content Placeholder 7"/>
          <p:cNvSpPr>
            <a:spLocks noGrp="1"/>
          </p:cNvSpPr>
          <p:nvPr>
            <p:ph sz="quarter" idx="1" hasCustomPrompt="1"/>
          </p:nvPr>
        </p:nvSpPr>
        <p:spPr>
          <a:xfrm>
            <a:off x="107504" y="188640"/>
            <a:ext cx="8928992" cy="6552728"/>
          </a:xfrm>
        </p:spPr>
        <p:txBody>
          <a:bodyPr vert="horz"/>
          <a:lstStyle>
            <a:lvl1pPr marL="0" indent="0">
              <a:buNone/>
              <a:defRPr/>
            </a:lvl1pPr>
            <a:lvl3pPr>
              <a:defRPr/>
            </a:lvl3pPr>
          </a:lstStyle>
          <a:p>
            <a:pPr lvl="0" eaLnBrk="1" latinLnBrk="0" hangingPunct="1"/>
            <a:r>
              <a:rPr lang="en-US" dirty="0"/>
              <a:t>	</a:t>
            </a:r>
            <a:endParaRPr kumimoji="0" lang="en-US"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79513" y="188640"/>
            <a:ext cx="720080" cy="698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452320" y="6381328"/>
            <a:ext cx="1512168" cy="353144"/>
          </a:xfrm>
        </p:spPr>
        <p:txBody>
          <a:bodyPr/>
          <a:lstStyle/>
          <a:p>
            <a:r>
              <a:rPr lang="en-US" dirty="0"/>
              <a:t>Work is Worship</a:t>
            </a:r>
          </a:p>
        </p:txBody>
      </p:sp>
      <p:sp>
        <p:nvSpPr>
          <p:cNvPr id="8" name="Content Placeholder 7"/>
          <p:cNvSpPr>
            <a:spLocks noGrp="1"/>
          </p:cNvSpPr>
          <p:nvPr>
            <p:ph sz="quarter" idx="1" hasCustomPrompt="1"/>
          </p:nvPr>
        </p:nvSpPr>
        <p:spPr>
          <a:xfrm>
            <a:off x="107504" y="188640"/>
            <a:ext cx="8928992" cy="6552728"/>
          </a:xfrm>
        </p:spPr>
        <p:txBody>
          <a:bodyPr vert="horz"/>
          <a:lstStyle>
            <a:lvl1pPr marL="0" indent="0">
              <a:buNone/>
              <a:defRPr/>
            </a:lvl1pPr>
            <a:lvl3pPr>
              <a:defRPr/>
            </a:lvl3pPr>
          </a:lstStyle>
          <a:p>
            <a:pPr lvl="0" eaLnBrk="1" latinLnBrk="0" hangingPunct="1"/>
            <a:r>
              <a:rPr lang="en-US" dirty="0"/>
              <a:t>	</a:t>
            </a:r>
            <a:endParaRPr kumimoji="0" lang="en-US"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79513" y="188640"/>
            <a:ext cx="720080" cy="698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452320" y="6381328"/>
            <a:ext cx="1512168" cy="353144"/>
          </a:xfrm>
        </p:spPr>
        <p:txBody>
          <a:bodyPr/>
          <a:lstStyle/>
          <a:p>
            <a:r>
              <a:rPr lang="en-US" dirty="0"/>
              <a:t>Work is Worship</a:t>
            </a:r>
          </a:p>
        </p:txBody>
      </p:sp>
      <p:sp>
        <p:nvSpPr>
          <p:cNvPr id="8" name="Content Placeholder 7"/>
          <p:cNvSpPr>
            <a:spLocks noGrp="1"/>
          </p:cNvSpPr>
          <p:nvPr>
            <p:ph sz="quarter" idx="1" hasCustomPrompt="1"/>
          </p:nvPr>
        </p:nvSpPr>
        <p:spPr>
          <a:xfrm>
            <a:off x="107504" y="188640"/>
            <a:ext cx="8928992" cy="6552728"/>
          </a:xfrm>
        </p:spPr>
        <p:txBody>
          <a:bodyPr vert="horz"/>
          <a:lstStyle>
            <a:lvl1pPr marL="0" indent="0">
              <a:buNone/>
              <a:defRPr/>
            </a:lvl1pPr>
            <a:lvl3pPr>
              <a:defRPr/>
            </a:lvl3pPr>
          </a:lstStyle>
          <a:p>
            <a:pPr lvl="0" eaLnBrk="1" latinLnBrk="0" hangingPunct="1"/>
            <a:r>
              <a:rPr lang="en-US" dirty="0"/>
              <a:t>	</a:t>
            </a:r>
            <a:endParaRPr kumimoji="0" lang="en-US"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79513" y="188640"/>
            <a:ext cx="720080" cy="698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E07050-777F-484E-A1D6-7DAEB5770BDD}" type="datetimeFigureOut">
              <a:rPr lang="en-US" smtClean="0"/>
              <a:pPr/>
              <a:t>5/16/2020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DCB0A3-349D-4728-A7B0-75C074FC7A8F}" type="slidenum">
              <a:rPr lang="en-US" smtClean="0"/>
              <a:pPr/>
              <a:t>‹#›</a:t>
            </a:fld>
            <a:endParaRPr lang="en-US"/>
          </a:p>
        </p:txBody>
      </p:sp>
    </p:spTree>
    <p:extLst>
      <p:ext uri="{BB962C8B-B14F-4D97-AF65-F5344CB8AC3E}">
        <p14:creationId xmlns:p14="http://schemas.microsoft.com/office/powerpoint/2010/main" xmlns="" val="12195428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452320" y="6381328"/>
            <a:ext cx="1512168" cy="353144"/>
          </a:xfrm>
        </p:spPr>
        <p:txBody>
          <a:bodyPr/>
          <a:lstStyle/>
          <a:p>
            <a:r>
              <a:rPr lang="en-US" dirty="0"/>
              <a:t>Work is Worship</a:t>
            </a:r>
          </a:p>
        </p:txBody>
      </p:sp>
      <p:sp>
        <p:nvSpPr>
          <p:cNvPr id="8" name="Content Placeholder 7"/>
          <p:cNvSpPr>
            <a:spLocks noGrp="1"/>
          </p:cNvSpPr>
          <p:nvPr>
            <p:ph sz="quarter" idx="1" hasCustomPrompt="1"/>
          </p:nvPr>
        </p:nvSpPr>
        <p:spPr>
          <a:xfrm>
            <a:off x="107504" y="188640"/>
            <a:ext cx="8928992" cy="6552728"/>
          </a:xfrm>
        </p:spPr>
        <p:txBody>
          <a:bodyPr vert="horz"/>
          <a:lstStyle>
            <a:lvl1pPr marL="0" indent="0">
              <a:buNone/>
              <a:defRPr/>
            </a:lvl1pPr>
            <a:lvl3pPr>
              <a:defRPr/>
            </a:lvl3pPr>
          </a:lstStyle>
          <a:p>
            <a:pPr lvl="0" eaLnBrk="1" latinLnBrk="0" hangingPunct="1"/>
            <a:r>
              <a:rPr lang="en-US" dirty="0"/>
              <a:t>	</a:t>
            </a:r>
            <a:endParaRPr kumimoji="0" lang="en-US"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79513" y="188640"/>
            <a:ext cx="720080" cy="698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452320" y="6381328"/>
            <a:ext cx="1512168" cy="353144"/>
          </a:xfrm>
        </p:spPr>
        <p:txBody>
          <a:bodyPr/>
          <a:lstStyle/>
          <a:p>
            <a:r>
              <a:rPr lang="en-US" dirty="0"/>
              <a:t>Work is Worship</a:t>
            </a:r>
          </a:p>
        </p:txBody>
      </p:sp>
      <p:sp>
        <p:nvSpPr>
          <p:cNvPr id="8" name="Content Placeholder 7"/>
          <p:cNvSpPr>
            <a:spLocks noGrp="1"/>
          </p:cNvSpPr>
          <p:nvPr>
            <p:ph sz="quarter" idx="1" hasCustomPrompt="1"/>
          </p:nvPr>
        </p:nvSpPr>
        <p:spPr>
          <a:xfrm>
            <a:off x="107504" y="188640"/>
            <a:ext cx="8928992" cy="6552728"/>
          </a:xfrm>
        </p:spPr>
        <p:txBody>
          <a:bodyPr vert="horz"/>
          <a:lstStyle>
            <a:lvl1pPr marL="0" indent="0">
              <a:buNone/>
              <a:defRPr/>
            </a:lvl1pPr>
            <a:lvl3pPr>
              <a:defRPr/>
            </a:lvl3pPr>
          </a:lstStyle>
          <a:p>
            <a:pPr lvl="0" eaLnBrk="1" latinLnBrk="0" hangingPunct="1"/>
            <a:r>
              <a:rPr lang="en-US" dirty="0"/>
              <a:t>	</a:t>
            </a:r>
            <a:endParaRPr kumimoji="0" lang="en-US"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79513" y="188640"/>
            <a:ext cx="720080" cy="698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452320" y="6381328"/>
            <a:ext cx="1512168" cy="353144"/>
          </a:xfrm>
        </p:spPr>
        <p:txBody>
          <a:bodyPr/>
          <a:lstStyle/>
          <a:p>
            <a:r>
              <a:rPr lang="en-US" dirty="0"/>
              <a:t>Work is Worship</a:t>
            </a:r>
          </a:p>
        </p:txBody>
      </p:sp>
      <p:sp>
        <p:nvSpPr>
          <p:cNvPr id="8" name="Content Placeholder 7"/>
          <p:cNvSpPr>
            <a:spLocks noGrp="1"/>
          </p:cNvSpPr>
          <p:nvPr>
            <p:ph sz="quarter" idx="1" hasCustomPrompt="1"/>
          </p:nvPr>
        </p:nvSpPr>
        <p:spPr>
          <a:xfrm>
            <a:off x="107504" y="188640"/>
            <a:ext cx="8928992" cy="6552728"/>
          </a:xfrm>
        </p:spPr>
        <p:txBody>
          <a:bodyPr vert="horz"/>
          <a:lstStyle>
            <a:lvl1pPr marL="0" indent="0">
              <a:buNone/>
              <a:defRPr/>
            </a:lvl1pPr>
            <a:lvl3pPr>
              <a:defRPr/>
            </a:lvl3pPr>
          </a:lstStyle>
          <a:p>
            <a:pPr lvl="0" eaLnBrk="1" latinLnBrk="0" hangingPunct="1"/>
            <a:r>
              <a:rPr lang="en-US" dirty="0"/>
              <a:t>	</a:t>
            </a:r>
            <a:endParaRPr kumimoji="0" lang="en-US"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79513" y="188640"/>
            <a:ext cx="720080" cy="698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452320" y="6381328"/>
            <a:ext cx="1512168" cy="353144"/>
          </a:xfrm>
        </p:spPr>
        <p:txBody>
          <a:bodyPr/>
          <a:lstStyle/>
          <a:p>
            <a:r>
              <a:rPr lang="en-US" dirty="0"/>
              <a:t>Work is Worship</a:t>
            </a:r>
          </a:p>
        </p:txBody>
      </p:sp>
      <p:sp>
        <p:nvSpPr>
          <p:cNvPr id="8" name="Content Placeholder 7"/>
          <p:cNvSpPr>
            <a:spLocks noGrp="1"/>
          </p:cNvSpPr>
          <p:nvPr>
            <p:ph sz="quarter" idx="1" hasCustomPrompt="1"/>
          </p:nvPr>
        </p:nvSpPr>
        <p:spPr>
          <a:xfrm>
            <a:off x="107504" y="188640"/>
            <a:ext cx="8928992" cy="6552728"/>
          </a:xfrm>
        </p:spPr>
        <p:txBody>
          <a:bodyPr vert="horz"/>
          <a:lstStyle>
            <a:lvl1pPr marL="0" indent="0">
              <a:buNone/>
              <a:defRPr/>
            </a:lvl1pPr>
            <a:lvl3pPr>
              <a:defRPr/>
            </a:lvl3pPr>
          </a:lstStyle>
          <a:p>
            <a:pPr lvl="0" eaLnBrk="1" latinLnBrk="0" hangingPunct="1"/>
            <a:r>
              <a:rPr lang="en-US" dirty="0"/>
              <a:t>	</a:t>
            </a:r>
            <a:endParaRPr kumimoji="0" lang="en-US"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79513" y="188640"/>
            <a:ext cx="720080" cy="698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8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452320" y="6381328"/>
            <a:ext cx="1512168" cy="353144"/>
          </a:xfrm>
        </p:spPr>
        <p:txBody>
          <a:bodyPr/>
          <a:lstStyle/>
          <a:p>
            <a:r>
              <a:rPr lang="en-US" dirty="0"/>
              <a:t>Work is Worship</a:t>
            </a:r>
          </a:p>
        </p:txBody>
      </p:sp>
      <p:sp>
        <p:nvSpPr>
          <p:cNvPr id="8" name="Content Placeholder 7"/>
          <p:cNvSpPr>
            <a:spLocks noGrp="1"/>
          </p:cNvSpPr>
          <p:nvPr>
            <p:ph sz="quarter" idx="1" hasCustomPrompt="1"/>
          </p:nvPr>
        </p:nvSpPr>
        <p:spPr>
          <a:xfrm>
            <a:off x="107504" y="188640"/>
            <a:ext cx="8928992" cy="6552728"/>
          </a:xfrm>
        </p:spPr>
        <p:txBody>
          <a:bodyPr vert="horz"/>
          <a:lstStyle>
            <a:lvl1pPr marL="0" indent="0">
              <a:buNone/>
              <a:defRPr/>
            </a:lvl1pPr>
            <a:lvl3pPr>
              <a:defRPr/>
            </a:lvl3pPr>
          </a:lstStyle>
          <a:p>
            <a:pPr lvl="0" eaLnBrk="1" latinLnBrk="0" hangingPunct="1"/>
            <a:r>
              <a:rPr lang="en-US" dirty="0"/>
              <a:t>	</a:t>
            </a:r>
            <a:endParaRPr kumimoji="0" lang="en-US"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79513" y="188640"/>
            <a:ext cx="720080" cy="698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452320" y="6381328"/>
            <a:ext cx="1512168" cy="353144"/>
          </a:xfrm>
        </p:spPr>
        <p:txBody>
          <a:bodyPr/>
          <a:lstStyle/>
          <a:p>
            <a:r>
              <a:rPr lang="en-US" dirty="0"/>
              <a:t>Work is Worship</a:t>
            </a:r>
          </a:p>
        </p:txBody>
      </p:sp>
      <p:sp>
        <p:nvSpPr>
          <p:cNvPr id="8" name="Content Placeholder 7"/>
          <p:cNvSpPr>
            <a:spLocks noGrp="1"/>
          </p:cNvSpPr>
          <p:nvPr>
            <p:ph sz="quarter" idx="1" hasCustomPrompt="1"/>
          </p:nvPr>
        </p:nvSpPr>
        <p:spPr>
          <a:xfrm>
            <a:off x="107504" y="188640"/>
            <a:ext cx="8928992" cy="6552728"/>
          </a:xfrm>
        </p:spPr>
        <p:txBody>
          <a:bodyPr vert="horz"/>
          <a:lstStyle>
            <a:lvl1pPr marL="0" indent="0">
              <a:buNone/>
              <a:defRPr/>
            </a:lvl1pPr>
            <a:lvl3pPr>
              <a:defRPr/>
            </a:lvl3pPr>
          </a:lstStyle>
          <a:p>
            <a:pPr lvl="0" eaLnBrk="1" latinLnBrk="0" hangingPunct="1"/>
            <a:r>
              <a:rPr lang="en-US" dirty="0"/>
              <a:t>	</a:t>
            </a:r>
            <a:endParaRPr kumimoji="0" lang="en-US"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79513" y="188640"/>
            <a:ext cx="720080" cy="698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1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452320" y="6381328"/>
            <a:ext cx="1512168" cy="353144"/>
          </a:xfrm>
        </p:spPr>
        <p:txBody>
          <a:bodyPr/>
          <a:lstStyle/>
          <a:p>
            <a:r>
              <a:rPr lang="en-US" dirty="0"/>
              <a:t>Work is Worship</a:t>
            </a:r>
          </a:p>
        </p:txBody>
      </p:sp>
      <p:sp>
        <p:nvSpPr>
          <p:cNvPr id="8" name="Content Placeholder 7"/>
          <p:cNvSpPr>
            <a:spLocks noGrp="1"/>
          </p:cNvSpPr>
          <p:nvPr>
            <p:ph sz="quarter" idx="1" hasCustomPrompt="1"/>
          </p:nvPr>
        </p:nvSpPr>
        <p:spPr>
          <a:xfrm>
            <a:off x="107504" y="188640"/>
            <a:ext cx="8928992" cy="6552728"/>
          </a:xfrm>
        </p:spPr>
        <p:txBody>
          <a:bodyPr vert="horz"/>
          <a:lstStyle>
            <a:lvl1pPr marL="0" indent="0">
              <a:buNone/>
              <a:defRPr/>
            </a:lvl1pPr>
            <a:lvl3pPr>
              <a:defRPr/>
            </a:lvl3pPr>
          </a:lstStyle>
          <a:p>
            <a:pPr lvl="0" eaLnBrk="1" latinLnBrk="0" hangingPunct="1"/>
            <a:r>
              <a:rPr lang="en-US" dirty="0"/>
              <a:t>	</a:t>
            </a:r>
            <a:endParaRPr kumimoji="0" lang="en-US"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79513" y="188640"/>
            <a:ext cx="720080" cy="698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1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452320" y="6381328"/>
            <a:ext cx="1512168" cy="353144"/>
          </a:xfrm>
        </p:spPr>
        <p:txBody>
          <a:bodyPr/>
          <a:lstStyle/>
          <a:p>
            <a:r>
              <a:rPr lang="en-US" dirty="0"/>
              <a:t>Work is Worship</a:t>
            </a:r>
          </a:p>
        </p:txBody>
      </p:sp>
      <p:sp>
        <p:nvSpPr>
          <p:cNvPr id="8" name="Content Placeholder 7"/>
          <p:cNvSpPr>
            <a:spLocks noGrp="1"/>
          </p:cNvSpPr>
          <p:nvPr>
            <p:ph sz="quarter" idx="1" hasCustomPrompt="1"/>
          </p:nvPr>
        </p:nvSpPr>
        <p:spPr>
          <a:xfrm>
            <a:off x="107504" y="188640"/>
            <a:ext cx="8928992" cy="6552728"/>
          </a:xfrm>
        </p:spPr>
        <p:txBody>
          <a:bodyPr vert="horz"/>
          <a:lstStyle>
            <a:lvl1pPr marL="0" indent="0">
              <a:buNone/>
              <a:defRPr/>
            </a:lvl1pPr>
            <a:lvl3pPr>
              <a:defRPr/>
            </a:lvl3pPr>
          </a:lstStyle>
          <a:p>
            <a:pPr lvl="0" eaLnBrk="1" latinLnBrk="0" hangingPunct="1"/>
            <a:r>
              <a:rPr lang="en-US" dirty="0"/>
              <a:t>	</a:t>
            </a:r>
            <a:endParaRPr kumimoji="0" lang="en-US"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79513" y="188640"/>
            <a:ext cx="720080" cy="698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1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452320" y="6381328"/>
            <a:ext cx="1512168" cy="353144"/>
          </a:xfrm>
        </p:spPr>
        <p:txBody>
          <a:bodyPr/>
          <a:lstStyle/>
          <a:p>
            <a:r>
              <a:rPr lang="en-US" dirty="0"/>
              <a:t>Work is Worship</a:t>
            </a:r>
          </a:p>
        </p:txBody>
      </p:sp>
      <p:sp>
        <p:nvSpPr>
          <p:cNvPr id="8" name="Content Placeholder 7"/>
          <p:cNvSpPr>
            <a:spLocks noGrp="1"/>
          </p:cNvSpPr>
          <p:nvPr>
            <p:ph sz="quarter" idx="1" hasCustomPrompt="1"/>
          </p:nvPr>
        </p:nvSpPr>
        <p:spPr>
          <a:xfrm>
            <a:off x="107504" y="188640"/>
            <a:ext cx="8928992" cy="6552728"/>
          </a:xfrm>
        </p:spPr>
        <p:txBody>
          <a:bodyPr vert="horz"/>
          <a:lstStyle>
            <a:lvl1pPr marL="0" indent="0">
              <a:buNone/>
              <a:defRPr/>
            </a:lvl1pPr>
            <a:lvl3pPr>
              <a:defRPr/>
            </a:lvl3pPr>
          </a:lstStyle>
          <a:p>
            <a:pPr lvl="0" eaLnBrk="1" latinLnBrk="0" hangingPunct="1"/>
            <a:r>
              <a:rPr lang="en-US" dirty="0"/>
              <a:t>	</a:t>
            </a:r>
            <a:endParaRPr kumimoji="0" lang="en-US"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79513" y="188640"/>
            <a:ext cx="720080" cy="698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1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452320" y="6381328"/>
            <a:ext cx="1512168" cy="353144"/>
          </a:xfrm>
        </p:spPr>
        <p:txBody>
          <a:bodyPr/>
          <a:lstStyle/>
          <a:p>
            <a:r>
              <a:rPr lang="en-US" dirty="0"/>
              <a:t>Work is Worship</a:t>
            </a:r>
          </a:p>
        </p:txBody>
      </p:sp>
      <p:sp>
        <p:nvSpPr>
          <p:cNvPr id="8" name="Content Placeholder 7"/>
          <p:cNvSpPr>
            <a:spLocks noGrp="1"/>
          </p:cNvSpPr>
          <p:nvPr>
            <p:ph sz="quarter" idx="1" hasCustomPrompt="1"/>
          </p:nvPr>
        </p:nvSpPr>
        <p:spPr>
          <a:xfrm>
            <a:off x="107504" y="188640"/>
            <a:ext cx="8928992" cy="6552728"/>
          </a:xfrm>
        </p:spPr>
        <p:txBody>
          <a:bodyPr vert="horz"/>
          <a:lstStyle>
            <a:lvl1pPr marL="0" indent="0">
              <a:buNone/>
              <a:defRPr/>
            </a:lvl1pPr>
            <a:lvl3pPr>
              <a:defRPr/>
            </a:lvl3pPr>
          </a:lstStyle>
          <a:p>
            <a:pPr lvl="0" eaLnBrk="1" latinLnBrk="0" hangingPunct="1"/>
            <a:r>
              <a:rPr lang="en-US" dirty="0"/>
              <a:t>	</a:t>
            </a:r>
            <a:endParaRPr kumimoji="0" lang="en-US"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79513" y="188640"/>
            <a:ext cx="720080" cy="698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E07050-777F-484E-A1D6-7DAEB5770BDD}" type="datetimeFigureOut">
              <a:rPr lang="en-US" smtClean="0"/>
              <a:pPr/>
              <a:t>5/16/2020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DCB0A3-349D-4728-A7B0-75C074FC7A8F}" type="slidenum">
              <a:rPr lang="en-US" smtClean="0"/>
              <a:pPr/>
              <a:t>‹#›</a:t>
            </a:fld>
            <a:endParaRPr lang="en-US"/>
          </a:p>
        </p:txBody>
      </p:sp>
    </p:spTree>
    <p:extLst>
      <p:ext uri="{BB962C8B-B14F-4D97-AF65-F5344CB8AC3E}">
        <p14:creationId xmlns:p14="http://schemas.microsoft.com/office/powerpoint/2010/main" xmlns="" val="31551470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1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452320" y="6381328"/>
            <a:ext cx="1512168" cy="353144"/>
          </a:xfrm>
        </p:spPr>
        <p:txBody>
          <a:bodyPr/>
          <a:lstStyle/>
          <a:p>
            <a:r>
              <a:rPr lang="en-US" dirty="0"/>
              <a:t>Work is Worship</a:t>
            </a:r>
          </a:p>
        </p:txBody>
      </p:sp>
      <p:sp>
        <p:nvSpPr>
          <p:cNvPr id="8" name="Content Placeholder 7"/>
          <p:cNvSpPr>
            <a:spLocks noGrp="1"/>
          </p:cNvSpPr>
          <p:nvPr>
            <p:ph sz="quarter" idx="1" hasCustomPrompt="1"/>
          </p:nvPr>
        </p:nvSpPr>
        <p:spPr>
          <a:xfrm>
            <a:off x="107504" y="188640"/>
            <a:ext cx="8928992" cy="6552728"/>
          </a:xfrm>
        </p:spPr>
        <p:txBody>
          <a:bodyPr vert="horz"/>
          <a:lstStyle>
            <a:lvl1pPr marL="0" indent="0">
              <a:buNone/>
              <a:defRPr/>
            </a:lvl1pPr>
            <a:lvl3pPr>
              <a:defRPr/>
            </a:lvl3pPr>
          </a:lstStyle>
          <a:p>
            <a:pPr lvl="0" eaLnBrk="1" latinLnBrk="0" hangingPunct="1"/>
            <a:r>
              <a:rPr lang="en-US" dirty="0"/>
              <a:t>	</a:t>
            </a:r>
            <a:endParaRPr kumimoji="0" lang="en-US"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79513" y="188640"/>
            <a:ext cx="720080" cy="698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1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452320" y="6381328"/>
            <a:ext cx="1512168" cy="353144"/>
          </a:xfrm>
        </p:spPr>
        <p:txBody>
          <a:bodyPr/>
          <a:lstStyle/>
          <a:p>
            <a:r>
              <a:rPr lang="en-US" dirty="0"/>
              <a:t>Work is Worship</a:t>
            </a:r>
          </a:p>
        </p:txBody>
      </p:sp>
      <p:sp>
        <p:nvSpPr>
          <p:cNvPr id="8" name="Content Placeholder 7"/>
          <p:cNvSpPr>
            <a:spLocks noGrp="1"/>
          </p:cNvSpPr>
          <p:nvPr>
            <p:ph sz="quarter" idx="1" hasCustomPrompt="1"/>
          </p:nvPr>
        </p:nvSpPr>
        <p:spPr>
          <a:xfrm>
            <a:off x="107504" y="188640"/>
            <a:ext cx="8928992" cy="6552728"/>
          </a:xfrm>
        </p:spPr>
        <p:txBody>
          <a:bodyPr vert="horz"/>
          <a:lstStyle>
            <a:lvl1pPr marL="0" indent="0">
              <a:buNone/>
              <a:defRPr/>
            </a:lvl1pPr>
            <a:lvl3pPr>
              <a:defRPr/>
            </a:lvl3pPr>
          </a:lstStyle>
          <a:p>
            <a:pPr lvl="0" eaLnBrk="1" latinLnBrk="0" hangingPunct="1"/>
            <a:r>
              <a:rPr lang="en-US" dirty="0"/>
              <a:t>	</a:t>
            </a:r>
            <a:endParaRPr kumimoji="0" lang="en-US"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79513" y="188640"/>
            <a:ext cx="720080" cy="698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16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452320" y="6381328"/>
            <a:ext cx="1512168" cy="353144"/>
          </a:xfrm>
        </p:spPr>
        <p:txBody>
          <a:bodyPr/>
          <a:lstStyle/>
          <a:p>
            <a:r>
              <a:rPr lang="en-US" dirty="0"/>
              <a:t>Work is Worship</a:t>
            </a:r>
          </a:p>
        </p:txBody>
      </p:sp>
      <p:sp>
        <p:nvSpPr>
          <p:cNvPr id="8" name="Content Placeholder 7"/>
          <p:cNvSpPr>
            <a:spLocks noGrp="1"/>
          </p:cNvSpPr>
          <p:nvPr>
            <p:ph sz="quarter" idx="1" hasCustomPrompt="1"/>
          </p:nvPr>
        </p:nvSpPr>
        <p:spPr>
          <a:xfrm>
            <a:off x="107504" y="188640"/>
            <a:ext cx="8928992" cy="6552728"/>
          </a:xfrm>
        </p:spPr>
        <p:txBody>
          <a:bodyPr vert="horz"/>
          <a:lstStyle>
            <a:lvl1pPr marL="0" indent="0">
              <a:buNone/>
              <a:defRPr/>
            </a:lvl1pPr>
            <a:lvl3pPr>
              <a:defRPr/>
            </a:lvl3pPr>
          </a:lstStyle>
          <a:p>
            <a:pPr lvl="0" eaLnBrk="1" latinLnBrk="0" hangingPunct="1"/>
            <a:r>
              <a:rPr lang="en-US" dirty="0"/>
              <a:t>	</a:t>
            </a:r>
            <a:endParaRPr kumimoji="0" lang="en-US"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79513" y="188640"/>
            <a:ext cx="720080" cy="698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1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452320" y="6381328"/>
            <a:ext cx="1512168" cy="353144"/>
          </a:xfrm>
        </p:spPr>
        <p:txBody>
          <a:bodyPr/>
          <a:lstStyle/>
          <a:p>
            <a:r>
              <a:rPr lang="en-US" dirty="0"/>
              <a:t>Work is Worship</a:t>
            </a:r>
          </a:p>
        </p:txBody>
      </p:sp>
      <p:sp>
        <p:nvSpPr>
          <p:cNvPr id="8" name="Content Placeholder 7"/>
          <p:cNvSpPr>
            <a:spLocks noGrp="1"/>
          </p:cNvSpPr>
          <p:nvPr>
            <p:ph sz="quarter" idx="1" hasCustomPrompt="1"/>
          </p:nvPr>
        </p:nvSpPr>
        <p:spPr>
          <a:xfrm>
            <a:off x="107504" y="188640"/>
            <a:ext cx="8928992" cy="6552728"/>
          </a:xfrm>
        </p:spPr>
        <p:txBody>
          <a:bodyPr vert="horz"/>
          <a:lstStyle>
            <a:lvl1pPr marL="0" indent="0">
              <a:buNone/>
              <a:defRPr/>
            </a:lvl1pPr>
            <a:lvl3pPr>
              <a:defRPr/>
            </a:lvl3pPr>
          </a:lstStyle>
          <a:p>
            <a:pPr lvl="0" eaLnBrk="1" latinLnBrk="0" hangingPunct="1"/>
            <a:r>
              <a:rPr lang="en-US" dirty="0"/>
              <a:t>	</a:t>
            </a:r>
            <a:endParaRPr kumimoji="0" lang="en-US"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79513" y="188640"/>
            <a:ext cx="720080" cy="698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18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452320" y="6381328"/>
            <a:ext cx="1512168" cy="353144"/>
          </a:xfrm>
        </p:spPr>
        <p:txBody>
          <a:bodyPr/>
          <a:lstStyle/>
          <a:p>
            <a:r>
              <a:rPr lang="en-US" dirty="0"/>
              <a:t>Work is Worship</a:t>
            </a:r>
          </a:p>
        </p:txBody>
      </p:sp>
      <p:sp>
        <p:nvSpPr>
          <p:cNvPr id="8" name="Content Placeholder 7"/>
          <p:cNvSpPr>
            <a:spLocks noGrp="1"/>
          </p:cNvSpPr>
          <p:nvPr>
            <p:ph sz="quarter" idx="1" hasCustomPrompt="1"/>
          </p:nvPr>
        </p:nvSpPr>
        <p:spPr>
          <a:xfrm>
            <a:off x="107504" y="188640"/>
            <a:ext cx="8928992" cy="6552728"/>
          </a:xfrm>
        </p:spPr>
        <p:txBody>
          <a:bodyPr vert="horz"/>
          <a:lstStyle>
            <a:lvl1pPr marL="0" indent="0">
              <a:buNone/>
              <a:defRPr/>
            </a:lvl1pPr>
            <a:lvl3pPr>
              <a:defRPr/>
            </a:lvl3pPr>
          </a:lstStyle>
          <a:p>
            <a:pPr lvl="0" eaLnBrk="1" latinLnBrk="0" hangingPunct="1"/>
            <a:r>
              <a:rPr lang="en-US" dirty="0"/>
              <a:t>	</a:t>
            </a:r>
            <a:endParaRPr kumimoji="0" lang="en-US"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79513" y="188640"/>
            <a:ext cx="720080" cy="698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1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452320" y="6381328"/>
            <a:ext cx="1512168" cy="353144"/>
          </a:xfrm>
        </p:spPr>
        <p:txBody>
          <a:bodyPr/>
          <a:lstStyle/>
          <a:p>
            <a:r>
              <a:rPr lang="en-US" dirty="0"/>
              <a:t>Work is Worship</a:t>
            </a:r>
          </a:p>
        </p:txBody>
      </p:sp>
      <p:sp>
        <p:nvSpPr>
          <p:cNvPr id="8" name="Content Placeholder 7"/>
          <p:cNvSpPr>
            <a:spLocks noGrp="1"/>
          </p:cNvSpPr>
          <p:nvPr>
            <p:ph sz="quarter" idx="1" hasCustomPrompt="1"/>
          </p:nvPr>
        </p:nvSpPr>
        <p:spPr>
          <a:xfrm>
            <a:off x="107504" y="188640"/>
            <a:ext cx="8928992" cy="6552728"/>
          </a:xfrm>
        </p:spPr>
        <p:txBody>
          <a:bodyPr vert="horz"/>
          <a:lstStyle>
            <a:lvl1pPr marL="0" indent="0">
              <a:buNone/>
              <a:defRPr/>
            </a:lvl1pPr>
            <a:lvl3pPr>
              <a:defRPr/>
            </a:lvl3pPr>
          </a:lstStyle>
          <a:p>
            <a:pPr lvl="0" eaLnBrk="1" latinLnBrk="0" hangingPunct="1"/>
            <a:r>
              <a:rPr lang="en-US" dirty="0"/>
              <a:t>	</a:t>
            </a:r>
            <a:endParaRPr kumimoji="0" lang="en-US"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79513" y="188640"/>
            <a:ext cx="720080" cy="698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2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452320" y="6381328"/>
            <a:ext cx="1512168" cy="353144"/>
          </a:xfrm>
        </p:spPr>
        <p:txBody>
          <a:bodyPr/>
          <a:lstStyle/>
          <a:p>
            <a:r>
              <a:rPr lang="en-US" dirty="0"/>
              <a:t>Work is Worship</a:t>
            </a:r>
          </a:p>
        </p:txBody>
      </p:sp>
      <p:sp>
        <p:nvSpPr>
          <p:cNvPr id="8" name="Content Placeholder 7"/>
          <p:cNvSpPr>
            <a:spLocks noGrp="1"/>
          </p:cNvSpPr>
          <p:nvPr>
            <p:ph sz="quarter" idx="1" hasCustomPrompt="1"/>
          </p:nvPr>
        </p:nvSpPr>
        <p:spPr>
          <a:xfrm>
            <a:off x="107504" y="188640"/>
            <a:ext cx="8928992" cy="6552728"/>
          </a:xfrm>
        </p:spPr>
        <p:txBody>
          <a:bodyPr vert="horz"/>
          <a:lstStyle>
            <a:lvl1pPr marL="0" indent="0">
              <a:buNone/>
              <a:defRPr/>
            </a:lvl1pPr>
            <a:lvl3pPr>
              <a:defRPr/>
            </a:lvl3pPr>
          </a:lstStyle>
          <a:p>
            <a:pPr lvl="0" eaLnBrk="1" latinLnBrk="0" hangingPunct="1"/>
            <a:r>
              <a:rPr lang="en-US" dirty="0"/>
              <a:t>	</a:t>
            </a:r>
            <a:endParaRPr kumimoji="0" lang="en-US"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79513" y="188640"/>
            <a:ext cx="720080" cy="698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2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452320" y="6381328"/>
            <a:ext cx="1512168" cy="353144"/>
          </a:xfrm>
        </p:spPr>
        <p:txBody>
          <a:bodyPr/>
          <a:lstStyle/>
          <a:p>
            <a:r>
              <a:rPr lang="en-US" dirty="0"/>
              <a:t>Work is Worship</a:t>
            </a:r>
          </a:p>
        </p:txBody>
      </p:sp>
      <p:sp>
        <p:nvSpPr>
          <p:cNvPr id="8" name="Content Placeholder 7"/>
          <p:cNvSpPr>
            <a:spLocks noGrp="1"/>
          </p:cNvSpPr>
          <p:nvPr>
            <p:ph sz="quarter" idx="1" hasCustomPrompt="1"/>
          </p:nvPr>
        </p:nvSpPr>
        <p:spPr>
          <a:xfrm>
            <a:off x="107504" y="188640"/>
            <a:ext cx="8928992" cy="6552728"/>
          </a:xfrm>
        </p:spPr>
        <p:txBody>
          <a:bodyPr vert="horz"/>
          <a:lstStyle>
            <a:lvl1pPr marL="0" indent="0">
              <a:buNone/>
              <a:defRPr/>
            </a:lvl1pPr>
            <a:lvl3pPr>
              <a:defRPr/>
            </a:lvl3pPr>
          </a:lstStyle>
          <a:p>
            <a:pPr lvl="0" eaLnBrk="1" latinLnBrk="0" hangingPunct="1"/>
            <a:r>
              <a:rPr lang="en-US" dirty="0"/>
              <a:t>	</a:t>
            </a:r>
            <a:endParaRPr kumimoji="0" lang="en-US"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79513" y="188640"/>
            <a:ext cx="720080" cy="698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2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452320" y="6381328"/>
            <a:ext cx="1512168" cy="353144"/>
          </a:xfrm>
        </p:spPr>
        <p:txBody>
          <a:bodyPr/>
          <a:lstStyle/>
          <a:p>
            <a:r>
              <a:rPr lang="en-US" dirty="0"/>
              <a:t>Work is Worship</a:t>
            </a:r>
          </a:p>
        </p:txBody>
      </p:sp>
      <p:sp>
        <p:nvSpPr>
          <p:cNvPr id="8" name="Content Placeholder 7"/>
          <p:cNvSpPr>
            <a:spLocks noGrp="1"/>
          </p:cNvSpPr>
          <p:nvPr>
            <p:ph sz="quarter" idx="1" hasCustomPrompt="1"/>
          </p:nvPr>
        </p:nvSpPr>
        <p:spPr>
          <a:xfrm>
            <a:off x="107504" y="188640"/>
            <a:ext cx="8928992" cy="6552728"/>
          </a:xfrm>
        </p:spPr>
        <p:txBody>
          <a:bodyPr vert="horz"/>
          <a:lstStyle>
            <a:lvl1pPr marL="0" indent="0">
              <a:buNone/>
              <a:defRPr/>
            </a:lvl1pPr>
            <a:lvl3pPr>
              <a:defRPr/>
            </a:lvl3pPr>
          </a:lstStyle>
          <a:p>
            <a:pPr lvl="0" eaLnBrk="1" latinLnBrk="0" hangingPunct="1"/>
            <a:r>
              <a:rPr lang="en-US" dirty="0"/>
              <a:t>	</a:t>
            </a:r>
            <a:endParaRPr kumimoji="0" lang="en-US"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79513" y="188640"/>
            <a:ext cx="720080" cy="698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2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452320" y="6381328"/>
            <a:ext cx="1512168" cy="353144"/>
          </a:xfrm>
        </p:spPr>
        <p:txBody>
          <a:bodyPr/>
          <a:lstStyle/>
          <a:p>
            <a:r>
              <a:rPr lang="en-US" dirty="0"/>
              <a:t>Work is Worship</a:t>
            </a:r>
          </a:p>
        </p:txBody>
      </p:sp>
      <p:sp>
        <p:nvSpPr>
          <p:cNvPr id="8" name="Content Placeholder 7"/>
          <p:cNvSpPr>
            <a:spLocks noGrp="1"/>
          </p:cNvSpPr>
          <p:nvPr>
            <p:ph sz="quarter" idx="1" hasCustomPrompt="1"/>
          </p:nvPr>
        </p:nvSpPr>
        <p:spPr>
          <a:xfrm>
            <a:off x="107504" y="188640"/>
            <a:ext cx="8928992" cy="6552728"/>
          </a:xfrm>
        </p:spPr>
        <p:txBody>
          <a:bodyPr vert="horz"/>
          <a:lstStyle>
            <a:lvl1pPr marL="0" indent="0">
              <a:buNone/>
              <a:defRPr/>
            </a:lvl1pPr>
            <a:lvl3pPr>
              <a:defRPr/>
            </a:lvl3pPr>
          </a:lstStyle>
          <a:p>
            <a:pPr lvl="0" eaLnBrk="1" latinLnBrk="0" hangingPunct="1"/>
            <a:r>
              <a:rPr lang="en-US" dirty="0"/>
              <a:t>	</a:t>
            </a:r>
            <a:endParaRPr kumimoji="0" lang="en-US"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79513" y="188640"/>
            <a:ext cx="720080" cy="698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E07050-777F-484E-A1D6-7DAEB5770BDD}" type="datetimeFigureOut">
              <a:rPr lang="en-US" smtClean="0"/>
              <a:pPr/>
              <a:t>5/16/2020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DCB0A3-349D-4728-A7B0-75C074FC7A8F}" type="slidenum">
              <a:rPr lang="en-US" smtClean="0"/>
              <a:pPr/>
              <a:t>‹#›</a:t>
            </a:fld>
            <a:endParaRPr lang="en-US"/>
          </a:p>
        </p:txBody>
      </p:sp>
    </p:spTree>
    <p:extLst>
      <p:ext uri="{BB962C8B-B14F-4D97-AF65-F5344CB8AC3E}">
        <p14:creationId xmlns:p14="http://schemas.microsoft.com/office/powerpoint/2010/main" xmlns="" val="25087960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2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452320" y="6381328"/>
            <a:ext cx="1512168" cy="353144"/>
          </a:xfrm>
        </p:spPr>
        <p:txBody>
          <a:bodyPr/>
          <a:lstStyle/>
          <a:p>
            <a:r>
              <a:rPr lang="en-US" dirty="0"/>
              <a:t>Work is Worship</a:t>
            </a:r>
          </a:p>
        </p:txBody>
      </p:sp>
      <p:sp>
        <p:nvSpPr>
          <p:cNvPr id="8" name="Content Placeholder 7"/>
          <p:cNvSpPr>
            <a:spLocks noGrp="1"/>
          </p:cNvSpPr>
          <p:nvPr>
            <p:ph sz="quarter" idx="1" hasCustomPrompt="1"/>
          </p:nvPr>
        </p:nvSpPr>
        <p:spPr>
          <a:xfrm>
            <a:off x="107504" y="188640"/>
            <a:ext cx="8928992" cy="6552728"/>
          </a:xfrm>
        </p:spPr>
        <p:txBody>
          <a:bodyPr vert="horz"/>
          <a:lstStyle>
            <a:lvl1pPr marL="0" indent="0">
              <a:buNone/>
              <a:defRPr/>
            </a:lvl1pPr>
            <a:lvl3pPr>
              <a:defRPr/>
            </a:lvl3pPr>
          </a:lstStyle>
          <a:p>
            <a:pPr lvl="0" eaLnBrk="1" latinLnBrk="0" hangingPunct="1"/>
            <a:r>
              <a:rPr lang="en-US" dirty="0"/>
              <a:t>	</a:t>
            </a:r>
            <a:endParaRPr kumimoji="0" lang="en-US"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79513" y="188640"/>
            <a:ext cx="720080" cy="698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2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452320" y="6381328"/>
            <a:ext cx="1512168" cy="353144"/>
          </a:xfrm>
        </p:spPr>
        <p:txBody>
          <a:bodyPr/>
          <a:lstStyle/>
          <a:p>
            <a:r>
              <a:rPr lang="en-US" dirty="0"/>
              <a:t>Work is Worship</a:t>
            </a:r>
          </a:p>
        </p:txBody>
      </p:sp>
      <p:sp>
        <p:nvSpPr>
          <p:cNvPr id="8" name="Content Placeholder 7"/>
          <p:cNvSpPr>
            <a:spLocks noGrp="1"/>
          </p:cNvSpPr>
          <p:nvPr>
            <p:ph sz="quarter" idx="1" hasCustomPrompt="1"/>
          </p:nvPr>
        </p:nvSpPr>
        <p:spPr>
          <a:xfrm>
            <a:off x="107504" y="188640"/>
            <a:ext cx="8928992" cy="6552728"/>
          </a:xfrm>
        </p:spPr>
        <p:txBody>
          <a:bodyPr vert="horz"/>
          <a:lstStyle>
            <a:lvl1pPr marL="0" indent="0">
              <a:buNone/>
              <a:defRPr/>
            </a:lvl1pPr>
            <a:lvl3pPr>
              <a:defRPr/>
            </a:lvl3pPr>
          </a:lstStyle>
          <a:p>
            <a:pPr lvl="0" eaLnBrk="1" latinLnBrk="0" hangingPunct="1"/>
            <a:r>
              <a:rPr lang="en-US" dirty="0"/>
              <a:t>	</a:t>
            </a:r>
            <a:endParaRPr kumimoji="0" lang="en-US"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79513" y="188640"/>
            <a:ext cx="720080" cy="698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userDrawn="1">
  <p:cSld name="26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452320" y="6381328"/>
            <a:ext cx="1512168" cy="353144"/>
          </a:xfrm>
        </p:spPr>
        <p:txBody>
          <a:bodyPr/>
          <a:lstStyle/>
          <a:p>
            <a:r>
              <a:rPr lang="en-US" dirty="0"/>
              <a:t>Work is Worship</a:t>
            </a:r>
          </a:p>
        </p:txBody>
      </p:sp>
      <p:sp>
        <p:nvSpPr>
          <p:cNvPr id="8" name="Content Placeholder 7"/>
          <p:cNvSpPr>
            <a:spLocks noGrp="1"/>
          </p:cNvSpPr>
          <p:nvPr>
            <p:ph sz="quarter" idx="1" hasCustomPrompt="1"/>
          </p:nvPr>
        </p:nvSpPr>
        <p:spPr>
          <a:xfrm>
            <a:off x="107504" y="188640"/>
            <a:ext cx="8928992" cy="6552728"/>
          </a:xfrm>
        </p:spPr>
        <p:txBody>
          <a:bodyPr vert="horz"/>
          <a:lstStyle>
            <a:lvl1pPr marL="0" indent="0">
              <a:buNone/>
              <a:defRPr/>
            </a:lvl1pPr>
            <a:lvl3pPr>
              <a:defRPr/>
            </a:lvl3pPr>
          </a:lstStyle>
          <a:p>
            <a:pPr lvl="0" eaLnBrk="1" latinLnBrk="0" hangingPunct="1"/>
            <a:r>
              <a:rPr lang="en-US" dirty="0"/>
              <a:t>	</a:t>
            </a:r>
            <a:endParaRPr kumimoji="0" lang="en-US"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79513" y="188640"/>
            <a:ext cx="720080" cy="698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userDrawn="1">
  <p:cSld name="2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452320" y="6381328"/>
            <a:ext cx="1512168" cy="353144"/>
          </a:xfrm>
        </p:spPr>
        <p:txBody>
          <a:bodyPr/>
          <a:lstStyle/>
          <a:p>
            <a:r>
              <a:rPr lang="en-US" dirty="0"/>
              <a:t>Work is Worship</a:t>
            </a:r>
          </a:p>
        </p:txBody>
      </p:sp>
      <p:sp>
        <p:nvSpPr>
          <p:cNvPr id="8" name="Content Placeholder 7"/>
          <p:cNvSpPr>
            <a:spLocks noGrp="1"/>
          </p:cNvSpPr>
          <p:nvPr>
            <p:ph sz="quarter" idx="1" hasCustomPrompt="1"/>
          </p:nvPr>
        </p:nvSpPr>
        <p:spPr>
          <a:xfrm>
            <a:off x="107504" y="188640"/>
            <a:ext cx="8928992" cy="6552728"/>
          </a:xfrm>
        </p:spPr>
        <p:txBody>
          <a:bodyPr vert="horz"/>
          <a:lstStyle>
            <a:lvl1pPr marL="0" indent="0">
              <a:buNone/>
              <a:defRPr/>
            </a:lvl1pPr>
            <a:lvl3pPr>
              <a:defRPr/>
            </a:lvl3pPr>
          </a:lstStyle>
          <a:p>
            <a:pPr lvl="0" eaLnBrk="1" latinLnBrk="0" hangingPunct="1"/>
            <a:r>
              <a:rPr lang="en-US" dirty="0"/>
              <a:t>	</a:t>
            </a:r>
            <a:endParaRPr kumimoji="0" lang="en-US"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79513" y="188640"/>
            <a:ext cx="720080" cy="698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userDrawn="1">
  <p:cSld name="28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452320" y="6381328"/>
            <a:ext cx="1512168" cy="353144"/>
          </a:xfrm>
        </p:spPr>
        <p:txBody>
          <a:bodyPr/>
          <a:lstStyle/>
          <a:p>
            <a:r>
              <a:rPr lang="en-US" dirty="0"/>
              <a:t>Work is Worship</a:t>
            </a:r>
          </a:p>
        </p:txBody>
      </p:sp>
      <p:sp>
        <p:nvSpPr>
          <p:cNvPr id="8" name="Content Placeholder 7"/>
          <p:cNvSpPr>
            <a:spLocks noGrp="1"/>
          </p:cNvSpPr>
          <p:nvPr>
            <p:ph sz="quarter" idx="1" hasCustomPrompt="1"/>
          </p:nvPr>
        </p:nvSpPr>
        <p:spPr>
          <a:xfrm>
            <a:off x="107504" y="188640"/>
            <a:ext cx="8928992" cy="6552728"/>
          </a:xfrm>
        </p:spPr>
        <p:txBody>
          <a:bodyPr vert="horz"/>
          <a:lstStyle>
            <a:lvl1pPr marL="0" indent="0">
              <a:buNone/>
              <a:defRPr/>
            </a:lvl1pPr>
            <a:lvl3pPr>
              <a:defRPr/>
            </a:lvl3pPr>
          </a:lstStyle>
          <a:p>
            <a:pPr lvl="0" eaLnBrk="1" latinLnBrk="0" hangingPunct="1"/>
            <a:r>
              <a:rPr lang="en-US" dirty="0"/>
              <a:t>	</a:t>
            </a:r>
            <a:endParaRPr kumimoji="0" lang="en-US"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79513" y="188640"/>
            <a:ext cx="720080" cy="698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2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452320" y="6381328"/>
            <a:ext cx="1512168" cy="353144"/>
          </a:xfrm>
        </p:spPr>
        <p:txBody>
          <a:bodyPr/>
          <a:lstStyle/>
          <a:p>
            <a:r>
              <a:rPr lang="en-US" dirty="0"/>
              <a:t>Work is Worship</a:t>
            </a:r>
          </a:p>
        </p:txBody>
      </p:sp>
      <p:sp>
        <p:nvSpPr>
          <p:cNvPr id="8" name="Content Placeholder 7"/>
          <p:cNvSpPr>
            <a:spLocks noGrp="1"/>
          </p:cNvSpPr>
          <p:nvPr>
            <p:ph sz="quarter" idx="1" hasCustomPrompt="1"/>
          </p:nvPr>
        </p:nvSpPr>
        <p:spPr>
          <a:xfrm>
            <a:off x="107504" y="188640"/>
            <a:ext cx="8928992" cy="6552728"/>
          </a:xfrm>
        </p:spPr>
        <p:txBody>
          <a:bodyPr vert="horz"/>
          <a:lstStyle>
            <a:lvl1pPr marL="0" indent="0">
              <a:buNone/>
              <a:defRPr/>
            </a:lvl1pPr>
            <a:lvl3pPr>
              <a:defRPr/>
            </a:lvl3pPr>
          </a:lstStyle>
          <a:p>
            <a:pPr lvl="0" eaLnBrk="1" latinLnBrk="0" hangingPunct="1"/>
            <a:r>
              <a:rPr lang="en-US" dirty="0"/>
              <a:t>	</a:t>
            </a:r>
            <a:endParaRPr kumimoji="0" lang="en-US"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79513" y="188640"/>
            <a:ext cx="720080" cy="698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3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452320" y="6381328"/>
            <a:ext cx="1512168" cy="353144"/>
          </a:xfrm>
        </p:spPr>
        <p:txBody>
          <a:bodyPr/>
          <a:lstStyle/>
          <a:p>
            <a:r>
              <a:rPr lang="en-US" dirty="0"/>
              <a:t>Work is Worship</a:t>
            </a:r>
          </a:p>
        </p:txBody>
      </p:sp>
      <p:sp>
        <p:nvSpPr>
          <p:cNvPr id="8" name="Content Placeholder 7"/>
          <p:cNvSpPr>
            <a:spLocks noGrp="1"/>
          </p:cNvSpPr>
          <p:nvPr>
            <p:ph sz="quarter" idx="1" hasCustomPrompt="1"/>
          </p:nvPr>
        </p:nvSpPr>
        <p:spPr>
          <a:xfrm>
            <a:off x="107504" y="188640"/>
            <a:ext cx="8928992" cy="6552728"/>
          </a:xfrm>
        </p:spPr>
        <p:txBody>
          <a:bodyPr vert="horz"/>
          <a:lstStyle>
            <a:lvl1pPr marL="0" indent="0">
              <a:buNone/>
              <a:defRPr/>
            </a:lvl1pPr>
            <a:lvl3pPr>
              <a:defRPr/>
            </a:lvl3pPr>
          </a:lstStyle>
          <a:p>
            <a:pPr lvl="0" eaLnBrk="1" latinLnBrk="0" hangingPunct="1"/>
            <a:r>
              <a:rPr lang="en-US" dirty="0"/>
              <a:t>	</a:t>
            </a:r>
            <a:endParaRPr kumimoji="0" lang="en-US"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79513" y="188640"/>
            <a:ext cx="720080" cy="698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3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452320" y="6381328"/>
            <a:ext cx="1512168" cy="353144"/>
          </a:xfrm>
        </p:spPr>
        <p:txBody>
          <a:bodyPr/>
          <a:lstStyle/>
          <a:p>
            <a:r>
              <a:rPr lang="en-US" dirty="0"/>
              <a:t>Work is Worship</a:t>
            </a:r>
          </a:p>
        </p:txBody>
      </p:sp>
      <p:sp>
        <p:nvSpPr>
          <p:cNvPr id="8" name="Content Placeholder 7"/>
          <p:cNvSpPr>
            <a:spLocks noGrp="1"/>
          </p:cNvSpPr>
          <p:nvPr>
            <p:ph sz="quarter" idx="1" hasCustomPrompt="1"/>
          </p:nvPr>
        </p:nvSpPr>
        <p:spPr>
          <a:xfrm>
            <a:off x="107504" y="188640"/>
            <a:ext cx="8928992" cy="6552728"/>
          </a:xfrm>
        </p:spPr>
        <p:txBody>
          <a:bodyPr vert="horz"/>
          <a:lstStyle>
            <a:lvl1pPr marL="0" indent="0">
              <a:buNone/>
              <a:defRPr/>
            </a:lvl1pPr>
            <a:lvl3pPr>
              <a:defRPr/>
            </a:lvl3pPr>
          </a:lstStyle>
          <a:p>
            <a:pPr lvl="0" eaLnBrk="1" latinLnBrk="0" hangingPunct="1"/>
            <a:r>
              <a:rPr lang="en-US" dirty="0"/>
              <a:t>	</a:t>
            </a:r>
            <a:endParaRPr kumimoji="0" lang="en-US"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79513" y="188640"/>
            <a:ext cx="720080" cy="698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3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452320" y="6381328"/>
            <a:ext cx="1512168" cy="353144"/>
          </a:xfrm>
        </p:spPr>
        <p:txBody>
          <a:bodyPr/>
          <a:lstStyle/>
          <a:p>
            <a:r>
              <a:rPr lang="en-US" dirty="0"/>
              <a:t>Work is Worship</a:t>
            </a:r>
          </a:p>
        </p:txBody>
      </p:sp>
      <p:sp>
        <p:nvSpPr>
          <p:cNvPr id="8" name="Content Placeholder 7"/>
          <p:cNvSpPr>
            <a:spLocks noGrp="1"/>
          </p:cNvSpPr>
          <p:nvPr>
            <p:ph sz="quarter" idx="1" hasCustomPrompt="1"/>
          </p:nvPr>
        </p:nvSpPr>
        <p:spPr>
          <a:xfrm>
            <a:off x="107504" y="188640"/>
            <a:ext cx="8928992" cy="6552728"/>
          </a:xfrm>
        </p:spPr>
        <p:txBody>
          <a:bodyPr vert="horz"/>
          <a:lstStyle>
            <a:lvl1pPr marL="0" indent="0">
              <a:buNone/>
              <a:defRPr/>
            </a:lvl1pPr>
            <a:lvl3pPr>
              <a:defRPr/>
            </a:lvl3pPr>
          </a:lstStyle>
          <a:p>
            <a:pPr lvl="0" eaLnBrk="1" latinLnBrk="0" hangingPunct="1"/>
            <a:r>
              <a:rPr lang="en-US" dirty="0"/>
              <a:t>	</a:t>
            </a:r>
            <a:endParaRPr kumimoji="0" lang="en-US"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79513" y="188640"/>
            <a:ext cx="720080" cy="698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3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452320" y="6381328"/>
            <a:ext cx="1512168" cy="353144"/>
          </a:xfrm>
        </p:spPr>
        <p:txBody>
          <a:bodyPr/>
          <a:lstStyle/>
          <a:p>
            <a:r>
              <a:rPr lang="en-US" dirty="0"/>
              <a:t>Work is Worship</a:t>
            </a:r>
          </a:p>
        </p:txBody>
      </p:sp>
      <p:sp>
        <p:nvSpPr>
          <p:cNvPr id="8" name="Content Placeholder 7"/>
          <p:cNvSpPr>
            <a:spLocks noGrp="1"/>
          </p:cNvSpPr>
          <p:nvPr>
            <p:ph sz="quarter" idx="1" hasCustomPrompt="1"/>
          </p:nvPr>
        </p:nvSpPr>
        <p:spPr>
          <a:xfrm>
            <a:off x="107504" y="188640"/>
            <a:ext cx="8928992" cy="6552728"/>
          </a:xfrm>
        </p:spPr>
        <p:txBody>
          <a:bodyPr vert="horz"/>
          <a:lstStyle>
            <a:lvl1pPr marL="0" indent="0">
              <a:buNone/>
              <a:defRPr/>
            </a:lvl1pPr>
            <a:lvl3pPr>
              <a:defRPr/>
            </a:lvl3pPr>
          </a:lstStyle>
          <a:p>
            <a:pPr lvl="0" eaLnBrk="1" latinLnBrk="0" hangingPunct="1"/>
            <a:r>
              <a:rPr lang="en-US" dirty="0"/>
              <a:t>	</a:t>
            </a:r>
            <a:endParaRPr kumimoji="0" lang="en-US"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79513" y="188640"/>
            <a:ext cx="720080" cy="698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E07050-777F-484E-A1D6-7DAEB5770BDD}" type="datetimeFigureOut">
              <a:rPr lang="en-US" smtClean="0"/>
              <a:pPr/>
              <a:t>5/16/2020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DCB0A3-349D-4728-A7B0-75C074FC7A8F}" type="slidenum">
              <a:rPr lang="en-US" smtClean="0"/>
              <a:pPr/>
              <a:t>‹#›</a:t>
            </a:fld>
            <a:endParaRPr lang="en-US"/>
          </a:p>
        </p:txBody>
      </p:sp>
    </p:spTree>
    <p:extLst>
      <p:ext uri="{BB962C8B-B14F-4D97-AF65-F5344CB8AC3E}">
        <p14:creationId xmlns:p14="http://schemas.microsoft.com/office/powerpoint/2010/main" xmlns="" val="16424359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3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452320" y="6381328"/>
            <a:ext cx="1512168" cy="353144"/>
          </a:xfrm>
        </p:spPr>
        <p:txBody>
          <a:bodyPr/>
          <a:lstStyle/>
          <a:p>
            <a:r>
              <a:rPr lang="en-US" dirty="0"/>
              <a:t>Work is Worship</a:t>
            </a:r>
          </a:p>
        </p:txBody>
      </p:sp>
      <p:sp>
        <p:nvSpPr>
          <p:cNvPr id="8" name="Content Placeholder 7"/>
          <p:cNvSpPr>
            <a:spLocks noGrp="1"/>
          </p:cNvSpPr>
          <p:nvPr>
            <p:ph sz="quarter" idx="1" hasCustomPrompt="1"/>
          </p:nvPr>
        </p:nvSpPr>
        <p:spPr>
          <a:xfrm>
            <a:off x="107504" y="188640"/>
            <a:ext cx="8928992" cy="6552728"/>
          </a:xfrm>
        </p:spPr>
        <p:txBody>
          <a:bodyPr vert="horz"/>
          <a:lstStyle>
            <a:lvl1pPr marL="0" indent="0">
              <a:buNone/>
              <a:defRPr/>
            </a:lvl1pPr>
            <a:lvl3pPr>
              <a:defRPr/>
            </a:lvl3pPr>
          </a:lstStyle>
          <a:p>
            <a:pPr lvl="0" eaLnBrk="1" latinLnBrk="0" hangingPunct="1"/>
            <a:r>
              <a:rPr lang="en-US" dirty="0"/>
              <a:t>	</a:t>
            </a:r>
            <a:endParaRPr kumimoji="0" lang="en-US"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79513" y="188640"/>
            <a:ext cx="720080" cy="698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3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452320" y="6381328"/>
            <a:ext cx="1512168" cy="353144"/>
          </a:xfrm>
        </p:spPr>
        <p:txBody>
          <a:bodyPr/>
          <a:lstStyle/>
          <a:p>
            <a:r>
              <a:rPr lang="en-US" dirty="0"/>
              <a:t>Work is Worship</a:t>
            </a:r>
          </a:p>
        </p:txBody>
      </p:sp>
      <p:sp>
        <p:nvSpPr>
          <p:cNvPr id="8" name="Content Placeholder 7"/>
          <p:cNvSpPr>
            <a:spLocks noGrp="1"/>
          </p:cNvSpPr>
          <p:nvPr>
            <p:ph sz="quarter" idx="1" hasCustomPrompt="1"/>
          </p:nvPr>
        </p:nvSpPr>
        <p:spPr>
          <a:xfrm>
            <a:off x="107504" y="188640"/>
            <a:ext cx="8928992" cy="6552728"/>
          </a:xfrm>
        </p:spPr>
        <p:txBody>
          <a:bodyPr vert="horz"/>
          <a:lstStyle>
            <a:lvl1pPr marL="0" indent="0">
              <a:buNone/>
              <a:defRPr/>
            </a:lvl1pPr>
            <a:lvl3pPr>
              <a:defRPr/>
            </a:lvl3pPr>
          </a:lstStyle>
          <a:p>
            <a:pPr lvl="0" eaLnBrk="1" latinLnBrk="0" hangingPunct="1"/>
            <a:r>
              <a:rPr lang="en-US" dirty="0"/>
              <a:t>	</a:t>
            </a:r>
            <a:endParaRPr kumimoji="0" lang="en-US"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79513" y="188640"/>
            <a:ext cx="720080" cy="698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36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452320" y="6381328"/>
            <a:ext cx="1512168" cy="353144"/>
          </a:xfrm>
        </p:spPr>
        <p:txBody>
          <a:bodyPr/>
          <a:lstStyle/>
          <a:p>
            <a:r>
              <a:rPr lang="en-US" dirty="0"/>
              <a:t>Work is Worship</a:t>
            </a:r>
          </a:p>
        </p:txBody>
      </p:sp>
      <p:sp>
        <p:nvSpPr>
          <p:cNvPr id="8" name="Content Placeholder 7"/>
          <p:cNvSpPr>
            <a:spLocks noGrp="1"/>
          </p:cNvSpPr>
          <p:nvPr>
            <p:ph sz="quarter" idx="1" hasCustomPrompt="1"/>
          </p:nvPr>
        </p:nvSpPr>
        <p:spPr>
          <a:xfrm>
            <a:off x="107504" y="188640"/>
            <a:ext cx="8928992" cy="6552728"/>
          </a:xfrm>
        </p:spPr>
        <p:txBody>
          <a:bodyPr vert="horz"/>
          <a:lstStyle>
            <a:lvl1pPr marL="0" indent="0">
              <a:buNone/>
              <a:defRPr/>
            </a:lvl1pPr>
            <a:lvl3pPr>
              <a:defRPr/>
            </a:lvl3pPr>
          </a:lstStyle>
          <a:p>
            <a:pPr lvl="0" eaLnBrk="1" latinLnBrk="0" hangingPunct="1"/>
            <a:r>
              <a:rPr lang="en-US" dirty="0"/>
              <a:t>	</a:t>
            </a:r>
            <a:endParaRPr kumimoji="0" lang="en-US"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79513" y="188640"/>
            <a:ext cx="720080" cy="698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3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452320" y="6381328"/>
            <a:ext cx="1512168" cy="353144"/>
          </a:xfrm>
        </p:spPr>
        <p:txBody>
          <a:bodyPr/>
          <a:lstStyle/>
          <a:p>
            <a:r>
              <a:rPr lang="en-US" dirty="0"/>
              <a:t>Work is Worship</a:t>
            </a:r>
          </a:p>
        </p:txBody>
      </p:sp>
      <p:sp>
        <p:nvSpPr>
          <p:cNvPr id="8" name="Content Placeholder 7"/>
          <p:cNvSpPr>
            <a:spLocks noGrp="1"/>
          </p:cNvSpPr>
          <p:nvPr>
            <p:ph sz="quarter" idx="1" hasCustomPrompt="1"/>
          </p:nvPr>
        </p:nvSpPr>
        <p:spPr>
          <a:xfrm>
            <a:off x="107504" y="188640"/>
            <a:ext cx="8928992" cy="6552728"/>
          </a:xfrm>
        </p:spPr>
        <p:txBody>
          <a:bodyPr vert="horz"/>
          <a:lstStyle>
            <a:lvl1pPr marL="0" indent="0">
              <a:buNone/>
              <a:defRPr/>
            </a:lvl1pPr>
            <a:lvl3pPr>
              <a:defRPr/>
            </a:lvl3pPr>
          </a:lstStyle>
          <a:p>
            <a:pPr lvl="0" eaLnBrk="1" latinLnBrk="0" hangingPunct="1"/>
            <a:r>
              <a:rPr lang="en-US" dirty="0"/>
              <a:t>	</a:t>
            </a:r>
            <a:endParaRPr kumimoji="0" lang="en-US"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79513" y="188640"/>
            <a:ext cx="720080" cy="698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38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452320" y="6381328"/>
            <a:ext cx="1512168" cy="353144"/>
          </a:xfrm>
        </p:spPr>
        <p:txBody>
          <a:bodyPr/>
          <a:lstStyle/>
          <a:p>
            <a:r>
              <a:rPr lang="en-US" dirty="0"/>
              <a:t>Work is Worship</a:t>
            </a:r>
          </a:p>
        </p:txBody>
      </p:sp>
      <p:sp>
        <p:nvSpPr>
          <p:cNvPr id="8" name="Content Placeholder 7"/>
          <p:cNvSpPr>
            <a:spLocks noGrp="1"/>
          </p:cNvSpPr>
          <p:nvPr>
            <p:ph sz="quarter" idx="1" hasCustomPrompt="1"/>
          </p:nvPr>
        </p:nvSpPr>
        <p:spPr>
          <a:xfrm>
            <a:off x="107504" y="188640"/>
            <a:ext cx="8928992" cy="6552728"/>
          </a:xfrm>
        </p:spPr>
        <p:txBody>
          <a:bodyPr vert="horz"/>
          <a:lstStyle>
            <a:lvl1pPr marL="0" indent="0">
              <a:buNone/>
              <a:defRPr/>
            </a:lvl1pPr>
            <a:lvl3pPr>
              <a:defRPr/>
            </a:lvl3pPr>
          </a:lstStyle>
          <a:p>
            <a:pPr lvl="0" eaLnBrk="1" latinLnBrk="0" hangingPunct="1"/>
            <a:r>
              <a:rPr lang="en-US" dirty="0"/>
              <a:t>	</a:t>
            </a:r>
            <a:endParaRPr kumimoji="0" lang="en-US"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79513" y="188640"/>
            <a:ext cx="720080" cy="698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3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452320" y="6381328"/>
            <a:ext cx="1512168" cy="353144"/>
          </a:xfrm>
        </p:spPr>
        <p:txBody>
          <a:bodyPr/>
          <a:lstStyle/>
          <a:p>
            <a:r>
              <a:rPr lang="en-US" dirty="0"/>
              <a:t>Work is Worship</a:t>
            </a:r>
          </a:p>
        </p:txBody>
      </p:sp>
      <p:sp>
        <p:nvSpPr>
          <p:cNvPr id="8" name="Content Placeholder 7"/>
          <p:cNvSpPr>
            <a:spLocks noGrp="1"/>
          </p:cNvSpPr>
          <p:nvPr>
            <p:ph sz="quarter" idx="1" hasCustomPrompt="1"/>
          </p:nvPr>
        </p:nvSpPr>
        <p:spPr>
          <a:xfrm>
            <a:off x="107504" y="188640"/>
            <a:ext cx="8928992" cy="6552728"/>
          </a:xfrm>
        </p:spPr>
        <p:txBody>
          <a:bodyPr vert="horz"/>
          <a:lstStyle>
            <a:lvl1pPr marL="0" indent="0">
              <a:buNone/>
              <a:defRPr/>
            </a:lvl1pPr>
            <a:lvl3pPr>
              <a:defRPr/>
            </a:lvl3pPr>
          </a:lstStyle>
          <a:p>
            <a:pPr lvl="0" eaLnBrk="1" latinLnBrk="0" hangingPunct="1"/>
            <a:r>
              <a:rPr lang="en-US" dirty="0"/>
              <a:t>	</a:t>
            </a:r>
            <a:endParaRPr kumimoji="0" lang="en-US"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79513" y="188640"/>
            <a:ext cx="720080" cy="698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4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452320" y="6381328"/>
            <a:ext cx="1512168" cy="353144"/>
          </a:xfrm>
        </p:spPr>
        <p:txBody>
          <a:bodyPr/>
          <a:lstStyle/>
          <a:p>
            <a:r>
              <a:rPr lang="en-US" dirty="0"/>
              <a:t>Work is Worship</a:t>
            </a:r>
          </a:p>
        </p:txBody>
      </p:sp>
      <p:sp>
        <p:nvSpPr>
          <p:cNvPr id="8" name="Content Placeholder 7"/>
          <p:cNvSpPr>
            <a:spLocks noGrp="1"/>
          </p:cNvSpPr>
          <p:nvPr>
            <p:ph sz="quarter" idx="1" hasCustomPrompt="1"/>
          </p:nvPr>
        </p:nvSpPr>
        <p:spPr>
          <a:xfrm>
            <a:off x="107504" y="188640"/>
            <a:ext cx="8928992" cy="6552728"/>
          </a:xfrm>
        </p:spPr>
        <p:txBody>
          <a:bodyPr vert="horz"/>
          <a:lstStyle>
            <a:lvl1pPr marL="0" indent="0">
              <a:buNone/>
              <a:defRPr/>
            </a:lvl1pPr>
            <a:lvl3pPr>
              <a:defRPr/>
            </a:lvl3pPr>
          </a:lstStyle>
          <a:p>
            <a:pPr lvl="0" eaLnBrk="1" latinLnBrk="0" hangingPunct="1"/>
            <a:r>
              <a:rPr lang="en-US" dirty="0"/>
              <a:t>	</a:t>
            </a:r>
            <a:endParaRPr kumimoji="0" lang="en-US"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79513" y="188640"/>
            <a:ext cx="720080" cy="698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4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452320" y="6381328"/>
            <a:ext cx="1512168" cy="353144"/>
          </a:xfrm>
        </p:spPr>
        <p:txBody>
          <a:bodyPr/>
          <a:lstStyle/>
          <a:p>
            <a:r>
              <a:rPr lang="en-US" dirty="0"/>
              <a:t>Work is Worship</a:t>
            </a:r>
          </a:p>
        </p:txBody>
      </p:sp>
      <p:sp>
        <p:nvSpPr>
          <p:cNvPr id="8" name="Content Placeholder 7"/>
          <p:cNvSpPr>
            <a:spLocks noGrp="1"/>
          </p:cNvSpPr>
          <p:nvPr>
            <p:ph sz="quarter" idx="1" hasCustomPrompt="1"/>
          </p:nvPr>
        </p:nvSpPr>
        <p:spPr>
          <a:xfrm>
            <a:off x="107504" y="188640"/>
            <a:ext cx="8928992" cy="6552728"/>
          </a:xfrm>
        </p:spPr>
        <p:txBody>
          <a:bodyPr vert="horz"/>
          <a:lstStyle>
            <a:lvl1pPr marL="0" indent="0">
              <a:buNone/>
              <a:defRPr/>
            </a:lvl1pPr>
            <a:lvl3pPr>
              <a:defRPr/>
            </a:lvl3pPr>
          </a:lstStyle>
          <a:p>
            <a:pPr lvl="0" eaLnBrk="1" latinLnBrk="0" hangingPunct="1"/>
            <a:r>
              <a:rPr lang="en-US" dirty="0"/>
              <a:t>	</a:t>
            </a:r>
            <a:endParaRPr kumimoji="0" lang="en-US"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79513" y="188640"/>
            <a:ext cx="720080" cy="698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4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452320" y="6381328"/>
            <a:ext cx="1512168" cy="353144"/>
          </a:xfrm>
        </p:spPr>
        <p:txBody>
          <a:bodyPr/>
          <a:lstStyle/>
          <a:p>
            <a:r>
              <a:rPr lang="en-US" dirty="0"/>
              <a:t>Work is Worship</a:t>
            </a:r>
          </a:p>
        </p:txBody>
      </p:sp>
      <p:sp>
        <p:nvSpPr>
          <p:cNvPr id="8" name="Content Placeholder 7"/>
          <p:cNvSpPr>
            <a:spLocks noGrp="1"/>
          </p:cNvSpPr>
          <p:nvPr>
            <p:ph sz="quarter" idx="1" hasCustomPrompt="1"/>
          </p:nvPr>
        </p:nvSpPr>
        <p:spPr>
          <a:xfrm>
            <a:off x="107504" y="188640"/>
            <a:ext cx="8928992" cy="6552728"/>
          </a:xfrm>
        </p:spPr>
        <p:txBody>
          <a:bodyPr vert="horz"/>
          <a:lstStyle>
            <a:lvl1pPr marL="0" indent="0">
              <a:buNone/>
              <a:defRPr/>
            </a:lvl1pPr>
            <a:lvl3pPr>
              <a:defRPr/>
            </a:lvl3pPr>
          </a:lstStyle>
          <a:p>
            <a:pPr lvl="0" eaLnBrk="1" latinLnBrk="0" hangingPunct="1"/>
            <a:r>
              <a:rPr lang="en-US" dirty="0"/>
              <a:t>	</a:t>
            </a:r>
            <a:endParaRPr kumimoji="0" lang="en-US"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79513" y="188640"/>
            <a:ext cx="720080" cy="698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4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452320" y="6381328"/>
            <a:ext cx="1512168" cy="353144"/>
          </a:xfrm>
        </p:spPr>
        <p:txBody>
          <a:bodyPr/>
          <a:lstStyle/>
          <a:p>
            <a:r>
              <a:rPr lang="en-US" dirty="0"/>
              <a:t>Work is Worship</a:t>
            </a:r>
          </a:p>
        </p:txBody>
      </p:sp>
      <p:sp>
        <p:nvSpPr>
          <p:cNvPr id="8" name="Content Placeholder 7"/>
          <p:cNvSpPr>
            <a:spLocks noGrp="1"/>
          </p:cNvSpPr>
          <p:nvPr>
            <p:ph sz="quarter" idx="1" hasCustomPrompt="1"/>
          </p:nvPr>
        </p:nvSpPr>
        <p:spPr>
          <a:xfrm>
            <a:off x="107504" y="188640"/>
            <a:ext cx="8928992" cy="6552728"/>
          </a:xfrm>
        </p:spPr>
        <p:txBody>
          <a:bodyPr vert="horz"/>
          <a:lstStyle>
            <a:lvl1pPr marL="0" indent="0">
              <a:buNone/>
              <a:defRPr/>
            </a:lvl1pPr>
            <a:lvl3pPr>
              <a:defRPr/>
            </a:lvl3pPr>
          </a:lstStyle>
          <a:p>
            <a:pPr lvl="0" eaLnBrk="1" latinLnBrk="0" hangingPunct="1"/>
            <a:r>
              <a:rPr lang="en-US" dirty="0"/>
              <a:t>	</a:t>
            </a:r>
            <a:endParaRPr kumimoji="0" lang="en-US"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79513" y="188640"/>
            <a:ext cx="720080" cy="698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9" Type="http://schemas.openxmlformats.org/officeDocument/2006/relationships/slideLayout" Target="../slideLayouts/slideLayout83.xml"/><Relationship Id="rId21" Type="http://schemas.openxmlformats.org/officeDocument/2006/relationships/slideLayout" Target="../slideLayouts/slideLayout65.xml"/><Relationship Id="rId34" Type="http://schemas.openxmlformats.org/officeDocument/2006/relationships/slideLayout" Target="../slideLayouts/slideLayout78.xml"/><Relationship Id="rId42" Type="http://schemas.openxmlformats.org/officeDocument/2006/relationships/slideLayout" Target="../slideLayouts/slideLayout86.xml"/><Relationship Id="rId47" Type="http://schemas.openxmlformats.org/officeDocument/2006/relationships/slideLayout" Target="../slideLayouts/slideLayout91.xml"/><Relationship Id="rId50" Type="http://schemas.openxmlformats.org/officeDocument/2006/relationships/slideLayout" Target="../slideLayouts/slideLayout94.xml"/><Relationship Id="rId55" Type="http://schemas.openxmlformats.org/officeDocument/2006/relationships/slideLayout" Target="../slideLayouts/slideLayout99.xml"/><Relationship Id="rId63" Type="http://schemas.openxmlformats.org/officeDocument/2006/relationships/theme" Target="../theme/theme5.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slideLayout" Target="../slideLayouts/slideLayout73.xml"/><Relationship Id="rId41" Type="http://schemas.openxmlformats.org/officeDocument/2006/relationships/slideLayout" Target="../slideLayouts/slideLayout85.xml"/><Relationship Id="rId54" Type="http://schemas.openxmlformats.org/officeDocument/2006/relationships/slideLayout" Target="../slideLayouts/slideLayout98.xml"/><Relationship Id="rId62" Type="http://schemas.openxmlformats.org/officeDocument/2006/relationships/slideLayout" Target="../slideLayouts/slideLayout10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37" Type="http://schemas.openxmlformats.org/officeDocument/2006/relationships/slideLayout" Target="../slideLayouts/slideLayout81.xml"/><Relationship Id="rId40" Type="http://schemas.openxmlformats.org/officeDocument/2006/relationships/slideLayout" Target="../slideLayouts/slideLayout84.xml"/><Relationship Id="rId45" Type="http://schemas.openxmlformats.org/officeDocument/2006/relationships/slideLayout" Target="../slideLayouts/slideLayout89.xml"/><Relationship Id="rId53" Type="http://schemas.openxmlformats.org/officeDocument/2006/relationships/slideLayout" Target="../slideLayouts/slideLayout97.xml"/><Relationship Id="rId58" Type="http://schemas.openxmlformats.org/officeDocument/2006/relationships/slideLayout" Target="../slideLayouts/slideLayout102.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slideLayout" Target="../slideLayouts/slideLayout80.xml"/><Relationship Id="rId49" Type="http://schemas.openxmlformats.org/officeDocument/2006/relationships/slideLayout" Target="../slideLayouts/slideLayout93.xml"/><Relationship Id="rId57" Type="http://schemas.openxmlformats.org/officeDocument/2006/relationships/slideLayout" Target="../slideLayouts/slideLayout101.xml"/><Relationship Id="rId61" Type="http://schemas.openxmlformats.org/officeDocument/2006/relationships/slideLayout" Target="../slideLayouts/slideLayout105.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4" Type="http://schemas.openxmlformats.org/officeDocument/2006/relationships/slideLayout" Target="../slideLayouts/slideLayout88.xml"/><Relationship Id="rId52" Type="http://schemas.openxmlformats.org/officeDocument/2006/relationships/slideLayout" Target="../slideLayouts/slideLayout96.xml"/><Relationship Id="rId60" Type="http://schemas.openxmlformats.org/officeDocument/2006/relationships/slideLayout" Target="../slideLayouts/slideLayout10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slideLayout" Target="../slideLayouts/slideLayout79.xml"/><Relationship Id="rId43" Type="http://schemas.openxmlformats.org/officeDocument/2006/relationships/slideLayout" Target="../slideLayouts/slideLayout87.xml"/><Relationship Id="rId48" Type="http://schemas.openxmlformats.org/officeDocument/2006/relationships/slideLayout" Target="../slideLayouts/slideLayout92.xml"/><Relationship Id="rId56" Type="http://schemas.openxmlformats.org/officeDocument/2006/relationships/slideLayout" Target="../slideLayouts/slideLayout100.xml"/><Relationship Id="rId8" Type="http://schemas.openxmlformats.org/officeDocument/2006/relationships/slideLayout" Target="../slideLayouts/slideLayout52.xml"/><Relationship Id="rId51" Type="http://schemas.openxmlformats.org/officeDocument/2006/relationships/slideLayout" Target="../slideLayouts/slideLayout95.xml"/><Relationship Id="rId3" Type="http://schemas.openxmlformats.org/officeDocument/2006/relationships/slideLayout" Target="../slideLayouts/slideLayout47.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38" Type="http://schemas.openxmlformats.org/officeDocument/2006/relationships/slideLayout" Target="../slideLayouts/slideLayout82.xml"/><Relationship Id="rId46" Type="http://schemas.openxmlformats.org/officeDocument/2006/relationships/slideLayout" Target="../slideLayouts/slideLayout90.xml"/><Relationship Id="rId59" Type="http://schemas.openxmlformats.org/officeDocument/2006/relationships/slideLayout" Target="../slideLayouts/slideLayout10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6.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theme" Target="../theme/theme7.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E07050-777F-484E-A1D6-7DAEB5770BDD}" type="datetimeFigureOut">
              <a:rPr lang="en-US" smtClean="0"/>
              <a:pPr/>
              <a:t>5/16/2020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DCB0A3-349D-4728-A7B0-75C074FC7A8F}" type="slidenum">
              <a:rPr lang="en-US" smtClean="0"/>
              <a:pPr/>
              <a:t>‹#›</a:t>
            </a:fld>
            <a:endParaRPr lang="en-US"/>
          </a:p>
        </p:txBody>
      </p:sp>
      <p:pic>
        <p:nvPicPr>
          <p:cNvPr id="6146" name="Picture 2"/>
          <p:cNvPicPr>
            <a:picLocks noChangeAspect="1" noChangeArrowheads="1"/>
          </p:cNvPicPr>
          <p:nvPr userDrawn="1"/>
        </p:nvPicPr>
        <p:blipFill>
          <a:blip r:embed="rId13">
            <a:extLst>
              <a:ext uri="{28A0092B-C50C-407E-A947-70E740481C1C}">
                <a14:useLocalDpi xmlns:a14="http://schemas.microsoft.com/office/drawing/2010/main" xmlns="" val="0"/>
              </a:ext>
            </a:extLst>
          </a:blip>
          <a:srcRect/>
          <a:stretch>
            <a:fillRect/>
          </a:stretch>
        </p:blipFill>
        <p:spPr bwMode="auto">
          <a:xfrm>
            <a:off x="1004888" y="2965450"/>
            <a:ext cx="7132637" cy="927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90313615"/>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FFFFCC"/>
            </a:gs>
            <a:gs pos="7000">
              <a:srgbClr val="FFCC99"/>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B846DD-2011-4340-8785-7BBCDCDF7290}" type="datetimeFigureOut">
              <a:rPr lang="en-US" smtClean="0"/>
              <a:pPr/>
              <a:t>5/16/2020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EDBF3B-941B-432E-8BE0-7E0F27431BDE}" type="slidenum">
              <a:rPr lang="en-US" smtClean="0"/>
              <a:pPr/>
              <a:t>‹#›</a:t>
            </a:fld>
            <a:endParaRPr lang="en-US"/>
          </a:p>
        </p:txBody>
      </p:sp>
    </p:spTree>
    <p:extLst>
      <p:ext uri="{BB962C8B-B14F-4D97-AF65-F5344CB8AC3E}">
        <p14:creationId xmlns:p14="http://schemas.microsoft.com/office/powerpoint/2010/main" xmlns="" val="65675384"/>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FFFFCC"/>
            </a:gs>
            <a:gs pos="7000">
              <a:srgbClr val="FFCC99"/>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3A7242-1F1E-4061-8600-C0147319AD40}" type="datetimeFigureOut">
              <a:rPr lang="en-US" smtClean="0"/>
              <a:pPr/>
              <a:t>5/16/2020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F2AB5B-C7E7-44DA-86F0-A63EA0184548}" type="slidenum">
              <a:rPr lang="en-US" smtClean="0"/>
              <a:pPr/>
              <a:t>‹#›</a:t>
            </a:fld>
            <a:endParaRPr lang="en-US"/>
          </a:p>
        </p:txBody>
      </p:sp>
      <p:pic>
        <p:nvPicPr>
          <p:cNvPr id="6146" name="Picture 2"/>
          <p:cNvPicPr>
            <a:picLocks noChangeAspect="1" noChangeArrowheads="1"/>
          </p:cNvPicPr>
          <p:nvPr userDrawn="1"/>
        </p:nvPicPr>
        <p:blipFill>
          <a:blip r:embed="rId13">
            <a:extLst>
              <a:ext uri="{28A0092B-C50C-407E-A947-70E740481C1C}">
                <a14:useLocalDpi xmlns:a14="http://schemas.microsoft.com/office/drawing/2010/main" xmlns="" val="0"/>
              </a:ext>
            </a:extLst>
          </a:blip>
          <a:srcRect/>
          <a:stretch>
            <a:fillRect/>
          </a:stretch>
        </p:blipFill>
        <p:spPr bwMode="auto">
          <a:xfrm>
            <a:off x="179512" y="260648"/>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2905188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3EA3B6-B6B1-44BE-A81D-8509D87E4533}" type="datetimeFigureOut">
              <a:rPr lang="en-US" smtClean="0"/>
              <a:pPr/>
              <a:t>5/16/2020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6F0722-0AF4-4A8F-B3C4-DF14C925F03C}" type="slidenum">
              <a:rPr lang="en-US" smtClean="0"/>
              <a:pPr/>
              <a:t>‹#›</a:t>
            </a:fld>
            <a:endParaRPr lang="en-US"/>
          </a:p>
        </p:txBody>
      </p:sp>
    </p:spTree>
    <p:extLst>
      <p:ext uri="{BB962C8B-B14F-4D97-AF65-F5344CB8AC3E}">
        <p14:creationId xmlns:p14="http://schemas.microsoft.com/office/powerpoint/2010/main" xmlns="" val="454724377"/>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a:t>Click to edit Master title style</a:t>
            </a:r>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50E07050-777F-484E-A1D6-7DAEB5770BDD}" type="datetimeFigureOut">
              <a:rPr lang="en-US" smtClean="0"/>
              <a:pPr/>
              <a:t>5/16/2020</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85DCB0A3-349D-4728-A7B0-75C074FC7A8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84" r:id="rId7"/>
    <p:sldLayoutId id="2147484006" r:id="rId8"/>
    <p:sldLayoutId id="2147484007" r:id="rId9"/>
    <p:sldLayoutId id="2147484008" r:id="rId10"/>
    <p:sldLayoutId id="2147484009" r:id="rId11"/>
    <p:sldLayoutId id="2147484010" r:id="rId12"/>
    <p:sldLayoutId id="2147484011" r:id="rId13"/>
    <p:sldLayoutId id="2147484012" r:id="rId14"/>
    <p:sldLayoutId id="2147484013" r:id="rId15"/>
    <p:sldLayoutId id="2147484014" r:id="rId16"/>
    <p:sldLayoutId id="2147484015" r:id="rId17"/>
    <p:sldLayoutId id="2147484016" r:id="rId18"/>
    <p:sldLayoutId id="2147484017" r:id="rId19"/>
    <p:sldLayoutId id="2147484018" r:id="rId20"/>
    <p:sldLayoutId id="2147484019" r:id="rId21"/>
    <p:sldLayoutId id="2147484020" r:id="rId22"/>
    <p:sldLayoutId id="2147484021" r:id="rId23"/>
    <p:sldLayoutId id="2147484022" r:id="rId24"/>
    <p:sldLayoutId id="2147484023" r:id="rId25"/>
    <p:sldLayoutId id="2147484024" r:id="rId26"/>
    <p:sldLayoutId id="2147484025" r:id="rId27"/>
    <p:sldLayoutId id="2147484026" r:id="rId28"/>
    <p:sldLayoutId id="2147484027" r:id="rId29"/>
    <p:sldLayoutId id="2147484028" r:id="rId30"/>
    <p:sldLayoutId id="2147484029" r:id="rId31"/>
    <p:sldLayoutId id="2147484030" r:id="rId32"/>
    <p:sldLayoutId id="2147484031" r:id="rId33"/>
    <p:sldLayoutId id="2147484032" r:id="rId34"/>
    <p:sldLayoutId id="2147484033" r:id="rId35"/>
    <p:sldLayoutId id="2147484034" r:id="rId36"/>
    <p:sldLayoutId id="2147484035" r:id="rId37"/>
    <p:sldLayoutId id="2147484036" r:id="rId38"/>
    <p:sldLayoutId id="2147484037" r:id="rId39"/>
    <p:sldLayoutId id="2147484038" r:id="rId40"/>
    <p:sldLayoutId id="2147484039" r:id="rId41"/>
    <p:sldLayoutId id="2147484040" r:id="rId42"/>
    <p:sldLayoutId id="2147484041" r:id="rId43"/>
    <p:sldLayoutId id="2147484042" r:id="rId44"/>
    <p:sldLayoutId id="2147484043" r:id="rId45"/>
    <p:sldLayoutId id="2147484044" r:id="rId46"/>
    <p:sldLayoutId id="2147484045" r:id="rId47"/>
    <p:sldLayoutId id="2147484046" r:id="rId48"/>
    <p:sldLayoutId id="2147484047" r:id="rId49"/>
    <p:sldLayoutId id="2147484048" r:id="rId50"/>
    <p:sldLayoutId id="2147484049" r:id="rId51"/>
    <p:sldLayoutId id="2147484050" r:id="rId52"/>
    <p:sldLayoutId id="2147484051" r:id="rId53"/>
    <p:sldLayoutId id="2147484052" r:id="rId54"/>
    <p:sldLayoutId id="2147484053" r:id="rId55"/>
    <p:sldLayoutId id="2147484054" r:id="rId56"/>
    <p:sldLayoutId id="2147484055" r:id="rId57"/>
    <p:sldLayoutId id="2147484056" r:id="rId58"/>
    <p:sldLayoutId id="2147484057" r:id="rId59"/>
    <p:sldLayoutId id="2147484058" r:id="rId60"/>
    <p:sldLayoutId id="2147484059" r:id="rId61"/>
    <p:sldLayoutId id="2147483852" r:id="rId62"/>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618794-2438-4F9C-8EB4-2A55D3F49F66}" type="datetimeFigureOut">
              <a:rPr lang="en-US" smtClean="0"/>
              <a:pPr/>
              <a:t>5/16/2020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20141-2789-4736-A12D-8110EEB6F94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ADEF47-CDD9-46B9-956D-86FEF85B0BB8}" type="datetimeFigureOut">
              <a:rPr lang="en-US" smtClean="0"/>
              <a:pPr/>
              <a:t>5/16/2020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79EFDA-4F9D-47F6-8013-2559F4CBB48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 id="214748410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5.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66.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6.xml"/><Relationship Id="rId1" Type="http://schemas.openxmlformats.org/officeDocument/2006/relationships/vmlDrawing" Target="../drawings/vmlDrawing2.v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8.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69.xml"/></Relationships>
</file>

<file path=ppt/slides/_rels/slide1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xml"/><Relationship Id="rId1" Type="http://schemas.openxmlformats.org/officeDocument/2006/relationships/slideLayout" Target="../slideLayouts/slideLayout70.xml"/><Relationship Id="rId6" Type="http://schemas.openxmlformats.org/officeDocument/2006/relationships/image" Target="../media/image2.png"/><Relationship Id="rId5" Type="http://schemas.openxmlformats.org/officeDocument/2006/relationships/image" Target="../media/image21.png"/><Relationship Id="rId4" Type="http://schemas.openxmlformats.org/officeDocument/2006/relationships/image" Target="../media/image20.gif"/></Relationships>
</file>

<file path=ppt/slides/_rels/slide1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png"/><Relationship Id="rId1" Type="http://schemas.openxmlformats.org/officeDocument/2006/relationships/slideLayout" Target="../slideLayouts/slideLayout71.xml"/><Relationship Id="rId5" Type="http://schemas.openxmlformats.org/officeDocument/2006/relationships/image" Target="../media/image2.png"/><Relationship Id="rId4" Type="http://schemas.openxmlformats.org/officeDocument/2006/relationships/image" Target="../media/image24.gif"/></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7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Layout" Target="../slideLayouts/slideLayout73.xml"/></Relationships>
</file>

<file path=ppt/slides/_rels/slide2.xml.rels><?xml version="1.0" encoding="UTF-8" standalone="yes"?>
<Relationships xmlns="http://schemas.openxmlformats.org/package/2006/relationships"><Relationship Id="rId3" Type="http://schemas.openxmlformats.org/officeDocument/2006/relationships/hyperlink" Target="STATISTICS%20-X%20NCERT.pdf" TargetMode="External"/><Relationship Id="rId7" Type="http://schemas.openxmlformats.org/officeDocument/2006/relationships/oleObject" Target="../embeddings/oleObject2.bin"/><Relationship Id="rId2" Type="http://schemas.openxmlformats.org/officeDocument/2006/relationships/slideLayout" Target="../slideLayouts/slideLayout63.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png"/><Relationship Id="rId4" Type="http://schemas.openxmlformats.org/officeDocument/2006/relationships/hyperlink" Target="STATISTICS%20-X%20EXEMPLAR.pd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4.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5.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6.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Layout" Target="../slideLayouts/slideLayout78.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Layout" Target="../slideLayouts/slideLayout79.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png"/><Relationship Id="rId1" Type="http://schemas.openxmlformats.org/officeDocument/2006/relationships/slideLayout" Target="../slideLayouts/slideLayout80.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81.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emf"/><Relationship Id="rId1" Type="http://schemas.openxmlformats.org/officeDocument/2006/relationships/slideLayout" Target="../slideLayouts/slideLayout8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Layout" Target="../slideLayouts/slideLayout83.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8.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Layout" Target="../slideLayouts/slideLayout84.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png"/><Relationship Id="rId1" Type="http://schemas.openxmlformats.org/officeDocument/2006/relationships/slideLayout" Target="../slideLayouts/slideLayout85.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6.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7.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8.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9.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png"/><Relationship Id="rId1" Type="http://schemas.openxmlformats.org/officeDocument/2006/relationships/slideLayout" Target="../slideLayouts/slideLayout90.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emf"/><Relationship Id="rId1" Type="http://schemas.openxmlformats.org/officeDocument/2006/relationships/slideLayout" Target="../slideLayouts/slideLayout91.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emf"/><Relationship Id="rId1" Type="http://schemas.openxmlformats.org/officeDocument/2006/relationships/slideLayout" Target="../slideLayouts/slideLayout9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emf"/><Relationship Id="rId1" Type="http://schemas.openxmlformats.org/officeDocument/2006/relationships/slideLayout" Target="../slideLayouts/slideLayout93.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9.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94.xml"/><Relationship Id="rId1" Type="http://schemas.openxmlformats.org/officeDocument/2006/relationships/vmlDrawing" Target="../drawings/vmlDrawing3.vml"/><Relationship Id="rId4" Type="http://schemas.openxmlformats.org/officeDocument/2006/relationships/oleObject" Target="../embeddings/oleObject4.bin"/></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emf"/><Relationship Id="rId1" Type="http://schemas.openxmlformats.org/officeDocument/2006/relationships/slideLayout" Target="../slideLayouts/slideLayout95.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emf"/><Relationship Id="rId1" Type="http://schemas.openxmlformats.org/officeDocument/2006/relationships/slideLayout" Target="../slideLayouts/slideLayout96.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emf"/><Relationship Id="rId1" Type="http://schemas.openxmlformats.org/officeDocument/2006/relationships/slideLayout" Target="../slideLayouts/slideLayout97.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emf"/><Relationship Id="rId1" Type="http://schemas.openxmlformats.org/officeDocument/2006/relationships/slideLayout" Target="../slideLayouts/slideLayout98.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9.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gif"/><Relationship Id="rId1" Type="http://schemas.openxmlformats.org/officeDocument/2006/relationships/slideLayout" Target="../slideLayouts/slideLayout100.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emf"/><Relationship Id="rId1" Type="http://schemas.openxmlformats.org/officeDocument/2006/relationships/slideLayout" Target="../slideLayouts/slideLayout101.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png"/><Relationship Id="rId1" Type="http://schemas.openxmlformats.org/officeDocument/2006/relationships/slideLayout" Target="../slideLayouts/slideLayout102.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slideLayout" Target="../slideLayouts/slideLayout103.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0.xml"/></Relationships>
</file>

<file path=ppt/slides/_rels/slide50.xml.rels><?xml version="1.0" encoding="UTF-8" standalone="yes"?>
<Relationships xmlns="http://schemas.openxmlformats.org/package/2006/relationships"><Relationship Id="rId3" Type="http://schemas.openxmlformats.org/officeDocument/2006/relationships/hyperlink" Target="STANDARD%20QP%20X%20STATISTICS.docx" TargetMode="External"/><Relationship Id="rId2" Type="http://schemas.openxmlformats.org/officeDocument/2006/relationships/hyperlink" Target="BASIC%20QP-X%20STATISTICS.docx" TargetMode="External"/><Relationship Id="rId1" Type="http://schemas.openxmlformats.org/officeDocument/2006/relationships/slideLayout" Target="../slideLayouts/slideLayout104.xml"/><Relationship Id="rId5" Type="http://schemas.openxmlformats.org/officeDocument/2006/relationships/image" Target="../media/image2.png"/><Relationship Id="rId4" Type="http://schemas.openxmlformats.org/officeDocument/2006/relationships/hyperlink" Target="ADVANCED%20QP%20X%20STATISTICS.docx"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5.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6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2.xml"/><Relationship Id="rId5" Type="http://schemas.openxmlformats.org/officeDocument/2006/relationships/image" Target="../media/image2.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6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7503" y="5152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ontent Placeholder 5">
            <a:extLst>
              <a:ext uri="{FF2B5EF4-FFF2-40B4-BE49-F238E27FC236}">
                <a16:creationId xmlns:a16="http://schemas.microsoft.com/office/drawing/2014/main" xmlns="" id="{BF87AB64-8C88-49CA-A921-46BC1A855D3D}"/>
              </a:ext>
            </a:extLst>
          </p:cNvPr>
          <p:cNvSpPr>
            <a:spLocks noGrp="1"/>
          </p:cNvSpPr>
          <p:nvPr>
            <p:ph sz="quarter" idx="1"/>
          </p:nvPr>
        </p:nvSpPr>
        <p:spPr>
          <a:xfrm>
            <a:off x="107505" y="284232"/>
            <a:ext cx="8928992" cy="6552728"/>
          </a:xfrm>
        </p:spPr>
        <p:txBody>
          <a:bodyPr/>
          <a:lstStyle/>
          <a:p>
            <a:pPr lvl="0"/>
            <a:endParaRPr lang="en-US" sz="2800" dirty="0"/>
          </a:p>
          <a:p>
            <a:pPr lvl="0"/>
            <a:endParaRPr lang="en-US" sz="2800" dirty="0"/>
          </a:p>
          <a:p>
            <a:pPr lvl="0"/>
            <a:endParaRPr lang="en-US" sz="2800" dirty="0"/>
          </a:p>
          <a:p>
            <a:pPr lvl="0" algn="ctr"/>
            <a:r>
              <a:rPr lang="en-US" sz="5400" b="1" dirty="0"/>
              <a:t>MATHEMATICS</a:t>
            </a:r>
          </a:p>
          <a:p>
            <a:pPr lvl="0" algn="ctr"/>
            <a:r>
              <a:rPr lang="en-US" sz="4400" b="1" dirty="0"/>
              <a:t>CLASS-X</a:t>
            </a:r>
          </a:p>
          <a:p>
            <a:pPr lvl="0" algn="ctr"/>
            <a:r>
              <a:rPr lang="en-US" sz="5400" dirty="0"/>
              <a:t>TOPIC:</a:t>
            </a:r>
            <a:r>
              <a:rPr lang="en-US" sz="5400" dirty="0">
                <a:solidFill>
                  <a:srgbClr val="FF0000"/>
                </a:solidFill>
              </a:rPr>
              <a:t>STATISTICS</a:t>
            </a:r>
          </a:p>
          <a:p>
            <a:endParaRPr lang="en-IN" dirty="0"/>
          </a:p>
          <a:p>
            <a:endParaRPr lang="en-IN" dirty="0"/>
          </a:p>
        </p:txBody>
      </p:sp>
    </p:spTree>
    <p:extLst>
      <p:ext uri="{BB962C8B-B14F-4D97-AF65-F5344CB8AC3E}">
        <p14:creationId xmlns:p14="http://schemas.microsoft.com/office/powerpoint/2010/main" xmlns="" val="3040610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xmlns="" Requires="a14">
          <p:sp>
            <p:nvSpPr>
              <p:cNvPr id="3" name="Content Placeholder 2"/>
              <p:cNvSpPr>
                <a:spLocks noGrp="1"/>
              </p:cNvSpPr>
              <p:nvPr>
                <p:ph sz="quarter" idx="1"/>
              </p:nvPr>
            </p:nvSpPr>
            <p:spPr>
              <a:xfrm>
                <a:off x="152400" y="14784"/>
                <a:ext cx="8839200" cy="6690815"/>
              </a:xfrm>
              <a:noFill/>
            </p:spPr>
            <p:txBody>
              <a:bodyPr>
                <a:normAutofit fontScale="92500" lnSpcReduction="10000"/>
              </a:bodyPr>
              <a:lstStyle/>
              <a:p>
                <a:pPr marL="0" indent="0">
                  <a:buNone/>
                </a:pPr>
                <a:r>
                  <a:rPr lang="en-IN" dirty="0"/>
                  <a:t>            Table.</a:t>
                </a:r>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endParaRPr lang="en-IN" sz="2400" dirty="0"/>
              </a:p>
              <a:p>
                <a:pPr marL="0" indent="0">
                  <a:buNone/>
                </a:pPr>
                <a:r>
                  <a:rPr lang="en-IN" sz="2400" dirty="0"/>
                  <a:t>So, the mean </a:t>
                </a:r>
                <a14:m>
                  <m:oMath xmlns:m="http://schemas.openxmlformats.org/officeDocument/2006/math">
                    <m:bar>
                      <m:barPr>
                        <m:pos m:val="top"/>
                        <m:ctrlPr>
                          <a:rPr lang="en-US" sz="2400" i="1">
                            <a:latin typeface="Cambria Math" panose="02040503050406030204" pitchFamily="18" charset="0"/>
                          </a:rPr>
                        </m:ctrlPr>
                      </m:barPr>
                      <m:e>
                        <m:r>
                          <a:rPr lang="en-IN" sz="2400" i="1">
                            <a:latin typeface="Cambria Math"/>
                          </a:rPr>
                          <m:t>𝑥</m:t>
                        </m:r>
                      </m:e>
                    </m:bar>
                  </m:oMath>
                </a14:m>
                <a:r>
                  <a:rPr lang="en-IN" sz="2400" dirty="0"/>
                  <a:t>  of the given data is given by</a:t>
                </a:r>
                <a:endParaRPr lang="en-US" sz="2400" dirty="0"/>
              </a:p>
              <a:p>
                <a:pPr marL="0" indent="0">
                  <a:buNone/>
                </a:pPr>
                <a:r>
                  <a:rPr lang="en-IN" sz="2400" dirty="0"/>
                  <a:t> </a:t>
                </a:r>
                <a14:m>
                  <m:oMath xmlns:m="http://schemas.openxmlformats.org/officeDocument/2006/math">
                    <m:bar>
                      <m:barPr>
                        <m:pos m:val="top"/>
                        <m:ctrlPr>
                          <a:rPr lang="en-US" sz="2400" i="1">
                            <a:latin typeface="Cambria Math" panose="02040503050406030204" pitchFamily="18" charset="0"/>
                          </a:rPr>
                        </m:ctrlPr>
                      </m:barPr>
                      <m:e>
                        <m:r>
                          <a:rPr lang="en-IN" sz="2400" i="1">
                            <a:latin typeface="Cambria Math"/>
                          </a:rPr>
                          <m:t>𝑥</m:t>
                        </m:r>
                      </m:e>
                    </m:bar>
                  </m:oMath>
                </a14:m>
                <a:r>
                  <a:rPr lang="en-IN" sz="2400" dirty="0"/>
                  <a:t>  = </a:t>
                </a:r>
                <a14:m>
                  <m:oMath xmlns:m="http://schemas.openxmlformats.org/officeDocument/2006/math">
                    <m:f>
                      <m:fPr>
                        <m:ctrlPr>
                          <a:rPr lang="en-US" sz="2400" i="1">
                            <a:latin typeface="Cambria Math" panose="02040503050406030204" pitchFamily="18" charset="0"/>
                          </a:rPr>
                        </m:ctrlPr>
                      </m:fPr>
                      <m:num>
                        <m:nary>
                          <m:naryPr>
                            <m:chr m:val="∑"/>
                            <m:limLoc m:val="undOvr"/>
                            <m:subHide m:val="on"/>
                            <m:supHide m:val="on"/>
                            <m:ctrlPr>
                              <a:rPr lang="en-US" sz="2400" i="1">
                                <a:latin typeface="Cambria Math" panose="02040503050406030204" pitchFamily="18" charset="0"/>
                              </a:rPr>
                            </m:ctrlPr>
                          </m:naryPr>
                          <m:sub/>
                          <m:sup/>
                          <m:e>
                            <m:sSub>
                              <m:sSubPr>
                                <m:ctrlPr>
                                  <a:rPr lang="en-US" sz="2400" i="1">
                                    <a:latin typeface="Cambria Math" panose="02040503050406030204" pitchFamily="18" charset="0"/>
                                  </a:rPr>
                                </m:ctrlPr>
                              </m:sSubPr>
                              <m:e>
                                <m:r>
                                  <a:rPr lang="en-IN" sz="2400" i="1">
                                    <a:latin typeface="Cambria Math"/>
                                  </a:rPr>
                                  <m:t>𝑓</m:t>
                                </m:r>
                              </m:e>
                              <m:sub>
                                <m:r>
                                  <a:rPr lang="en-IN" sz="2400" i="1">
                                    <a:latin typeface="Cambria Math"/>
                                  </a:rPr>
                                  <m:t>𝑖</m:t>
                                </m:r>
                              </m:sub>
                            </m:sSub>
                            <m:sSub>
                              <m:sSubPr>
                                <m:ctrlPr>
                                  <a:rPr lang="en-US" sz="2400" i="1">
                                    <a:latin typeface="Cambria Math" panose="02040503050406030204" pitchFamily="18" charset="0"/>
                                  </a:rPr>
                                </m:ctrlPr>
                              </m:sSubPr>
                              <m:e>
                                <m:r>
                                  <a:rPr lang="en-IN" sz="2400" i="1">
                                    <a:latin typeface="Cambria Math"/>
                                  </a:rPr>
                                  <m:t>𝑥</m:t>
                                </m:r>
                              </m:e>
                              <m:sub>
                                <m:r>
                                  <a:rPr lang="en-IN" sz="2400" i="1">
                                    <a:latin typeface="Cambria Math"/>
                                  </a:rPr>
                                  <m:t>𝑖</m:t>
                                </m:r>
                              </m:sub>
                            </m:sSub>
                          </m:e>
                        </m:nary>
                      </m:num>
                      <m:den>
                        <m:nary>
                          <m:naryPr>
                            <m:chr m:val="∑"/>
                            <m:limLoc m:val="undOvr"/>
                            <m:subHide m:val="on"/>
                            <m:supHide m:val="on"/>
                            <m:ctrlPr>
                              <a:rPr lang="en-US" sz="2400" i="1">
                                <a:latin typeface="Cambria Math" panose="02040503050406030204" pitchFamily="18" charset="0"/>
                              </a:rPr>
                            </m:ctrlPr>
                          </m:naryPr>
                          <m:sub/>
                          <m:sup/>
                          <m:e>
                            <m:sSub>
                              <m:sSubPr>
                                <m:ctrlPr>
                                  <a:rPr lang="en-US" sz="2400" i="1">
                                    <a:latin typeface="Cambria Math" panose="02040503050406030204" pitchFamily="18" charset="0"/>
                                  </a:rPr>
                                </m:ctrlPr>
                              </m:sSubPr>
                              <m:e>
                                <m:r>
                                  <a:rPr lang="en-IN" sz="2400" i="1">
                                    <a:latin typeface="Cambria Math"/>
                                  </a:rPr>
                                  <m:t>𝑓</m:t>
                                </m:r>
                              </m:e>
                              <m:sub>
                                <m:r>
                                  <a:rPr lang="en-IN" sz="2400" i="1">
                                    <a:latin typeface="Cambria Math"/>
                                  </a:rPr>
                                  <m:t>𝑖</m:t>
                                </m:r>
                              </m:sub>
                            </m:sSub>
                          </m:e>
                        </m:nary>
                      </m:den>
                    </m:f>
                  </m:oMath>
                </a14:m>
                <a:r>
                  <a:rPr lang="en-IN" sz="2400" dirty="0"/>
                  <a:t> =  </a:t>
                </a:r>
                <a14:m>
                  <m:oMath xmlns:m="http://schemas.openxmlformats.org/officeDocument/2006/math">
                    <m:f>
                      <m:fPr>
                        <m:ctrlPr>
                          <a:rPr lang="en-US" sz="2400" i="1">
                            <a:latin typeface="Cambria Math" panose="02040503050406030204" pitchFamily="18" charset="0"/>
                          </a:rPr>
                        </m:ctrlPr>
                      </m:fPr>
                      <m:num>
                        <m:r>
                          <a:rPr lang="en-IN" sz="2400" i="1">
                            <a:latin typeface="Cambria Math"/>
                          </a:rPr>
                          <m:t>1860</m:t>
                        </m:r>
                      </m:num>
                      <m:den>
                        <m:r>
                          <a:rPr lang="en-IN" sz="2400" i="1">
                            <a:latin typeface="Cambria Math"/>
                          </a:rPr>
                          <m:t>30</m:t>
                        </m:r>
                      </m:den>
                    </m:f>
                  </m:oMath>
                </a14:m>
                <a:r>
                  <a:rPr lang="en-IN" sz="2400" dirty="0"/>
                  <a:t> = 62.</a:t>
                </a:r>
              </a:p>
              <a:p>
                <a:pPr marL="0" indent="0">
                  <a:buNone/>
                </a:pPr>
                <a:r>
                  <a:rPr lang="en-IN" sz="2400" dirty="0"/>
                  <a:t>This new method of finding Mean is called as Direct Method for grouped data.</a:t>
                </a:r>
              </a:p>
              <a:p>
                <a:pPr marL="0" indent="0">
                  <a:buNone/>
                </a:pPr>
                <a:r>
                  <a:rPr lang="en-IN" sz="2400" b="1" i="1" dirty="0"/>
                  <a:t>NOTE : The difference in the two values first mean and second  is because of the mid-point assumption in  second table,59.3 being the exact mean, while 62 an approximate mean.</a:t>
                </a:r>
                <a:endParaRPr lang="en-US" sz="2400" dirty="0"/>
              </a:p>
              <a:p>
                <a:pPr marL="0" indent="0">
                  <a:buNone/>
                </a:pPr>
                <a:endParaRPr lang="en-US" sz="2400" dirty="0"/>
              </a:p>
              <a:p>
                <a:pPr marL="0" indent="0">
                  <a:buNone/>
                </a:pPr>
                <a:endParaRPr lang="en-US" dirty="0"/>
              </a:p>
              <a:p>
                <a:pPr marL="0" indent="0">
                  <a:buNone/>
                </a:pPr>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sz="quarter" idx="1"/>
              </p:nvPr>
            </p:nvSpPr>
            <p:spPr>
              <a:xfrm>
                <a:off x="152400" y="14784"/>
                <a:ext cx="8839200" cy="6690815"/>
              </a:xfrm>
              <a:blipFill rotWithShape="1">
                <a:blip r:embed="rId2"/>
                <a:stretch>
                  <a:fillRect l="-828" t="-1184" r="-55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xmlns="" Requires="a14">
          <p:graphicFrame>
            <p:nvGraphicFramePr>
              <p:cNvPr id="4" name="Table 3"/>
              <p:cNvGraphicFramePr>
                <a:graphicFrameLocks noGrp="1"/>
              </p:cNvGraphicFramePr>
              <p:nvPr>
                <p:extLst>
                  <p:ext uri="{D42A27DB-BD31-4B8C-83A1-F6EECF244321}">
                    <p14:modId xmlns:p14="http://schemas.microsoft.com/office/powerpoint/2010/main" val="1732581071"/>
                  </p:ext>
                </p:extLst>
              </p:nvPr>
            </p:nvGraphicFramePr>
            <p:xfrm>
              <a:off x="1043608" y="620688"/>
              <a:ext cx="7679706" cy="3335106"/>
            </p:xfrm>
            <a:graphic>
              <a:graphicData uri="http://schemas.openxmlformats.org/drawingml/2006/table">
                <a:tbl>
                  <a:tblPr firstRow="1" firstCol="1" bandRow="1">
                    <a:tableStyleId>{5C22544A-7EE6-4342-B048-85BDC9FD1C3A}</a:tableStyleId>
                  </a:tblPr>
                  <a:tblGrid>
                    <a:gridCol w="1712024">
                      <a:extLst>
                        <a:ext uri="{9D8B030D-6E8A-4147-A177-3AD203B41FA5}">
                          <a16:colId xmlns:a16="http://schemas.microsoft.com/office/drawing/2014/main" val="20000"/>
                        </a:ext>
                      </a:extLst>
                    </a:gridCol>
                    <a:gridCol w="1985948">
                      <a:extLst>
                        <a:ext uri="{9D8B030D-6E8A-4147-A177-3AD203B41FA5}">
                          <a16:colId xmlns:a16="http://schemas.microsoft.com/office/drawing/2014/main" val="20001"/>
                        </a:ext>
                      </a:extLst>
                    </a:gridCol>
                    <a:gridCol w="1780505">
                      <a:extLst>
                        <a:ext uri="{9D8B030D-6E8A-4147-A177-3AD203B41FA5}">
                          <a16:colId xmlns:a16="http://schemas.microsoft.com/office/drawing/2014/main" val="20002"/>
                        </a:ext>
                      </a:extLst>
                    </a:gridCol>
                    <a:gridCol w="2201229">
                      <a:extLst>
                        <a:ext uri="{9D8B030D-6E8A-4147-A177-3AD203B41FA5}">
                          <a16:colId xmlns:a16="http://schemas.microsoft.com/office/drawing/2014/main" val="20003"/>
                        </a:ext>
                      </a:extLst>
                    </a:gridCol>
                  </a:tblGrid>
                  <a:tr h="621347">
                    <a:tc>
                      <a:txBody>
                        <a:bodyPr/>
                        <a:lstStyle/>
                        <a:p>
                          <a:pPr marL="0" marR="0" algn="ctr">
                            <a:lnSpc>
                              <a:spcPct val="115000"/>
                            </a:lnSpc>
                            <a:spcBef>
                              <a:spcPts val="0"/>
                            </a:spcBef>
                            <a:spcAft>
                              <a:spcPts val="0"/>
                            </a:spcAft>
                          </a:pPr>
                          <a:r>
                            <a:rPr lang="en-IN" sz="2000" dirty="0">
                              <a:effectLst/>
                            </a:rPr>
                            <a:t>Class interval</a:t>
                          </a:r>
                          <a:endParaRPr lang="en-US" sz="20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2000" dirty="0">
                              <a:effectLst/>
                            </a:rPr>
                            <a:t>Number of students(</a:t>
                          </a:r>
                          <a14:m>
                            <m:oMath xmlns:m="http://schemas.openxmlformats.org/officeDocument/2006/math">
                              <m:sSub>
                                <m:sSubPr>
                                  <m:ctrlPr>
                                    <a:rPr lang="en-US" sz="2000" i="1">
                                      <a:effectLst/>
                                      <a:latin typeface="Cambria Math" panose="02040503050406030204" pitchFamily="18" charset="0"/>
                                    </a:rPr>
                                  </m:ctrlPr>
                                </m:sSubPr>
                                <m:e>
                                  <m:r>
                                    <a:rPr lang="en-IN" sz="2000">
                                      <a:effectLst/>
                                      <a:latin typeface="Cambria Math"/>
                                    </a:rPr>
                                    <m:t>𝑓</m:t>
                                  </m:r>
                                </m:e>
                                <m:sub>
                                  <m:r>
                                    <a:rPr lang="en-IN" sz="2000">
                                      <a:effectLst/>
                                      <a:latin typeface="Cambria Math"/>
                                    </a:rPr>
                                    <m:t>𝑖</m:t>
                                  </m:r>
                                </m:sub>
                              </m:sSub>
                            </m:oMath>
                          </a14:m>
                          <a:r>
                            <a:rPr lang="en-IN" sz="2000" dirty="0">
                              <a:effectLst/>
                            </a:rPr>
                            <a:t> )</a:t>
                          </a:r>
                          <a:endParaRPr lang="en-US" sz="20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2000" dirty="0">
                              <a:effectLst/>
                            </a:rPr>
                            <a:t>Class mark( </a:t>
                          </a:r>
                          <a14:m>
                            <m:oMath xmlns:m="http://schemas.openxmlformats.org/officeDocument/2006/math">
                              <m:sSub>
                                <m:sSubPr>
                                  <m:ctrlPr>
                                    <a:rPr lang="en-US" sz="2000" i="1">
                                      <a:effectLst/>
                                      <a:latin typeface="Cambria Math" panose="02040503050406030204" pitchFamily="18" charset="0"/>
                                    </a:rPr>
                                  </m:ctrlPr>
                                </m:sSubPr>
                                <m:e>
                                  <m:r>
                                    <a:rPr lang="en-IN" sz="2000">
                                      <a:effectLst/>
                                      <a:latin typeface="Cambria Math"/>
                                    </a:rPr>
                                    <m:t>𝑥</m:t>
                                  </m:r>
                                </m:e>
                                <m:sub>
                                  <m:r>
                                    <a:rPr lang="en-IN" sz="2000">
                                      <a:effectLst/>
                                      <a:latin typeface="Cambria Math"/>
                                    </a:rPr>
                                    <m:t>𝑖</m:t>
                                  </m:r>
                                </m:sub>
                              </m:sSub>
                            </m:oMath>
                          </a14:m>
                          <a:r>
                            <a:rPr lang="en-IN" sz="2000" dirty="0">
                              <a:effectLst/>
                            </a:rPr>
                            <a:t>)</a:t>
                          </a:r>
                          <a:endParaRPr lang="en-US" sz="20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000" i="1">
                                        <a:effectLst/>
                                        <a:latin typeface="Cambria Math" panose="02040503050406030204" pitchFamily="18" charset="0"/>
                                      </a:rPr>
                                    </m:ctrlPr>
                                  </m:sSubPr>
                                  <m:e>
                                    <m:r>
                                      <a:rPr lang="en-IN" sz="2000">
                                        <a:effectLst/>
                                        <a:latin typeface="Cambria Math"/>
                                      </a:rPr>
                                      <m:t>𝑓</m:t>
                                    </m:r>
                                  </m:e>
                                  <m:sub>
                                    <m:r>
                                      <a:rPr lang="en-IN" sz="2000">
                                        <a:effectLst/>
                                        <a:latin typeface="Cambria Math"/>
                                      </a:rPr>
                                      <m:t>𝑖</m:t>
                                    </m:r>
                                  </m:sub>
                                </m:sSub>
                                <m:sSub>
                                  <m:sSubPr>
                                    <m:ctrlPr>
                                      <a:rPr lang="en-US" sz="2000" i="1">
                                        <a:effectLst/>
                                        <a:latin typeface="Cambria Math" panose="02040503050406030204" pitchFamily="18" charset="0"/>
                                      </a:rPr>
                                    </m:ctrlPr>
                                  </m:sSubPr>
                                  <m:e>
                                    <m:r>
                                      <a:rPr lang="en-IN" sz="2000">
                                        <a:effectLst/>
                                        <a:latin typeface="Cambria Math"/>
                                      </a:rPr>
                                      <m:t>𝑥</m:t>
                                    </m:r>
                                  </m:e>
                                  <m:sub>
                                    <m:r>
                                      <a:rPr lang="en-IN" sz="2000">
                                        <a:effectLst/>
                                        <a:latin typeface="Cambria Math"/>
                                      </a:rPr>
                                      <m:t>𝑖</m:t>
                                    </m:r>
                                  </m:sub>
                                </m:sSub>
                              </m:oMath>
                            </m:oMathPara>
                          </a14:m>
                          <a:endParaRPr lang="en-US" sz="2000">
                            <a:effectLst/>
                            <a:latin typeface="Calibri"/>
                            <a:ea typeface="Times New Roman"/>
                            <a:cs typeface="Times New Roman"/>
                          </a:endParaRPr>
                        </a:p>
                      </a:txBody>
                      <a:tcPr marL="68580" marR="68580" marT="0" marB="0"/>
                    </a:tc>
                    <a:extLst>
                      <a:ext uri="{0D108BD9-81ED-4DB2-BD59-A6C34878D82A}">
                        <a16:rowId xmlns:a16="http://schemas.microsoft.com/office/drawing/2014/main" val="10000"/>
                      </a:ext>
                    </a:extLst>
                  </a:tr>
                  <a:tr h="310673">
                    <a:tc>
                      <a:txBody>
                        <a:bodyPr/>
                        <a:lstStyle/>
                        <a:p>
                          <a:pPr marL="0" marR="0" algn="ctr">
                            <a:lnSpc>
                              <a:spcPct val="115000"/>
                            </a:lnSpc>
                            <a:spcBef>
                              <a:spcPts val="0"/>
                            </a:spcBef>
                            <a:spcAft>
                              <a:spcPts val="0"/>
                            </a:spcAft>
                          </a:pPr>
                          <a:r>
                            <a:rPr lang="en-IN" sz="2000" dirty="0">
                              <a:effectLst/>
                            </a:rPr>
                            <a:t>10-25</a:t>
                          </a:r>
                          <a:endParaRPr lang="en-US" sz="20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2000" dirty="0">
                              <a:effectLst/>
                            </a:rPr>
                            <a:t>2</a:t>
                          </a:r>
                          <a:endParaRPr lang="en-US" sz="20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2000" dirty="0">
                              <a:effectLst/>
                            </a:rPr>
                            <a:t>17.5</a:t>
                          </a:r>
                          <a:endParaRPr lang="en-US" sz="20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2000" dirty="0">
                              <a:effectLst/>
                            </a:rPr>
                            <a:t>35</a:t>
                          </a:r>
                          <a:endParaRPr lang="en-US" sz="2000" dirty="0">
                            <a:effectLst/>
                            <a:latin typeface="Calibri"/>
                            <a:ea typeface="Times New Roman"/>
                            <a:cs typeface="Times New Roman"/>
                          </a:endParaRPr>
                        </a:p>
                      </a:txBody>
                      <a:tcPr marL="68580" marR="68580" marT="0" marB="0"/>
                    </a:tc>
                    <a:extLst>
                      <a:ext uri="{0D108BD9-81ED-4DB2-BD59-A6C34878D82A}">
                        <a16:rowId xmlns:a16="http://schemas.microsoft.com/office/drawing/2014/main" val="10001"/>
                      </a:ext>
                    </a:extLst>
                  </a:tr>
                  <a:tr h="310673">
                    <a:tc>
                      <a:txBody>
                        <a:bodyPr/>
                        <a:lstStyle/>
                        <a:p>
                          <a:pPr marL="0" marR="0" algn="ctr">
                            <a:lnSpc>
                              <a:spcPct val="115000"/>
                            </a:lnSpc>
                            <a:spcBef>
                              <a:spcPts val="0"/>
                            </a:spcBef>
                            <a:spcAft>
                              <a:spcPts val="0"/>
                            </a:spcAft>
                          </a:pPr>
                          <a:r>
                            <a:rPr lang="en-IN" sz="2000">
                              <a:effectLst/>
                            </a:rPr>
                            <a:t>25-40</a:t>
                          </a:r>
                          <a:endParaRPr lang="en-US" sz="20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2000" dirty="0">
                              <a:effectLst/>
                            </a:rPr>
                            <a:t>3</a:t>
                          </a:r>
                          <a:endParaRPr lang="en-US" sz="20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2000">
                              <a:effectLst/>
                            </a:rPr>
                            <a:t>32.5</a:t>
                          </a:r>
                          <a:endParaRPr lang="en-US" sz="20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2000" dirty="0">
                              <a:effectLst/>
                            </a:rPr>
                            <a:t>97.5</a:t>
                          </a:r>
                          <a:endParaRPr lang="en-US" sz="2000" dirty="0">
                            <a:effectLst/>
                            <a:latin typeface="Calibri"/>
                            <a:ea typeface="Times New Roman"/>
                            <a:cs typeface="Times New Roman"/>
                          </a:endParaRPr>
                        </a:p>
                      </a:txBody>
                      <a:tcPr marL="68580" marR="68580" marT="0" marB="0"/>
                    </a:tc>
                    <a:extLst>
                      <a:ext uri="{0D108BD9-81ED-4DB2-BD59-A6C34878D82A}">
                        <a16:rowId xmlns:a16="http://schemas.microsoft.com/office/drawing/2014/main" val="10002"/>
                      </a:ext>
                    </a:extLst>
                  </a:tr>
                  <a:tr h="310673">
                    <a:tc>
                      <a:txBody>
                        <a:bodyPr/>
                        <a:lstStyle/>
                        <a:p>
                          <a:pPr marL="0" marR="0" algn="ctr">
                            <a:lnSpc>
                              <a:spcPct val="115000"/>
                            </a:lnSpc>
                            <a:spcBef>
                              <a:spcPts val="0"/>
                            </a:spcBef>
                            <a:spcAft>
                              <a:spcPts val="0"/>
                            </a:spcAft>
                          </a:pPr>
                          <a:r>
                            <a:rPr lang="en-IN" sz="2000">
                              <a:effectLst/>
                            </a:rPr>
                            <a:t>40-55</a:t>
                          </a:r>
                          <a:endParaRPr lang="en-US" sz="20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2000" dirty="0">
                              <a:effectLst/>
                            </a:rPr>
                            <a:t>7</a:t>
                          </a:r>
                          <a:endParaRPr lang="en-US" sz="20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2000">
                              <a:effectLst/>
                            </a:rPr>
                            <a:t>47.5</a:t>
                          </a:r>
                          <a:endParaRPr lang="en-US" sz="20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2000" dirty="0">
                              <a:effectLst/>
                            </a:rPr>
                            <a:t>332.5</a:t>
                          </a:r>
                          <a:endParaRPr lang="en-US" sz="2000" dirty="0">
                            <a:effectLst/>
                            <a:latin typeface="Calibri"/>
                            <a:ea typeface="Times New Roman"/>
                            <a:cs typeface="Times New Roman"/>
                          </a:endParaRPr>
                        </a:p>
                      </a:txBody>
                      <a:tcPr marL="68580" marR="68580" marT="0" marB="0"/>
                    </a:tc>
                    <a:extLst>
                      <a:ext uri="{0D108BD9-81ED-4DB2-BD59-A6C34878D82A}">
                        <a16:rowId xmlns:a16="http://schemas.microsoft.com/office/drawing/2014/main" val="10003"/>
                      </a:ext>
                    </a:extLst>
                  </a:tr>
                  <a:tr h="310673">
                    <a:tc>
                      <a:txBody>
                        <a:bodyPr/>
                        <a:lstStyle/>
                        <a:p>
                          <a:pPr marL="0" marR="0" algn="ctr">
                            <a:lnSpc>
                              <a:spcPct val="115000"/>
                            </a:lnSpc>
                            <a:spcBef>
                              <a:spcPts val="0"/>
                            </a:spcBef>
                            <a:spcAft>
                              <a:spcPts val="0"/>
                            </a:spcAft>
                          </a:pPr>
                          <a:r>
                            <a:rPr lang="en-IN" sz="2000">
                              <a:effectLst/>
                            </a:rPr>
                            <a:t>55-70</a:t>
                          </a:r>
                          <a:endParaRPr lang="en-US" sz="20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2000" dirty="0">
                              <a:effectLst/>
                            </a:rPr>
                            <a:t>6</a:t>
                          </a:r>
                          <a:endParaRPr lang="en-US" sz="20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2000" dirty="0">
                              <a:effectLst/>
                            </a:rPr>
                            <a:t>62.5</a:t>
                          </a:r>
                          <a:endParaRPr lang="en-US" sz="20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2000" dirty="0">
                              <a:effectLst/>
                            </a:rPr>
                            <a:t>375.0</a:t>
                          </a:r>
                          <a:endParaRPr lang="en-US" sz="2000" dirty="0">
                            <a:effectLst/>
                            <a:latin typeface="Calibri"/>
                            <a:ea typeface="Times New Roman"/>
                            <a:cs typeface="Times New Roman"/>
                          </a:endParaRPr>
                        </a:p>
                      </a:txBody>
                      <a:tcPr marL="68580" marR="68580" marT="0" marB="0"/>
                    </a:tc>
                    <a:extLst>
                      <a:ext uri="{0D108BD9-81ED-4DB2-BD59-A6C34878D82A}">
                        <a16:rowId xmlns:a16="http://schemas.microsoft.com/office/drawing/2014/main" val="10004"/>
                      </a:ext>
                    </a:extLst>
                  </a:tr>
                  <a:tr h="310673">
                    <a:tc>
                      <a:txBody>
                        <a:bodyPr/>
                        <a:lstStyle/>
                        <a:p>
                          <a:pPr marL="0" marR="0" algn="ctr">
                            <a:lnSpc>
                              <a:spcPct val="115000"/>
                            </a:lnSpc>
                            <a:spcBef>
                              <a:spcPts val="0"/>
                            </a:spcBef>
                            <a:spcAft>
                              <a:spcPts val="0"/>
                            </a:spcAft>
                          </a:pPr>
                          <a:r>
                            <a:rPr lang="en-IN" sz="2000">
                              <a:effectLst/>
                            </a:rPr>
                            <a:t>70-85</a:t>
                          </a:r>
                          <a:endParaRPr lang="en-US" sz="20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2000" dirty="0">
                              <a:effectLst/>
                            </a:rPr>
                            <a:t>6</a:t>
                          </a:r>
                          <a:endParaRPr lang="en-US" sz="20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2000">
                              <a:effectLst/>
                            </a:rPr>
                            <a:t>77.5</a:t>
                          </a:r>
                          <a:endParaRPr lang="en-US" sz="20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2000" dirty="0">
                              <a:effectLst/>
                            </a:rPr>
                            <a:t>465.0</a:t>
                          </a:r>
                          <a:endParaRPr lang="en-US" sz="2000" dirty="0">
                            <a:effectLst/>
                            <a:latin typeface="Calibri"/>
                            <a:ea typeface="Times New Roman"/>
                            <a:cs typeface="Times New Roman"/>
                          </a:endParaRPr>
                        </a:p>
                      </a:txBody>
                      <a:tcPr marL="68580" marR="68580" marT="0" marB="0"/>
                    </a:tc>
                    <a:extLst>
                      <a:ext uri="{0D108BD9-81ED-4DB2-BD59-A6C34878D82A}">
                        <a16:rowId xmlns:a16="http://schemas.microsoft.com/office/drawing/2014/main" val="10005"/>
                      </a:ext>
                    </a:extLst>
                  </a:tr>
                  <a:tr h="310673">
                    <a:tc>
                      <a:txBody>
                        <a:bodyPr/>
                        <a:lstStyle/>
                        <a:p>
                          <a:pPr marL="0" marR="0" algn="ctr">
                            <a:lnSpc>
                              <a:spcPct val="115000"/>
                            </a:lnSpc>
                            <a:spcBef>
                              <a:spcPts val="0"/>
                            </a:spcBef>
                            <a:spcAft>
                              <a:spcPts val="0"/>
                            </a:spcAft>
                          </a:pPr>
                          <a:r>
                            <a:rPr lang="en-IN" sz="2000">
                              <a:effectLst/>
                            </a:rPr>
                            <a:t>85-100</a:t>
                          </a:r>
                          <a:endParaRPr lang="en-US" sz="20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2000" dirty="0">
                              <a:effectLst/>
                            </a:rPr>
                            <a:t>6</a:t>
                          </a:r>
                          <a:endParaRPr lang="en-US" sz="20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2000" dirty="0">
                              <a:effectLst/>
                            </a:rPr>
                            <a:t>92.5</a:t>
                          </a:r>
                          <a:endParaRPr lang="en-US" sz="20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2000" dirty="0">
                              <a:effectLst/>
                            </a:rPr>
                            <a:t>555.0</a:t>
                          </a:r>
                          <a:endParaRPr lang="en-US" sz="2000" dirty="0">
                            <a:effectLst/>
                            <a:latin typeface="Calibri"/>
                            <a:ea typeface="Times New Roman"/>
                            <a:cs typeface="Times New Roman"/>
                          </a:endParaRPr>
                        </a:p>
                      </a:txBody>
                      <a:tcPr marL="68580" marR="68580" marT="0" marB="0"/>
                    </a:tc>
                    <a:extLst>
                      <a:ext uri="{0D108BD9-81ED-4DB2-BD59-A6C34878D82A}">
                        <a16:rowId xmlns:a16="http://schemas.microsoft.com/office/drawing/2014/main" val="10006"/>
                      </a:ext>
                    </a:extLst>
                  </a:tr>
                  <a:tr h="610956">
                    <a:tc>
                      <a:txBody>
                        <a:bodyPr/>
                        <a:lstStyle/>
                        <a:p>
                          <a:pPr marL="0" marR="0" algn="ctr">
                            <a:lnSpc>
                              <a:spcPct val="115000"/>
                            </a:lnSpc>
                            <a:spcBef>
                              <a:spcPts val="0"/>
                            </a:spcBef>
                            <a:spcAft>
                              <a:spcPts val="0"/>
                            </a:spcAft>
                          </a:pPr>
                          <a:r>
                            <a:rPr lang="en-IN" sz="2000" dirty="0">
                              <a:effectLst/>
                            </a:rPr>
                            <a:t>Total</a:t>
                          </a:r>
                          <a:endParaRPr lang="en-US" sz="20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14:m>
                            <m:oMath xmlns:m="http://schemas.openxmlformats.org/officeDocument/2006/math">
                              <m:nary>
                                <m:naryPr>
                                  <m:chr m:val="∑"/>
                                  <m:limLoc m:val="undOvr"/>
                                  <m:subHide m:val="on"/>
                                  <m:supHide m:val="on"/>
                                  <m:ctrlPr>
                                    <a:rPr lang="en-US" sz="2000" i="1">
                                      <a:effectLst/>
                                      <a:latin typeface="Cambria Math" panose="02040503050406030204" pitchFamily="18" charset="0"/>
                                    </a:rPr>
                                  </m:ctrlPr>
                                </m:naryPr>
                                <m:sub/>
                                <m:sup/>
                                <m:e>
                                  <m:sSub>
                                    <m:sSubPr>
                                      <m:ctrlPr>
                                        <a:rPr lang="en-US" sz="2000" i="1">
                                          <a:effectLst/>
                                          <a:latin typeface="Cambria Math" panose="02040503050406030204" pitchFamily="18" charset="0"/>
                                        </a:rPr>
                                      </m:ctrlPr>
                                    </m:sSubPr>
                                    <m:e>
                                      <m:r>
                                        <a:rPr lang="en-IN" sz="2000">
                                          <a:effectLst/>
                                          <a:latin typeface="Cambria Math"/>
                                        </a:rPr>
                                        <m:t>𝑓</m:t>
                                      </m:r>
                                    </m:e>
                                    <m:sub>
                                      <m:r>
                                        <a:rPr lang="en-IN" sz="2000">
                                          <a:effectLst/>
                                          <a:latin typeface="Cambria Math"/>
                                        </a:rPr>
                                        <m:t>𝑖</m:t>
                                      </m:r>
                                    </m:sub>
                                  </m:sSub>
                                </m:e>
                              </m:nary>
                            </m:oMath>
                          </a14:m>
                          <a:r>
                            <a:rPr lang="en-IN" sz="2000">
                              <a:effectLst/>
                            </a:rPr>
                            <a:t>= 30</a:t>
                          </a:r>
                          <a:endParaRPr lang="en-US" sz="20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2000" dirty="0">
                              <a:effectLst/>
                            </a:rPr>
                            <a:t> </a:t>
                          </a:r>
                          <a:endParaRPr lang="en-US" sz="20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sz="1400" i="1">
                                        <a:effectLst/>
                                        <a:latin typeface="Cambria Math" panose="02040503050406030204" pitchFamily="18" charset="0"/>
                                      </a:rPr>
                                    </m:ctrlPr>
                                  </m:naryPr>
                                  <m:sub/>
                                  <m:sup/>
                                  <m:e>
                                    <m:sSub>
                                      <m:sSubPr>
                                        <m:ctrlPr>
                                          <a:rPr lang="en-US" sz="1400" i="1">
                                            <a:effectLst/>
                                            <a:latin typeface="Cambria Math" panose="02040503050406030204" pitchFamily="18" charset="0"/>
                                          </a:rPr>
                                        </m:ctrlPr>
                                      </m:sSubPr>
                                      <m:e>
                                        <m:r>
                                          <a:rPr lang="en-IN" sz="1400">
                                            <a:effectLst/>
                                            <a:latin typeface="Cambria Math"/>
                                          </a:rPr>
                                          <m:t>𝑓</m:t>
                                        </m:r>
                                      </m:e>
                                      <m:sub>
                                        <m:r>
                                          <a:rPr lang="en-IN" sz="1400">
                                            <a:effectLst/>
                                            <a:latin typeface="Cambria Math"/>
                                          </a:rPr>
                                          <m:t>𝑖</m:t>
                                        </m:r>
                                      </m:sub>
                                    </m:sSub>
                                    <m:sSub>
                                      <m:sSubPr>
                                        <m:ctrlPr>
                                          <a:rPr lang="en-US" sz="1400" i="1">
                                            <a:effectLst/>
                                            <a:latin typeface="Cambria Math" panose="02040503050406030204" pitchFamily="18" charset="0"/>
                                          </a:rPr>
                                        </m:ctrlPr>
                                      </m:sSubPr>
                                      <m:e>
                                        <m:r>
                                          <a:rPr lang="en-IN" sz="1400">
                                            <a:effectLst/>
                                            <a:latin typeface="Cambria Math"/>
                                          </a:rPr>
                                          <m:t>𝑥</m:t>
                                        </m:r>
                                      </m:e>
                                      <m:sub>
                                        <m:r>
                                          <a:rPr lang="en-IN" sz="1400">
                                            <a:effectLst/>
                                            <a:latin typeface="Cambria Math"/>
                                          </a:rPr>
                                          <m:t>𝑖</m:t>
                                        </m:r>
                                      </m:sub>
                                    </m:sSub>
                                  </m:e>
                                </m:nary>
                                <m:r>
                                  <a:rPr lang="en-IN" sz="1400">
                                    <a:effectLst/>
                                    <a:latin typeface="Cambria Math"/>
                                  </a:rPr>
                                  <m:t>=1860.0</m:t>
                                </m:r>
                              </m:oMath>
                            </m:oMathPara>
                          </a14:m>
                          <a:endParaRPr lang="en-US" sz="1400" dirty="0">
                            <a:effectLst/>
                            <a:latin typeface="Calibri"/>
                            <a:ea typeface="Times New Roman"/>
                            <a:cs typeface="Times New Roman"/>
                          </a:endParaRPr>
                        </a:p>
                      </a:txBody>
                      <a:tcPr marL="68580" marR="68580" marT="0" marB="0"/>
                    </a:tc>
                    <a:extLst>
                      <a:ext uri="{0D108BD9-81ED-4DB2-BD59-A6C34878D82A}">
                        <a16:rowId xmlns:a16="http://schemas.microsoft.com/office/drawing/2014/main" val="10007"/>
                      </a:ext>
                    </a:extLst>
                  </a:tr>
                </a:tbl>
              </a:graphicData>
            </a:graphic>
          </p:graphicFrame>
        </mc:Choice>
        <mc:Fallback>
          <p:graphicFrame>
            <p:nvGraphicFramePr>
              <p:cNvPr id="4" name="Table 3"/>
              <p:cNvGraphicFramePr>
                <a:graphicFrameLocks noGrp="1"/>
              </p:cNvGraphicFramePr>
              <p:nvPr>
                <p:extLst>
                  <p:ext uri="{D42A27DB-BD31-4B8C-83A1-F6EECF244321}">
                    <p14:modId xmlns:a14="http://schemas.microsoft.com/office/drawing/2010/main" xmlns="" xmlns:p14="http://schemas.microsoft.com/office/powerpoint/2010/main" val="1732581071"/>
                  </p:ext>
                </p:extLst>
              </p:nvPr>
            </p:nvGraphicFramePr>
            <p:xfrm>
              <a:off x="1043608" y="620688"/>
              <a:ext cx="7679706" cy="3403686"/>
            </p:xfrm>
            <a:graphic>
              <a:graphicData uri="http://schemas.openxmlformats.org/drawingml/2006/table">
                <a:tbl>
                  <a:tblPr firstRow="1" firstCol="1" bandRow="1">
                    <a:tableStyleId>{5C22544A-7EE6-4342-B048-85BDC9FD1C3A}</a:tableStyleId>
                  </a:tblPr>
                  <a:tblGrid>
                    <a:gridCol w="1712024"/>
                    <a:gridCol w="1985948"/>
                    <a:gridCol w="1780505"/>
                    <a:gridCol w="2201229"/>
                  </a:tblGrid>
                  <a:tr h="689610">
                    <a:tc>
                      <a:txBody>
                        <a:bodyPr/>
                        <a:lstStyle/>
                        <a:p>
                          <a:pPr marL="0" marR="0" algn="ctr">
                            <a:lnSpc>
                              <a:spcPct val="115000"/>
                            </a:lnSpc>
                            <a:spcBef>
                              <a:spcPts val="0"/>
                            </a:spcBef>
                            <a:spcAft>
                              <a:spcPts val="0"/>
                            </a:spcAft>
                          </a:pPr>
                          <a:r>
                            <a:rPr lang="en-IN" sz="2000" dirty="0">
                              <a:effectLst/>
                            </a:rPr>
                            <a:t>Class interval</a:t>
                          </a:r>
                          <a:endParaRPr lang="en-US" sz="2000" dirty="0">
                            <a:effectLst/>
                            <a:latin typeface="Calibri"/>
                            <a:ea typeface="Times New Roman"/>
                            <a:cs typeface="Times New Roman"/>
                          </a:endParaRPr>
                        </a:p>
                      </a:txBody>
                      <a:tcPr marL="68580" marR="68580" marT="0" marB="0"/>
                    </a:tc>
                    <a:tc>
                      <a:txBody>
                        <a:bodyPr/>
                        <a:lstStyle/>
                        <a:p>
                          <a:endParaRPr lang="en-US"/>
                        </a:p>
                      </a:txBody>
                      <a:tcPr marL="68580" marR="68580" marT="0" marB="0">
                        <a:blipFill rotWithShape="1">
                          <a:blip r:embed="rId3"/>
                          <a:stretch>
                            <a:fillRect l="-86196" t="-6195" r="-200307" b="-455752"/>
                          </a:stretch>
                        </a:blipFill>
                      </a:tcPr>
                    </a:tc>
                    <a:tc>
                      <a:txBody>
                        <a:bodyPr/>
                        <a:lstStyle/>
                        <a:p>
                          <a:endParaRPr lang="en-US"/>
                        </a:p>
                      </a:txBody>
                      <a:tcPr marL="68580" marR="68580" marT="0" marB="0">
                        <a:blipFill rotWithShape="1">
                          <a:blip r:embed="rId3"/>
                          <a:stretch>
                            <a:fillRect l="-207877" t="-6195" r="-123630" b="-455752"/>
                          </a:stretch>
                        </a:blipFill>
                      </a:tcPr>
                    </a:tc>
                    <a:tc>
                      <a:txBody>
                        <a:bodyPr/>
                        <a:lstStyle/>
                        <a:p>
                          <a:endParaRPr lang="en-US"/>
                        </a:p>
                      </a:txBody>
                      <a:tcPr marL="68580" marR="68580" marT="0" marB="0">
                        <a:blipFill rotWithShape="1">
                          <a:blip r:embed="rId3"/>
                          <a:stretch>
                            <a:fillRect l="-249030" t="-6195" b="-455752"/>
                          </a:stretch>
                        </a:blipFill>
                      </a:tcPr>
                    </a:tc>
                  </a:tr>
                  <a:tr h="339090">
                    <a:tc>
                      <a:txBody>
                        <a:bodyPr/>
                        <a:lstStyle/>
                        <a:p>
                          <a:pPr marL="0" marR="0" algn="ctr">
                            <a:lnSpc>
                              <a:spcPct val="115000"/>
                            </a:lnSpc>
                            <a:spcBef>
                              <a:spcPts val="0"/>
                            </a:spcBef>
                            <a:spcAft>
                              <a:spcPts val="0"/>
                            </a:spcAft>
                          </a:pPr>
                          <a:r>
                            <a:rPr lang="en-IN" sz="2000" dirty="0">
                              <a:effectLst/>
                            </a:rPr>
                            <a:t>10-25</a:t>
                          </a:r>
                          <a:endParaRPr lang="en-US" sz="20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2000" dirty="0">
                              <a:effectLst/>
                            </a:rPr>
                            <a:t>2</a:t>
                          </a:r>
                          <a:endParaRPr lang="en-US" sz="20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2000" dirty="0">
                              <a:effectLst/>
                            </a:rPr>
                            <a:t>17.5</a:t>
                          </a:r>
                          <a:endParaRPr lang="en-US" sz="20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2000" dirty="0">
                              <a:effectLst/>
                            </a:rPr>
                            <a:t>35</a:t>
                          </a:r>
                          <a:endParaRPr lang="en-US" sz="2000" dirty="0">
                            <a:effectLst/>
                            <a:latin typeface="Calibri"/>
                            <a:ea typeface="Times New Roman"/>
                            <a:cs typeface="Times New Roman"/>
                          </a:endParaRPr>
                        </a:p>
                      </a:txBody>
                      <a:tcPr marL="68580" marR="68580" marT="0" marB="0"/>
                    </a:tc>
                  </a:tr>
                  <a:tr h="339090">
                    <a:tc>
                      <a:txBody>
                        <a:bodyPr/>
                        <a:lstStyle/>
                        <a:p>
                          <a:pPr marL="0" marR="0" algn="ctr">
                            <a:lnSpc>
                              <a:spcPct val="115000"/>
                            </a:lnSpc>
                            <a:spcBef>
                              <a:spcPts val="0"/>
                            </a:spcBef>
                            <a:spcAft>
                              <a:spcPts val="0"/>
                            </a:spcAft>
                          </a:pPr>
                          <a:r>
                            <a:rPr lang="en-IN" sz="2000">
                              <a:effectLst/>
                            </a:rPr>
                            <a:t>25-40</a:t>
                          </a:r>
                          <a:endParaRPr lang="en-US" sz="20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2000" dirty="0">
                              <a:effectLst/>
                            </a:rPr>
                            <a:t>3</a:t>
                          </a:r>
                          <a:endParaRPr lang="en-US" sz="20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2000">
                              <a:effectLst/>
                            </a:rPr>
                            <a:t>32.5</a:t>
                          </a:r>
                          <a:endParaRPr lang="en-US" sz="20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2000" dirty="0">
                              <a:effectLst/>
                            </a:rPr>
                            <a:t>97.5</a:t>
                          </a:r>
                          <a:endParaRPr lang="en-US" sz="2000" dirty="0">
                            <a:effectLst/>
                            <a:latin typeface="Calibri"/>
                            <a:ea typeface="Times New Roman"/>
                            <a:cs typeface="Times New Roman"/>
                          </a:endParaRPr>
                        </a:p>
                      </a:txBody>
                      <a:tcPr marL="68580" marR="68580" marT="0" marB="0"/>
                    </a:tc>
                  </a:tr>
                  <a:tr h="339090">
                    <a:tc>
                      <a:txBody>
                        <a:bodyPr/>
                        <a:lstStyle/>
                        <a:p>
                          <a:pPr marL="0" marR="0" algn="ctr">
                            <a:lnSpc>
                              <a:spcPct val="115000"/>
                            </a:lnSpc>
                            <a:spcBef>
                              <a:spcPts val="0"/>
                            </a:spcBef>
                            <a:spcAft>
                              <a:spcPts val="0"/>
                            </a:spcAft>
                          </a:pPr>
                          <a:r>
                            <a:rPr lang="en-IN" sz="2000">
                              <a:effectLst/>
                            </a:rPr>
                            <a:t>40-55</a:t>
                          </a:r>
                          <a:endParaRPr lang="en-US" sz="20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2000" dirty="0">
                              <a:effectLst/>
                            </a:rPr>
                            <a:t>7</a:t>
                          </a:r>
                          <a:endParaRPr lang="en-US" sz="20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2000">
                              <a:effectLst/>
                            </a:rPr>
                            <a:t>47.5</a:t>
                          </a:r>
                          <a:endParaRPr lang="en-US" sz="20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2000" dirty="0">
                              <a:effectLst/>
                            </a:rPr>
                            <a:t>332.5</a:t>
                          </a:r>
                          <a:endParaRPr lang="en-US" sz="2000" dirty="0">
                            <a:effectLst/>
                            <a:latin typeface="Calibri"/>
                            <a:ea typeface="Times New Roman"/>
                            <a:cs typeface="Times New Roman"/>
                          </a:endParaRPr>
                        </a:p>
                      </a:txBody>
                      <a:tcPr marL="68580" marR="68580" marT="0" marB="0"/>
                    </a:tc>
                  </a:tr>
                  <a:tr h="339090">
                    <a:tc>
                      <a:txBody>
                        <a:bodyPr/>
                        <a:lstStyle/>
                        <a:p>
                          <a:pPr marL="0" marR="0" algn="ctr">
                            <a:lnSpc>
                              <a:spcPct val="115000"/>
                            </a:lnSpc>
                            <a:spcBef>
                              <a:spcPts val="0"/>
                            </a:spcBef>
                            <a:spcAft>
                              <a:spcPts val="0"/>
                            </a:spcAft>
                          </a:pPr>
                          <a:r>
                            <a:rPr lang="en-IN" sz="2000">
                              <a:effectLst/>
                            </a:rPr>
                            <a:t>55-70</a:t>
                          </a:r>
                          <a:endParaRPr lang="en-US" sz="20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2000" dirty="0">
                              <a:effectLst/>
                            </a:rPr>
                            <a:t>6</a:t>
                          </a:r>
                          <a:endParaRPr lang="en-US" sz="20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2000" dirty="0">
                              <a:effectLst/>
                            </a:rPr>
                            <a:t>62.5</a:t>
                          </a:r>
                          <a:endParaRPr lang="en-US" sz="20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2000" dirty="0">
                              <a:effectLst/>
                            </a:rPr>
                            <a:t>375.0</a:t>
                          </a:r>
                          <a:endParaRPr lang="en-US" sz="2000" dirty="0">
                            <a:effectLst/>
                            <a:latin typeface="Calibri"/>
                            <a:ea typeface="Times New Roman"/>
                            <a:cs typeface="Times New Roman"/>
                          </a:endParaRPr>
                        </a:p>
                      </a:txBody>
                      <a:tcPr marL="68580" marR="68580" marT="0" marB="0"/>
                    </a:tc>
                  </a:tr>
                  <a:tr h="339090">
                    <a:tc>
                      <a:txBody>
                        <a:bodyPr/>
                        <a:lstStyle/>
                        <a:p>
                          <a:pPr marL="0" marR="0" algn="ctr">
                            <a:lnSpc>
                              <a:spcPct val="115000"/>
                            </a:lnSpc>
                            <a:spcBef>
                              <a:spcPts val="0"/>
                            </a:spcBef>
                            <a:spcAft>
                              <a:spcPts val="0"/>
                            </a:spcAft>
                          </a:pPr>
                          <a:r>
                            <a:rPr lang="en-IN" sz="2000">
                              <a:effectLst/>
                            </a:rPr>
                            <a:t>70-85</a:t>
                          </a:r>
                          <a:endParaRPr lang="en-US" sz="20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2000" dirty="0">
                              <a:effectLst/>
                            </a:rPr>
                            <a:t>6</a:t>
                          </a:r>
                          <a:endParaRPr lang="en-US" sz="20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2000">
                              <a:effectLst/>
                            </a:rPr>
                            <a:t>77.5</a:t>
                          </a:r>
                          <a:endParaRPr lang="en-US" sz="20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2000" dirty="0">
                              <a:effectLst/>
                            </a:rPr>
                            <a:t>465.0</a:t>
                          </a:r>
                          <a:endParaRPr lang="en-US" sz="2000" dirty="0">
                            <a:effectLst/>
                            <a:latin typeface="Calibri"/>
                            <a:ea typeface="Times New Roman"/>
                            <a:cs typeface="Times New Roman"/>
                          </a:endParaRPr>
                        </a:p>
                      </a:txBody>
                      <a:tcPr marL="68580" marR="68580" marT="0" marB="0"/>
                    </a:tc>
                  </a:tr>
                  <a:tr h="339090">
                    <a:tc>
                      <a:txBody>
                        <a:bodyPr/>
                        <a:lstStyle/>
                        <a:p>
                          <a:pPr marL="0" marR="0" algn="ctr">
                            <a:lnSpc>
                              <a:spcPct val="115000"/>
                            </a:lnSpc>
                            <a:spcBef>
                              <a:spcPts val="0"/>
                            </a:spcBef>
                            <a:spcAft>
                              <a:spcPts val="0"/>
                            </a:spcAft>
                          </a:pPr>
                          <a:r>
                            <a:rPr lang="en-IN" sz="2000">
                              <a:effectLst/>
                            </a:rPr>
                            <a:t>85-100</a:t>
                          </a:r>
                          <a:endParaRPr lang="en-US" sz="20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2000" dirty="0">
                              <a:effectLst/>
                            </a:rPr>
                            <a:t>6</a:t>
                          </a:r>
                          <a:endParaRPr lang="en-US" sz="20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2000" dirty="0">
                              <a:effectLst/>
                            </a:rPr>
                            <a:t>92.5</a:t>
                          </a:r>
                          <a:endParaRPr lang="en-US" sz="20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2000" dirty="0">
                              <a:effectLst/>
                            </a:rPr>
                            <a:t>555.0</a:t>
                          </a:r>
                          <a:endParaRPr lang="en-US" sz="2000" dirty="0">
                            <a:effectLst/>
                            <a:latin typeface="Calibri"/>
                            <a:ea typeface="Times New Roman"/>
                            <a:cs typeface="Times New Roman"/>
                          </a:endParaRPr>
                        </a:p>
                      </a:txBody>
                      <a:tcPr marL="68580" marR="68580" marT="0" marB="0"/>
                    </a:tc>
                  </a:tr>
                  <a:tr h="610956">
                    <a:tc>
                      <a:txBody>
                        <a:bodyPr/>
                        <a:lstStyle/>
                        <a:p>
                          <a:pPr marL="0" marR="0" algn="ctr">
                            <a:lnSpc>
                              <a:spcPct val="115000"/>
                            </a:lnSpc>
                            <a:spcBef>
                              <a:spcPts val="0"/>
                            </a:spcBef>
                            <a:spcAft>
                              <a:spcPts val="0"/>
                            </a:spcAft>
                          </a:pPr>
                          <a:r>
                            <a:rPr lang="en-IN" sz="2000" dirty="0">
                              <a:effectLst/>
                            </a:rPr>
                            <a:t>Total</a:t>
                          </a:r>
                          <a:endParaRPr lang="en-US" sz="2000" dirty="0">
                            <a:effectLst/>
                            <a:latin typeface="Calibri"/>
                            <a:ea typeface="Times New Roman"/>
                            <a:cs typeface="Times New Roman"/>
                          </a:endParaRPr>
                        </a:p>
                      </a:txBody>
                      <a:tcPr marL="68580" marR="68580" marT="0" marB="0"/>
                    </a:tc>
                    <a:tc>
                      <a:txBody>
                        <a:bodyPr/>
                        <a:lstStyle/>
                        <a:p>
                          <a:endParaRPr lang="en-US"/>
                        </a:p>
                      </a:txBody>
                      <a:tcPr marL="68580" marR="68580" marT="0" marB="0">
                        <a:blipFill rotWithShape="1">
                          <a:blip r:embed="rId3"/>
                          <a:stretch>
                            <a:fillRect l="-86196" t="-454000" r="-200307" b="-81000"/>
                          </a:stretch>
                        </a:blipFill>
                      </a:tcPr>
                    </a:tc>
                    <a:tc>
                      <a:txBody>
                        <a:bodyPr/>
                        <a:lstStyle/>
                        <a:p>
                          <a:pPr marL="0" marR="0" algn="ctr">
                            <a:lnSpc>
                              <a:spcPct val="115000"/>
                            </a:lnSpc>
                            <a:spcBef>
                              <a:spcPts val="0"/>
                            </a:spcBef>
                            <a:spcAft>
                              <a:spcPts val="0"/>
                            </a:spcAft>
                          </a:pPr>
                          <a:r>
                            <a:rPr lang="en-IN" sz="2000" dirty="0">
                              <a:effectLst/>
                            </a:rPr>
                            <a:t> </a:t>
                          </a:r>
                          <a:endParaRPr lang="en-US" sz="2000" dirty="0">
                            <a:effectLst/>
                            <a:latin typeface="Calibri"/>
                            <a:ea typeface="Times New Roman"/>
                            <a:cs typeface="Times New Roman"/>
                          </a:endParaRPr>
                        </a:p>
                      </a:txBody>
                      <a:tcPr marL="68580" marR="68580" marT="0" marB="0"/>
                    </a:tc>
                    <a:tc>
                      <a:txBody>
                        <a:bodyPr/>
                        <a:lstStyle/>
                        <a:p>
                          <a:endParaRPr lang="en-US"/>
                        </a:p>
                      </a:txBody>
                      <a:tcPr marL="68580" marR="68580" marT="0" marB="0">
                        <a:blipFill rotWithShape="1">
                          <a:blip r:embed="rId3"/>
                          <a:stretch>
                            <a:fillRect l="-249030" t="-454000" b="-81000"/>
                          </a:stretch>
                        </a:blipFill>
                      </a:tcPr>
                    </a:tc>
                  </a:tr>
                </a:tbl>
              </a:graphicData>
            </a:graphic>
          </p:graphicFrame>
        </mc:Fallback>
      </mc:AlternateContent>
      <p:pic>
        <p:nvPicPr>
          <p:cNvPr id="5"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07503" y="5152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21572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xmlns="" Requires="a14">
          <p:sp>
            <p:nvSpPr>
              <p:cNvPr id="3" name="Content Placeholder 2"/>
              <p:cNvSpPr>
                <a:spLocks noGrp="1"/>
              </p:cNvSpPr>
              <p:nvPr>
                <p:ph sz="quarter" idx="1"/>
              </p:nvPr>
            </p:nvSpPr>
            <p:spPr>
              <a:xfrm>
                <a:off x="228600" y="152400"/>
                <a:ext cx="8686800" cy="6553200"/>
              </a:xfrm>
              <a:noFill/>
            </p:spPr>
            <p:txBody>
              <a:bodyPr>
                <a:normAutofit fontScale="25000" lnSpcReduction="20000"/>
              </a:bodyPr>
              <a:lstStyle/>
              <a:p>
                <a:pPr marL="0" indent="0">
                  <a:buNone/>
                </a:pPr>
                <a:r>
                  <a:rPr lang="en-IN" sz="11200" dirty="0"/>
                  <a:t>        Example-2:Find the mean of the following data by </a:t>
                </a:r>
                <a:r>
                  <a:rPr lang="en-IN" sz="9600" dirty="0"/>
                  <a:t>Direct   	method </a:t>
                </a:r>
                <a:r>
                  <a:rPr lang="en-IN" sz="11200" dirty="0"/>
                  <a:t>:</a:t>
                </a:r>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endParaRPr lang="en-IN" sz="8000" dirty="0"/>
              </a:p>
              <a:p>
                <a:pPr marL="0" indent="0">
                  <a:buNone/>
                </a:pPr>
                <a:r>
                  <a:rPr lang="en-IN" sz="8000" dirty="0"/>
                  <a:t>Solution:</a:t>
                </a:r>
              </a:p>
              <a:p>
                <a:pPr marL="0" indent="0">
                  <a:buNone/>
                </a:pPr>
                <a:r>
                  <a:rPr lang="en-IN" dirty="0"/>
                  <a:t>.</a:t>
                </a:r>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r>
                  <a:rPr lang="en-IN" sz="7200" dirty="0"/>
                  <a:t>	Table:						                 (2 marks)</a:t>
                </a:r>
                <a:endParaRPr lang="en-IN" dirty="0"/>
              </a:p>
              <a:p>
                <a:pPr marL="0" indent="0">
                  <a:buNone/>
                </a:pPr>
                <a:endParaRPr lang="en-IN" sz="9600" dirty="0"/>
              </a:p>
              <a:p>
                <a:pPr marL="0" indent="0">
                  <a:buNone/>
                </a:pPr>
                <a:r>
                  <a:rPr lang="en-IN" sz="9600" dirty="0"/>
                  <a:t>	Mean =</a:t>
                </a:r>
                <a14:m>
                  <m:oMath xmlns:m="http://schemas.openxmlformats.org/officeDocument/2006/math">
                    <m:f>
                      <m:fPr>
                        <m:ctrlPr>
                          <a:rPr lang="en-US" sz="9600" i="1">
                            <a:latin typeface="Cambria Math" panose="02040503050406030204" pitchFamily="18" charset="0"/>
                          </a:rPr>
                        </m:ctrlPr>
                      </m:fPr>
                      <m:num>
                        <m:nary>
                          <m:naryPr>
                            <m:chr m:val="∑"/>
                            <m:limLoc m:val="undOvr"/>
                            <m:subHide m:val="on"/>
                            <m:supHide m:val="on"/>
                            <m:ctrlPr>
                              <a:rPr lang="en-US" sz="9600" i="1">
                                <a:latin typeface="Cambria Math" panose="02040503050406030204" pitchFamily="18" charset="0"/>
                              </a:rPr>
                            </m:ctrlPr>
                          </m:naryPr>
                          <m:sub/>
                          <m:sup/>
                          <m:e>
                            <m:sSub>
                              <m:sSubPr>
                                <m:ctrlPr>
                                  <a:rPr lang="en-US" sz="9600" i="1">
                                    <a:latin typeface="Cambria Math" panose="02040503050406030204" pitchFamily="18" charset="0"/>
                                  </a:rPr>
                                </m:ctrlPr>
                              </m:sSubPr>
                              <m:e>
                                <m:r>
                                  <a:rPr lang="en-IN" sz="9600" i="1">
                                    <a:latin typeface="Cambria Math"/>
                                  </a:rPr>
                                  <m:t>𝑓</m:t>
                                </m:r>
                              </m:e>
                              <m:sub>
                                <m:r>
                                  <a:rPr lang="en-IN" sz="9600" i="1">
                                    <a:latin typeface="Cambria Math"/>
                                  </a:rPr>
                                  <m:t>𝑖</m:t>
                                </m:r>
                              </m:sub>
                            </m:sSub>
                            <m:sSub>
                              <m:sSubPr>
                                <m:ctrlPr>
                                  <a:rPr lang="en-US" sz="9600" i="1">
                                    <a:latin typeface="Cambria Math" panose="02040503050406030204" pitchFamily="18" charset="0"/>
                                  </a:rPr>
                                </m:ctrlPr>
                              </m:sSubPr>
                              <m:e>
                                <m:r>
                                  <a:rPr lang="en-IN" sz="9600" i="1">
                                    <a:latin typeface="Cambria Math"/>
                                  </a:rPr>
                                  <m:t>𝑥</m:t>
                                </m:r>
                              </m:e>
                              <m:sub>
                                <m:r>
                                  <a:rPr lang="en-IN" sz="9600" i="1">
                                    <a:latin typeface="Cambria Math"/>
                                  </a:rPr>
                                  <m:t>𝑖</m:t>
                                </m:r>
                              </m:sub>
                            </m:sSub>
                          </m:e>
                        </m:nary>
                      </m:num>
                      <m:den>
                        <m:nary>
                          <m:naryPr>
                            <m:chr m:val="∑"/>
                            <m:limLoc m:val="undOvr"/>
                            <m:subHide m:val="on"/>
                            <m:supHide m:val="on"/>
                            <m:ctrlPr>
                              <a:rPr lang="en-US" sz="9600" i="1">
                                <a:latin typeface="Cambria Math" panose="02040503050406030204" pitchFamily="18" charset="0"/>
                              </a:rPr>
                            </m:ctrlPr>
                          </m:naryPr>
                          <m:sub/>
                          <m:sup/>
                          <m:e>
                            <m:sSub>
                              <m:sSubPr>
                                <m:ctrlPr>
                                  <a:rPr lang="en-US" sz="9600" i="1">
                                    <a:latin typeface="Cambria Math" panose="02040503050406030204" pitchFamily="18" charset="0"/>
                                  </a:rPr>
                                </m:ctrlPr>
                              </m:sSubPr>
                              <m:e>
                                <m:r>
                                  <a:rPr lang="en-IN" sz="9600" i="1">
                                    <a:latin typeface="Cambria Math"/>
                                  </a:rPr>
                                  <m:t>𝑓</m:t>
                                </m:r>
                              </m:e>
                              <m:sub>
                                <m:r>
                                  <a:rPr lang="en-IN" sz="9600" i="1">
                                    <a:latin typeface="Cambria Math"/>
                                  </a:rPr>
                                  <m:t>𝑖</m:t>
                                </m:r>
                              </m:sub>
                            </m:sSub>
                          </m:e>
                        </m:nary>
                      </m:den>
                    </m:f>
                  </m:oMath>
                </a14:m>
                <a:r>
                  <a:rPr lang="en-IN" sz="9600" dirty="0"/>
                  <a:t>=</a:t>
                </a:r>
                <a14:m>
                  <m:oMath xmlns:m="http://schemas.openxmlformats.org/officeDocument/2006/math">
                    <m:f>
                      <m:fPr>
                        <m:ctrlPr>
                          <a:rPr lang="en-US" sz="9600" i="1">
                            <a:latin typeface="Cambria Math" panose="02040503050406030204" pitchFamily="18" charset="0"/>
                          </a:rPr>
                        </m:ctrlPr>
                      </m:fPr>
                      <m:num>
                        <m:r>
                          <a:rPr lang="en-US" sz="9600" b="0" i="1" smtClean="0">
                            <a:latin typeface="Cambria Math"/>
                          </a:rPr>
                          <m:t> </m:t>
                        </m:r>
                        <m:r>
                          <a:rPr lang="en-IN" sz="9600" i="1">
                            <a:latin typeface="Cambria Math"/>
                          </a:rPr>
                          <m:t>410</m:t>
                        </m:r>
                      </m:num>
                      <m:den>
                        <m:r>
                          <a:rPr lang="en-IN" sz="9600" i="1">
                            <a:latin typeface="Cambria Math"/>
                          </a:rPr>
                          <m:t>20</m:t>
                        </m:r>
                      </m:den>
                    </m:f>
                  </m:oMath>
                </a14:m>
                <a:r>
                  <a:rPr lang="en-IN" sz="9600" dirty="0"/>
                  <a:t>= 20.5   </a:t>
                </a:r>
                <a:r>
                  <a:rPr lang="en-IN" sz="5100" dirty="0"/>
                  <a:t>  				  </a:t>
                </a:r>
                <a:r>
                  <a:rPr lang="en-IN" sz="7200" dirty="0"/>
                  <a:t>(1 mark </a:t>
                </a:r>
                <a:r>
                  <a:rPr lang="en-IN" sz="5100" dirty="0"/>
                  <a:t>)</a:t>
                </a:r>
              </a:p>
              <a:p>
                <a:pPr marL="0" indent="0">
                  <a:buNone/>
                </a:pPr>
                <a:endParaRPr lang="en-IN" sz="8000" b="1" dirty="0">
                  <a:effectLst>
                    <a:outerShdw blurRad="38100" dist="38100" dir="2700000" algn="tl">
                      <a:srgbClr val="000000">
                        <a:alpha val="43137"/>
                      </a:srgbClr>
                    </a:outerShdw>
                  </a:effectLst>
                </a:endParaRPr>
              </a:p>
              <a:p>
                <a:pPr marL="0" indent="0">
                  <a:buNone/>
                </a:pPr>
                <a:endParaRPr lang="en-IN" sz="8000" b="1" dirty="0">
                  <a:effectLst>
                    <a:outerShdw blurRad="38100" dist="38100" dir="2700000" algn="tl">
                      <a:srgbClr val="000000">
                        <a:alpha val="43137"/>
                      </a:srgbClr>
                    </a:outerShdw>
                  </a:effectLst>
                </a:endParaRPr>
              </a:p>
              <a:p>
                <a:pPr marL="0" indent="0">
                  <a:buNone/>
                </a:pPr>
                <a:endParaRPr lang="en-IN" sz="5100" dirty="0"/>
              </a:p>
              <a:p>
                <a:pPr marL="0" indent="0">
                  <a:buNone/>
                </a:pPr>
                <a:endParaRPr lang="en-US" sz="5100" dirty="0"/>
              </a:p>
              <a:p>
                <a:pPr marL="0" indent="0">
                  <a:buNone/>
                </a:pPr>
                <a:endParaRPr lang="en-IN" sz="5100" dirty="0"/>
              </a:p>
              <a:p>
                <a:pPr marL="0" indent="0">
                  <a:buNone/>
                </a:pPr>
                <a:endParaRPr lang="en-IN" dirty="0"/>
              </a:p>
              <a:p>
                <a:pPr marL="0" indent="0">
                  <a:buNone/>
                </a:pPr>
                <a:endParaRPr lang="en-IN" dirty="0"/>
              </a:p>
              <a:p>
                <a:pPr marL="0" indent="0">
                  <a:buNone/>
                </a:pPr>
                <a:endParaRPr lang="en-IN" dirty="0"/>
              </a:p>
              <a:p>
                <a:pPr marL="0" indent="0">
                  <a:buNone/>
                </a:pPr>
                <a:r>
                  <a:rPr lang="en-IN" dirty="0"/>
                  <a:t> </a:t>
                </a:r>
                <a:endParaRPr lang="en-US" dirty="0"/>
              </a:p>
              <a:p>
                <a:pPr marL="0" indent="0">
                  <a:buNone/>
                </a:pPr>
                <a:endParaRPr lang="en-US" dirty="0"/>
              </a:p>
              <a:p>
                <a:pPr marL="0" indent="0">
                  <a:buNone/>
                </a:pPr>
                <a:r>
                  <a:rPr lang="en-IN" dirty="0"/>
                  <a:t> </a:t>
                </a:r>
                <a:endParaRPr lang="en-US" dirty="0"/>
              </a:p>
              <a:p>
                <a:pPr marL="0" indent="0">
                  <a:buNone/>
                </a:pPr>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sz="quarter" idx="1"/>
              </p:nvPr>
            </p:nvSpPr>
            <p:spPr>
              <a:xfrm>
                <a:off x="228600" y="152400"/>
                <a:ext cx="8686800" cy="6553200"/>
              </a:xfrm>
              <a:blipFill rotWithShape="1">
                <a:blip r:embed="rId2"/>
                <a:stretch>
                  <a:fillRect l="-772" t="-1860"/>
                </a:stretch>
              </a:blipFill>
            </p:spPr>
            <p:txBody>
              <a:bodyPr/>
              <a:lstStyle/>
              <a:p>
                <a:r>
                  <a:rPr lang="en-US">
                    <a:noFill/>
                  </a:rPr>
                  <a:t> </a:t>
                </a:r>
              </a:p>
            </p:txBody>
          </p:sp>
        </mc:Fallback>
      </mc:AlternateContent>
      <p:graphicFrame>
        <p:nvGraphicFramePr>
          <p:cNvPr id="6" name="Table 5"/>
          <p:cNvGraphicFramePr>
            <a:graphicFrameLocks noGrp="1"/>
          </p:cNvGraphicFramePr>
          <p:nvPr>
            <p:extLst>
              <p:ext uri="{D42A27DB-BD31-4B8C-83A1-F6EECF244321}">
                <p14:modId xmlns:p14="http://schemas.microsoft.com/office/powerpoint/2010/main" xmlns="" val="1192545596"/>
              </p:ext>
            </p:extLst>
          </p:nvPr>
        </p:nvGraphicFramePr>
        <p:xfrm>
          <a:off x="1043609" y="908720"/>
          <a:ext cx="7566993" cy="838200"/>
        </p:xfrm>
        <a:graphic>
          <a:graphicData uri="http://schemas.openxmlformats.org/drawingml/2006/table">
            <a:tbl>
              <a:tblPr firstRow="1" firstCol="1" bandRow="1">
                <a:tableStyleId>{5C22544A-7EE6-4342-B048-85BDC9FD1C3A}</a:tableStyleId>
              </a:tblPr>
              <a:tblGrid>
                <a:gridCol w="1322388">
                  <a:extLst>
                    <a:ext uri="{9D8B030D-6E8A-4147-A177-3AD203B41FA5}">
                      <a16:colId xmlns:a16="http://schemas.microsoft.com/office/drawing/2014/main" xmlns="" val="20000"/>
                    </a:ext>
                  </a:extLst>
                </a:gridCol>
                <a:gridCol w="1248921">
                  <a:extLst>
                    <a:ext uri="{9D8B030D-6E8A-4147-A177-3AD203B41FA5}">
                      <a16:colId xmlns:a16="http://schemas.microsoft.com/office/drawing/2014/main" xmlns="" val="20001"/>
                    </a:ext>
                  </a:extLst>
                </a:gridCol>
                <a:gridCol w="1248921">
                  <a:extLst>
                    <a:ext uri="{9D8B030D-6E8A-4147-A177-3AD203B41FA5}">
                      <a16:colId xmlns:a16="http://schemas.microsoft.com/office/drawing/2014/main" xmlns="" val="20002"/>
                    </a:ext>
                  </a:extLst>
                </a:gridCol>
                <a:gridCol w="1248921">
                  <a:extLst>
                    <a:ext uri="{9D8B030D-6E8A-4147-A177-3AD203B41FA5}">
                      <a16:colId xmlns:a16="http://schemas.microsoft.com/office/drawing/2014/main" xmlns="" val="20003"/>
                    </a:ext>
                  </a:extLst>
                </a:gridCol>
                <a:gridCol w="1248921">
                  <a:extLst>
                    <a:ext uri="{9D8B030D-6E8A-4147-A177-3AD203B41FA5}">
                      <a16:colId xmlns:a16="http://schemas.microsoft.com/office/drawing/2014/main" xmlns="" val="20004"/>
                    </a:ext>
                  </a:extLst>
                </a:gridCol>
                <a:gridCol w="1248921">
                  <a:extLst>
                    <a:ext uri="{9D8B030D-6E8A-4147-A177-3AD203B41FA5}">
                      <a16:colId xmlns:a16="http://schemas.microsoft.com/office/drawing/2014/main" xmlns="" val="20005"/>
                    </a:ext>
                  </a:extLst>
                </a:gridCol>
              </a:tblGrid>
              <a:tr h="419100">
                <a:tc>
                  <a:txBody>
                    <a:bodyPr/>
                    <a:lstStyle/>
                    <a:p>
                      <a:pPr marL="0" marR="0" algn="ctr">
                        <a:lnSpc>
                          <a:spcPct val="115000"/>
                        </a:lnSpc>
                        <a:spcBef>
                          <a:spcPts val="0"/>
                        </a:spcBef>
                        <a:spcAft>
                          <a:spcPts val="0"/>
                        </a:spcAft>
                      </a:pPr>
                      <a:r>
                        <a:rPr lang="en-IN" sz="1800" dirty="0">
                          <a:effectLst/>
                        </a:rPr>
                        <a:t>Class Interval</a:t>
                      </a:r>
                      <a:endParaRPr lang="en-US" sz="1400" dirty="0">
                        <a:effectLst/>
                        <a:latin typeface="Calibri"/>
                        <a:ea typeface="Times New Roman"/>
                        <a:cs typeface="Times New Roman"/>
                      </a:endParaRPr>
                    </a:p>
                  </a:txBody>
                  <a:tcPr marL="0" marR="0" marT="0" marB="0"/>
                </a:tc>
                <a:tc>
                  <a:txBody>
                    <a:bodyPr/>
                    <a:lstStyle/>
                    <a:p>
                      <a:pPr marL="0" marR="0" algn="ctr">
                        <a:lnSpc>
                          <a:spcPct val="115000"/>
                        </a:lnSpc>
                        <a:spcBef>
                          <a:spcPts val="0"/>
                        </a:spcBef>
                        <a:spcAft>
                          <a:spcPts val="0"/>
                        </a:spcAft>
                      </a:pPr>
                      <a:r>
                        <a:rPr lang="en-IN" sz="1800" dirty="0">
                          <a:effectLst/>
                        </a:rPr>
                        <a:t>0-10</a:t>
                      </a:r>
                      <a:endParaRPr lang="en-US" sz="1400" dirty="0">
                        <a:effectLst/>
                        <a:latin typeface="Calibri"/>
                        <a:ea typeface="Times New Roman"/>
                        <a:cs typeface="Times New Roman"/>
                      </a:endParaRPr>
                    </a:p>
                  </a:txBody>
                  <a:tcPr marL="0" marR="0" marT="0" marB="0"/>
                </a:tc>
                <a:tc>
                  <a:txBody>
                    <a:bodyPr/>
                    <a:lstStyle/>
                    <a:p>
                      <a:pPr marL="0" marR="0" algn="ctr">
                        <a:lnSpc>
                          <a:spcPct val="115000"/>
                        </a:lnSpc>
                        <a:spcBef>
                          <a:spcPts val="0"/>
                        </a:spcBef>
                        <a:spcAft>
                          <a:spcPts val="0"/>
                        </a:spcAft>
                      </a:pPr>
                      <a:r>
                        <a:rPr lang="en-IN" sz="1800" dirty="0">
                          <a:effectLst/>
                        </a:rPr>
                        <a:t>10-20</a:t>
                      </a:r>
                      <a:endParaRPr lang="en-US" sz="1400" dirty="0">
                        <a:effectLst/>
                        <a:latin typeface="Calibri"/>
                        <a:ea typeface="Times New Roman"/>
                        <a:cs typeface="Times New Roman"/>
                      </a:endParaRPr>
                    </a:p>
                  </a:txBody>
                  <a:tcPr marL="0" marR="0" marT="0" marB="0"/>
                </a:tc>
                <a:tc>
                  <a:txBody>
                    <a:bodyPr/>
                    <a:lstStyle/>
                    <a:p>
                      <a:pPr marL="0" marR="0" algn="ctr">
                        <a:lnSpc>
                          <a:spcPct val="115000"/>
                        </a:lnSpc>
                        <a:spcBef>
                          <a:spcPts val="0"/>
                        </a:spcBef>
                        <a:spcAft>
                          <a:spcPts val="0"/>
                        </a:spcAft>
                      </a:pPr>
                      <a:r>
                        <a:rPr lang="en-IN" sz="1800">
                          <a:effectLst/>
                        </a:rPr>
                        <a:t>20-30</a:t>
                      </a:r>
                      <a:endParaRPr lang="en-US" sz="1400">
                        <a:effectLst/>
                        <a:latin typeface="Calibri"/>
                        <a:ea typeface="Times New Roman"/>
                        <a:cs typeface="Times New Roman"/>
                      </a:endParaRPr>
                    </a:p>
                  </a:txBody>
                  <a:tcPr marL="0" marR="0" marT="0" marB="0"/>
                </a:tc>
                <a:tc>
                  <a:txBody>
                    <a:bodyPr/>
                    <a:lstStyle/>
                    <a:p>
                      <a:pPr marL="0" marR="0" algn="ctr">
                        <a:lnSpc>
                          <a:spcPct val="115000"/>
                        </a:lnSpc>
                        <a:spcBef>
                          <a:spcPts val="0"/>
                        </a:spcBef>
                        <a:spcAft>
                          <a:spcPts val="0"/>
                        </a:spcAft>
                      </a:pPr>
                      <a:r>
                        <a:rPr lang="en-IN" sz="1800" dirty="0">
                          <a:effectLst/>
                        </a:rPr>
                        <a:t>30-40</a:t>
                      </a:r>
                      <a:endParaRPr lang="en-US" sz="1400" dirty="0">
                        <a:effectLst/>
                        <a:latin typeface="Calibri"/>
                        <a:ea typeface="Times New Roman"/>
                        <a:cs typeface="Times New Roman"/>
                      </a:endParaRPr>
                    </a:p>
                  </a:txBody>
                  <a:tcPr marL="0" marR="0" marT="0" marB="0">
                    <a:solidFill>
                      <a:schemeClr val="accent2">
                        <a:lumMod val="60000"/>
                        <a:lumOff val="40000"/>
                      </a:schemeClr>
                    </a:solidFill>
                  </a:tcPr>
                </a:tc>
                <a:tc>
                  <a:txBody>
                    <a:bodyPr/>
                    <a:lstStyle/>
                    <a:p>
                      <a:pPr marL="0" marR="0" algn="ctr">
                        <a:lnSpc>
                          <a:spcPct val="115000"/>
                        </a:lnSpc>
                        <a:spcBef>
                          <a:spcPts val="0"/>
                        </a:spcBef>
                        <a:spcAft>
                          <a:spcPts val="0"/>
                        </a:spcAft>
                      </a:pPr>
                      <a:r>
                        <a:rPr lang="en-IN" sz="1800">
                          <a:effectLst/>
                        </a:rPr>
                        <a:t>40-50</a:t>
                      </a:r>
                      <a:endParaRPr lang="en-US" sz="1400">
                        <a:effectLst/>
                        <a:latin typeface="Calibri"/>
                        <a:ea typeface="Times New Roman"/>
                        <a:cs typeface="Times New Roman"/>
                      </a:endParaRPr>
                    </a:p>
                  </a:txBody>
                  <a:tcPr marL="0" marR="0" marT="0" marB="0"/>
                </a:tc>
                <a:extLst>
                  <a:ext uri="{0D108BD9-81ED-4DB2-BD59-A6C34878D82A}">
                    <a16:rowId xmlns:a16="http://schemas.microsoft.com/office/drawing/2014/main" xmlns="" val="10000"/>
                  </a:ext>
                </a:extLst>
              </a:tr>
              <a:tr h="419100">
                <a:tc>
                  <a:txBody>
                    <a:bodyPr/>
                    <a:lstStyle/>
                    <a:p>
                      <a:pPr marL="0" marR="0" algn="ctr">
                        <a:lnSpc>
                          <a:spcPct val="115000"/>
                        </a:lnSpc>
                        <a:spcBef>
                          <a:spcPts val="0"/>
                        </a:spcBef>
                        <a:spcAft>
                          <a:spcPts val="0"/>
                        </a:spcAft>
                      </a:pPr>
                      <a:r>
                        <a:rPr lang="en-IN" sz="1800" dirty="0">
                          <a:effectLst/>
                        </a:rPr>
                        <a:t>Frequency</a:t>
                      </a:r>
                      <a:endParaRPr lang="en-US" sz="1400" dirty="0">
                        <a:effectLst/>
                        <a:latin typeface="Calibri"/>
                        <a:ea typeface="Times New Roman"/>
                        <a:cs typeface="Times New Roman"/>
                      </a:endParaRPr>
                    </a:p>
                  </a:txBody>
                  <a:tcPr marL="0" marR="0" marT="0" marB="0"/>
                </a:tc>
                <a:tc>
                  <a:txBody>
                    <a:bodyPr/>
                    <a:lstStyle/>
                    <a:p>
                      <a:pPr marL="0" marR="0" algn="ctr">
                        <a:lnSpc>
                          <a:spcPct val="115000"/>
                        </a:lnSpc>
                        <a:spcBef>
                          <a:spcPts val="0"/>
                        </a:spcBef>
                        <a:spcAft>
                          <a:spcPts val="0"/>
                        </a:spcAft>
                      </a:pPr>
                      <a:r>
                        <a:rPr lang="en-IN" sz="1800" dirty="0">
                          <a:effectLst/>
                        </a:rPr>
                        <a:t>5</a:t>
                      </a:r>
                      <a:endParaRPr lang="en-US" sz="1400" dirty="0">
                        <a:effectLst/>
                        <a:latin typeface="Calibri"/>
                        <a:ea typeface="Times New Roman"/>
                        <a:cs typeface="Times New Roman"/>
                      </a:endParaRPr>
                    </a:p>
                  </a:txBody>
                  <a:tcPr marL="0" marR="0" marT="0" marB="0"/>
                </a:tc>
                <a:tc>
                  <a:txBody>
                    <a:bodyPr/>
                    <a:lstStyle/>
                    <a:p>
                      <a:pPr marL="0" marR="0" algn="ctr">
                        <a:lnSpc>
                          <a:spcPct val="115000"/>
                        </a:lnSpc>
                        <a:spcBef>
                          <a:spcPts val="0"/>
                        </a:spcBef>
                        <a:spcAft>
                          <a:spcPts val="0"/>
                        </a:spcAft>
                      </a:pPr>
                      <a:r>
                        <a:rPr lang="en-IN" sz="1800" dirty="0">
                          <a:effectLst/>
                        </a:rPr>
                        <a:t>6</a:t>
                      </a:r>
                      <a:endParaRPr lang="en-US" sz="1400" dirty="0">
                        <a:effectLst/>
                        <a:latin typeface="Calibri"/>
                        <a:ea typeface="Times New Roman"/>
                        <a:cs typeface="Times New Roman"/>
                      </a:endParaRPr>
                    </a:p>
                  </a:txBody>
                  <a:tcPr marL="0" marR="0" marT="0" marB="0"/>
                </a:tc>
                <a:tc>
                  <a:txBody>
                    <a:bodyPr/>
                    <a:lstStyle/>
                    <a:p>
                      <a:pPr marL="0" marR="0" algn="ctr">
                        <a:lnSpc>
                          <a:spcPct val="115000"/>
                        </a:lnSpc>
                        <a:spcBef>
                          <a:spcPts val="0"/>
                        </a:spcBef>
                        <a:spcAft>
                          <a:spcPts val="0"/>
                        </a:spcAft>
                      </a:pPr>
                      <a:r>
                        <a:rPr lang="en-IN" sz="1800">
                          <a:effectLst/>
                        </a:rPr>
                        <a:t>4</a:t>
                      </a:r>
                      <a:endParaRPr lang="en-US" sz="1400">
                        <a:effectLst/>
                        <a:latin typeface="Calibri"/>
                        <a:ea typeface="Times New Roman"/>
                        <a:cs typeface="Times New Roman"/>
                      </a:endParaRPr>
                    </a:p>
                  </a:txBody>
                  <a:tcPr marL="0" marR="0" marT="0" marB="0"/>
                </a:tc>
                <a:tc>
                  <a:txBody>
                    <a:bodyPr/>
                    <a:lstStyle/>
                    <a:p>
                      <a:pPr marL="0" marR="0" algn="ctr">
                        <a:lnSpc>
                          <a:spcPct val="115000"/>
                        </a:lnSpc>
                        <a:spcBef>
                          <a:spcPts val="0"/>
                        </a:spcBef>
                        <a:spcAft>
                          <a:spcPts val="0"/>
                        </a:spcAft>
                      </a:pPr>
                      <a:r>
                        <a:rPr lang="en-IN" sz="1800" dirty="0">
                          <a:effectLst/>
                        </a:rPr>
                        <a:t>3</a:t>
                      </a:r>
                      <a:endParaRPr lang="en-US" sz="1400" dirty="0">
                        <a:effectLst/>
                        <a:latin typeface="Calibri"/>
                        <a:ea typeface="Times New Roman"/>
                        <a:cs typeface="Times New Roman"/>
                      </a:endParaRPr>
                    </a:p>
                  </a:txBody>
                  <a:tcPr marL="0" marR="0" marT="0" marB="0">
                    <a:solidFill>
                      <a:schemeClr val="accent2">
                        <a:lumMod val="20000"/>
                        <a:lumOff val="80000"/>
                      </a:schemeClr>
                    </a:solidFill>
                  </a:tcPr>
                </a:tc>
                <a:tc>
                  <a:txBody>
                    <a:bodyPr/>
                    <a:lstStyle/>
                    <a:p>
                      <a:pPr marL="0" marR="0" algn="ctr">
                        <a:lnSpc>
                          <a:spcPct val="115000"/>
                        </a:lnSpc>
                        <a:spcBef>
                          <a:spcPts val="0"/>
                        </a:spcBef>
                        <a:spcAft>
                          <a:spcPts val="0"/>
                        </a:spcAft>
                      </a:pPr>
                      <a:r>
                        <a:rPr lang="en-IN" sz="1800" dirty="0">
                          <a:effectLst/>
                        </a:rPr>
                        <a:t>2</a:t>
                      </a:r>
                      <a:endParaRPr lang="en-US" sz="1400" dirty="0">
                        <a:effectLst/>
                        <a:latin typeface="Calibri"/>
                        <a:ea typeface="Times New Roman"/>
                        <a:cs typeface="Times New Roman"/>
                      </a:endParaRPr>
                    </a:p>
                  </a:txBody>
                  <a:tcPr marL="0" marR="0" marT="0" marB="0"/>
                </a:tc>
                <a:extLst>
                  <a:ext uri="{0D108BD9-81ED-4DB2-BD59-A6C34878D82A}">
                    <a16:rowId xmlns:a16="http://schemas.microsoft.com/office/drawing/2014/main" xmlns="" val="10001"/>
                  </a:ext>
                </a:extLst>
              </a:tr>
            </a:tbl>
          </a:graphicData>
        </a:graphic>
      </p:graphicFrame>
      <p:pic>
        <p:nvPicPr>
          <p:cNvPr id="7" name="Picture 6" descr="http://server/tlm/imgRep/105/0116/1.gif"/>
          <p:cNvPicPr/>
          <p:nvPr/>
        </p:nvPicPr>
        <p:blipFill>
          <a:blip r:embed="rId3">
            <a:duotone>
              <a:prstClr val="black"/>
              <a:schemeClr val="accent1">
                <a:tint val="45000"/>
                <a:satMod val="400000"/>
              </a:schemeClr>
            </a:duotone>
          </a:blip>
          <a:srcRect/>
          <a:stretch>
            <a:fillRect/>
          </a:stretch>
        </p:blipFill>
        <p:spPr bwMode="auto">
          <a:xfrm>
            <a:off x="685800" y="2363665"/>
            <a:ext cx="7924800" cy="2388096"/>
          </a:xfrm>
          <a:prstGeom prst="rect">
            <a:avLst/>
          </a:prstGeom>
          <a:noFill/>
          <a:ln w="9525">
            <a:noFill/>
            <a:miter lim="800000"/>
            <a:headEnd/>
            <a:tailEnd/>
          </a:ln>
        </p:spPr>
      </p:pic>
      <p:pic>
        <p:nvPicPr>
          <p:cNvPr id="8"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43475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lstStyle/>
          <a:p>
            <a:r>
              <a:rPr lang="en-US" dirty="0"/>
              <a:t>	</a:t>
            </a:r>
            <a:r>
              <a:rPr lang="en-US" sz="2800" b="1" dirty="0">
                <a:solidFill>
                  <a:srgbClr val="C00000"/>
                </a:solidFill>
                <a:effectLst>
                  <a:outerShdw blurRad="38100" dist="38100" dir="2700000" algn="tl">
                    <a:srgbClr val="000000">
                      <a:alpha val="43137"/>
                    </a:srgbClr>
                  </a:outerShdw>
                </a:effectLst>
              </a:rPr>
              <a:t>ACTIVITY BY STUDENTS TO FIND MEAN OF A 	GROUPED 	DATA  BY USING DIRECT METHOD. </a:t>
            </a:r>
            <a:endParaRPr lang="en-US" b="1" dirty="0">
              <a:solidFill>
                <a:srgbClr val="C00000"/>
              </a:solidFill>
              <a:effectLst>
                <a:outerShdw blurRad="38100" dist="38100" dir="2700000" algn="tl">
                  <a:srgbClr val="000000">
                    <a:alpha val="43137"/>
                  </a:srgbClr>
                </a:outerShdw>
              </a:effectLst>
            </a:endParaRPr>
          </a:p>
          <a:p>
            <a:endParaRPr lang="en-US" b="1" dirty="0">
              <a:effectLst>
                <a:outerShdw blurRad="38100" dist="38100" dir="2700000" algn="tl">
                  <a:srgbClr val="000000">
                    <a:alpha val="43137"/>
                  </a:srgbClr>
                </a:outerShdw>
              </a:effectLst>
            </a:endParaRPr>
          </a:p>
          <a:p>
            <a:endParaRPr lang="en-US" b="1" dirty="0">
              <a:effectLst>
                <a:outerShdw blurRad="38100" dist="38100" dir="2700000" algn="tl">
                  <a:srgbClr val="000000">
                    <a:alpha val="43137"/>
                  </a:srgbClr>
                </a:outerShdw>
              </a:effectLst>
            </a:endParaRPr>
          </a:p>
        </p:txBody>
      </p:sp>
      <p:graphicFrame>
        <p:nvGraphicFramePr>
          <p:cNvPr id="3" name="Object 2"/>
          <p:cNvGraphicFramePr>
            <a:graphicFrameLocks noChangeAspect="1"/>
          </p:cNvGraphicFramePr>
          <p:nvPr>
            <p:extLst>
              <p:ext uri="{D42A27DB-BD31-4B8C-83A1-F6EECF244321}">
                <p14:modId xmlns:p14="http://schemas.microsoft.com/office/powerpoint/2010/main" xmlns="" val="701048658"/>
              </p:ext>
            </p:extLst>
          </p:nvPr>
        </p:nvGraphicFramePr>
        <p:xfrm>
          <a:off x="609600" y="1524000"/>
          <a:ext cx="8001000" cy="4188930"/>
        </p:xfrm>
        <a:graphic>
          <a:graphicData uri="http://schemas.openxmlformats.org/presentationml/2006/ole">
            <p:oleObj spid="_x0000_s4108" name="Packager Shell Object" showAsIcon="1" r:id="rId3" imgW="1416600" imgH="682560" progId="Package">
              <p:embed/>
            </p:oleObj>
          </a:graphicData>
        </a:graphic>
      </p:graphicFrame>
    </p:spTree>
    <p:extLst>
      <p:ext uri="{BB962C8B-B14F-4D97-AF65-F5344CB8AC3E}">
        <p14:creationId xmlns:p14="http://schemas.microsoft.com/office/powerpoint/2010/main" xmlns="" val="1752633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52400" y="152400"/>
            <a:ext cx="8915400" cy="6629400"/>
          </a:xfrm>
          <a:noFill/>
        </p:spPr>
        <p:txBody>
          <a:bodyPr>
            <a:normAutofit fontScale="85000" lnSpcReduction="10000"/>
          </a:bodyPr>
          <a:lstStyle/>
          <a:p>
            <a:pPr marL="0" indent="0" algn="ctr">
              <a:buNone/>
            </a:pPr>
            <a:r>
              <a:rPr lang="en-IN" b="1" dirty="0">
                <a:solidFill>
                  <a:srgbClr val="FF0000"/>
                </a:solidFill>
                <a:effectLst>
                  <a:outerShdw blurRad="38100" dist="38100" dir="2700000" algn="tl">
                    <a:srgbClr val="000000">
                      <a:alpha val="43137"/>
                    </a:srgbClr>
                  </a:outerShdw>
                </a:effectLst>
              </a:rPr>
              <a:t>(SHORTCUT  METHOD  OR ASSUMED  MEAN METHOD)</a:t>
            </a:r>
            <a:endParaRPr lang="en-US" b="1" dirty="0">
              <a:solidFill>
                <a:srgbClr val="FF0000"/>
              </a:solidFill>
              <a:effectLst>
                <a:outerShdw blurRad="38100" dist="38100" dir="2700000" algn="tl">
                  <a:srgbClr val="000000">
                    <a:alpha val="43137"/>
                  </a:srgbClr>
                </a:outerShdw>
              </a:effectLst>
            </a:endParaRPr>
          </a:p>
          <a:p>
            <a:r>
              <a:rPr lang="en-IN" dirty="0"/>
              <a:t>	Sometimes when the numerical values of </a:t>
            </a:r>
            <a:r>
              <a:rPr lang="en-IN" i="1" dirty="0"/>
              <a:t>x</a:t>
            </a:r>
            <a:r>
              <a:rPr lang="en-IN" i="1" baseline="-25000" dirty="0"/>
              <a:t>i </a:t>
            </a:r>
            <a:r>
              <a:rPr lang="en-IN" dirty="0"/>
              <a:t>and </a:t>
            </a:r>
            <a:r>
              <a:rPr lang="en-IN" i="1" dirty="0"/>
              <a:t>f</a:t>
            </a:r>
            <a:r>
              <a:rPr lang="en-IN" i="1" baseline="-25000" dirty="0"/>
              <a:t>i</a:t>
            </a:r>
            <a:r>
              <a:rPr lang="en-IN" i="1" dirty="0"/>
              <a:t> </a:t>
            </a:r>
            <a:r>
              <a:rPr lang="en-IN" dirty="0"/>
              <a:t>are large, finding the product of </a:t>
            </a:r>
            <a:r>
              <a:rPr lang="en-IN" i="1" dirty="0"/>
              <a:t>x</a:t>
            </a:r>
            <a:r>
              <a:rPr lang="en-IN" i="1" baseline="-25000" dirty="0"/>
              <a:t>i</a:t>
            </a:r>
            <a:r>
              <a:rPr lang="en-IN" i="1" dirty="0"/>
              <a:t> </a:t>
            </a:r>
            <a:r>
              <a:rPr lang="en-IN" dirty="0"/>
              <a:t>and </a:t>
            </a:r>
            <a:r>
              <a:rPr lang="en-IN" i="1" dirty="0"/>
              <a:t>f</a:t>
            </a:r>
            <a:r>
              <a:rPr lang="en-IN" i="1" baseline="-25000" dirty="0"/>
              <a:t>i</a:t>
            </a:r>
            <a:r>
              <a:rPr lang="en-IN" i="1" dirty="0"/>
              <a:t> </a:t>
            </a:r>
            <a:r>
              <a:rPr lang="en-IN" dirty="0"/>
              <a:t>becomes tedious and time consuming. So, for such situations, let us think of a method of reducing these calculations.</a:t>
            </a:r>
            <a:endParaRPr lang="en-US" dirty="0"/>
          </a:p>
          <a:p>
            <a:pPr marL="0" indent="0">
              <a:buNone/>
            </a:pPr>
            <a:endParaRPr lang="en-US" dirty="0"/>
          </a:p>
          <a:p>
            <a:r>
              <a:rPr lang="en-IN" dirty="0"/>
              <a:t>	We can do nothing with the </a:t>
            </a:r>
            <a:r>
              <a:rPr lang="en-IN" i="1" dirty="0" err="1"/>
              <a:t>f</a:t>
            </a:r>
            <a:r>
              <a:rPr lang="en-IN" i="1" baseline="-25000" dirty="0" err="1"/>
              <a:t>i</a:t>
            </a:r>
            <a:r>
              <a:rPr lang="en-IN" dirty="0" err="1"/>
              <a:t>’s</a:t>
            </a:r>
            <a:r>
              <a:rPr lang="en-IN" dirty="0"/>
              <a:t>, but we can change each </a:t>
            </a:r>
            <a:r>
              <a:rPr lang="en-IN" i="1" dirty="0"/>
              <a:t>x</a:t>
            </a:r>
            <a:r>
              <a:rPr lang="en-IN" i="1" baseline="-25000" dirty="0"/>
              <a:t>i</a:t>
            </a:r>
            <a:r>
              <a:rPr lang="en-IN" i="1" dirty="0"/>
              <a:t> </a:t>
            </a:r>
            <a:r>
              <a:rPr lang="en-IN" dirty="0"/>
              <a:t>to a smaller number so that our calculations become easy. How do we do this? What about subtracting a fixed number from each of these </a:t>
            </a:r>
            <a:r>
              <a:rPr lang="en-IN" i="1" dirty="0"/>
              <a:t>x</a:t>
            </a:r>
            <a:r>
              <a:rPr lang="en-IN" i="1" baseline="-25000" dirty="0"/>
              <a:t>i</a:t>
            </a:r>
            <a:r>
              <a:rPr lang="en-IN" dirty="0"/>
              <a:t>’s? Let us try this method.</a:t>
            </a:r>
            <a:endParaRPr lang="en-US" dirty="0"/>
          </a:p>
          <a:p>
            <a:pPr marL="0" indent="0">
              <a:buNone/>
            </a:pPr>
            <a:endParaRPr lang="en-US" dirty="0"/>
          </a:p>
          <a:p>
            <a:r>
              <a:rPr lang="en-IN" dirty="0"/>
              <a:t>	The first step is to choose one among the </a:t>
            </a:r>
            <a:r>
              <a:rPr lang="en-IN" i="1" dirty="0"/>
              <a:t>x</a:t>
            </a:r>
            <a:r>
              <a:rPr lang="en-IN" i="1" baseline="-25000" dirty="0"/>
              <a:t>i</a:t>
            </a:r>
            <a:r>
              <a:rPr lang="en-IN" dirty="0"/>
              <a:t>’ s as the </a:t>
            </a:r>
            <a:r>
              <a:rPr lang="en-IN" i="1" dirty="0"/>
              <a:t>assumed mean</a:t>
            </a:r>
            <a:r>
              <a:rPr lang="en-IN" dirty="0"/>
              <a:t>, and denote it by ‘</a:t>
            </a:r>
            <a:r>
              <a:rPr lang="en-IN" i="1" dirty="0"/>
              <a:t>a</a:t>
            </a:r>
            <a:r>
              <a:rPr lang="en-IN" dirty="0"/>
              <a:t>’. Also, to further reduce our calculation work, we may take ‘</a:t>
            </a:r>
            <a:r>
              <a:rPr lang="en-IN" i="1" dirty="0"/>
              <a:t>a</a:t>
            </a:r>
            <a:r>
              <a:rPr lang="en-IN" dirty="0"/>
              <a:t>’ to be that </a:t>
            </a:r>
            <a:r>
              <a:rPr lang="en-IN" i="1" dirty="0"/>
              <a:t>x</a:t>
            </a:r>
            <a:r>
              <a:rPr lang="en-IN" i="1" baseline="-25000" dirty="0"/>
              <a:t>i</a:t>
            </a:r>
            <a:r>
              <a:rPr lang="en-IN" dirty="0"/>
              <a:t> which lies in the centre of </a:t>
            </a:r>
            <a:r>
              <a:rPr lang="en-IN" i="1" dirty="0"/>
              <a:t>x</a:t>
            </a:r>
            <a:r>
              <a:rPr lang="en-IN" baseline="-25000" dirty="0"/>
              <a:t>1</a:t>
            </a:r>
            <a:r>
              <a:rPr lang="en-IN" dirty="0"/>
              <a:t>, </a:t>
            </a:r>
            <a:r>
              <a:rPr lang="en-IN" i="1" dirty="0"/>
              <a:t>x</a:t>
            </a:r>
            <a:r>
              <a:rPr lang="en-IN" baseline="-25000" dirty="0"/>
              <a:t>2</a:t>
            </a:r>
            <a:r>
              <a:rPr lang="en-IN" dirty="0"/>
              <a:t> , . . ., </a:t>
            </a:r>
            <a:r>
              <a:rPr lang="en-IN" i="1" dirty="0" err="1"/>
              <a:t>x</a:t>
            </a:r>
            <a:r>
              <a:rPr lang="en-IN" i="1" baseline="-25000" dirty="0" err="1"/>
              <a:t>n</a:t>
            </a:r>
            <a:r>
              <a:rPr lang="en-IN" dirty="0"/>
              <a:t>. So, we can choose </a:t>
            </a:r>
          </a:p>
          <a:p>
            <a:pPr marL="0" indent="0">
              <a:buNone/>
            </a:pPr>
            <a:r>
              <a:rPr lang="en-IN" i="1" dirty="0"/>
              <a:t>	a </a:t>
            </a:r>
            <a:r>
              <a:rPr lang="en-IN" dirty="0"/>
              <a:t>= 47.5 or </a:t>
            </a:r>
            <a:r>
              <a:rPr lang="en-IN" i="1" dirty="0"/>
              <a:t>a </a:t>
            </a:r>
            <a:r>
              <a:rPr lang="en-IN" dirty="0"/>
              <a:t>= 62.5. Let us choose </a:t>
            </a:r>
            <a:r>
              <a:rPr lang="en-IN" i="1" dirty="0"/>
              <a:t>a </a:t>
            </a:r>
            <a:r>
              <a:rPr lang="en-IN" b="1" i="1" dirty="0"/>
              <a:t>= </a:t>
            </a:r>
            <a:r>
              <a:rPr lang="en-IN" dirty="0"/>
              <a:t>47.5</a:t>
            </a:r>
            <a:endParaRPr lang="en-US" dirty="0"/>
          </a:p>
          <a:p>
            <a:pPr marL="0" indent="0">
              <a:buNone/>
            </a:pPr>
            <a:endParaRPr lang="en-US" dirty="0"/>
          </a:p>
          <a:p>
            <a:r>
              <a:rPr lang="en-IN" dirty="0"/>
              <a:t>	 The next step is to find the difference </a:t>
            </a:r>
            <a:r>
              <a:rPr lang="en-IN" i="1" dirty="0"/>
              <a:t>di </a:t>
            </a:r>
            <a:r>
              <a:rPr lang="en-IN" dirty="0"/>
              <a:t>between </a:t>
            </a:r>
            <a:r>
              <a:rPr lang="en-IN" i="1" dirty="0"/>
              <a:t>a </a:t>
            </a:r>
            <a:r>
              <a:rPr lang="en-IN" dirty="0"/>
              <a:t>and each of the </a:t>
            </a:r>
            <a:r>
              <a:rPr lang="en-IN" i="1" dirty="0"/>
              <a:t>x</a:t>
            </a:r>
            <a:r>
              <a:rPr lang="en-IN" i="1" baseline="-25000" dirty="0"/>
              <a:t>i</a:t>
            </a:r>
            <a:r>
              <a:rPr lang="en-IN" dirty="0"/>
              <a:t>’s, that is, the </a:t>
            </a:r>
            <a:r>
              <a:rPr lang="en-IN" b="1" dirty="0"/>
              <a:t>deviation </a:t>
            </a:r>
            <a:r>
              <a:rPr lang="en-IN" dirty="0"/>
              <a:t>of ‘</a:t>
            </a:r>
            <a:r>
              <a:rPr lang="en-IN" i="1" dirty="0"/>
              <a:t>a</a:t>
            </a:r>
            <a:r>
              <a:rPr lang="en-IN" dirty="0"/>
              <a:t>’ from each of the </a:t>
            </a:r>
            <a:r>
              <a:rPr lang="en-IN" i="1" dirty="0"/>
              <a:t>x</a:t>
            </a:r>
            <a:r>
              <a:rPr lang="en-IN" i="1" baseline="-25000" dirty="0"/>
              <a:t>i</a:t>
            </a:r>
            <a:r>
              <a:rPr lang="en-IN" dirty="0"/>
              <a:t>’s .</a:t>
            </a:r>
            <a:endParaRPr lang="en-US" dirty="0"/>
          </a:p>
          <a:p>
            <a:r>
              <a:rPr lang="en-IN" b="1" dirty="0"/>
              <a:t> i.e., </a:t>
            </a:r>
            <a:r>
              <a:rPr lang="en-IN" i="1" dirty="0"/>
              <a:t>d</a:t>
            </a:r>
            <a:r>
              <a:rPr lang="en-IN" i="1" baseline="-25000" dirty="0"/>
              <a:t>i</a:t>
            </a:r>
            <a:r>
              <a:rPr lang="en-IN" b="1" i="1" dirty="0"/>
              <a:t> </a:t>
            </a:r>
            <a:r>
              <a:rPr lang="en-IN" b="1" dirty="0"/>
              <a:t>= </a:t>
            </a:r>
            <a:r>
              <a:rPr lang="en-IN" i="1" dirty="0"/>
              <a:t>x</a:t>
            </a:r>
            <a:r>
              <a:rPr lang="en-IN" i="1" baseline="-25000" dirty="0"/>
              <a:t>i</a:t>
            </a:r>
            <a:r>
              <a:rPr lang="en-IN" b="1" i="1" dirty="0"/>
              <a:t> </a:t>
            </a:r>
            <a:r>
              <a:rPr lang="en-IN" b="1" dirty="0"/>
              <a:t>– </a:t>
            </a:r>
            <a:r>
              <a:rPr lang="en-IN" b="1" i="1" dirty="0"/>
              <a:t>a = </a:t>
            </a:r>
            <a:r>
              <a:rPr lang="en-IN" i="1" dirty="0"/>
              <a:t>x</a:t>
            </a:r>
            <a:r>
              <a:rPr lang="en-IN" i="1" baseline="-25000" dirty="0"/>
              <a:t>i</a:t>
            </a:r>
            <a:r>
              <a:rPr lang="en-IN" b="1" i="1" dirty="0"/>
              <a:t> </a:t>
            </a:r>
            <a:r>
              <a:rPr lang="en-IN" b="1" dirty="0"/>
              <a:t>– 47.5</a:t>
            </a:r>
            <a:endParaRPr lang="en-US" dirty="0"/>
          </a:p>
          <a:p>
            <a:r>
              <a:rPr lang="en-IN" dirty="0"/>
              <a:t>	The third step is to find the product of </a:t>
            </a:r>
            <a:r>
              <a:rPr lang="en-IN" i="1" dirty="0"/>
              <a:t>d</a:t>
            </a:r>
            <a:r>
              <a:rPr lang="en-IN" i="1" baseline="-25000" dirty="0"/>
              <a:t>i</a:t>
            </a:r>
            <a:r>
              <a:rPr lang="en-IN" i="1" dirty="0"/>
              <a:t> </a:t>
            </a:r>
            <a:r>
              <a:rPr lang="en-IN" dirty="0"/>
              <a:t>with the corresponding  </a:t>
            </a:r>
            <a:r>
              <a:rPr lang="en-IN" i="1" dirty="0"/>
              <a:t>f</a:t>
            </a:r>
            <a:r>
              <a:rPr lang="en-IN" i="1" baseline="-25000" dirty="0"/>
              <a:t>i</a:t>
            </a:r>
            <a:r>
              <a:rPr lang="en-IN" dirty="0"/>
              <a:t>, and take the sum of all the </a:t>
            </a:r>
            <a:r>
              <a:rPr lang="en-IN" i="1" dirty="0"/>
              <a:t>f</a:t>
            </a:r>
            <a:r>
              <a:rPr lang="en-IN" i="1" baseline="-25000" dirty="0"/>
              <a:t>i </a:t>
            </a:r>
            <a:r>
              <a:rPr lang="en-IN" i="1" dirty="0"/>
              <a:t>d</a:t>
            </a:r>
            <a:r>
              <a:rPr lang="en-IN" i="1" baseline="-25000" dirty="0"/>
              <a:t>i ‘</a:t>
            </a:r>
            <a:r>
              <a:rPr lang="en-IN" dirty="0"/>
              <a:t>s. The calculations are shown in Table  given below.</a:t>
            </a:r>
            <a:endParaRPr lang="en-US" dirty="0"/>
          </a:p>
          <a:p>
            <a:pPr marL="0" indent="0">
              <a:buNone/>
            </a:pP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7503" y="5152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2967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xmlns="" Requires="a14">
          <p:sp>
            <p:nvSpPr>
              <p:cNvPr id="3" name="Content Placeholder 2"/>
              <p:cNvSpPr>
                <a:spLocks noGrp="1"/>
              </p:cNvSpPr>
              <p:nvPr>
                <p:ph sz="quarter" idx="1"/>
              </p:nvPr>
            </p:nvSpPr>
            <p:spPr>
              <a:xfrm>
                <a:off x="107504" y="116632"/>
                <a:ext cx="8928992" cy="6552728"/>
              </a:xfrm>
              <a:noFill/>
            </p:spPr>
            <p:txBody>
              <a:bodyPr>
                <a:normAutofit fontScale="77500" lnSpcReduction="20000"/>
              </a:bodyPr>
              <a:lstStyle/>
              <a:p>
                <a:pPr marL="0" indent="0">
                  <a:buNone/>
                </a:pPr>
                <a:r>
                  <a:rPr lang="en-IN" dirty="0"/>
                  <a:t>	Example-3. </a:t>
                </a:r>
                <a:r>
                  <a:rPr lang="en-IN" sz="2400" dirty="0"/>
                  <a:t>Find the mean marks of the following distribution by shortcut method or 	assumed mean method.</a:t>
                </a:r>
              </a:p>
              <a:p>
                <a:pPr marL="0" indent="0">
                  <a:buNone/>
                </a:pPr>
                <a:endParaRPr lang="en-IN" sz="2400" dirty="0"/>
              </a:p>
              <a:p>
                <a:pPr marL="0" indent="0">
                  <a:buNone/>
                </a:pPr>
                <a:endParaRPr lang="en-IN" dirty="0"/>
              </a:p>
              <a:p>
                <a:pPr marL="0" indent="0">
                  <a:buNone/>
                </a:pPr>
                <a:endParaRPr lang="en-IN" dirty="0"/>
              </a:p>
              <a:p>
                <a:pPr marL="0" indent="0">
                  <a:buNone/>
                </a:pPr>
                <a:endParaRPr lang="en-IN" dirty="0"/>
              </a:p>
              <a:p>
                <a:pPr marL="0" indent="0">
                  <a:buNone/>
                </a:pPr>
                <a:r>
                  <a:rPr lang="en-IN" dirty="0"/>
                  <a:t>Solution: From the table Let </a:t>
                </a:r>
                <a:r>
                  <a:rPr lang="en-IN" i="1" dirty="0"/>
                  <a:t>a = Assumed Mean</a:t>
                </a:r>
                <a:r>
                  <a:rPr lang="en-IN" dirty="0"/>
                  <a:t>= 47.5 ,</a:t>
                </a:r>
                <a14:m>
                  <m:oMath xmlns:m="http://schemas.openxmlformats.org/officeDocument/2006/math">
                    <m:r>
                      <a:rPr lang="en-IN" i="1">
                        <a:latin typeface="Cambria Math"/>
                      </a:rPr>
                      <m:t>   </m:t>
                    </m:r>
                    <m:sSub>
                      <m:sSubPr>
                        <m:ctrlPr>
                          <a:rPr lang="en-US" i="1">
                            <a:latin typeface="Cambria Math" panose="02040503050406030204" pitchFamily="18" charset="0"/>
                          </a:rPr>
                        </m:ctrlPr>
                      </m:sSubPr>
                      <m:e>
                        <m:r>
                          <a:rPr lang="en-IN" i="1">
                            <a:latin typeface="Cambria Math"/>
                          </a:rPr>
                          <m:t>𝑑</m:t>
                        </m:r>
                      </m:e>
                      <m:sub>
                        <m:r>
                          <a:rPr lang="en-IN" i="1">
                            <a:latin typeface="Cambria Math"/>
                          </a:rPr>
                          <m:t>𝑖</m:t>
                        </m:r>
                      </m:sub>
                    </m:sSub>
                  </m:oMath>
                </a14:m>
                <a:r>
                  <a:rPr lang="en-IN" dirty="0"/>
                  <a:t>= </a:t>
                </a:r>
                <a14:m>
                  <m:oMath xmlns:m="http://schemas.openxmlformats.org/officeDocument/2006/math">
                    <m:sSub>
                      <m:sSubPr>
                        <m:ctrlPr>
                          <a:rPr lang="en-US" i="1">
                            <a:latin typeface="Cambria Math" panose="02040503050406030204" pitchFamily="18" charset="0"/>
                          </a:rPr>
                        </m:ctrlPr>
                      </m:sSubPr>
                      <m:e>
                        <m:r>
                          <a:rPr lang="en-IN" i="1">
                            <a:latin typeface="Cambria Math"/>
                          </a:rPr>
                          <m:t>𝑥</m:t>
                        </m:r>
                      </m:e>
                      <m:sub>
                        <m:r>
                          <a:rPr lang="en-IN" i="1">
                            <a:latin typeface="Cambria Math"/>
                          </a:rPr>
                          <m:t>𝑖</m:t>
                        </m:r>
                      </m:sub>
                    </m:sSub>
                    <m:r>
                      <a:rPr lang="en-IN" i="1">
                        <a:latin typeface="Cambria Math"/>
                      </a:rPr>
                      <m:t>−</m:t>
                    </m:r>
                    <m:r>
                      <a:rPr lang="en-IN" i="1">
                        <a:latin typeface="Cambria Math"/>
                      </a:rPr>
                      <m:t>𝑎</m:t>
                    </m:r>
                  </m:oMath>
                </a14:m>
                <a:r>
                  <a:rPr lang="en-IN" dirty="0"/>
                  <a:t>.</a:t>
                </a:r>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endParaRPr lang="en-IN" dirty="0"/>
              </a:p>
              <a:p>
                <a:endParaRPr lang="en-IN" dirty="0"/>
              </a:p>
              <a:p>
                <a:pPr marL="0" indent="0">
                  <a:buNone/>
                </a:pPr>
                <a:r>
                  <a:rPr lang="en-IN" sz="2100" dirty="0">
                    <a:latin typeface="Perpetua" pitchFamily="18" charset="0"/>
                  </a:rPr>
                  <a:t>a = 47.5, </a:t>
                </a:r>
                <a14:m>
                  <m:oMath xmlns:m="http://schemas.openxmlformats.org/officeDocument/2006/math">
                    <m:nary>
                      <m:naryPr>
                        <m:chr m:val="∑"/>
                        <m:limLoc m:val="undOvr"/>
                        <m:subHide m:val="on"/>
                        <m:supHide m:val="on"/>
                        <m:ctrlPr>
                          <a:rPr lang="en-US" sz="2100" i="1">
                            <a:latin typeface="Cambria Math" panose="02040503050406030204" pitchFamily="18" charset="0"/>
                          </a:rPr>
                        </m:ctrlPr>
                      </m:naryPr>
                      <m:sub/>
                      <m:sup/>
                      <m:e>
                        <m:sSub>
                          <m:sSubPr>
                            <m:ctrlPr>
                              <a:rPr lang="en-US" sz="2100" i="1">
                                <a:latin typeface="Cambria Math" panose="02040503050406030204" pitchFamily="18" charset="0"/>
                              </a:rPr>
                            </m:ctrlPr>
                          </m:sSubPr>
                          <m:e>
                            <m:r>
                              <a:rPr lang="en-IN" sz="2100" b="0" i="1">
                                <a:latin typeface="Cambria Math"/>
                              </a:rPr>
                              <m:t>𝑓</m:t>
                            </m:r>
                          </m:e>
                          <m:sub>
                            <m:r>
                              <a:rPr lang="en-IN" sz="2100" b="0" i="1">
                                <a:latin typeface="Cambria Math"/>
                              </a:rPr>
                              <m:t>𝑖</m:t>
                            </m:r>
                          </m:sub>
                        </m:sSub>
                        <m:r>
                          <a:rPr lang="en-IN" sz="2100" b="0" i="1">
                            <a:latin typeface="Cambria Math"/>
                          </a:rPr>
                          <m:t>=30</m:t>
                        </m:r>
                      </m:e>
                    </m:nary>
                  </m:oMath>
                </a14:m>
                <a:r>
                  <a:rPr lang="en-IN" sz="2100" dirty="0">
                    <a:latin typeface="Perpetua" pitchFamily="18" charset="0"/>
                  </a:rPr>
                  <a:t> ,</a:t>
                </a:r>
                <a14:m>
                  <m:oMath xmlns:m="http://schemas.openxmlformats.org/officeDocument/2006/math">
                    <m:nary>
                      <m:naryPr>
                        <m:chr m:val="∑"/>
                        <m:limLoc m:val="undOvr"/>
                        <m:subHide m:val="on"/>
                        <m:supHide m:val="on"/>
                        <m:ctrlPr>
                          <a:rPr lang="en-US" sz="2100" i="1">
                            <a:latin typeface="Cambria Math" panose="02040503050406030204" pitchFamily="18" charset="0"/>
                          </a:rPr>
                        </m:ctrlPr>
                      </m:naryPr>
                      <m:sub/>
                      <m:sup/>
                      <m:e>
                        <m:sSub>
                          <m:sSubPr>
                            <m:ctrlPr>
                              <a:rPr lang="en-US" sz="2100" i="1">
                                <a:latin typeface="Cambria Math" panose="02040503050406030204" pitchFamily="18" charset="0"/>
                              </a:rPr>
                            </m:ctrlPr>
                          </m:sSubPr>
                          <m:e>
                            <m:r>
                              <a:rPr lang="en-IN" sz="2100" b="0" i="1">
                                <a:latin typeface="Cambria Math"/>
                              </a:rPr>
                              <m:t>𝑓</m:t>
                            </m:r>
                          </m:e>
                          <m:sub>
                            <m:r>
                              <a:rPr lang="en-IN" sz="2100" b="0" i="1">
                                <a:latin typeface="Cambria Math"/>
                              </a:rPr>
                              <m:t>𝑖</m:t>
                            </m:r>
                          </m:sub>
                        </m:sSub>
                        <m:sSub>
                          <m:sSubPr>
                            <m:ctrlPr>
                              <a:rPr lang="en-US" sz="2100" i="1">
                                <a:latin typeface="Cambria Math" panose="02040503050406030204" pitchFamily="18" charset="0"/>
                              </a:rPr>
                            </m:ctrlPr>
                          </m:sSubPr>
                          <m:e>
                            <m:r>
                              <a:rPr lang="en-IN" sz="2100" b="0" i="1">
                                <a:latin typeface="Cambria Math"/>
                              </a:rPr>
                              <m:t>𝑑</m:t>
                            </m:r>
                          </m:e>
                          <m:sub>
                            <m:r>
                              <a:rPr lang="en-IN" sz="2100" b="0" i="1">
                                <a:latin typeface="Cambria Math"/>
                              </a:rPr>
                              <m:t>𝑖</m:t>
                            </m:r>
                            <m:r>
                              <a:rPr lang="en-IN" sz="2100" b="0" i="1">
                                <a:latin typeface="Cambria Math"/>
                              </a:rPr>
                              <m:t>=  435</m:t>
                            </m:r>
                          </m:sub>
                        </m:sSub>
                      </m:e>
                    </m:nary>
                  </m:oMath>
                </a14:m>
                <a:endParaRPr lang="en-US" dirty="0">
                  <a:latin typeface="Perpetua" pitchFamily="18" charset="0"/>
                </a:endParaRPr>
              </a:p>
              <a:p>
                <a:pPr marL="0" indent="0">
                  <a:buNone/>
                </a:pPr>
                <a:r>
                  <a:rPr lang="en-IN" dirty="0">
                    <a:latin typeface="Perpetua" pitchFamily="18" charset="0"/>
                  </a:rPr>
                  <a:t>	So, mean ( </a:t>
                </a:r>
                <a14:m>
                  <m:oMath xmlns:m="http://schemas.openxmlformats.org/officeDocument/2006/math">
                    <m:bar>
                      <m:barPr>
                        <m:pos m:val="top"/>
                        <m:ctrlPr>
                          <a:rPr lang="en-US" i="1">
                            <a:latin typeface="Cambria Math" panose="02040503050406030204" pitchFamily="18" charset="0"/>
                          </a:rPr>
                        </m:ctrlPr>
                      </m:barPr>
                      <m:e>
                        <m:r>
                          <a:rPr lang="en-IN" b="0" i="1">
                            <a:latin typeface="Cambria Math"/>
                          </a:rPr>
                          <m:t>𝑥</m:t>
                        </m:r>
                      </m:e>
                    </m:bar>
                  </m:oMath>
                </a14:m>
                <a:r>
                  <a:rPr lang="en-IN" dirty="0">
                    <a:latin typeface="Perpetua" pitchFamily="18" charset="0"/>
                  </a:rPr>
                  <a:t>) = a + </a:t>
                </a:r>
                <a14:m>
                  <m:oMath xmlns:m="http://schemas.openxmlformats.org/officeDocument/2006/math">
                    <m:f>
                      <m:fPr>
                        <m:ctrlPr>
                          <a:rPr lang="en-US" i="1">
                            <a:latin typeface="Cambria Math" panose="02040503050406030204" pitchFamily="18" charset="0"/>
                          </a:rPr>
                        </m:ctrlPr>
                      </m:fPr>
                      <m:num>
                        <m:nary>
                          <m:naryPr>
                            <m:chr m:val="∑"/>
                            <m:limLoc m:val="undOvr"/>
                            <m:subHide m:val="on"/>
                            <m:supHide m:val="on"/>
                            <m:ctrlPr>
                              <a:rPr lang="en-US" i="1">
                                <a:latin typeface="Cambria Math" panose="02040503050406030204" pitchFamily="18" charset="0"/>
                              </a:rPr>
                            </m:ctrlPr>
                          </m:naryPr>
                          <m:sub/>
                          <m:sup/>
                          <m:e>
                            <m:sSub>
                              <m:sSubPr>
                                <m:ctrlPr>
                                  <a:rPr lang="en-US" i="1">
                                    <a:latin typeface="Cambria Math" panose="02040503050406030204" pitchFamily="18" charset="0"/>
                                  </a:rPr>
                                </m:ctrlPr>
                              </m:sSubPr>
                              <m:e>
                                <m:r>
                                  <a:rPr lang="en-IN" b="0" i="1">
                                    <a:latin typeface="Cambria Math"/>
                                  </a:rPr>
                                  <m:t>𝑓</m:t>
                                </m:r>
                              </m:e>
                              <m:sub>
                                <m:r>
                                  <a:rPr lang="en-IN" b="0" i="1">
                                    <a:latin typeface="Cambria Math"/>
                                  </a:rPr>
                                  <m:t>𝑖</m:t>
                                </m:r>
                              </m:sub>
                            </m:sSub>
                            <m:sSub>
                              <m:sSubPr>
                                <m:ctrlPr>
                                  <a:rPr lang="en-US" i="1">
                                    <a:latin typeface="Cambria Math" panose="02040503050406030204" pitchFamily="18" charset="0"/>
                                  </a:rPr>
                                </m:ctrlPr>
                              </m:sSubPr>
                              <m:e>
                                <m:r>
                                  <a:rPr lang="en-IN" b="0" i="1">
                                    <a:latin typeface="Cambria Math"/>
                                  </a:rPr>
                                  <m:t>𝑑</m:t>
                                </m:r>
                              </m:e>
                              <m:sub>
                                <m:r>
                                  <a:rPr lang="en-IN" b="0" i="1">
                                    <a:latin typeface="Cambria Math"/>
                                  </a:rPr>
                                  <m:t>𝑖</m:t>
                                </m:r>
                              </m:sub>
                            </m:sSub>
                          </m:e>
                        </m:nary>
                      </m:num>
                      <m:den>
                        <m:nary>
                          <m:naryPr>
                            <m:chr m:val="∑"/>
                            <m:limLoc m:val="undOvr"/>
                            <m:subHide m:val="on"/>
                            <m:supHide m:val="on"/>
                            <m:ctrlPr>
                              <a:rPr lang="en-US" i="1">
                                <a:latin typeface="Cambria Math" panose="02040503050406030204" pitchFamily="18" charset="0"/>
                              </a:rPr>
                            </m:ctrlPr>
                          </m:naryPr>
                          <m:sub/>
                          <m:sup/>
                          <m:e>
                            <m:sSub>
                              <m:sSubPr>
                                <m:ctrlPr>
                                  <a:rPr lang="en-US" i="1">
                                    <a:latin typeface="Cambria Math" panose="02040503050406030204" pitchFamily="18" charset="0"/>
                                  </a:rPr>
                                </m:ctrlPr>
                              </m:sSubPr>
                              <m:e>
                                <m:r>
                                  <a:rPr lang="en-IN" b="0" i="1">
                                    <a:latin typeface="Cambria Math"/>
                                  </a:rPr>
                                  <m:t>𝑓</m:t>
                                </m:r>
                              </m:e>
                              <m:sub>
                                <m:r>
                                  <a:rPr lang="en-IN" b="0" i="1">
                                    <a:latin typeface="Cambria Math"/>
                                  </a:rPr>
                                  <m:t>𝑖</m:t>
                                </m:r>
                              </m:sub>
                            </m:sSub>
                          </m:e>
                        </m:nary>
                      </m:den>
                    </m:f>
                  </m:oMath>
                </a14:m>
                <a:endParaRPr lang="en-US" dirty="0">
                  <a:latin typeface="Perpetua" pitchFamily="18" charset="0"/>
                </a:endParaRPr>
              </a:p>
              <a:p>
                <a:pPr marL="0" indent="0">
                  <a:buNone/>
                </a:pPr>
                <a:r>
                  <a:rPr lang="en-IN" dirty="0">
                    <a:latin typeface="Perpetua" pitchFamily="18" charset="0"/>
                  </a:rPr>
                  <a:t>	= 47.5 +</a:t>
                </a:r>
                <a14:m>
                  <m:oMath xmlns:m="http://schemas.openxmlformats.org/officeDocument/2006/math">
                    <m:f>
                      <m:fPr>
                        <m:ctrlPr>
                          <a:rPr lang="en-US" i="1">
                            <a:latin typeface="Cambria Math" panose="02040503050406030204" pitchFamily="18" charset="0"/>
                          </a:rPr>
                        </m:ctrlPr>
                      </m:fPr>
                      <m:num>
                        <m:r>
                          <a:rPr lang="en-IN" b="0" i="1">
                            <a:latin typeface="Cambria Math"/>
                          </a:rPr>
                          <m:t>435</m:t>
                        </m:r>
                      </m:num>
                      <m:den>
                        <m:r>
                          <a:rPr lang="en-IN" b="0" i="1">
                            <a:latin typeface="Cambria Math"/>
                          </a:rPr>
                          <m:t>30</m:t>
                        </m:r>
                      </m:den>
                    </m:f>
                  </m:oMath>
                </a14:m>
                <a:r>
                  <a:rPr lang="en-IN" dirty="0">
                    <a:latin typeface="Perpetua" pitchFamily="18" charset="0"/>
                  </a:rPr>
                  <a:t> = 47.5 + 14.5 = 62</a:t>
                </a:r>
                <a:endParaRPr lang="en-US" dirty="0">
                  <a:latin typeface="Perpetua" pitchFamily="18" charset="0"/>
                </a:endParaRPr>
              </a:p>
              <a:p>
                <a:pPr marL="0" indent="0">
                  <a:buNone/>
                </a:pPr>
                <a:r>
                  <a:rPr lang="en-IN" dirty="0"/>
                  <a:t>	Therefore, the mean marks obtained  by the students is 62.</a:t>
                </a:r>
                <a:endParaRPr lang="en-US" dirty="0"/>
              </a:p>
              <a:p>
                <a:pPr marL="0" indent="0">
                  <a:buNone/>
                </a:pPr>
                <a:endParaRPr lang="en-IN" dirty="0"/>
              </a:p>
              <a:p>
                <a:pPr marL="0" indent="0">
                  <a:buNone/>
                </a:pPr>
                <a:endParaRPr lang="en-US" dirty="0"/>
              </a:p>
              <a:p>
                <a:pPr marL="0" indent="0">
                  <a:buNone/>
                </a:pPr>
                <a:endParaRPr lang="en-US" dirty="0"/>
              </a:p>
              <a:p>
                <a:pPr marL="0" indent="0">
                  <a:buNone/>
                </a:pPr>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sz="quarter" idx="1"/>
              </p:nvPr>
            </p:nvSpPr>
            <p:spPr>
              <a:xfrm>
                <a:off x="107504" y="116632"/>
                <a:ext cx="8928992" cy="6552728"/>
              </a:xfrm>
              <a:blipFill rotWithShape="1">
                <a:blip r:embed="rId2"/>
                <a:stretch>
                  <a:fillRect l="-751" t="-1116" b="-1488"/>
                </a:stretch>
              </a:blipFill>
            </p:spPr>
            <p:txBody>
              <a:bodyPr/>
              <a:lstStyle/>
              <a:p>
                <a:r>
                  <a:rPr lang="en-US">
                    <a:noFill/>
                  </a:rPr>
                  <a:t> </a:t>
                </a:r>
              </a:p>
            </p:txBody>
          </p:sp>
        </mc:Fallback>
      </mc:AlternateContent>
      <p:graphicFrame>
        <p:nvGraphicFramePr>
          <p:cNvPr id="4" name="Table 3"/>
          <p:cNvGraphicFramePr>
            <a:graphicFrameLocks noGrp="1"/>
          </p:cNvGraphicFramePr>
          <p:nvPr>
            <p:extLst>
              <p:ext uri="{D42A27DB-BD31-4B8C-83A1-F6EECF244321}">
                <p14:modId xmlns:p14="http://schemas.microsoft.com/office/powerpoint/2010/main" xmlns="" val="2867213149"/>
              </p:ext>
            </p:extLst>
          </p:nvPr>
        </p:nvGraphicFramePr>
        <p:xfrm>
          <a:off x="1043608" y="836712"/>
          <a:ext cx="7696203" cy="981456"/>
        </p:xfrm>
        <a:graphic>
          <a:graphicData uri="http://schemas.openxmlformats.org/drawingml/2006/table">
            <a:tbl>
              <a:tblPr firstRow="1" firstCol="1" bandRow="1">
                <a:tableStyleId>{5C22544A-7EE6-4342-B048-85BDC9FD1C3A}</a:tableStyleId>
              </a:tblPr>
              <a:tblGrid>
                <a:gridCol w="1033903">
                  <a:extLst>
                    <a:ext uri="{9D8B030D-6E8A-4147-A177-3AD203B41FA5}">
                      <a16:colId xmlns:a16="http://schemas.microsoft.com/office/drawing/2014/main" xmlns="" val="20000"/>
                    </a:ext>
                  </a:extLst>
                </a:gridCol>
                <a:gridCol w="1110103">
                  <a:extLst>
                    <a:ext uri="{9D8B030D-6E8A-4147-A177-3AD203B41FA5}">
                      <a16:colId xmlns:a16="http://schemas.microsoft.com/office/drawing/2014/main" xmlns="" val="20001"/>
                    </a:ext>
                  </a:extLst>
                </a:gridCol>
                <a:gridCol w="1110103">
                  <a:extLst>
                    <a:ext uri="{9D8B030D-6E8A-4147-A177-3AD203B41FA5}">
                      <a16:colId xmlns:a16="http://schemas.microsoft.com/office/drawing/2014/main" xmlns="" val="20002"/>
                    </a:ext>
                  </a:extLst>
                </a:gridCol>
                <a:gridCol w="1110103">
                  <a:extLst>
                    <a:ext uri="{9D8B030D-6E8A-4147-A177-3AD203B41FA5}">
                      <a16:colId xmlns:a16="http://schemas.microsoft.com/office/drawing/2014/main" xmlns="" val="20003"/>
                    </a:ext>
                  </a:extLst>
                </a:gridCol>
                <a:gridCol w="1110103">
                  <a:extLst>
                    <a:ext uri="{9D8B030D-6E8A-4147-A177-3AD203B41FA5}">
                      <a16:colId xmlns:a16="http://schemas.microsoft.com/office/drawing/2014/main" xmlns="" val="20004"/>
                    </a:ext>
                  </a:extLst>
                </a:gridCol>
                <a:gridCol w="1110944">
                  <a:extLst>
                    <a:ext uri="{9D8B030D-6E8A-4147-A177-3AD203B41FA5}">
                      <a16:colId xmlns:a16="http://schemas.microsoft.com/office/drawing/2014/main" xmlns="" val="20005"/>
                    </a:ext>
                  </a:extLst>
                </a:gridCol>
                <a:gridCol w="1110944">
                  <a:extLst>
                    <a:ext uri="{9D8B030D-6E8A-4147-A177-3AD203B41FA5}">
                      <a16:colId xmlns:a16="http://schemas.microsoft.com/office/drawing/2014/main" xmlns="" val="20006"/>
                    </a:ext>
                  </a:extLst>
                </a:gridCol>
              </a:tblGrid>
              <a:tr h="0">
                <a:tc>
                  <a:txBody>
                    <a:bodyPr/>
                    <a:lstStyle/>
                    <a:p>
                      <a:pPr marL="0" marR="0" algn="ctr">
                        <a:lnSpc>
                          <a:spcPct val="115000"/>
                        </a:lnSpc>
                        <a:spcBef>
                          <a:spcPts val="0"/>
                        </a:spcBef>
                        <a:spcAft>
                          <a:spcPts val="0"/>
                        </a:spcAft>
                      </a:pPr>
                      <a:r>
                        <a:rPr lang="en-IN" sz="1400" dirty="0">
                          <a:effectLst/>
                        </a:rPr>
                        <a:t>Class interval.</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10-25</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25-40</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40-55</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55-70</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70-85</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85-100</a:t>
                      </a:r>
                      <a:endParaRPr lang="en-US" sz="120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0"/>
                  </a:ext>
                </a:extLst>
              </a:tr>
              <a:tr h="279273">
                <a:tc>
                  <a:txBody>
                    <a:bodyPr/>
                    <a:lstStyle/>
                    <a:p>
                      <a:pPr marL="0" marR="0" algn="ctr">
                        <a:lnSpc>
                          <a:spcPct val="115000"/>
                        </a:lnSpc>
                        <a:spcBef>
                          <a:spcPts val="0"/>
                        </a:spcBef>
                        <a:spcAft>
                          <a:spcPts val="0"/>
                        </a:spcAft>
                      </a:pPr>
                      <a:r>
                        <a:rPr lang="en-IN" sz="1400" dirty="0">
                          <a:effectLst/>
                        </a:rPr>
                        <a:t>Number of students</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2</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3</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7</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6</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6</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6</a:t>
                      </a:r>
                      <a:endParaRPr lang="en-US" sz="12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1"/>
                  </a:ext>
                </a:extLst>
              </a:tr>
            </a:tbl>
          </a:graphicData>
        </a:graphic>
      </p:graphicFrame>
      <mc:AlternateContent xmlns:mc="http://schemas.openxmlformats.org/markup-compatibility/2006">
        <mc:Choice xmlns:a14="http://schemas.microsoft.com/office/drawing/2010/main" xmlns="" Requires="a14">
          <p:graphicFrame>
            <p:nvGraphicFramePr>
              <p:cNvPr id="5" name="Table 4"/>
              <p:cNvGraphicFramePr>
                <a:graphicFrameLocks noGrp="1"/>
              </p:cNvGraphicFramePr>
              <p:nvPr>
                <p:extLst>
                  <p:ext uri="{D42A27DB-BD31-4B8C-83A1-F6EECF244321}">
                    <p14:modId xmlns:p14="http://schemas.microsoft.com/office/powerpoint/2010/main" val="2905230176"/>
                  </p:ext>
                </p:extLst>
              </p:nvPr>
            </p:nvGraphicFramePr>
            <p:xfrm>
              <a:off x="395536" y="2348880"/>
              <a:ext cx="7772400" cy="2585974"/>
            </p:xfrm>
            <a:graphic>
              <a:graphicData uri="http://schemas.openxmlformats.org/drawingml/2006/table">
                <a:tbl>
                  <a:tblPr firstRow="1" firstCol="1" bandRow="1">
                    <a:tableStyleId>{5C22544A-7EE6-4342-B048-85BDC9FD1C3A}</a:tableStyleId>
                  </a:tblPr>
                  <a:tblGrid>
                    <a:gridCol w="1616326">
                      <a:extLst>
                        <a:ext uri="{9D8B030D-6E8A-4147-A177-3AD203B41FA5}">
                          <a16:colId xmlns:a16="http://schemas.microsoft.com/office/drawing/2014/main" val="20000"/>
                        </a:ext>
                      </a:extLst>
                    </a:gridCol>
                    <a:gridCol w="1538602">
                      <a:extLst>
                        <a:ext uri="{9D8B030D-6E8A-4147-A177-3AD203B41FA5}">
                          <a16:colId xmlns:a16="http://schemas.microsoft.com/office/drawing/2014/main" val="20001"/>
                        </a:ext>
                      </a:extLst>
                    </a:gridCol>
                    <a:gridCol w="1538602">
                      <a:extLst>
                        <a:ext uri="{9D8B030D-6E8A-4147-A177-3AD203B41FA5}">
                          <a16:colId xmlns:a16="http://schemas.microsoft.com/office/drawing/2014/main" val="20002"/>
                        </a:ext>
                      </a:extLst>
                    </a:gridCol>
                    <a:gridCol w="1539435">
                      <a:extLst>
                        <a:ext uri="{9D8B030D-6E8A-4147-A177-3AD203B41FA5}">
                          <a16:colId xmlns:a16="http://schemas.microsoft.com/office/drawing/2014/main" val="20003"/>
                        </a:ext>
                      </a:extLst>
                    </a:gridCol>
                    <a:gridCol w="1539435">
                      <a:extLst>
                        <a:ext uri="{9D8B030D-6E8A-4147-A177-3AD203B41FA5}">
                          <a16:colId xmlns:a16="http://schemas.microsoft.com/office/drawing/2014/main" val="20004"/>
                        </a:ext>
                      </a:extLst>
                    </a:gridCol>
                  </a:tblGrid>
                  <a:tr h="464870">
                    <a:tc>
                      <a:txBody>
                        <a:bodyPr/>
                        <a:lstStyle/>
                        <a:p>
                          <a:pPr marL="0" marR="0" algn="ctr">
                            <a:lnSpc>
                              <a:spcPct val="115000"/>
                            </a:lnSpc>
                            <a:spcBef>
                              <a:spcPts val="0"/>
                            </a:spcBef>
                            <a:spcAft>
                              <a:spcPts val="0"/>
                            </a:spcAft>
                          </a:pPr>
                          <a:r>
                            <a:rPr lang="en-IN" sz="1400" dirty="0">
                              <a:effectLst/>
                            </a:rPr>
                            <a:t>Class interval.</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Number of students(</a:t>
                          </a:r>
                          <a14:m>
                            <m:oMath xmlns:m="http://schemas.openxmlformats.org/officeDocument/2006/math">
                              <m:sSub>
                                <m:sSubPr>
                                  <m:ctrlPr>
                                    <a:rPr lang="en-US" sz="1400" i="1">
                                      <a:effectLst/>
                                      <a:latin typeface="Cambria Math" panose="02040503050406030204" pitchFamily="18" charset="0"/>
                                    </a:rPr>
                                  </m:ctrlPr>
                                </m:sSubPr>
                                <m:e>
                                  <m:r>
                                    <a:rPr lang="en-IN" sz="1400">
                                      <a:effectLst/>
                                      <a:latin typeface="Cambria Math"/>
                                    </a:rPr>
                                    <m:t>𝑓</m:t>
                                  </m:r>
                                </m:e>
                                <m:sub>
                                  <m:r>
                                    <a:rPr lang="en-IN" sz="1400">
                                      <a:effectLst/>
                                      <a:latin typeface="Cambria Math"/>
                                    </a:rPr>
                                    <m:t>𝑖</m:t>
                                  </m:r>
                                </m:sub>
                              </m:sSub>
                            </m:oMath>
                          </a14:m>
                          <a:r>
                            <a:rPr lang="en-IN" sz="1400">
                              <a:effectLst/>
                            </a:rPr>
                            <a:t>)</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Class mark</a:t>
                          </a:r>
                          <a14:m>
                            <m:oMath xmlns:m="http://schemas.openxmlformats.org/officeDocument/2006/math">
                              <m:sSub>
                                <m:sSubPr>
                                  <m:ctrlPr>
                                    <a:rPr lang="en-US" sz="1400" i="1">
                                      <a:effectLst/>
                                      <a:latin typeface="Cambria Math" panose="02040503050406030204" pitchFamily="18" charset="0"/>
                                    </a:rPr>
                                  </m:ctrlPr>
                                </m:sSubPr>
                                <m:e>
                                  <m:r>
                                    <a:rPr lang="en-IN" sz="1400">
                                      <a:effectLst/>
                                      <a:latin typeface="Cambria Math"/>
                                    </a:rPr>
                                    <m:t>(</m:t>
                                  </m:r>
                                  <m:r>
                                    <a:rPr lang="en-IN" sz="1400">
                                      <a:effectLst/>
                                      <a:latin typeface="Cambria Math"/>
                                    </a:rPr>
                                    <m:t>𝑥</m:t>
                                  </m:r>
                                </m:e>
                                <m:sub>
                                  <m:r>
                                    <a:rPr lang="en-IN" sz="1400">
                                      <a:effectLst/>
                                      <a:latin typeface="Cambria Math"/>
                                    </a:rPr>
                                    <m:t>𝑖</m:t>
                                  </m:r>
                                </m:sub>
                              </m:sSub>
                            </m:oMath>
                          </a14:m>
                          <a:r>
                            <a:rPr lang="en-IN" sz="1400">
                              <a:effectLst/>
                            </a:rPr>
                            <a:t>)</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14:m>
                            <m:oMath xmlns:m="http://schemas.openxmlformats.org/officeDocument/2006/math">
                              <m:sSub>
                                <m:sSubPr>
                                  <m:ctrlPr>
                                    <a:rPr lang="en-US" sz="1400" i="1" smtClean="0">
                                      <a:effectLst/>
                                      <a:latin typeface="Cambria Math" panose="02040503050406030204" pitchFamily="18" charset="0"/>
                                    </a:rPr>
                                  </m:ctrlPr>
                                </m:sSubPr>
                                <m:e>
                                  <m:r>
                                    <a:rPr lang="en-IN" sz="1400">
                                      <a:effectLst/>
                                      <a:latin typeface="Cambria Math"/>
                                    </a:rPr>
                                    <m:t>𝑑</m:t>
                                  </m:r>
                                </m:e>
                                <m:sub>
                                  <m:r>
                                    <a:rPr lang="en-IN" sz="1400">
                                      <a:effectLst/>
                                      <a:latin typeface="Cambria Math"/>
                                    </a:rPr>
                                    <m:t>𝑖</m:t>
                                  </m:r>
                                </m:sub>
                              </m:sSub>
                            </m:oMath>
                          </a14:m>
                          <a:r>
                            <a:rPr lang="en-IN" sz="1400" dirty="0">
                              <a:effectLst/>
                            </a:rPr>
                            <a:t>= </a:t>
                          </a:r>
                          <a14:m>
                            <m:oMath xmlns:m="http://schemas.openxmlformats.org/officeDocument/2006/math">
                              <m:sSub>
                                <m:sSubPr>
                                  <m:ctrlPr>
                                    <a:rPr lang="en-US" sz="1400" i="1">
                                      <a:effectLst/>
                                      <a:latin typeface="Cambria Math" panose="02040503050406030204" pitchFamily="18" charset="0"/>
                                    </a:rPr>
                                  </m:ctrlPr>
                                </m:sSubPr>
                                <m:e>
                                  <m:r>
                                    <a:rPr lang="en-IN" sz="1400">
                                      <a:effectLst/>
                                      <a:latin typeface="Cambria Math"/>
                                    </a:rPr>
                                    <m:t>𝑥</m:t>
                                  </m:r>
                                </m:e>
                                <m:sub>
                                  <m:r>
                                    <a:rPr lang="en-IN" sz="1400">
                                      <a:effectLst/>
                                      <a:latin typeface="Cambria Math"/>
                                    </a:rPr>
                                    <m:t>𝑖</m:t>
                                  </m:r>
                                </m:sub>
                              </m:sSub>
                              <m:r>
                                <a:rPr lang="en-IN" sz="1400">
                                  <a:effectLst/>
                                  <a:latin typeface="Cambria Math"/>
                                </a:rPr>
                                <m:t>−</m:t>
                              </m:r>
                              <m:r>
                                <a:rPr lang="en-US" sz="1400" smtClean="0">
                                  <a:effectLst/>
                                  <a:latin typeface="Cambria Math"/>
                                </a:rPr>
                                <m:t>(</m:t>
                              </m:r>
                              <m:r>
                                <a:rPr lang="en-US" sz="1400" smtClean="0">
                                  <a:effectLst/>
                                  <a:latin typeface="Cambria Math"/>
                                </a:rPr>
                                <m:t>𝐚</m:t>
                              </m:r>
                              <m:r>
                                <a:rPr lang="en-US" sz="1400" smtClean="0">
                                  <a:effectLst/>
                                  <a:latin typeface="Cambria Math"/>
                                </a:rPr>
                                <m:t>)</m:t>
                              </m:r>
                            </m:oMath>
                          </a14:m>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400" i="1">
                                        <a:effectLst/>
                                        <a:latin typeface="Cambria Math" panose="02040503050406030204" pitchFamily="18" charset="0"/>
                                      </a:rPr>
                                    </m:ctrlPr>
                                  </m:sSubPr>
                                  <m:e>
                                    <m:r>
                                      <a:rPr lang="en-IN" sz="1400">
                                        <a:effectLst/>
                                        <a:latin typeface="Cambria Math"/>
                                      </a:rPr>
                                      <m:t>𝑓</m:t>
                                    </m:r>
                                  </m:e>
                                  <m:sub>
                                    <m:r>
                                      <a:rPr lang="en-IN" sz="1400">
                                        <a:effectLst/>
                                        <a:latin typeface="Cambria Math"/>
                                      </a:rPr>
                                      <m:t>𝑖</m:t>
                                    </m:r>
                                  </m:sub>
                                </m:sSub>
                                <m:sSub>
                                  <m:sSubPr>
                                    <m:ctrlPr>
                                      <a:rPr lang="en-US" sz="1400" i="1">
                                        <a:effectLst/>
                                        <a:latin typeface="Cambria Math" panose="02040503050406030204" pitchFamily="18" charset="0"/>
                                      </a:rPr>
                                    </m:ctrlPr>
                                  </m:sSubPr>
                                  <m:e>
                                    <m:r>
                                      <a:rPr lang="en-IN" sz="1400">
                                        <a:effectLst/>
                                        <a:latin typeface="Cambria Math"/>
                                      </a:rPr>
                                      <m:t>𝑑</m:t>
                                    </m:r>
                                  </m:e>
                                  <m:sub>
                                    <m:r>
                                      <a:rPr lang="en-IN" sz="1400">
                                        <a:effectLst/>
                                        <a:latin typeface="Cambria Math"/>
                                      </a:rPr>
                                      <m:t>𝑖</m:t>
                                    </m:r>
                                  </m:sub>
                                </m:sSub>
                              </m:oMath>
                            </m:oMathPara>
                          </a14:m>
                          <a:endParaRPr lang="en-US" sz="1200">
                            <a:effectLst/>
                            <a:latin typeface="Calibri"/>
                            <a:ea typeface="Times New Roman"/>
                            <a:cs typeface="Times New Roman"/>
                          </a:endParaRPr>
                        </a:p>
                      </a:txBody>
                      <a:tcPr marL="68580" marR="68580" marT="0" marB="0"/>
                    </a:tc>
                    <a:extLst>
                      <a:ext uri="{0D108BD9-81ED-4DB2-BD59-A6C34878D82A}">
                        <a16:rowId xmlns:a16="http://schemas.microsoft.com/office/drawing/2014/main" val="10000"/>
                      </a:ext>
                    </a:extLst>
                  </a:tr>
                  <a:tr h="232435">
                    <a:tc>
                      <a:txBody>
                        <a:bodyPr/>
                        <a:lstStyle/>
                        <a:p>
                          <a:pPr marL="0" marR="0" algn="ctr">
                            <a:lnSpc>
                              <a:spcPct val="115000"/>
                            </a:lnSpc>
                            <a:spcBef>
                              <a:spcPts val="0"/>
                            </a:spcBef>
                            <a:spcAft>
                              <a:spcPts val="0"/>
                            </a:spcAft>
                          </a:pPr>
                          <a:r>
                            <a:rPr lang="en-IN" sz="1400" dirty="0">
                              <a:effectLst/>
                            </a:rPr>
                            <a:t>10-25</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2</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17.5</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-30</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-60</a:t>
                          </a:r>
                          <a:endParaRPr lang="en-US" sz="1200">
                            <a:effectLst/>
                            <a:latin typeface="Calibri"/>
                            <a:ea typeface="Times New Roman"/>
                            <a:cs typeface="Times New Roman"/>
                          </a:endParaRPr>
                        </a:p>
                      </a:txBody>
                      <a:tcPr marL="68580" marR="68580" marT="0" marB="0"/>
                    </a:tc>
                    <a:extLst>
                      <a:ext uri="{0D108BD9-81ED-4DB2-BD59-A6C34878D82A}">
                        <a16:rowId xmlns:a16="http://schemas.microsoft.com/office/drawing/2014/main" val="10001"/>
                      </a:ext>
                    </a:extLst>
                  </a:tr>
                  <a:tr h="232435">
                    <a:tc>
                      <a:txBody>
                        <a:bodyPr/>
                        <a:lstStyle/>
                        <a:p>
                          <a:pPr marL="0" marR="0" algn="ctr">
                            <a:lnSpc>
                              <a:spcPct val="115000"/>
                            </a:lnSpc>
                            <a:spcBef>
                              <a:spcPts val="0"/>
                            </a:spcBef>
                            <a:spcAft>
                              <a:spcPts val="0"/>
                            </a:spcAft>
                          </a:pPr>
                          <a:r>
                            <a:rPr lang="en-IN" sz="1400" dirty="0">
                              <a:effectLst/>
                            </a:rPr>
                            <a:t>25-40</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3</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32.5</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-15</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-45</a:t>
                          </a:r>
                          <a:endParaRPr lang="en-US" sz="1200">
                            <a:effectLst/>
                            <a:latin typeface="Calibri"/>
                            <a:ea typeface="Times New Roman"/>
                            <a:cs typeface="Times New Roman"/>
                          </a:endParaRPr>
                        </a:p>
                      </a:txBody>
                      <a:tcPr marL="68580" marR="68580" marT="0" marB="0"/>
                    </a:tc>
                    <a:extLst>
                      <a:ext uri="{0D108BD9-81ED-4DB2-BD59-A6C34878D82A}">
                        <a16:rowId xmlns:a16="http://schemas.microsoft.com/office/drawing/2014/main" val="10002"/>
                      </a:ext>
                    </a:extLst>
                  </a:tr>
                  <a:tr h="232435">
                    <a:tc>
                      <a:txBody>
                        <a:bodyPr/>
                        <a:lstStyle/>
                        <a:p>
                          <a:pPr marL="0" marR="0" algn="ctr">
                            <a:lnSpc>
                              <a:spcPct val="115000"/>
                            </a:lnSpc>
                            <a:spcBef>
                              <a:spcPts val="0"/>
                            </a:spcBef>
                            <a:spcAft>
                              <a:spcPts val="0"/>
                            </a:spcAft>
                          </a:pPr>
                          <a:r>
                            <a:rPr lang="en-IN" sz="1400" dirty="0">
                              <a:effectLst/>
                            </a:rPr>
                            <a:t>40-55</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7</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47.5</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0</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0</a:t>
                          </a:r>
                          <a:endParaRPr lang="en-US" sz="1200" dirty="0">
                            <a:effectLst/>
                            <a:latin typeface="Calibri"/>
                            <a:ea typeface="Times New Roman"/>
                            <a:cs typeface="Times New Roman"/>
                          </a:endParaRPr>
                        </a:p>
                      </a:txBody>
                      <a:tcPr marL="68580" marR="68580" marT="0" marB="0"/>
                    </a:tc>
                    <a:extLst>
                      <a:ext uri="{0D108BD9-81ED-4DB2-BD59-A6C34878D82A}">
                        <a16:rowId xmlns:a16="http://schemas.microsoft.com/office/drawing/2014/main" val="10003"/>
                      </a:ext>
                    </a:extLst>
                  </a:tr>
                  <a:tr h="232435">
                    <a:tc>
                      <a:txBody>
                        <a:bodyPr/>
                        <a:lstStyle/>
                        <a:p>
                          <a:pPr marL="0" marR="0" algn="ctr">
                            <a:lnSpc>
                              <a:spcPct val="115000"/>
                            </a:lnSpc>
                            <a:spcBef>
                              <a:spcPts val="0"/>
                            </a:spcBef>
                            <a:spcAft>
                              <a:spcPts val="0"/>
                            </a:spcAft>
                          </a:pPr>
                          <a:r>
                            <a:rPr lang="en-IN" sz="1400" dirty="0">
                              <a:effectLst/>
                            </a:rPr>
                            <a:t>55-70</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6</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62.5</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15</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90</a:t>
                          </a:r>
                          <a:endParaRPr lang="en-US" sz="1200">
                            <a:effectLst/>
                            <a:latin typeface="Calibri"/>
                            <a:ea typeface="Times New Roman"/>
                            <a:cs typeface="Times New Roman"/>
                          </a:endParaRPr>
                        </a:p>
                      </a:txBody>
                      <a:tcPr marL="68580" marR="68580" marT="0" marB="0"/>
                    </a:tc>
                    <a:extLst>
                      <a:ext uri="{0D108BD9-81ED-4DB2-BD59-A6C34878D82A}">
                        <a16:rowId xmlns:a16="http://schemas.microsoft.com/office/drawing/2014/main" val="10004"/>
                      </a:ext>
                    </a:extLst>
                  </a:tr>
                  <a:tr h="232435">
                    <a:tc>
                      <a:txBody>
                        <a:bodyPr/>
                        <a:lstStyle/>
                        <a:p>
                          <a:pPr marL="0" marR="0" algn="ctr">
                            <a:lnSpc>
                              <a:spcPct val="115000"/>
                            </a:lnSpc>
                            <a:spcBef>
                              <a:spcPts val="0"/>
                            </a:spcBef>
                            <a:spcAft>
                              <a:spcPts val="0"/>
                            </a:spcAft>
                          </a:pPr>
                          <a:r>
                            <a:rPr lang="en-IN" sz="1400">
                              <a:effectLst/>
                            </a:rPr>
                            <a:t>70-85</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6</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77.5</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30</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180</a:t>
                          </a:r>
                          <a:endParaRPr lang="en-US" sz="1200" dirty="0">
                            <a:effectLst/>
                            <a:latin typeface="Calibri"/>
                            <a:ea typeface="Times New Roman"/>
                            <a:cs typeface="Times New Roman"/>
                          </a:endParaRPr>
                        </a:p>
                      </a:txBody>
                      <a:tcPr marL="68580" marR="68580" marT="0" marB="0"/>
                    </a:tc>
                    <a:extLst>
                      <a:ext uri="{0D108BD9-81ED-4DB2-BD59-A6C34878D82A}">
                        <a16:rowId xmlns:a16="http://schemas.microsoft.com/office/drawing/2014/main" val="10005"/>
                      </a:ext>
                    </a:extLst>
                  </a:tr>
                  <a:tr h="232435">
                    <a:tc>
                      <a:txBody>
                        <a:bodyPr/>
                        <a:lstStyle/>
                        <a:p>
                          <a:pPr marL="0" marR="0" algn="ctr">
                            <a:lnSpc>
                              <a:spcPct val="115000"/>
                            </a:lnSpc>
                            <a:spcBef>
                              <a:spcPts val="0"/>
                            </a:spcBef>
                            <a:spcAft>
                              <a:spcPts val="0"/>
                            </a:spcAft>
                          </a:pPr>
                          <a:r>
                            <a:rPr lang="en-IN" sz="1400">
                              <a:effectLst/>
                            </a:rPr>
                            <a:t>85-100</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6</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92.5</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45</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270</a:t>
                          </a:r>
                          <a:endParaRPr lang="en-US" sz="1200">
                            <a:effectLst/>
                            <a:latin typeface="Calibri"/>
                            <a:ea typeface="Times New Roman"/>
                            <a:cs typeface="Times New Roman"/>
                          </a:endParaRPr>
                        </a:p>
                      </a:txBody>
                      <a:tcPr marL="68580" marR="68580" marT="0" marB="0"/>
                    </a:tc>
                    <a:extLst>
                      <a:ext uri="{0D108BD9-81ED-4DB2-BD59-A6C34878D82A}">
                        <a16:rowId xmlns:a16="http://schemas.microsoft.com/office/drawing/2014/main" val="10006"/>
                      </a:ext>
                    </a:extLst>
                  </a:tr>
                  <a:tr h="643287">
                    <a:tc>
                      <a:txBody>
                        <a:bodyPr/>
                        <a:lstStyle/>
                        <a:p>
                          <a:pPr marL="0" marR="0" algn="ctr">
                            <a:lnSpc>
                              <a:spcPct val="115000"/>
                            </a:lnSpc>
                            <a:spcBef>
                              <a:spcPts val="0"/>
                            </a:spcBef>
                            <a:spcAft>
                              <a:spcPts val="0"/>
                            </a:spcAft>
                          </a:pPr>
                          <a:r>
                            <a:rPr lang="en-IN" sz="1400" dirty="0">
                              <a:effectLst/>
                            </a:rPr>
                            <a:t>Total</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sz="1200" i="1">
                                        <a:effectLst/>
                                        <a:latin typeface="Cambria Math" panose="02040503050406030204" pitchFamily="18" charset="0"/>
                                      </a:rPr>
                                    </m:ctrlPr>
                                  </m:naryPr>
                                  <m:sub/>
                                  <m:sup/>
                                  <m:e>
                                    <m:sSub>
                                      <m:sSubPr>
                                        <m:ctrlPr>
                                          <a:rPr lang="en-US" sz="1200" i="1">
                                            <a:effectLst/>
                                            <a:latin typeface="Cambria Math" panose="02040503050406030204" pitchFamily="18" charset="0"/>
                                          </a:rPr>
                                        </m:ctrlPr>
                                      </m:sSubPr>
                                      <m:e>
                                        <m:r>
                                          <a:rPr lang="en-IN" sz="1200">
                                            <a:effectLst/>
                                            <a:latin typeface="Cambria Math"/>
                                          </a:rPr>
                                          <m:t>𝑓</m:t>
                                        </m:r>
                                      </m:e>
                                      <m:sub>
                                        <m:r>
                                          <a:rPr lang="en-IN" sz="1200">
                                            <a:effectLst/>
                                            <a:latin typeface="Cambria Math"/>
                                          </a:rPr>
                                          <m:t>𝑖</m:t>
                                        </m:r>
                                      </m:sub>
                                    </m:sSub>
                                    <m:r>
                                      <a:rPr lang="en-IN" sz="1200">
                                        <a:effectLst/>
                                        <a:latin typeface="Cambria Math"/>
                                      </a:rPr>
                                      <m:t>=30</m:t>
                                    </m:r>
                                  </m:e>
                                </m:nary>
                              </m:oMath>
                            </m:oMathPara>
                          </a14:m>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200" dirty="0">
                              <a:effectLst/>
                            </a:rPr>
                            <a:t> </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200" dirty="0">
                              <a:effectLst/>
                            </a:rPr>
                            <a:t> </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sz="1600" i="1" smtClean="0">
                                        <a:effectLst/>
                                        <a:latin typeface="Cambria Math" panose="02040503050406030204" pitchFamily="18" charset="0"/>
                                      </a:rPr>
                                    </m:ctrlPr>
                                  </m:naryPr>
                                  <m:sub/>
                                  <m:sup/>
                                  <m:e>
                                    <m:sSub>
                                      <m:sSubPr>
                                        <m:ctrlPr>
                                          <a:rPr lang="en-US" sz="1600" i="1">
                                            <a:effectLst/>
                                            <a:latin typeface="Cambria Math" panose="02040503050406030204" pitchFamily="18" charset="0"/>
                                          </a:rPr>
                                        </m:ctrlPr>
                                      </m:sSubPr>
                                      <m:e>
                                        <m:r>
                                          <a:rPr lang="en-IN" sz="1600">
                                            <a:effectLst/>
                                            <a:latin typeface="Cambria Math"/>
                                          </a:rPr>
                                          <m:t>𝑓</m:t>
                                        </m:r>
                                      </m:e>
                                      <m:sub>
                                        <m:r>
                                          <a:rPr lang="en-IN" sz="1600">
                                            <a:effectLst/>
                                            <a:latin typeface="Cambria Math"/>
                                          </a:rPr>
                                          <m:t>𝑖</m:t>
                                        </m:r>
                                      </m:sub>
                                    </m:sSub>
                                    <m:sSub>
                                      <m:sSubPr>
                                        <m:ctrlPr>
                                          <a:rPr lang="en-US" sz="1600" i="1">
                                            <a:effectLst/>
                                            <a:latin typeface="Cambria Math" panose="02040503050406030204" pitchFamily="18" charset="0"/>
                                          </a:rPr>
                                        </m:ctrlPr>
                                      </m:sSubPr>
                                      <m:e>
                                        <m:r>
                                          <a:rPr lang="en-IN" sz="1600">
                                            <a:effectLst/>
                                            <a:latin typeface="Cambria Math"/>
                                          </a:rPr>
                                          <m:t>𝑑</m:t>
                                        </m:r>
                                      </m:e>
                                      <m:sub>
                                        <m:r>
                                          <a:rPr lang="en-IN" sz="1600">
                                            <a:effectLst/>
                                            <a:latin typeface="Cambria Math"/>
                                          </a:rPr>
                                          <m:t>𝑖</m:t>
                                        </m:r>
                                        <m:r>
                                          <a:rPr lang="en-IN" sz="1600">
                                            <a:effectLst/>
                                            <a:latin typeface="Cambria Math"/>
                                          </a:rPr>
                                          <m:t>= 435</m:t>
                                        </m:r>
                                      </m:sub>
                                    </m:sSub>
                                  </m:e>
                                </m:nary>
                              </m:oMath>
                            </m:oMathPara>
                          </a14:m>
                          <a:endParaRPr lang="en-US" sz="1400" dirty="0">
                            <a:effectLst/>
                            <a:latin typeface="Calibri"/>
                            <a:ea typeface="Times New Roman"/>
                            <a:cs typeface="Times New Roman"/>
                          </a:endParaRPr>
                        </a:p>
                      </a:txBody>
                      <a:tcPr marL="68580" marR="68580" marT="0" marB="0"/>
                    </a:tc>
                    <a:extLst>
                      <a:ext uri="{0D108BD9-81ED-4DB2-BD59-A6C34878D82A}">
                        <a16:rowId xmlns:a16="http://schemas.microsoft.com/office/drawing/2014/main" val="10007"/>
                      </a:ext>
                    </a:extLst>
                  </a:tr>
                </a:tbl>
              </a:graphicData>
            </a:graphic>
          </p:graphicFrame>
        </mc:Choice>
        <mc:Fallback>
          <p:graphicFrame>
            <p:nvGraphicFramePr>
              <p:cNvPr id="5" name="Table 4"/>
              <p:cNvGraphicFramePr>
                <a:graphicFrameLocks noGrp="1"/>
              </p:cNvGraphicFramePr>
              <p:nvPr>
                <p:extLst>
                  <p:ext uri="{D42A27DB-BD31-4B8C-83A1-F6EECF244321}">
                    <p14:modId xmlns:a14="http://schemas.microsoft.com/office/drawing/2010/main" xmlns="" xmlns:p14="http://schemas.microsoft.com/office/powerpoint/2010/main" val="2905230176"/>
                  </p:ext>
                </p:extLst>
              </p:nvPr>
            </p:nvGraphicFramePr>
            <p:xfrm>
              <a:off x="395536" y="2348880"/>
              <a:ext cx="7772400" cy="2633980"/>
            </p:xfrm>
            <a:graphic>
              <a:graphicData uri="http://schemas.openxmlformats.org/drawingml/2006/table">
                <a:tbl>
                  <a:tblPr firstRow="1" firstCol="1" bandRow="1">
                    <a:tableStyleId>{5C22544A-7EE6-4342-B048-85BDC9FD1C3A}</a:tableStyleId>
                  </a:tblPr>
                  <a:tblGrid>
                    <a:gridCol w="1616326"/>
                    <a:gridCol w="1538602"/>
                    <a:gridCol w="1538602"/>
                    <a:gridCol w="1539435"/>
                    <a:gridCol w="1539435"/>
                  </a:tblGrid>
                  <a:tr h="482727">
                    <a:tc>
                      <a:txBody>
                        <a:bodyPr/>
                        <a:lstStyle/>
                        <a:p>
                          <a:pPr marL="0" marR="0" algn="ctr">
                            <a:lnSpc>
                              <a:spcPct val="115000"/>
                            </a:lnSpc>
                            <a:spcBef>
                              <a:spcPts val="0"/>
                            </a:spcBef>
                            <a:spcAft>
                              <a:spcPts val="0"/>
                            </a:spcAft>
                          </a:pPr>
                          <a:r>
                            <a:rPr lang="en-IN" sz="1400" dirty="0">
                              <a:effectLst/>
                            </a:rPr>
                            <a:t>Class interval.</a:t>
                          </a:r>
                          <a:endParaRPr lang="en-US" sz="1200" dirty="0">
                            <a:effectLst/>
                            <a:latin typeface="Calibri"/>
                            <a:ea typeface="Times New Roman"/>
                            <a:cs typeface="Times New Roman"/>
                          </a:endParaRPr>
                        </a:p>
                      </a:txBody>
                      <a:tcPr marL="68580" marR="68580" marT="0" marB="0"/>
                    </a:tc>
                    <a:tc>
                      <a:txBody>
                        <a:bodyPr/>
                        <a:lstStyle/>
                        <a:p>
                          <a:endParaRPr lang="en-US"/>
                        </a:p>
                      </a:txBody>
                      <a:tcPr marL="68580" marR="68580" marT="0" marB="0">
                        <a:blipFill rotWithShape="1">
                          <a:blip r:embed="rId3"/>
                          <a:stretch>
                            <a:fillRect l="-105138" t="-5063" r="-299209" b="-437975"/>
                          </a:stretch>
                        </a:blipFill>
                      </a:tcPr>
                    </a:tc>
                    <a:tc>
                      <a:txBody>
                        <a:bodyPr/>
                        <a:lstStyle/>
                        <a:p>
                          <a:endParaRPr lang="en-US"/>
                        </a:p>
                      </a:txBody>
                      <a:tcPr marL="68580" marR="68580" marT="0" marB="0">
                        <a:blipFill rotWithShape="1">
                          <a:blip r:embed="rId3"/>
                          <a:stretch>
                            <a:fillRect l="-205952" t="-5063" r="-200397" b="-437975"/>
                          </a:stretch>
                        </a:blipFill>
                      </a:tcPr>
                    </a:tc>
                    <a:tc>
                      <a:txBody>
                        <a:bodyPr/>
                        <a:lstStyle/>
                        <a:p>
                          <a:endParaRPr lang="en-US"/>
                        </a:p>
                      </a:txBody>
                      <a:tcPr marL="68580" marR="68580" marT="0" marB="0">
                        <a:blipFill rotWithShape="1">
                          <a:blip r:embed="rId3"/>
                          <a:stretch>
                            <a:fillRect l="-305952" t="-5063" r="-100397" b="-437975"/>
                          </a:stretch>
                        </a:blipFill>
                      </a:tcPr>
                    </a:tc>
                    <a:tc>
                      <a:txBody>
                        <a:bodyPr/>
                        <a:lstStyle/>
                        <a:p>
                          <a:endParaRPr lang="en-US"/>
                        </a:p>
                      </a:txBody>
                      <a:tcPr marL="68580" marR="68580" marT="0" marB="0">
                        <a:blipFill rotWithShape="1">
                          <a:blip r:embed="rId3"/>
                          <a:stretch>
                            <a:fillRect l="-404348" t="-5063" b="-437975"/>
                          </a:stretch>
                        </a:blipFill>
                      </a:tcPr>
                    </a:tc>
                  </a:tr>
                  <a:tr h="237363">
                    <a:tc>
                      <a:txBody>
                        <a:bodyPr/>
                        <a:lstStyle/>
                        <a:p>
                          <a:pPr marL="0" marR="0" algn="ctr">
                            <a:lnSpc>
                              <a:spcPct val="115000"/>
                            </a:lnSpc>
                            <a:spcBef>
                              <a:spcPts val="0"/>
                            </a:spcBef>
                            <a:spcAft>
                              <a:spcPts val="0"/>
                            </a:spcAft>
                          </a:pPr>
                          <a:r>
                            <a:rPr lang="en-IN" sz="1400" dirty="0">
                              <a:effectLst/>
                            </a:rPr>
                            <a:t>10-25</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2</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17.5</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-30</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-60</a:t>
                          </a:r>
                          <a:endParaRPr lang="en-US" sz="1200">
                            <a:effectLst/>
                            <a:latin typeface="Calibri"/>
                            <a:ea typeface="Times New Roman"/>
                            <a:cs typeface="Times New Roman"/>
                          </a:endParaRPr>
                        </a:p>
                      </a:txBody>
                      <a:tcPr marL="68580" marR="68580" marT="0" marB="0"/>
                    </a:tc>
                  </a:tr>
                  <a:tr h="237363">
                    <a:tc>
                      <a:txBody>
                        <a:bodyPr/>
                        <a:lstStyle/>
                        <a:p>
                          <a:pPr marL="0" marR="0" algn="ctr">
                            <a:lnSpc>
                              <a:spcPct val="115000"/>
                            </a:lnSpc>
                            <a:spcBef>
                              <a:spcPts val="0"/>
                            </a:spcBef>
                            <a:spcAft>
                              <a:spcPts val="0"/>
                            </a:spcAft>
                          </a:pPr>
                          <a:r>
                            <a:rPr lang="en-IN" sz="1400" dirty="0">
                              <a:effectLst/>
                            </a:rPr>
                            <a:t>25-40</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3</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32.5</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-15</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-45</a:t>
                          </a:r>
                          <a:endParaRPr lang="en-US" sz="1200">
                            <a:effectLst/>
                            <a:latin typeface="Calibri"/>
                            <a:ea typeface="Times New Roman"/>
                            <a:cs typeface="Times New Roman"/>
                          </a:endParaRPr>
                        </a:p>
                      </a:txBody>
                      <a:tcPr marL="68580" marR="68580" marT="0" marB="0"/>
                    </a:tc>
                  </a:tr>
                  <a:tr h="237363">
                    <a:tc>
                      <a:txBody>
                        <a:bodyPr/>
                        <a:lstStyle/>
                        <a:p>
                          <a:pPr marL="0" marR="0" algn="ctr">
                            <a:lnSpc>
                              <a:spcPct val="115000"/>
                            </a:lnSpc>
                            <a:spcBef>
                              <a:spcPts val="0"/>
                            </a:spcBef>
                            <a:spcAft>
                              <a:spcPts val="0"/>
                            </a:spcAft>
                          </a:pPr>
                          <a:r>
                            <a:rPr lang="en-IN" sz="1400" dirty="0">
                              <a:effectLst/>
                            </a:rPr>
                            <a:t>40-55</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7</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47.5</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0</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0</a:t>
                          </a:r>
                          <a:endParaRPr lang="en-US" sz="1200" dirty="0">
                            <a:effectLst/>
                            <a:latin typeface="Calibri"/>
                            <a:ea typeface="Times New Roman"/>
                            <a:cs typeface="Times New Roman"/>
                          </a:endParaRPr>
                        </a:p>
                      </a:txBody>
                      <a:tcPr marL="68580" marR="68580" marT="0" marB="0"/>
                    </a:tc>
                  </a:tr>
                  <a:tr h="237363">
                    <a:tc>
                      <a:txBody>
                        <a:bodyPr/>
                        <a:lstStyle/>
                        <a:p>
                          <a:pPr marL="0" marR="0" algn="ctr">
                            <a:lnSpc>
                              <a:spcPct val="115000"/>
                            </a:lnSpc>
                            <a:spcBef>
                              <a:spcPts val="0"/>
                            </a:spcBef>
                            <a:spcAft>
                              <a:spcPts val="0"/>
                            </a:spcAft>
                          </a:pPr>
                          <a:r>
                            <a:rPr lang="en-IN" sz="1400" dirty="0">
                              <a:effectLst/>
                            </a:rPr>
                            <a:t>55-70</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6</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62.5</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15</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90</a:t>
                          </a:r>
                          <a:endParaRPr lang="en-US" sz="1200">
                            <a:effectLst/>
                            <a:latin typeface="Calibri"/>
                            <a:ea typeface="Times New Roman"/>
                            <a:cs typeface="Times New Roman"/>
                          </a:endParaRPr>
                        </a:p>
                      </a:txBody>
                      <a:tcPr marL="68580" marR="68580" marT="0" marB="0"/>
                    </a:tc>
                  </a:tr>
                  <a:tr h="237363">
                    <a:tc>
                      <a:txBody>
                        <a:bodyPr/>
                        <a:lstStyle/>
                        <a:p>
                          <a:pPr marL="0" marR="0" algn="ctr">
                            <a:lnSpc>
                              <a:spcPct val="115000"/>
                            </a:lnSpc>
                            <a:spcBef>
                              <a:spcPts val="0"/>
                            </a:spcBef>
                            <a:spcAft>
                              <a:spcPts val="0"/>
                            </a:spcAft>
                          </a:pPr>
                          <a:r>
                            <a:rPr lang="en-IN" sz="1400">
                              <a:effectLst/>
                            </a:rPr>
                            <a:t>70-85</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6</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77.5</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30</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180</a:t>
                          </a:r>
                          <a:endParaRPr lang="en-US" sz="1200" dirty="0">
                            <a:effectLst/>
                            <a:latin typeface="Calibri"/>
                            <a:ea typeface="Times New Roman"/>
                            <a:cs typeface="Times New Roman"/>
                          </a:endParaRPr>
                        </a:p>
                      </a:txBody>
                      <a:tcPr marL="68580" marR="68580" marT="0" marB="0"/>
                    </a:tc>
                  </a:tr>
                  <a:tr h="237363">
                    <a:tc>
                      <a:txBody>
                        <a:bodyPr/>
                        <a:lstStyle/>
                        <a:p>
                          <a:pPr marL="0" marR="0" algn="ctr">
                            <a:lnSpc>
                              <a:spcPct val="115000"/>
                            </a:lnSpc>
                            <a:spcBef>
                              <a:spcPts val="0"/>
                            </a:spcBef>
                            <a:spcAft>
                              <a:spcPts val="0"/>
                            </a:spcAft>
                          </a:pPr>
                          <a:r>
                            <a:rPr lang="en-IN" sz="1400">
                              <a:effectLst/>
                            </a:rPr>
                            <a:t>85-100</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6</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92.5</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45</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270</a:t>
                          </a:r>
                          <a:endParaRPr lang="en-US" sz="1200">
                            <a:effectLst/>
                            <a:latin typeface="Calibri"/>
                            <a:ea typeface="Times New Roman"/>
                            <a:cs typeface="Times New Roman"/>
                          </a:endParaRPr>
                        </a:p>
                      </a:txBody>
                      <a:tcPr marL="68580" marR="68580" marT="0" marB="0"/>
                    </a:tc>
                  </a:tr>
                  <a:tr h="679069">
                    <a:tc>
                      <a:txBody>
                        <a:bodyPr/>
                        <a:lstStyle/>
                        <a:p>
                          <a:pPr marL="0" marR="0" algn="ctr">
                            <a:lnSpc>
                              <a:spcPct val="115000"/>
                            </a:lnSpc>
                            <a:spcBef>
                              <a:spcPts val="0"/>
                            </a:spcBef>
                            <a:spcAft>
                              <a:spcPts val="0"/>
                            </a:spcAft>
                          </a:pPr>
                          <a:r>
                            <a:rPr lang="en-IN" sz="1400" dirty="0">
                              <a:effectLst/>
                            </a:rPr>
                            <a:t>Total</a:t>
                          </a:r>
                          <a:endParaRPr lang="en-US" sz="1200" dirty="0">
                            <a:effectLst/>
                            <a:latin typeface="Calibri"/>
                            <a:ea typeface="Times New Roman"/>
                            <a:cs typeface="Times New Roman"/>
                          </a:endParaRPr>
                        </a:p>
                      </a:txBody>
                      <a:tcPr marL="68580" marR="68580" marT="0" marB="0"/>
                    </a:tc>
                    <a:tc>
                      <a:txBody>
                        <a:bodyPr/>
                        <a:lstStyle/>
                        <a:p>
                          <a:endParaRPr lang="en-US"/>
                        </a:p>
                      </a:txBody>
                      <a:tcPr marL="68580" marR="68580" marT="0" marB="0">
                        <a:blipFill rotWithShape="1">
                          <a:blip r:embed="rId3"/>
                          <a:stretch>
                            <a:fillRect l="-105138" t="-283036" r="-299209"/>
                          </a:stretch>
                        </a:blipFill>
                      </a:tcPr>
                    </a:tc>
                    <a:tc>
                      <a:txBody>
                        <a:bodyPr/>
                        <a:lstStyle/>
                        <a:p>
                          <a:pPr marL="0" marR="0" algn="ctr">
                            <a:lnSpc>
                              <a:spcPct val="115000"/>
                            </a:lnSpc>
                            <a:spcBef>
                              <a:spcPts val="0"/>
                            </a:spcBef>
                            <a:spcAft>
                              <a:spcPts val="0"/>
                            </a:spcAft>
                          </a:pPr>
                          <a:r>
                            <a:rPr lang="en-IN" sz="1200" dirty="0">
                              <a:effectLst/>
                            </a:rPr>
                            <a:t> </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200" dirty="0">
                              <a:effectLst/>
                            </a:rPr>
                            <a:t> </a:t>
                          </a:r>
                          <a:endParaRPr lang="en-US" sz="1100" dirty="0">
                            <a:effectLst/>
                            <a:latin typeface="Calibri"/>
                            <a:ea typeface="Times New Roman"/>
                            <a:cs typeface="Times New Roman"/>
                          </a:endParaRPr>
                        </a:p>
                      </a:txBody>
                      <a:tcPr marL="68580" marR="68580" marT="0" marB="0"/>
                    </a:tc>
                    <a:tc>
                      <a:txBody>
                        <a:bodyPr/>
                        <a:lstStyle/>
                        <a:p>
                          <a:endParaRPr lang="en-US"/>
                        </a:p>
                      </a:txBody>
                      <a:tcPr marL="68580" marR="68580" marT="0" marB="0">
                        <a:blipFill rotWithShape="1">
                          <a:blip r:embed="rId3"/>
                          <a:stretch>
                            <a:fillRect l="-404348" t="-283036"/>
                          </a:stretch>
                        </a:blipFill>
                      </a:tcPr>
                    </a:tc>
                  </a:tr>
                </a:tbl>
              </a:graphicData>
            </a:graphic>
          </p:graphicFrame>
        </mc:Fallback>
      </mc:AlternateContent>
      <p:pic>
        <p:nvPicPr>
          <p:cNvPr id="6"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07503" y="5152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103362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xmlns="" Requires="a14">
          <p:sp>
            <p:nvSpPr>
              <p:cNvPr id="3" name="Content Placeholder 2"/>
              <p:cNvSpPr>
                <a:spLocks noGrp="1"/>
              </p:cNvSpPr>
              <p:nvPr>
                <p:ph sz="quarter" idx="1"/>
              </p:nvPr>
            </p:nvSpPr>
            <p:spPr>
              <a:xfrm>
                <a:off x="152400" y="152400"/>
                <a:ext cx="8839200" cy="6553200"/>
              </a:xfrm>
              <a:noFill/>
            </p:spPr>
            <p:txBody>
              <a:bodyPr>
                <a:normAutofit fontScale="77500" lnSpcReduction="20000"/>
              </a:bodyPr>
              <a:lstStyle/>
              <a:p>
                <a:pPr marL="0" indent="0" algn="ctr">
                  <a:buNone/>
                </a:pPr>
                <a:r>
                  <a:rPr lang="en-IN" sz="3600" b="1" dirty="0">
                    <a:solidFill>
                      <a:srgbClr val="FF0000"/>
                    </a:solidFill>
                    <a:effectLst>
                      <a:outerShdw blurRad="38100" dist="38100" dir="2700000" algn="tl">
                        <a:srgbClr val="000000">
                          <a:alpha val="43137"/>
                        </a:srgbClr>
                      </a:outerShdw>
                    </a:effectLst>
                  </a:rPr>
                  <a:t>Activity 1 :</a:t>
                </a:r>
                <a:endParaRPr lang="en-IN" sz="3600" dirty="0">
                  <a:solidFill>
                    <a:srgbClr val="FF0000"/>
                  </a:solidFill>
                  <a:effectLst>
                    <a:outerShdw blurRad="38100" dist="38100" dir="2700000" algn="tl">
                      <a:srgbClr val="000000">
                        <a:alpha val="43137"/>
                      </a:srgbClr>
                    </a:outerShdw>
                  </a:effectLst>
                </a:endParaRPr>
              </a:p>
              <a:p>
                <a:pPr marL="0" indent="0">
                  <a:buNone/>
                </a:pPr>
                <a:r>
                  <a:rPr lang="en-IN" dirty="0"/>
                  <a:t>	From the above Table  if the students will be asked to  find the mean by taking each of x</a:t>
                </a:r>
                <a:r>
                  <a:rPr lang="en-IN" baseline="-25000" dirty="0"/>
                  <a:t>i</a:t>
                </a:r>
                <a:r>
                  <a:rPr lang="en-IN" dirty="0"/>
                  <a:t>(i.e., 17.5, 32.5, and so on) as ‘</a:t>
                </a:r>
                <a:r>
                  <a:rPr lang="en-IN" i="1" dirty="0"/>
                  <a:t>a</a:t>
                </a:r>
                <a:r>
                  <a:rPr lang="en-IN" dirty="0"/>
                  <a:t>’. What do they observe?</a:t>
                </a:r>
              </a:p>
              <a:p>
                <a:pPr marL="0" indent="0">
                  <a:buNone/>
                </a:pPr>
                <a:r>
                  <a:rPr lang="en-IN" dirty="0"/>
                  <a:t>They  will find that the mean determined in each case is the same, i.e., 62. </a:t>
                </a:r>
              </a:p>
              <a:p>
                <a:pPr marL="0" indent="0">
                  <a:buNone/>
                </a:pPr>
                <a:r>
                  <a:rPr lang="en-IN" dirty="0"/>
                  <a:t>Because as we find the difference of assumed mean a from each of x</a:t>
                </a:r>
                <a:r>
                  <a:rPr lang="en-IN" baseline="-25000" dirty="0"/>
                  <a:t>i </a:t>
                </a:r>
                <a:r>
                  <a:rPr lang="en-IN" dirty="0"/>
                  <a:t>and finally when we add the a in the formula it balances the differences occurred at the first step.</a:t>
                </a:r>
              </a:p>
              <a:p>
                <a:pPr marL="0" indent="0" algn="ctr">
                  <a:buNone/>
                </a:pPr>
                <a:r>
                  <a:rPr lang="en-IN" sz="3100" b="1" dirty="0">
                    <a:solidFill>
                      <a:srgbClr val="FF0000"/>
                    </a:solidFill>
                  </a:rPr>
                  <a:t>         DERIVATION OF FORMULA OF ASSUMED MEAN METHOD</a:t>
                </a:r>
                <a:r>
                  <a:rPr lang="en-IN" b="1" dirty="0"/>
                  <a:t>.</a:t>
                </a:r>
                <a:endParaRPr lang="en-US" b="1" dirty="0"/>
              </a:p>
              <a:p>
                <a:r>
                  <a:rPr lang="en-IN" dirty="0"/>
                  <a:t>Proof:  Let </a:t>
                </a:r>
                <a:r>
                  <a:rPr lang="en-IN" i="1" dirty="0"/>
                  <a:t>x</a:t>
                </a:r>
                <a:r>
                  <a:rPr lang="en-IN" baseline="-25000" dirty="0"/>
                  <a:t>1</a:t>
                </a:r>
                <a:r>
                  <a:rPr lang="en-IN" i="1" dirty="0"/>
                  <a:t>, x</a:t>
                </a:r>
                <a:r>
                  <a:rPr lang="en-IN" baseline="-25000" dirty="0"/>
                  <a:t>2</a:t>
                </a:r>
                <a:r>
                  <a:rPr lang="en-IN" i="1" dirty="0"/>
                  <a:t>,. . ., </a:t>
                </a:r>
                <a:r>
                  <a:rPr lang="en-IN" i="1" dirty="0" err="1"/>
                  <a:t>x</a:t>
                </a:r>
                <a:r>
                  <a:rPr lang="en-IN" baseline="-25000" dirty="0" err="1"/>
                  <a:t>n</a:t>
                </a:r>
                <a:r>
                  <a:rPr lang="en-IN" dirty="0"/>
                  <a:t> are observations with respective frequencies </a:t>
                </a:r>
                <a:r>
                  <a:rPr lang="en-IN" i="1" dirty="0"/>
                  <a:t>f</a:t>
                </a:r>
                <a:r>
                  <a:rPr lang="en-IN" baseline="-25000" dirty="0"/>
                  <a:t>1</a:t>
                </a:r>
                <a:r>
                  <a:rPr lang="en-IN" i="1" dirty="0"/>
                  <a:t>, f</a:t>
                </a:r>
                <a:r>
                  <a:rPr lang="en-IN" baseline="-25000" dirty="0"/>
                  <a:t>2</a:t>
                </a:r>
                <a:r>
                  <a:rPr lang="en-IN" i="1" dirty="0"/>
                  <a:t>, . . ., </a:t>
                </a:r>
                <a:r>
                  <a:rPr lang="en-IN" i="1" dirty="0" err="1"/>
                  <a:t>f</a:t>
                </a:r>
                <a:r>
                  <a:rPr lang="en-IN" baseline="-25000" dirty="0" err="1"/>
                  <a:t>n</a:t>
                </a:r>
                <a:r>
                  <a:rPr lang="en-IN" dirty="0"/>
                  <a:t>, respectively. Taking deviations about an  arbitrary point,  'a' we have</a:t>
                </a:r>
                <a:endParaRPr lang="en-US" dirty="0"/>
              </a:p>
              <a:p>
                <a:pPr marL="0" indent="0">
                  <a:buNone/>
                </a:pPr>
                <a14:m>
                  <m:oMath xmlns:m="http://schemas.openxmlformats.org/officeDocument/2006/math">
                    <m:sSub>
                      <m:sSubPr>
                        <m:ctrlPr>
                          <a:rPr lang="en-US" i="1">
                            <a:latin typeface="Cambria Math" panose="02040503050406030204" pitchFamily="18" charset="0"/>
                          </a:rPr>
                        </m:ctrlPr>
                      </m:sSubPr>
                      <m:e>
                        <m:r>
                          <a:rPr lang="en-IN" i="1">
                            <a:latin typeface="Cambria Math"/>
                          </a:rPr>
                          <m:t>𝑑</m:t>
                        </m:r>
                      </m:e>
                      <m:sub>
                        <m:r>
                          <a:rPr lang="en-IN" i="1">
                            <a:latin typeface="Cambria Math"/>
                          </a:rPr>
                          <m:t>𝑖</m:t>
                        </m:r>
                      </m:sub>
                    </m:sSub>
                  </m:oMath>
                </a14:m>
                <a:r>
                  <a:rPr lang="en-IN" dirty="0"/>
                  <a:t>= </a:t>
                </a:r>
                <a14:m>
                  <m:oMath xmlns:m="http://schemas.openxmlformats.org/officeDocument/2006/math">
                    <m:sSub>
                      <m:sSubPr>
                        <m:ctrlPr>
                          <a:rPr lang="en-US" i="1">
                            <a:latin typeface="Cambria Math" panose="02040503050406030204" pitchFamily="18" charset="0"/>
                          </a:rPr>
                        </m:ctrlPr>
                      </m:sSubPr>
                      <m:e>
                        <m:r>
                          <a:rPr lang="en-IN" i="1">
                            <a:latin typeface="Cambria Math"/>
                          </a:rPr>
                          <m:t>𝑥</m:t>
                        </m:r>
                      </m:e>
                      <m:sub>
                        <m:r>
                          <a:rPr lang="en-IN" i="1">
                            <a:latin typeface="Cambria Math"/>
                          </a:rPr>
                          <m:t>𝑖</m:t>
                        </m:r>
                      </m:sub>
                    </m:sSub>
                  </m:oMath>
                </a14:m>
                <a:r>
                  <a:rPr lang="en-IN" dirty="0"/>
                  <a:t> - a, i = 1,2,3,...n.</a:t>
                </a:r>
                <a:endParaRPr lang="en-US" dirty="0"/>
              </a:p>
              <a:p>
                <a:pPr marL="0" indent="0">
                  <a:buNone/>
                </a:pPr>
                <a:r>
                  <a:rPr lang="en-IN" dirty="0"/>
                  <a:t>	Or,</a:t>
                </a:r>
                <a14:m>
                  <m:oMath xmlns:m="http://schemas.openxmlformats.org/officeDocument/2006/math">
                    <m:sSub>
                      <m:sSubPr>
                        <m:ctrlPr>
                          <a:rPr lang="en-US" i="1">
                            <a:latin typeface="Cambria Math" panose="02040503050406030204" pitchFamily="18" charset="0"/>
                          </a:rPr>
                        </m:ctrlPr>
                      </m:sSubPr>
                      <m:e>
                        <m:r>
                          <a:rPr lang="en-IN" i="1">
                            <a:latin typeface="Cambria Math"/>
                          </a:rPr>
                          <m:t>𝑓</m:t>
                        </m:r>
                      </m:e>
                      <m:sub>
                        <m:r>
                          <a:rPr lang="en-IN" i="1">
                            <a:latin typeface="Cambria Math"/>
                          </a:rPr>
                          <m:t>𝑖</m:t>
                        </m:r>
                      </m:sub>
                    </m:sSub>
                    <m:sSub>
                      <m:sSubPr>
                        <m:ctrlPr>
                          <a:rPr lang="en-US" i="1">
                            <a:latin typeface="Cambria Math" panose="02040503050406030204" pitchFamily="18" charset="0"/>
                          </a:rPr>
                        </m:ctrlPr>
                      </m:sSubPr>
                      <m:e>
                        <m:r>
                          <a:rPr lang="en-IN" i="1">
                            <a:latin typeface="Cambria Math"/>
                          </a:rPr>
                          <m:t>𝑑</m:t>
                        </m:r>
                      </m:e>
                      <m:sub>
                        <m:r>
                          <a:rPr lang="en-IN" i="1">
                            <a:latin typeface="Cambria Math"/>
                          </a:rPr>
                          <m:t>𝑖</m:t>
                        </m:r>
                      </m:sub>
                    </m:sSub>
                    <m:r>
                      <a:rPr lang="en-IN" i="1">
                        <a:latin typeface="Cambria Math"/>
                      </a:rPr>
                      <m:t>=</m:t>
                    </m:r>
                    <m:sSub>
                      <m:sSubPr>
                        <m:ctrlPr>
                          <a:rPr lang="en-US" i="1">
                            <a:latin typeface="Cambria Math" panose="02040503050406030204" pitchFamily="18" charset="0"/>
                          </a:rPr>
                        </m:ctrlPr>
                      </m:sSubPr>
                      <m:e>
                        <m:r>
                          <a:rPr lang="en-IN" i="1">
                            <a:latin typeface="Cambria Math"/>
                          </a:rPr>
                          <m:t>𝑓</m:t>
                        </m:r>
                      </m:e>
                      <m:sub>
                        <m:r>
                          <a:rPr lang="en-IN" i="1">
                            <a:latin typeface="Cambria Math"/>
                          </a:rPr>
                          <m:t>𝑖</m:t>
                        </m:r>
                      </m:sub>
                    </m:sSub>
                    <m:r>
                      <a:rPr lang="en-IN" i="1">
                        <a:latin typeface="Cambria Math"/>
                      </a:rPr>
                      <m:t>(</m:t>
                    </m:r>
                    <m:sSub>
                      <m:sSubPr>
                        <m:ctrlPr>
                          <a:rPr lang="en-US" i="1">
                            <a:latin typeface="Cambria Math" panose="02040503050406030204" pitchFamily="18" charset="0"/>
                          </a:rPr>
                        </m:ctrlPr>
                      </m:sSubPr>
                      <m:e>
                        <m:r>
                          <a:rPr lang="en-IN" i="1">
                            <a:latin typeface="Cambria Math"/>
                          </a:rPr>
                          <m:t>𝑥</m:t>
                        </m:r>
                      </m:e>
                      <m:sub>
                        <m:r>
                          <a:rPr lang="en-IN" i="1">
                            <a:latin typeface="Cambria Math"/>
                          </a:rPr>
                          <m:t>𝑖</m:t>
                        </m:r>
                      </m:sub>
                    </m:sSub>
                    <m:r>
                      <a:rPr lang="en-IN" i="1">
                        <a:latin typeface="Cambria Math"/>
                      </a:rPr>
                      <m:t>−</m:t>
                    </m:r>
                    <m:r>
                      <a:rPr lang="en-IN" i="1">
                        <a:latin typeface="Cambria Math"/>
                      </a:rPr>
                      <m:t>𝑎</m:t>
                    </m:r>
                    <m:r>
                      <a:rPr lang="en-IN" i="1">
                        <a:latin typeface="Cambria Math"/>
                      </a:rPr>
                      <m:t>)</m:t>
                    </m:r>
                  </m:oMath>
                </a14:m>
                <a:r>
                  <a:rPr lang="en-IN" dirty="0"/>
                  <a:t> ,  </a:t>
                </a:r>
                <a:endParaRPr lang="en-US" dirty="0"/>
              </a:p>
              <a:p>
                <a:pPr marL="0" indent="0">
                  <a:buNone/>
                </a:pPr>
                <a:r>
                  <a:rPr lang="en-IN" dirty="0"/>
                  <a:t>	i = 1,2,3,...n.</a:t>
                </a:r>
                <a14:m>
                  <m:oMath xmlns:m="http://schemas.openxmlformats.org/officeDocument/2006/math">
                    <m:r>
                      <a:rPr lang="en-IN" i="1">
                        <a:latin typeface="Cambria Math"/>
                      </a:rPr>
                      <m:t>  </m:t>
                    </m:r>
                    <m:nary>
                      <m:naryPr>
                        <m:chr m:val="∑"/>
                        <m:limLoc m:val="undOvr"/>
                        <m:ctrlPr>
                          <a:rPr lang="en-US" i="1">
                            <a:latin typeface="Cambria Math" panose="02040503050406030204" pitchFamily="18" charset="0"/>
                          </a:rPr>
                        </m:ctrlPr>
                      </m:naryPr>
                      <m:sub>
                        <m:r>
                          <a:rPr lang="en-IN" i="1">
                            <a:latin typeface="Cambria Math"/>
                          </a:rPr>
                          <m:t>𝑖</m:t>
                        </m:r>
                      </m:sub>
                      <m:sup>
                        <m:r>
                          <a:rPr lang="en-IN" i="1">
                            <a:latin typeface="Cambria Math"/>
                          </a:rPr>
                          <m:t>𝑛</m:t>
                        </m:r>
                      </m:sup>
                      <m:e>
                        <m:sSub>
                          <m:sSubPr>
                            <m:ctrlPr>
                              <a:rPr lang="en-US" i="1">
                                <a:latin typeface="Cambria Math" panose="02040503050406030204" pitchFamily="18" charset="0"/>
                              </a:rPr>
                            </m:ctrlPr>
                          </m:sSubPr>
                          <m:e>
                            <m:r>
                              <a:rPr lang="en-IN" i="1">
                                <a:latin typeface="Cambria Math"/>
                              </a:rPr>
                              <m:t>𝑓</m:t>
                            </m:r>
                          </m:e>
                          <m:sub>
                            <m:r>
                              <a:rPr lang="en-IN" i="1">
                                <a:latin typeface="Cambria Math"/>
                              </a:rPr>
                              <m:t>𝑖</m:t>
                            </m:r>
                          </m:sub>
                        </m:sSub>
                        <m:sSub>
                          <m:sSubPr>
                            <m:ctrlPr>
                              <a:rPr lang="en-US" i="1">
                                <a:latin typeface="Cambria Math" panose="02040503050406030204" pitchFamily="18" charset="0"/>
                              </a:rPr>
                            </m:ctrlPr>
                          </m:sSubPr>
                          <m:e>
                            <m:r>
                              <a:rPr lang="en-IN" i="1">
                                <a:latin typeface="Cambria Math"/>
                              </a:rPr>
                              <m:t>𝑑</m:t>
                            </m:r>
                          </m:e>
                          <m:sub>
                            <m:r>
                              <a:rPr lang="en-IN" i="1">
                                <a:latin typeface="Cambria Math"/>
                              </a:rPr>
                              <m:t>𝑖</m:t>
                            </m:r>
                          </m:sub>
                        </m:sSub>
                        <m:r>
                          <m:rPr>
                            <m:aln/>
                          </m:rPr>
                          <a:rPr lang="en-IN" i="1">
                            <a:latin typeface="Cambria Math"/>
                          </a:rPr>
                          <m:t>=</m:t>
                        </m:r>
                        <m:nary>
                          <m:naryPr>
                            <m:chr m:val="∑"/>
                            <m:limLoc m:val="undOvr"/>
                            <m:ctrlPr>
                              <a:rPr lang="en-US" i="1">
                                <a:latin typeface="Cambria Math" panose="02040503050406030204" pitchFamily="18" charset="0"/>
                              </a:rPr>
                            </m:ctrlPr>
                          </m:naryPr>
                          <m:sub>
                            <m:r>
                              <a:rPr lang="en-IN" i="1">
                                <a:latin typeface="Cambria Math"/>
                              </a:rPr>
                              <m:t>𝑖</m:t>
                            </m:r>
                          </m:sub>
                          <m:sup>
                            <m:r>
                              <a:rPr lang="en-IN" i="1">
                                <a:latin typeface="Cambria Math"/>
                              </a:rPr>
                              <m:t>𝑛</m:t>
                            </m:r>
                          </m:sup>
                          <m:e>
                            <m:sSub>
                              <m:sSubPr>
                                <m:ctrlPr>
                                  <a:rPr lang="en-US" i="1">
                                    <a:latin typeface="Cambria Math" panose="02040503050406030204" pitchFamily="18" charset="0"/>
                                  </a:rPr>
                                </m:ctrlPr>
                              </m:sSubPr>
                              <m:e>
                                <m:r>
                                  <a:rPr lang="en-IN" i="1">
                                    <a:latin typeface="Cambria Math"/>
                                  </a:rPr>
                                  <m:t>𝑓</m:t>
                                </m:r>
                              </m:e>
                              <m:sub>
                                <m:r>
                                  <a:rPr lang="en-IN" i="1">
                                    <a:latin typeface="Cambria Math"/>
                                  </a:rPr>
                                  <m:t>𝑖</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IN" i="1">
                                        <a:latin typeface="Cambria Math"/>
                                      </a:rPr>
                                      <m:t>𝑥</m:t>
                                    </m:r>
                                  </m:e>
                                  <m:sub>
                                    <m:r>
                                      <a:rPr lang="en-US" b="0" i="1" smtClean="0">
                                        <a:latin typeface="Cambria Math"/>
                                      </a:rPr>
                                      <m:t>𝑖</m:t>
                                    </m:r>
                                  </m:sub>
                                </m:sSub>
                                <m:r>
                                  <a:rPr lang="en-IN" i="1">
                                    <a:latin typeface="Cambria Math"/>
                                  </a:rPr>
                                  <m:t>−</m:t>
                                </m:r>
                                <m:r>
                                  <a:rPr lang="en-IN" i="1">
                                    <a:latin typeface="Cambria Math"/>
                                  </a:rPr>
                                  <m:t>𝑎</m:t>
                                </m:r>
                              </m:e>
                            </m:d>
                          </m:e>
                        </m:nary>
                      </m:e>
                    </m:nary>
                  </m:oMath>
                </a14:m>
                <a:endParaRPr lang="en-US" dirty="0"/>
              </a:p>
              <a:p>
                <a:pPr marL="0" indent="0">
                  <a:buNone/>
                </a:pPr>
                <a:r>
                  <a:rPr lang="en-IN" dirty="0"/>
                  <a:t>	Or,  </a:t>
                </a:r>
                <a14:m>
                  <m:oMath xmlns:m="http://schemas.openxmlformats.org/officeDocument/2006/math">
                    <m:nary>
                      <m:naryPr>
                        <m:chr m:val="∑"/>
                        <m:ctrlPr>
                          <a:rPr lang="en-US" i="1">
                            <a:latin typeface="Cambria Math" panose="02040503050406030204" pitchFamily="18" charset="0"/>
                          </a:rPr>
                        </m:ctrlPr>
                      </m:naryPr>
                      <m:sub>
                        <m:r>
                          <a:rPr lang="en-IN" i="1">
                            <a:latin typeface="Cambria Math"/>
                          </a:rPr>
                          <m:t>𝑖</m:t>
                        </m:r>
                        <m:r>
                          <a:rPr lang="en-IN" i="1">
                            <a:latin typeface="Cambria Math"/>
                          </a:rPr>
                          <m:t>=1</m:t>
                        </m:r>
                      </m:sub>
                      <m:sup>
                        <m:r>
                          <a:rPr lang="en-IN" i="1">
                            <a:latin typeface="Cambria Math"/>
                          </a:rPr>
                          <m:t>𝑛</m:t>
                        </m:r>
                      </m:sup>
                      <m:e>
                        <m:sSub>
                          <m:sSubPr>
                            <m:ctrlPr>
                              <a:rPr lang="en-US" i="1">
                                <a:latin typeface="Cambria Math" panose="02040503050406030204" pitchFamily="18" charset="0"/>
                              </a:rPr>
                            </m:ctrlPr>
                          </m:sSubPr>
                          <m:e>
                            <m:r>
                              <a:rPr lang="en-IN" i="1">
                                <a:latin typeface="Cambria Math"/>
                              </a:rPr>
                              <m:t>𝑓</m:t>
                            </m:r>
                          </m:e>
                          <m:sub>
                            <m:r>
                              <a:rPr lang="en-IN" i="1">
                                <a:latin typeface="Cambria Math"/>
                              </a:rPr>
                              <m:t>𝑖</m:t>
                            </m:r>
                          </m:sub>
                        </m:sSub>
                        <m:sSub>
                          <m:sSubPr>
                            <m:ctrlPr>
                              <a:rPr lang="en-US" i="1">
                                <a:latin typeface="Cambria Math" panose="02040503050406030204" pitchFamily="18" charset="0"/>
                              </a:rPr>
                            </m:ctrlPr>
                          </m:sSubPr>
                          <m:e>
                            <m:r>
                              <a:rPr lang="en-IN" i="1">
                                <a:latin typeface="Cambria Math"/>
                              </a:rPr>
                              <m:t>𝑑</m:t>
                            </m:r>
                          </m:e>
                          <m:sub>
                            <m:r>
                              <a:rPr lang="en-IN" i="1">
                                <a:latin typeface="Cambria Math"/>
                              </a:rPr>
                              <m:t>𝑖</m:t>
                            </m:r>
                          </m:sub>
                        </m:sSub>
                        <m:r>
                          <a:rPr lang="en-IN" i="1">
                            <a:latin typeface="Cambria Math"/>
                          </a:rPr>
                          <m:t>=</m:t>
                        </m:r>
                        <m:nary>
                          <m:naryPr>
                            <m:chr m:val="∑"/>
                            <m:ctrlPr>
                              <a:rPr lang="en-US" i="1">
                                <a:latin typeface="Cambria Math" panose="02040503050406030204" pitchFamily="18" charset="0"/>
                              </a:rPr>
                            </m:ctrlPr>
                          </m:naryPr>
                          <m:sub>
                            <m:r>
                              <a:rPr lang="en-IN" i="1">
                                <a:latin typeface="Cambria Math"/>
                              </a:rPr>
                              <m:t>𝑖</m:t>
                            </m:r>
                            <m:r>
                              <a:rPr lang="en-IN" i="1">
                                <a:latin typeface="Cambria Math"/>
                              </a:rPr>
                              <m:t>=1</m:t>
                            </m:r>
                          </m:sub>
                          <m:sup>
                            <m:r>
                              <a:rPr lang="en-IN" i="1">
                                <a:latin typeface="Cambria Math"/>
                              </a:rPr>
                              <m:t>𝑛</m:t>
                            </m:r>
                          </m:sup>
                          <m:e>
                            <m:sSub>
                              <m:sSubPr>
                                <m:ctrlPr>
                                  <a:rPr lang="en-US" i="1">
                                    <a:latin typeface="Cambria Math" panose="02040503050406030204" pitchFamily="18" charset="0"/>
                                  </a:rPr>
                                </m:ctrlPr>
                              </m:sSubPr>
                              <m:e>
                                <m:r>
                                  <a:rPr lang="en-IN" i="1">
                                    <a:latin typeface="Cambria Math"/>
                                  </a:rPr>
                                  <m:t>𝑓</m:t>
                                </m:r>
                              </m:e>
                              <m:sub>
                                <m:r>
                                  <a:rPr lang="en-IN" i="1">
                                    <a:latin typeface="Cambria Math"/>
                                  </a:rPr>
                                  <m:t>𝑖</m:t>
                                </m:r>
                              </m:sub>
                            </m:sSub>
                            <m:sSub>
                              <m:sSubPr>
                                <m:ctrlPr>
                                  <a:rPr lang="en-US" i="1">
                                    <a:latin typeface="Cambria Math" panose="02040503050406030204" pitchFamily="18" charset="0"/>
                                  </a:rPr>
                                </m:ctrlPr>
                              </m:sSubPr>
                              <m:e>
                                <m:r>
                                  <a:rPr lang="en-IN" i="1">
                                    <a:latin typeface="Cambria Math"/>
                                  </a:rPr>
                                  <m:t>𝑥</m:t>
                                </m:r>
                              </m:e>
                              <m:sub>
                                <m:r>
                                  <a:rPr lang="en-IN" i="1">
                                    <a:latin typeface="Cambria Math"/>
                                  </a:rPr>
                                  <m:t>𝑖</m:t>
                                </m:r>
                              </m:sub>
                            </m:sSub>
                            <m:r>
                              <a:rPr lang="en-IN" i="1">
                                <a:latin typeface="Cambria Math"/>
                              </a:rPr>
                              <m:t>−</m:t>
                            </m:r>
                            <m:r>
                              <a:rPr lang="en-IN" i="1">
                                <a:latin typeface="Cambria Math"/>
                              </a:rPr>
                              <m:t>𝑎</m:t>
                            </m:r>
                            <m:nary>
                              <m:naryPr>
                                <m:chr m:val="∑"/>
                                <m:ctrlPr>
                                  <a:rPr lang="en-US" i="1">
                                    <a:latin typeface="Cambria Math" panose="02040503050406030204" pitchFamily="18" charset="0"/>
                                  </a:rPr>
                                </m:ctrlPr>
                              </m:naryPr>
                              <m:sub>
                                <m:r>
                                  <a:rPr lang="en-IN" i="1">
                                    <a:latin typeface="Cambria Math"/>
                                  </a:rPr>
                                  <m:t>𝑖</m:t>
                                </m:r>
                                <m:r>
                                  <a:rPr lang="en-IN" i="1">
                                    <a:latin typeface="Cambria Math"/>
                                  </a:rPr>
                                  <m:t>=1</m:t>
                                </m:r>
                              </m:sub>
                              <m:sup>
                                <m:r>
                                  <a:rPr lang="en-IN" i="1">
                                    <a:latin typeface="Cambria Math"/>
                                  </a:rPr>
                                  <m:t>𝑛</m:t>
                                </m:r>
                              </m:sup>
                              <m:e>
                                <m:sSub>
                                  <m:sSubPr>
                                    <m:ctrlPr>
                                      <a:rPr lang="en-US" i="1">
                                        <a:latin typeface="Cambria Math" panose="02040503050406030204" pitchFamily="18" charset="0"/>
                                      </a:rPr>
                                    </m:ctrlPr>
                                  </m:sSubPr>
                                  <m:e>
                                    <m:r>
                                      <a:rPr lang="en-IN" i="1">
                                        <a:latin typeface="Cambria Math"/>
                                      </a:rPr>
                                      <m:t>𝑓</m:t>
                                    </m:r>
                                  </m:e>
                                  <m:sub>
                                    <m:r>
                                      <a:rPr lang="en-IN" i="1">
                                        <a:latin typeface="Cambria Math"/>
                                      </a:rPr>
                                      <m:t>𝑖</m:t>
                                    </m:r>
                                  </m:sub>
                                </m:sSub>
                              </m:e>
                            </m:nary>
                          </m:e>
                        </m:nary>
                      </m:e>
                    </m:nary>
                  </m:oMath>
                </a14:m>
                <a:endParaRPr lang="en-US" dirty="0"/>
              </a:p>
              <a:p>
                <a:pPr marL="0" indent="0">
                  <a:buNone/>
                </a:pPr>
                <a:r>
                  <a:rPr lang="en-IN" dirty="0"/>
                  <a:t>	Or, </a:t>
                </a:r>
                <a14:m>
                  <m:oMath xmlns:m="http://schemas.openxmlformats.org/officeDocument/2006/math">
                    <m:nary>
                      <m:naryPr>
                        <m:chr m:val="∑"/>
                        <m:ctrlPr>
                          <a:rPr lang="en-US" i="1">
                            <a:latin typeface="Cambria Math" panose="02040503050406030204" pitchFamily="18" charset="0"/>
                          </a:rPr>
                        </m:ctrlPr>
                      </m:naryPr>
                      <m:sub>
                        <m:r>
                          <a:rPr lang="en-IN" i="1">
                            <a:latin typeface="Cambria Math"/>
                          </a:rPr>
                          <m:t>𝑖</m:t>
                        </m:r>
                        <m:r>
                          <a:rPr lang="en-IN" i="1">
                            <a:latin typeface="Cambria Math"/>
                          </a:rPr>
                          <m:t>=1</m:t>
                        </m:r>
                      </m:sub>
                      <m:sup>
                        <m:r>
                          <a:rPr lang="en-IN" i="1">
                            <a:latin typeface="Cambria Math"/>
                          </a:rPr>
                          <m:t>𝑛</m:t>
                        </m:r>
                      </m:sup>
                      <m:e>
                        <m:sSub>
                          <m:sSubPr>
                            <m:ctrlPr>
                              <a:rPr lang="en-US" i="1">
                                <a:latin typeface="Cambria Math" panose="02040503050406030204" pitchFamily="18" charset="0"/>
                              </a:rPr>
                            </m:ctrlPr>
                          </m:sSubPr>
                          <m:e>
                            <m:r>
                              <a:rPr lang="en-IN" i="1">
                                <a:latin typeface="Cambria Math"/>
                              </a:rPr>
                              <m:t>𝑓</m:t>
                            </m:r>
                          </m:e>
                          <m:sub>
                            <m:r>
                              <a:rPr lang="en-IN" i="1">
                                <a:latin typeface="Cambria Math"/>
                              </a:rPr>
                              <m:t>𝑖</m:t>
                            </m:r>
                          </m:sub>
                        </m:sSub>
                      </m:e>
                    </m:nary>
                    <m:sSub>
                      <m:sSubPr>
                        <m:ctrlPr>
                          <a:rPr lang="en-US" i="1">
                            <a:latin typeface="Cambria Math" panose="02040503050406030204" pitchFamily="18" charset="0"/>
                          </a:rPr>
                        </m:ctrlPr>
                      </m:sSubPr>
                      <m:e>
                        <m:r>
                          <a:rPr lang="en-IN" i="1">
                            <a:latin typeface="Cambria Math"/>
                          </a:rPr>
                          <m:t>𝑑</m:t>
                        </m:r>
                      </m:e>
                      <m:sub>
                        <m:r>
                          <a:rPr lang="en-IN" i="1">
                            <a:latin typeface="Cambria Math"/>
                          </a:rPr>
                          <m:t>𝑖</m:t>
                        </m:r>
                      </m:sub>
                    </m:sSub>
                  </m:oMath>
                </a14:m>
                <a:r>
                  <a:rPr lang="en-IN" dirty="0"/>
                  <a:t>  =  </a:t>
                </a:r>
                <a14:m>
                  <m:oMath xmlns:m="http://schemas.openxmlformats.org/officeDocument/2006/math">
                    <m:nary>
                      <m:naryPr>
                        <m:chr m:val="∑"/>
                        <m:ctrlPr>
                          <a:rPr lang="en-US" i="1">
                            <a:latin typeface="Cambria Math" panose="02040503050406030204" pitchFamily="18" charset="0"/>
                          </a:rPr>
                        </m:ctrlPr>
                      </m:naryPr>
                      <m:sub>
                        <m:r>
                          <a:rPr lang="en-IN" i="1">
                            <a:latin typeface="Cambria Math"/>
                          </a:rPr>
                          <m:t>𝑖</m:t>
                        </m:r>
                        <m:r>
                          <a:rPr lang="en-IN" i="1">
                            <a:latin typeface="Cambria Math"/>
                          </a:rPr>
                          <m:t>=0</m:t>
                        </m:r>
                      </m:sub>
                      <m:sup>
                        <m:r>
                          <a:rPr lang="en-IN" i="1">
                            <a:latin typeface="Cambria Math"/>
                          </a:rPr>
                          <m:t>𝑛</m:t>
                        </m:r>
                      </m:sup>
                      <m:e>
                        <m:sSub>
                          <m:sSubPr>
                            <m:ctrlPr>
                              <a:rPr lang="en-US" i="1">
                                <a:latin typeface="Cambria Math" panose="02040503050406030204" pitchFamily="18" charset="0"/>
                              </a:rPr>
                            </m:ctrlPr>
                          </m:sSubPr>
                          <m:e>
                            <m:r>
                              <a:rPr lang="en-IN" i="1">
                                <a:latin typeface="Cambria Math"/>
                              </a:rPr>
                              <m:t>𝑓</m:t>
                            </m:r>
                          </m:e>
                          <m:sub>
                            <m:r>
                              <a:rPr lang="en-IN" i="1">
                                <a:latin typeface="Cambria Math"/>
                              </a:rPr>
                              <m:t>𝑖</m:t>
                            </m:r>
                          </m:sub>
                        </m:sSub>
                        <m:sSub>
                          <m:sSubPr>
                            <m:ctrlPr>
                              <a:rPr lang="en-US" i="1">
                                <a:latin typeface="Cambria Math" panose="02040503050406030204" pitchFamily="18" charset="0"/>
                              </a:rPr>
                            </m:ctrlPr>
                          </m:sSubPr>
                          <m:e>
                            <m:r>
                              <a:rPr lang="en-IN" i="1">
                                <a:latin typeface="Cambria Math"/>
                              </a:rPr>
                              <m:t>𝑥</m:t>
                            </m:r>
                          </m:e>
                          <m:sub>
                            <m:r>
                              <a:rPr lang="en-IN" i="1">
                                <a:latin typeface="Cambria Math"/>
                              </a:rPr>
                              <m:t>𝑖</m:t>
                            </m:r>
                          </m:sub>
                        </m:sSub>
                        <m:r>
                          <a:rPr lang="en-IN" i="1">
                            <a:latin typeface="Cambria Math"/>
                          </a:rPr>
                          <m:t>−</m:t>
                        </m:r>
                        <m:r>
                          <a:rPr lang="en-IN" i="1">
                            <a:latin typeface="Cambria Math"/>
                          </a:rPr>
                          <m:t>𝑎𝑛</m:t>
                        </m:r>
                      </m:e>
                    </m:nary>
                  </m:oMath>
                </a14:m>
                <a:endParaRPr lang="en-US" dirty="0"/>
              </a:p>
              <a:p>
                <a:pPr marL="0" indent="0">
                  <a:buNone/>
                </a:pPr>
                <a:r>
                  <a:rPr lang="en-IN" dirty="0"/>
                  <a:t>	Or, </a:t>
                </a:r>
                <a14:m>
                  <m:oMath xmlns:m="http://schemas.openxmlformats.org/officeDocument/2006/math">
                    <m:f>
                      <m:fPr>
                        <m:ctrlPr>
                          <a:rPr lang="en-US" i="1">
                            <a:latin typeface="Cambria Math" panose="02040503050406030204" pitchFamily="18" charset="0"/>
                          </a:rPr>
                        </m:ctrlPr>
                      </m:fPr>
                      <m:num>
                        <m:r>
                          <a:rPr lang="en-IN" i="1">
                            <a:latin typeface="Cambria Math"/>
                          </a:rPr>
                          <m:t>1</m:t>
                        </m:r>
                      </m:num>
                      <m:den>
                        <m:r>
                          <a:rPr lang="en-US" b="0" i="1" smtClean="0">
                            <a:latin typeface="Cambria Math"/>
                          </a:rPr>
                          <m:t>𝑛</m:t>
                        </m:r>
                      </m:den>
                    </m:f>
                  </m:oMath>
                </a14:m>
                <a:r>
                  <a:rPr lang="en-IN" sz="4600" dirty="0"/>
                  <a:t>[</a:t>
                </a:r>
                <a14:m>
                  <m:oMath xmlns:m="http://schemas.openxmlformats.org/officeDocument/2006/math">
                    <m:nary>
                      <m:naryPr>
                        <m:chr m:val="∑"/>
                        <m:ctrlPr>
                          <a:rPr lang="en-US" i="1">
                            <a:latin typeface="Cambria Math" panose="02040503050406030204" pitchFamily="18" charset="0"/>
                          </a:rPr>
                        </m:ctrlPr>
                      </m:naryPr>
                      <m:sub>
                        <m:r>
                          <a:rPr lang="en-IN" i="1">
                            <a:latin typeface="Cambria Math"/>
                          </a:rPr>
                          <m:t>𝑖</m:t>
                        </m:r>
                        <m:r>
                          <a:rPr lang="en-IN" i="1">
                            <a:latin typeface="Cambria Math"/>
                          </a:rPr>
                          <m:t>=1</m:t>
                        </m:r>
                      </m:sub>
                      <m:sup>
                        <m:r>
                          <a:rPr lang="en-IN" i="1">
                            <a:latin typeface="Cambria Math"/>
                          </a:rPr>
                          <m:t>𝑛</m:t>
                        </m:r>
                      </m:sup>
                      <m:e>
                        <m:sSub>
                          <m:sSubPr>
                            <m:ctrlPr>
                              <a:rPr lang="en-US" i="1">
                                <a:latin typeface="Cambria Math" panose="02040503050406030204" pitchFamily="18" charset="0"/>
                              </a:rPr>
                            </m:ctrlPr>
                          </m:sSubPr>
                          <m:e>
                            <m:r>
                              <a:rPr lang="en-IN" i="1">
                                <a:latin typeface="Cambria Math"/>
                              </a:rPr>
                              <m:t>𝑓</m:t>
                            </m:r>
                          </m:e>
                          <m:sub>
                            <m:r>
                              <a:rPr lang="en-IN" i="1">
                                <a:latin typeface="Cambria Math"/>
                              </a:rPr>
                              <m:t>𝑖</m:t>
                            </m:r>
                          </m:sub>
                        </m:sSub>
                        <m:sSub>
                          <m:sSubPr>
                            <m:ctrlPr>
                              <a:rPr lang="en-US" i="1">
                                <a:latin typeface="Cambria Math" panose="02040503050406030204" pitchFamily="18" charset="0"/>
                              </a:rPr>
                            </m:ctrlPr>
                          </m:sSubPr>
                          <m:e>
                            <m:r>
                              <a:rPr lang="en-IN" i="1">
                                <a:latin typeface="Cambria Math"/>
                              </a:rPr>
                              <m:t>𝑑</m:t>
                            </m:r>
                          </m:e>
                          <m:sub>
                            <m:r>
                              <a:rPr lang="en-IN" i="1">
                                <a:latin typeface="Cambria Math"/>
                              </a:rPr>
                              <m:t>𝑖</m:t>
                            </m:r>
                          </m:sub>
                        </m:sSub>
                      </m:e>
                    </m:nary>
                  </m:oMath>
                </a14:m>
                <a:r>
                  <a:rPr lang="en-IN" sz="4600" dirty="0"/>
                  <a:t>]</a:t>
                </a:r>
                <a:r>
                  <a:rPr lang="en-IN" dirty="0"/>
                  <a:t>= </a:t>
                </a:r>
                <a14:m>
                  <m:oMath xmlns:m="http://schemas.openxmlformats.org/officeDocument/2006/math">
                    <m:f>
                      <m:fPr>
                        <m:ctrlPr>
                          <a:rPr lang="en-US" i="1">
                            <a:latin typeface="Cambria Math" panose="02040503050406030204" pitchFamily="18" charset="0"/>
                          </a:rPr>
                        </m:ctrlPr>
                      </m:fPr>
                      <m:num>
                        <m:r>
                          <a:rPr lang="en-IN" i="1">
                            <a:latin typeface="Cambria Math"/>
                          </a:rPr>
                          <m:t>1</m:t>
                        </m:r>
                      </m:num>
                      <m:den>
                        <m:r>
                          <a:rPr lang="en-US" b="0" i="1" smtClean="0">
                            <a:latin typeface="Cambria Math"/>
                          </a:rPr>
                          <m:t>𝑛</m:t>
                        </m:r>
                      </m:den>
                    </m:f>
                  </m:oMath>
                </a14:m>
                <a:r>
                  <a:rPr lang="en-IN" sz="4600" dirty="0"/>
                  <a:t>[</a:t>
                </a:r>
                <a14:m>
                  <m:oMath xmlns:m="http://schemas.openxmlformats.org/officeDocument/2006/math">
                    <m:nary>
                      <m:naryPr>
                        <m:chr m:val="∑"/>
                        <m:ctrlPr>
                          <a:rPr lang="en-US" i="1">
                            <a:latin typeface="Cambria Math" panose="02040503050406030204" pitchFamily="18" charset="0"/>
                          </a:rPr>
                        </m:ctrlPr>
                      </m:naryPr>
                      <m:sub>
                        <m:r>
                          <a:rPr lang="en-IN" i="1">
                            <a:latin typeface="Cambria Math"/>
                          </a:rPr>
                          <m:t>𝑖</m:t>
                        </m:r>
                        <m:r>
                          <a:rPr lang="en-IN" i="1">
                            <a:latin typeface="Cambria Math"/>
                          </a:rPr>
                          <m:t>=1</m:t>
                        </m:r>
                      </m:sub>
                      <m:sup>
                        <m:r>
                          <a:rPr lang="en-IN" i="1">
                            <a:latin typeface="Cambria Math"/>
                          </a:rPr>
                          <m:t>𝑛</m:t>
                        </m:r>
                      </m:sup>
                      <m:e>
                        <m:sSub>
                          <m:sSubPr>
                            <m:ctrlPr>
                              <a:rPr lang="en-US" i="1">
                                <a:latin typeface="Cambria Math" panose="02040503050406030204" pitchFamily="18" charset="0"/>
                              </a:rPr>
                            </m:ctrlPr>
                          </m:sSubPr>
                          <m:e>
                            <m:r>
                              <a:rPr lang="en-IN" i="1">
                                <a:latin typeface="Cambria Math"/>
                              </a:rPr>
                              <m:t>𝑓</m:t>
                            </m:r>
                          </m:e>
                          <m:sub>
                            <m:r>
                              <a:rPr lang="en-IN" i="1">
                                <a:latin typeface="Cambria Math"/>
                              </a:rPr>
                              <m:t>𝑖</m:t>
                            </m:r>
                          </m:sub>
                        </m:sSub>
                        <m:sSub>
                          <m:sSubPr>
                            <m:ctrlPr>
                              <a:rPr lang="en-US" i="1">
                                <a:latin typeface="Cambria Math" panose="02040503050406030204" pitchFamily="18" charset="0"/>
                              </a:rPr>
                            </m:ctrlPr>
                          </m:sSubPr>
                          <m:e>
                            <m:r>
                              <a:rPr lang="en-IN" i="1">
                                <a:latin typeface="Cambria Math"/>
                              </a:rPr>
                              <m:t>𝑥</m:t>
                            </m:r>
                          </m:e>
                          <m:sub>
                            <m:r>
                              <a:rPr lang="en-IN" i="1">
                                <a:latin typeface="Cambria Math"/>
                              </a:rPr>
                              <m:t>𝑖</m:t>
                            </m:r>
                          </m:sub>
                        </m:sSub>
                        <m:r>
                          <a:rPr lang="en-IN" i="1">
                            <a:latin typeface="Cambria Math"/>
                          </a:rPr>
                          <m:t>− </m:t>
                        </m:r>
                        <m:f>
                          <m:fPr>
                            <m:ctrlPr>
                              <a:rPr lang="en-US" i="1">
                                <a:latin typeface="Cambria Math" panose="02040503050406030204" pitchFamily="18" charset="0"/>
                              </a:rPr>
                            </m:ctrlPr>
                          </m:fPr>
                          <m:num>
                            <m:r>
                              <a:rPr lang="en-IN" i="1">
                                <a:latin typeface="Cambria Math"/>
                              </a:rPr>
                              <m:t>𝑎𝑛</m:t>
                            </m:r>
                          </m:num>
                          <m:den>
                            <m:r>
                              <a:rPr lang="en-IN" i="1">
                                <a:latin typeface="Cambria Math"/>
                              </a:rPr>
                              <m:t>𝑛</m:t>
                            </m:r>
                          </m:den>
                        </m:f>
                      </m:e>
                    </m:nary>
                  </m:oMath>
                </a14:m>
                <a:r>
                  <a:rPr lang="en-IN" sz="4600" dirty="0"/>
                  <a:t>]</a:t>
                </a:r>
                <a:endParaRPr lang="en-US" dirty="0"/>
              </a:p>
              <a:p>
                <a:pPr marL="0" indent="0">
                  <a:buNone/>
                </a:pPr>
                <a:r>
                  <a:rPr lang="en-IN" dirty="0"/>
                  <a:t>	Or</a:t>
                </a:r>
                <a14:m>
                  <m:oMath xmlns:m="http://schemas.openxmlformats.org/officeDocument/2006/math">
                    <m:f>
                      <m:fPr>
                        <m:ctrlPr>
                          <a:rPr lang="en-US" i="1">
                            <a:latin typeface="Cambria Math" panose="02040503050406030204" pitchFamily="18" charset="0"/>
                          </a:rPr>
                        </m:ctrlPr>
                      </m:fPr>
                      <m:num>
                        <m:r>
                          <a:rPr lang="en-IN" i="1">
                            <a:latin typeface="Cambria Math"/>
                          </a:rPr>
                          <m:t>1</m:t>
                        </m:r>
                      </m:num>
                      <m:den>
                        <m:r>
                          <a:rPr lang="en-US" i="1">
                            <a:latin typeface="Cambria Math"/>
                          </a:rPr>
                          <m:t>𝑛</m:t>
                        </m:r>
                      </m:den>
                    </m:f>
                  </m:oMath>
                </a14:m>
                <a:r>
                  <a:rPr lang="en-IN" sz="4600" dirty="0"/>
                  <a:t>[</a:t>
                </a:r>
                <a14:m>
                  <m:oMath xmlns:m="http://schemas.openxmlformats.org/officeDocument/2006/math">
                    <m:nary>
                      <m:naryPr>
                        <m:chr m:val="∑"/>
                        <m:ctrlPr>
                          <a:rPr lang="en-US" i="1">
                            <a:latin typeface="Cambria Math" panose="02040503050406030204" pitchFamily="18" charset="0"/>
                          </a:rPr>
                        </m:ctrlPr>
                      </m:naryPr>
                      <m:sub>
                        <m:r>
                          <a:rPr lang="en-IN" i="1">
                            <a:latin typeface="Cambria Math"/>
                          </a:rPr>
                          <m:t>𝑖</m:t>
                        </m:r>
                        <m:r>
                          <a:rPr lang="en-IN" i="1">
                            <a:latin typeface="Cambria Math"/>
                          </a:rPr>
                          <m:t>=1</m:t>
                        </m:r>
                      </m:sub>
                      <m:sup>
                        <m:r>
                          <a:rPr lang="en-IN" i="1">
                            <a:latin typeface="Cambria Math"/>
                          </a:rPr>
                          <m:t>𝑛</m:t>
                        </m:r>
                      </m:sup>
                      <m:e>
                        <m:sSub>
                          <m:sSubPr>
                            <m:ctrlPr>
                              <a:rPr lang="en-US" i="1">
                                <a:latin typeface="Cambria Math" panose="02040503050406030204" pitchFamily="18" charset="0"/>
                              </a:rPr>
                            </m:ctrlPr>
                          </m:sSubPr>
                          <m:e>
                            <m:r>
                              <a:rPr lang="en-IN" i="1">
                                <a:latin typeface="Cambria Math"/>
                              </a:rPr>
                              <m:t>𝑓</m:t>
                            </m:r>
                          </m:e>
                          <m:sub>
                            <m:r>
                              <a:rPr lang="en-IN" i="1">
                                <a:latin typeface="Cambria Math"/>
                              </a:rPr>
                              <m:t>𝑖</m:t>
                            </m:r>
                          </m:sub>
                        </m:sSub>
                        <m:sSub>
                          <m:sSubPr>
                            <m:ctrlPr>
                              <a:rPr lang="en-US" i="1">
                                <a:latin typeface="Cambria Math" panose="02040503050406030204" pitchFamily="18" charset="0"/>
                              </a:rPr>
                            </m:ctrlPr>
                          </m:sSubPr>
                          <m:e>
                            <m:r>
                              <a:rPr lang="en-IN" i="1">
                                <a:latin typeface="Cambria Math"/>
                              </a:rPr>
                              <m:t>𝑑</m:t>
                            </m:r>
                          </m:e>
                          <m:sub>
                            <m:r>
                              <a:rPr lang="en-IN" i="1">
                                <a:latin typeface="Cambria Math"/>
                              </a:rPr>
                              <m:t>𝑖</m:t>
                            </m:r>
                          </m:sub>
                        </m:sSub>
                      </m:e>
                    </m:nary>
                  </m:oMath>
                </a14:m>
                <a:r>
                  <a:rPr lang="en-IN" sz="4600" dirty="0"/>
                  <a:t>]</a:t>
                </a:r>
                <a:r>
                  <a:rPr lang="en-IN" dirty="0"/>
                  <a:t>= = </a:t>
                </a:r>
                <a14:m>
                  <m:oMath xmlns:m="http://schemas.openxmlformats.org/officeDocument/2006/math">
                    <m:bar>
                      <m:barPr>
                        <m:pos m:val="top"/>
                        <m:ctrlPr>
                          <a:rPr lang="en-US" i="1" smtClean="0">
                            <a:latin typeface="Cambria Math" panose="02040503050406030204" pitchFamily="18" charset="0"/>
                          </a:rPr>
                        </m:ctrlPr>
                      </m:barPr>
                      <m:e>
                        <m:r>
                          <a:rPr lang="en-US" b="0" i="1" smtClean="0">
                            <a:latin typeface="Cambria Math"/>
                          </a:rPr>
                          <m:t>𝑥</m:t>
                        </m:r>
                      </m:e>
                    </m:bar>
                  </m:oMath>
                </a14:m>
                <a:r>
                  <a:rPr lang="en-IN" dirty="0"/>
                  <a:t> - a</a:t>
                </a:r>
                <a:endParaRPr lang="en-US" dirty="0"/>
              </a:p>
              <a:p>
                <a:pPr marL="0" indent="0">
                  <a:buNone/>
                </a:pPr>
                <a:r>
                  <a:rPr lang="en-IN" dirty="0"/>
                  <a:t>	Or, </a:t>
                </a:r>
                <a14:m>
                  <m:oMath xmlns:m="http://schemas.openxmlformats.org/officeDocument/2006/math">
                    <m:bar>
                      <m:barPr>
                        <m:pos m:val="top"/>
                        <m:ctrlPr>
                          <a:rPr lang="en-US" i="1">
                            <a:latin typeface="Cambria Math" panose="02040503050406030204" pitchFamily="18" charset="0"/>
                          </a:rPr>
                        </m:ctrlPr>
                      </m:barPr>
                      <m:e>
                        <m:r>
                          <a:rPr lang="en-US" b="0" i="1" smtClean="0">
                            <a:latin typeface="Cambria Math"/>
                          </a:rPr>
                          <m:t>𝑥</m:t>
                        </m:r>
                      </m:e>
                    </m:bar>
                  </m:oMath>
                </a14:m>
                <a:r>
                  <a:rPr lang="en-IN" dirty="0"/>
                  <a:t>  =a + </a:t>
                </a:r>
                <a14:m>
                  <m:oMath xmlns:m="http://schemas.openxmlformats.org/officeDocument/2006/math">
                    <m:f>
                      <m:fPr>
                        <m:ctrlPr>
                          <a:rPr lang="en-US" i="1">
                            <a:latin typeface="Cambria Math" panose="02040503050406030204" pitchFamily="18" charset="0"/>
                          </a:rPr>
                        </m:ctrlPr>
                      </m:fPr>
                      <m:num>
                        <m:r>
                          <a:rPr lang="en-IN" i="1">
                            <a:latin typeface="Cambria Math"/>
                          </a:rPr>
                          <m:t>1</m:t>
                        </m:r>
                      </m:num>
                      <m:den>
                        <m:r>
                          <a:rPr lang="en-IN" i="1">
                            <a:latin typeface="Cambria Math"/>
                          </a:rPr>
                          <m:t>𝑛</m:t>
                        </m:r>
                      </m:den>
                    </m:f>
                    <m:nary>
                      <m:naryPr>
                        <m:chr m:val="∑"/>
                        <m:ctrlPr>
                          <a:rPr lang="en-US" i="1">
                            <a:latin typeface="Cambria Math" panose="02040503050406030204" pitchFamily="18" charset="0"/>
                          </a:rPr>
                        </m:ctrlPr>
                      </m:naryPr>
                      <m:sub>
                        <m:r>
                          <a:rPr lang="en-IN" i="1">
                            <a:latin typeface="Cambria Math"/>
                          </a:rPr>
                          <m:t>𝑖</m:t>
                        </m:r>
                        <m:r>
                          <a:rPr lang="en-IN" i="1">
                            <a:latin typeface="Cambria Math"/>
                          </a:rPr>
                          <m:t>=1</m:t>
                        </m:r>
                      </m:sub>
                      <m:sup>
                        <m:r>
                          <a:rPr lang="en-IN" i="1">
                            <a:latin typeface="Cambria Math"/>
                          </a:rPr>
                          <m:t>𝑛</m:t>
                        </m:r>
                      </m:sup>
                      <m:e>
                        <m:sSub>
                          <m:sSubPr>
                            <m:ctrlPr>
                              <a:rPr lang="en-US" i="1">
                                <a:latin typeface="Cambria Math" panose="02040503050406030204" pitchFamily="18" charset="0"/>
                              </a:rPr>
                            </m:ctrlPr>
                          </m:sSubPr>
                          <m:e>
                            <m:r>
                              <a:rPr lang="en-IN" i="1">
                                <a:latin typeface="Cambria Math"/>
                              </a:rPr>
                              <m:t>𝑓</m:t>
                            </m:r>
                          </m:e>
                          <m:sub>
                            <m:r>
                              <a:rPr lang="en-IN" i="1">
                                <a:latin typeface="Cambria Math"/>
                              </a:rPr>
                              <m:t>𝑖</m:t>
                            </m:r>
                          </m:sub>
                        </m:sSub>
                      </m:e>
                    </m:nary>
                    <m:sSub>
                      <m:sSubPr>
                        <m:ctrlPr>
                          <a:rPr lang="en-US" i="1">
                            <a:latin typeface="Cambria Math" panose="02040503050406030204" pitchFamily="18" charset="0"/>
                          </a:rPr>
                        </m:ctrlPr>
                      </m:sSubPr>
                      <m:e>
                        <m:r>
                          <a:rPr lang="en-IN" i="1">
                            <a:latin typeface="Cambria Math"/>
                          </a:rPr>
                          <m:t>𝑑</m:t>
                        </m:r>
                      </m:e>
                      <m:sub>
                        <m:r>
                          <a:rPr lang="en-IN" i="1">
                            <a:latin typeface="Cambria Math"/>
                          </a:rPr>
                          <m:t>𝑖</m:t>
                        </m:r>
                      </m:sub>
                    </m:sSub>
                  </m:oMath>
                </a14:m>
                <a:r>
                  <a:rPr lang="en-IN" dirty="0"/>
                  <a:t>  (proved)</a:t>
                </a:r>
              </a:p>
              <a:p>
                <a:r>
                  <a:rPr lang="en-IN" b="1" dirty="0"/>
                  <a:t>So, we can say that the value of the mean obtained does not depend on the choice of ‘</a:t>
                </a:r>
                <a:r>
                  <a:rPr lang="en-IN" b="1" i="1" dirty="0"/>
                  <a:t>a</a:t>
                </a:r>
                <a:r>
                  <a:rPr lang="en-IN" b="1" dirty="0"/>
                  <a:t>’</a:t>
                </a:r>
              </a:p>
              <a:p>
                <a:endParaRPr lang="en-US" dirty="0"/>
              </a:p>
              <a:p>
                <a:pPr marL="0" indent="0">
                  <a:buNone/>
                </a:pPr>
                <a:endParaRPr lang="en-US" b="1" dirty="0"/>
              </a:p>
            </p:txBody>
          </p:sp>
        </mc:Choice>
        <mc:Fallback>
          <p:sp>
            <p:nvSpPr>
              <p:cNvPr id="3" name="Content Placeholder 2"/>
              <p:cNvSpPr>
                <a:spLocks noGrp="1" noRot="1" noChangeAspect="1" noMove="1" noResize="1" noEditPoints="1" noAdjustHandles="1" noChangeArrowheads="1" noChangeShapeType="1" noTextEdit="1"/>
              </p:cNvSpPr>
              <p:nvPr>
                <p:ph sz="quarter" idx="1"/>
              </p:nvPr>
            </p:nvSpPr>
            <p:spPr>
              <a:xfrm>
                <a:off x="152400" y="152400"/>
                <a:ext cx="8839200" cy="6553200"/>
              </a:xfrm>
              <a:blipFill rotWithShape="1">
                <a:blip r:embed="rId2"/>
                <a:stretch>
                  <a:fillRect l="-690" t="-1953" b="-186"/>
                </a:stretch>
              </a:blipFill>
            </p:spPr>
            <p:txBody>
              <a:bodyPr/>
              <a:lstStyle/>
              <a:p>
                <a:r>
                  <a:rPr lang="en-US">
                    <a:noFill/>
                  </a:rPr>
                  <a:t> </a:t>
                </a:r>
              </a:p>
            </p:txBody>
          </p:sp>
        </mc:Fallback>
      </mc:AlternateContent>
      <p:pic>
        <p:nvPicPr>
          <p:cNvPr id="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7503" y="5152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72660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 y="152400"/>
            <a:ext cx="8915400" cy="6553200"/>
          </a:xfrm>
          <a:noFill/>
        </p:spPr>
        <p:txBody>
          <a:bodyPr>
            <a:normAutofit fontScale="92500" lnSpcReduction="10000"/>
          </a:bodyPr>
          <a:lstStyle/>
          <a:p>
            <a:pPr marL="0" indent="0">
              <a:buNone/>
            </a:pPr>
            <a:r>
              <a:rPr lang="en-IN" dirty="0"/>
              <a:t>	Example-4. </a:t>
            </a:r>
            <a:r>
              <a:rPr lang="en-US" dirty="0"/>
              <a:t>Find the average cost of the following data by assumed 	mean method.</a:t>
            </a:r>
          </a:p>
          <a:p>
            <a:pPr marL="0" indent="0">
              <a:buNone/>
            </a:pPr>
            <a:endParaRPr lang="en-US" dirty="0"/>
          </a:p>
          <a:p>
            <a:pPr marL="0" indent="0">
              <a:buNone/>
            </a:pPr>
            <a:endParaRPr lang="en-US" dirty="0"/>
          </a:p>
          <a:p>
            <a:pPr marL="0" indent="0">
              <a:buNone/>
            </a:pPr>
            <a:r>
              <a:rPr lang="en-IN" dirty="0"/>
              <a:t>Solution: Let, assumed mean  (a) = 12 </a:t>
            </a:r>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r>
              <a:rPr lang="en-IN" dirty="0"/>
              <a:t>	</a:t>
            </a:r>
            <a:r>
              <a:rPr lang="en-IN" sz="2000" dirty="0"/>
              <a:t>a = 12, </a:t>
            </a:r>
            <a:r>
              <a:rPr lang="en-US" sz="2000" dirty="0"/>
              <a:t> 							</a:t>
            </a:r>
            <a:r>
              <a:rPr lang="en-IN" sz="2000" dirty="0"/>
              <a:t>(2 marks)</a:t>
            </a:r>
            <a:br>
              <a:rPr lang="en-IN" sz="2000" dirty="0"/>
            </a:br>
            <a:r>
              <a:rPr lang="en-IN" sz="2000" dirty="0"/>
              <a:t> 	f</a:t>
            </a:r>
            <a:r>
              <a:rPr lang="en-IN" sz="2000" baseline="-25000" dirty="0"/>
              <a:t>i</a:t>
            </a:r>
            <a:r>
              <a:rPr lang="en-IN" sz="2000" dirty="0"/>
              <a:t> = 130, </a:t>
            </a:r>
          </a:p>
          <a:p>
            <a:pPr marL="0" indent="0">
              <a:buNone/>
            </a:pPr>
            <a:r>
              <a:rPr lang="en-IN" sz="2000" dirty="0"/>
              <a:t> 	</a:t>
            </a:r>
            <a:r>
              <a:rPr lang="en-IN" sz="2000" dirty="0" err="1"/>
              <a:t>f</a:t>
            </a:r>
            <a:r>
              <a:rPr lang="en-IN" sz="2000" baseline="-25000" dirty="0" err="1"/>
              <a:t>i</a:t>
            </a:r>
            <a:r>
              <a:rPr lang="en-IN" sz="2000" dirty="0" err="1"/>
              <a:t>d</a:t>
            </a:r>
            <a:r>
              <a:rPr lang="en-IN" sz="2000" baseline="-25000" dirty="0" err="1"/>
              <a:t>i</a:t>
            </a:r>
            <a:r>
              <a:rPr lang="en-IN" sz="2000" dirty="0"/>
              <a:t>  = 560</a:t>
            </a:r>
          </a:p>
          <a:p>
            <a:pPr marL="0" indent="0">
              <a:buNone/>
            </a:pPr>
            <a:endParaRPr lang="en-IN" dirty="0"/>
          </a:p>
          <a:p>
            <a:pPr marL="0" indent="0">
              <a:buNone/>
            </a:pPr>
            <a:r>
              <a:rPr lang="en-IN" dirty="0"/>
              <a:t>	</a:t>
            </a:r>
            <a:r>
              <a:rPr lang="en-IN" sz="2000" dirty="0"/>
              <a:t>					</a:t>
            </a:r>
            <a:r>
              <a:rPr lang="en-US" sz="2000" dirty="0"/>
              <a:t>     </a:t>
            </a:r>
            <a:br>
              <a:rPr lang="en-US" sz="2000" dirty="0"/>
            </a:br>
            <a:r>
              <a:rPr lang="en-US" sz="2000" dirty="0"/>
              <a:t>    	= 16.307</a:t>
            </a:r>
            <a:br>
              <a:rPr lang="en-US" sz="2000" dirty="0"/>
            </a:br>
            <a:r>
              <a:rPr lang="en-US" sz="2000" dirty="0"/>
              <a:t>	Therefore, average cost = 16.307      				(1 mark)</a:t>
            </a:r>
          </a:p>
          <a:p>
            <a:pPr marL="0" indent="0">
              <a:buNone/>
            </a:pPr>
            <a:endParaRPr lang="en-US" dirty="0"/>
          </a:p>
          <a:p>
            <a:pPr marL="0" indent="0">
              <a:buNone/>
            </a:pPr>
            <a:endParaRPr lang="en-US" dirty="0"/>
          </a:p>
          <a:p>
            <a:pPr marL="0" indent="0">
              <a:buNone/>
            </a:pPr>
            <a:endParaRPr lang="en-US" dirty="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xmlns="" val="2121710113"/>
              </p:ext>
            </p:extLst>
          </p:nvPr>
        </p:nvGraphicFramePr>
        <p:xfrm>
          <a:off x="304800" y="990600"/>
          <a:ext cx="7772401" cy="490728"/>
        </p:xfrm>
        <a:graphic>
          <a:graphicData uri="http://schemas.openxmlformats.org/drawingml/2006/table">
            <a:tbl>
              <a:tblPr firstRow="1" firstCol="1" bandRow="1">
                <a:tableStyleId>{5C22544A-7EE6-4342-B048-85BDC9FD1C3A}</a:tableStyleId>
              </a:tblPr>
              <a:tblGrid>
                <a:gridCol w="1110343">
                  <a:extLst>
                    <a:ext uri="{9D8B030D-6E8A-4147-A177-3AD203B41FA5}">
                      <a16:colId xmlns:a16="http://schemas.microsoft.com/office/drawing/2014/main" xmlns="" val="20000"/>
                    </a:ext>
                  </a:extLst>
                </a:gridCol>
                <a:gridCol w="1110343">
                  <a:extLst>
                    <a:ext uri="{9D8B030D-6E8A-4147-A177-3AD203B41FA5}">
                      <a16:colId xmlns:a16="http://schemas.microsoft.com/office/drawing/2014/main" xmlns="" val="20001"/>
                    </a:ext>
                  </a:extLst>
                </a:gridCol>
                <a:gridCol w="1110343">
                  <a:extLst>
                    <a:ext uri="{9D8B030D-6E8A-4147-A177-3AD203B41FA5}">
                      <a16:colId xmlns:a16="http://schemas.microsoft.com/office/drawing/2014/main" xmlns="" val="20002"/>
                    </a:ext>
                  </a:extLst>
                </a:gridCol>
                <a:gridCol w="1110343">
                  <a:extLst>
                    <a:ext uri="{9D8B030D-6E8A-4147-A177-3AD203B41FA5}">
                      <a16:colId xmlns:a16="http://schemas.microsoft.com/office/drawing/2014/main" xmlns="" val="20003"/>
                    </a:ext>
                  </a:extLst>
                </a:gridCol>
                <a:gridCol w="1110343">
                  <a:extLst>
                    <a:ext uri="{9D8B030D-6E8A-4147-A177-3AD203B41FA5}">
                      <a16:colId xmlns:a16="http://schemas.microsoft.com/office/drawing/2014/main" xmlns="" val="20004"/>
                    </a:ext>
                  </a:extLst>
                </a:gridCol>
                <a:gridCol w="1110343">
                  <a:extLst>
                    <a:ext uri="{9D8B030D-6E8A-4147-A177-3AD203B41FA5}">
                      <a16:colId xmlns:a16="http://schemas.microsoft.com/office/drawing/2014/main" xmlns="" val="20005"/>
                    </a:ext>
                  </a:extLst>
                </a:gridCol>
                <a:gridCol w="1110343">
                  <a:extLst>
                    <a:ext uri="{9D8B030D-6E8A-4147-A177-3AD203B41FA5}">
                      <a16:colId xmlns:a16="http://schemas.microsoft.com/office/drawing/2014/main" xmlns="" val="20006"/>
                    </a:ext>
                  </a:extLst>
                </a:gridCol>
              </a:tblGrid>
              <a:tr h="245364">
                <a:tc>
                  <a:txBody>
                    <a:bodyPr/>
                    <a:lstStyle/>
                    <a:p>
                      <a:pPr marL="0" marR="0">
                        <a:lnSpc>
                          <a:spcPct val="115000"/>
                        </a:lnSpc>
                        <a:spcBef>
                          <a:spcPts val="0"/>
                        </a:spcBef>
                        <a:spcAft>
                          <a:spcPts val="0"/>
                        </a:spcAft>
                      </a:pPr>
                      <a:r>
                        <a:rPr lang="en-IN" sz="1400" dirty="0">
                          <a:effectLst/>
                        </a:rPr>
                        <a:t>Cost</a:t>
                      </a:r>
                      <a:endParaRPr lang="en-US" sz="1100" dirty="0">
                        <a:effectLst/>
                        <a:latin typeface="Calibri"/>
                        <a:ea typeface="Times New Roman"/>
                        <a:cs typeface="Times New Roman"/>
                      </a:endParaRPr>
                    </a:p>
                  </a:txBody>
                  <a:tcPr marL="0" marR="0" marT="0" marB="0"/>
                </a:tc>
                <a:tc>
                  <a:txBody>
                    <a:bodyPr/>
                    <a:lstStyle/>
                    <a:p>
                      <a:pPr marL="0" marR="0" algn="ctr">
                        <a:lnSpc>
                          <a:spcPct val="115000"/>
                        </a:lnSpc>
                        <a:spcBef>
                          <a:spcPts val="0"/>
                        </a:spcBef>
                        <a:spcAft>
                          <a:spcPts val="1000"/>
                        </a:spcAft>
                      </a:pPr>
                      <a:r>
                        <a:rPr lang="en-IN" sz="1400" dirty="0">
                          <a:effectLst/>
                        </a:rPr>
                        <a:t>2 - 6</a:t>
                      </a:r>
                      <a:endParaRPr lang="en-US" sz="1100" dirty="0">
                        <a:effectLst/>
                        <a:latin typeface="Calibri"/>
                        <a:ea typeface="Times New Roman"/>
                        <a:cs typeface="Times New Roman"/>
                      </a:endParaRPr>
                    </a:p>
                  </a:txBody>
                  <a:tcPr marL="0" marR="0" marT="0" marB="0"/>
                </a:tc>
                <a:tc>
                  <a:txBody>
                    <a:bodyPr/>
                    <a:lstStyle/>
                    <a:p>
                      <a:pPr marL="0" marR="0" algn="ctr">
                        <a:lnSpc>
                          <a:spcPct val="115000"/>
                        </a:lnSpc>
                        <a:spcBef>
                          <a:spcPts val="0"/>
                        </a:spcBef>
                        <a:spcAft>
                          <a:spcPts val="1000"/>
                        </a:spcAft>
                      </a:pPr>
                      <a:r>
                        <a:rPr lang="en-IN" sz="1400">
                          <a:effectLst/>
                        </a:rPr>
                        <a:t>6 - 10</a:t>
                      </a:r>
                      <a:endParaRPr lang="en-US" sz="1100">
                        <a:effectLst/>
                        <a:latin typeface="Calibri"/>
                        <a:ea typeface="Times New Roman"/>
                        <a:cs typeface="Times New Roman"/>
                      </a:endParaRPr>
                    </a:p>
                  </a:txBody>
                  <a:tcPr marL="0" marR="0" marT="0" marB="0"/>
                </a:tc>
                <a:tc>
                  <a:txBody>
                    <a:bodyPr/>
                    <a:lstStyle/>
                    <a:p>
                      <a:pPr marL="0" marR="0" algn="ctr">
                        <a:lnSpc>
                          <a:spcPct val="115000"/>
                        </a:lnSpc>
                        <a:spcBef>
                          <a:spcPts val="0"/>
                        </a:spcBef>
                        <a:spcAft>
                          <a:spcPts val="1000"/>
                        </a:spcAft>
                      </a:pPr>
                      <a:r>
                        <a:rPr lang="en-IN" sz="1400">
                          <a:effectLst/>
                        </a:rPr>
                        <a:t>10 - 14</a:t>
                      </a:r>
                      <a:endParaRPr lang="en-US" sz="1100">
                        <a:effectLst/>
                        <a:latin typeface="Calibri"/>
                        <a:ea typeface="Times New Roman"/>
                        <a:cs typeface="Times New Roman"/>
                      </a:endParaRPr>
                    </a:p>
                  </a:txBody>
                  <a:tcPr marL="0" marR="0" marT="0" marB="0"/>
                </a:tc>
                <a:tc>
                  <a:txBody>
                    <a:bodyPr/>
                    <a:lstStyle/>
                    <a:p>
                      <a:pPr marL="0" marR="0" algn="ctr">
                        <a:lnSpc>
                          <a:spcPct val="115000"/>
                        </a:lnSpc>
                        <a:spcBef>
                          <a:spcPts val="0"/>
                        </a:spcBef>
                        <a:spcAft>
                          <a:spcPts val="1000"/>
                        </a:spcAft>
                      </a:pPr>
                      <a:r>
                        <a:rPr lang="en-IN" sz="1400">
                          <a:effectLst/>
                        </a:rPr>
                        <a:t>14 - 18</a:t>
                      </a:r>
                      <a:endParaRPr lang="en-US" sz="1100">
                        <a:effectLst/>
                        <a:latin typeface="Calibri"/>
                        <a:ea typeface="Times New Roman"/>
                        <a:cs typeface="Times New Roman"/>
                      </a:endParaRPr>
                    </a:p>
                  </a:txBody>
                  <a:tcPr marL="0" marR="0" marT="0" marB="0"/>
                </a:tc>
                <a:tc>
                  <a:txBody>
                    <a:bodyPr/>
                    <a:lstStyle/>
                    <a:p>
                      <a:pPr marL="0" marR="0" algn="ctr">
                        <a:lnSpc>
                          <a:spcPct val="115000"/>
                        </a:lnSpc>
                        <a:spcBef>
                          <a:spcPts val="0"/>
                        </a:spcBef>
                        <a:spcAft>
                          <a:spcPts val="1000"/>
                        </a:spcAft>
                      </a:pPr>
                      <a:r>
                        <a:rPr lang="en-IN" sz="1400">
                          <a:effectLst/>
                        </a:rPr>
                        <a:t>18 - 22</a:t>
                      </a:r>
                      <a:endParaRPr lang="en-US" sz="1100">
                        <a:effectLst/>
                        <a:latin typeface="Calibri"/>
                        <a:ea typeface="Times New Roman"/>
                        <a:cs typeface="Times New Roman"/>
                      </a:endParaRPr>
                    </a:p>
                  </a:txBody>
                  <a:tcPr marL="0" marR="0" marT="0" marB="0"/>
                </a:tc>
                <a:tc>
                  <a:txBody>
                    <a:bodyPr/>
                    <a:lstStyle/>
                    <a:p>
                      <a:pPr marL="0" marR="0" algn="ctr">
                        <a:lnSpc>
                          <a:spcPct val="115000"/>
                        </a:lnSpc>
                        <a:spcBef>
                          <a:spcPts val="0"/>
                        </a:spcBef>
                        <a:spcAft>
                          <a:spcPts val="1000"/>
                        </a:spcAft>
                      </a:pPr>
                      <a:r>
                        <a:rPr lang="en-IN" sz="1400">
                          <a:effectLst/>
                        </a:rPr>
                        <a:t>Total</a:t>
                      </a:r>
                      <a:endParaRPr lang="en-US" sz="1100">
                        <a:effectLst/>
                        <a:latin typeface="Calibri"/>
                        <a:ea typeface="Times New Roman"/>
                        <a:cs typeface="Times New Roman"/>
                      </a:endParaRPr>
                    </a:p>
                  </a:txBody>
                  <a:tcPr marL="0" marR="0" marT="0" marB="0"/>
                </a:tc>
                <a:extLst>
                  <a:ext uri="{0D108BD9-81ED-4DB2-BD59-A6C34878D82A}">
                    <a16:rowId xmlns:a16="http://schemas.microsoft.com/office/drawing/2014/main" xmlns="" val="10000"/>
                  </a:ext>
                </a:extLst>
              </a:tr>
              <a:tr h="245364">
                <a:tc>
                  <a:txBody>
                    <a:bodyPr/>
                    <a:lstStyle/>
                    <a:p>
                      <a:pPr marL="0" marR="0">
                        <a:lnSpc>
                          <a:spcPct val="115000"/>
                        </a:lnSpc>
                        <a:spcBef>
                          <a:spcPts val="0"/>
                        </a:spcBef>
                        <a:spcAft>
                          <a:spcPts val="0"/>
                        </a:spcAft>
                      </a:pPr>
                      <a:r>
                        <a:rPr lang="en-IN" sz="1400">
                          <a:effectLst/>
                        </a:rPr>
                        <a:t>Frequency</a:t>
                      </a:r>
                      <a:endParaRPr lang="en-US" sz="1100">
                        <a:effectLst/>
                        <a:latin typeface="Calibri"/>
                        <a:ea typeface="Times New Roman"/>
                        <a:cs typeface="Times New Roman"/>
                      </a:endParaRPr>
                    </a:p>
                  </a:txBody>
                  <a:tcPr marL="0" marR="0" marT="0" marB="0"/>
                </a:tc>
                <a:tc>
                  <a:txBody>
                    <a:bodyPr/>
                    <a:lstStyle/>
                    <a:p>
                      <a:pPr marL="0" marR="0" algn="ctr">
                        <a:lnSpc>
                          <a:spcPct val="115000"/>
                        </a:lnSpc>
                        <a:spcBef>
                          <a:spcPts val="0"/>
                        </a:spcBef>
                        <a:spcAft>
                          <a:spcPts val="1000"/>
                        </a:spcAft>
                      </a:pPr>
                      <a:r>
                        <a:rPr lang="en-IN" sz="1400">
                          <a:effectLst/>
                        </a:rPr>
                        <a:t>1</a:t>
                      </a:r>
                      <a:endParaRPr lang="en-US" sz="1100">
                        <a:effectLst/>
                        <a:latin typeface="Calibri"/>
                        <a:ea typeface="Times New Roman"/>
                        <a:cs typeface="Times New Roman"/>
                      </a:endParaRPr>
                    </a:p>
                  </a:txBody>
                  <a:tcPr marL="0" marR="0" marT="0" marB="0"/>
                </a:tc>
                <a:tc>
                  <a:txBody>
                    <a:bodyPr/>
                    <a:lstStyle/>
                    <a:p>
                      <a:pPr marL="0" marR="0" algn="ctr">
                        <a:lnSpc>
                          <a:spcPct val="115000"/>
                        </a:lnSpc>
                        <a:spcBef>
                          <a:spcPts val="0"/>
                        </a:spcBef>
                        <a:spcAft>
                          <a:spcPts val="1000"/>
                        </a:spcAft>
                      </a:pPr>
                      <a:r>
                        <a:rPr lang="en-IN" sz="1400">
                          <a:effectLst/>
                        </a:rPr>
                        <a:t>9</a:t>
                      </a:r>
                      <a:endParaRPr lang="en-US" sz="1100">
                        <a:effectLst/>
                        <a:latin typeface="Calibri"/>
                        <a:ea typeface="Times New Roman"/>
                        <a:cs typeface="Times New Roman"/>
                      </a:endParaRPr>
                    </a:p>
                  </a:txBody>
                  <a:tcPr marL="0" marR="0" marT="0" marB="0"/>
                </a:tc>
                <a:tc>
                  <a:txBody>
                    <a:bodyPr/>
                    <a:lstStyle/>
                    <a:p>
                      <a:pPr marL="0" marR="0" algn="ctr">
                        <a:lnSpc>
                          <a:spcPct val="115000"/>
                        </a:lnSpc>
                        <a:spcBef>
                          <a:spcPts val="0"/>
                        </a:spcBef>
                        <a:spcAft>
                          <a:spcPts val="1000"/>
                        </a:spcAft>
                      </a:pPr>
                      <a:r>
                        <a:rPr lang="en-IN" sz="1400">
                          <a:effectLst/>
                        </a:rPr>
                        <a:t>21</a:t>
                      </a:r>
                      <a:endParaRPr lang="en-US" sz="1100">
                        <a:effectLst/>
                        <a:latin typeface="Calibri"/>
                        <a:ea typeface="Times New Roman"/>
                        <a:cs typeface="Times New Roman"/>
                      </a:endParaRPr>
                    </a:p>
                  </a:txBody>
                  <a:tcPr marL="0" marR="0" marT="0" marB="0"/>
                </a:tc>
                <a:tc>
                  <a:txBody>
                    <a:bodyPr/>
                    <a:lstStyle/>
                    <a:p>
                      <a:pPr marL="0" marR="0" algn="ctr">
                        <a:lnSpc>
                          <a:spcPct val="115000"/>
                        </a:lnSpc>
                        <a:spcBef>
                          <a:spcPts val="0"/>
                        </a:spcBef>
                        <a:spcAft>
                          <a:spcPts val="1000"/>
                        </a:spcAft>
                      </a:pPr>
                      <a:r>
                        <a:rPr lang="en-IN" sz="1400">
                          <a:effectLst/>
                        </a:rPr>
                        <a:t>47</a:t>
                      </a:r>
                      <a:endParaRPr lang="en-US" sz="1100">
                        <a:effectLst/>
                        <a:latin typeface="Calibri"/>
                        <a:ea typeface="Times New Roman"/>
                        <a:cs typeface="Times New Roman"/>
                      </a:endParaRPr>
                    </a:p>
                  </a:txBody>
                  <a:tcPr marL="0" marR="0" marT="0" marB="0"/>
                </a:tc>
                <a:tc>
                  <a:txBody>
                    <a:bodyPr/>
                    <a:lstStyle/>
                    <a:p>
                      <a:pPr marL="0" marR="0" algn="ctr">
                        <a:lnSpc>
                          <a:spcPct val="115000"/>
                        </a:lnSpc>
                        <a:spcBef>
                          <a:spcPts val="0"/>
                        </a:spcBef>
                        <a:spcAft>
                          <a:spcPts val="1000"/>
                        </a:spcAft>
                      </a:pPr>
                      <a:r>
                        <a:rPr lang="en-IN" sz="1400">
                          <a:effectLst/>
                        </a:rPr>
                        <a:t>52</a:t>
                      </a:r>
                      <a:endParaRPr lang="en-US" sz="1100">
                        <a:effectLst/>
                        <a:latin typeface="Calibri"/>
                        <a:ea typeface="Times New Roman"/>
                        <a:cs typeface="Times New Roman"/>
                      </a:endParaRPr>
                    </a:p>
                  </a:txBody>
                  <a:tcPr marL="0" marR="0" marT="0" marB="0"/>
                </a:tc>
                <a:tc>
                  <a:txBody>
                    <a:bodyPr/>
                    <a:lstStyle/>
                    <a:p>
                      <a:pPr marL="0" marR="0" algn="ctr">
                        <a:lnSpc>
                          <a:spcPct val="115000"/>
                        </a:lnSpc>
                        <a:spcBef>
                          <a:spcPts val="0"/>
                        </a:spcBef>
                        <a:spcAft>
                          <a:spcPts val="1000"/>
                        </a:spcAft>
                      </a:pPr>
                      <a:r>
                        <a:rPr lang="en-IN" sz="1400" dirty="0">
                          <a:effectLst/>
                        </a:rPr>
                        <a:t>130</a:t>
                      </a:r>
                      <a:endParaRPr lang="en-US" sz="1100" dirty="0">
                        <a:effectLst/>
                        <a:latin typeface="Calibri"/>
                        <a:ea typeface="Times New Roman"/>
                        <a:cs typeface="Times New Roman"/>
                      </a:endParaRPr>
                    </a:p>
                  </a:txBody>
                  <a:tcPr marL="0" marR="0" marT="0" marB="0"/>
                </a:tc>
                <a:extLst>
                  <a:ext uri="{0D108BD9-81ED-4DB2-BD59-A6C34878D82A}">
                    <a16:rowId xmlns:a16="http://schemas.microsoft.com/office/drawing/2014/main" xmlns="" val="10001"/>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xmlns="" val="1413425794"/>
              </p:ext>
            </p:extLst>
          </p:nvPr>
        </p:nvGraphicFramePr>
        <p:xfrm>
          <a:off x="304800" y="2057400"/>
          <a:ext cx="7772400" cy="2096262"/>
        </p:xfrm>
        <a:graphic>
          <a:graphicData uri="http://schemas.openxmlformats.org/drawingml/2006/table">
            <a:tbl>
              <a:tblPr firstRow="1" firstCol="1" bandRow="1">
                <a:tableStyleId>{5C22544A-7EE6-4342-B048-85BDC9FD1C3A}</a:tableStyleId>
              </a:tblPr>
              <a:tblGrid>
                <a:gridCol w="1554480">
                  <a:extLst>
                    <a:ext uri="{9D8B030D-6E8A-4147-A177-3AD203B41FA5}">
                      <a16:colId xmlns:a16="http://schemas.microsoft.com/office/drawing/2014/main" xmlns="" val="20000"/>
                    </a:ext>
                  </a:extLst>
                </a:gridCol>
                <a:gridCol w="1554480">
                  <a:extLst>
                    <a:ext uri="{9D8B030D-6E8A-4147-A177-3AD203B41FA5}">
                      <a16:colId xmlns:a16="http://schemas.microsoft.com/office/drawing/2014/main" xmlns="" val="20001"/>
                    </a:ext>
                  </a:extLst>
                </a:gridCol>
                <a:gridCol w="1554480">
                  <a:extLst>
                    <a:ext uri="{9D8B030D-6E8A-4147-A177-3AD203B41FA5}">
                      <a16:colId xmlns:a16="http://schemas.microsoft.com/office/drawing/2014/main" xmlns="" val="20002"/>
                    </a:ext>
                  </a:extLst>
                </a:gridCol>
                <a:gridCol w="1554480">
                  <a:extLst>
                    <a:ext uri="{9D8B030D-6E8A-4147-A177-3AD203B41FA5}">
                      <a16:colId xmlns:a16="http://schemas.microsoft.com/office/drawing/2014/main" xmlns="" val="20003"/>
                    </a:ext>
                  </a:extLst>
                </a:gridCol>
                <a:gridCol w="1554480">
                  <a:extLst>
                    <a:ext uri="{9D8B030D-6E8A-4147-A177-3AD203B41FA5}">
                      <a16:colId xmlns:a16="http://schemas.microsoft.com/office/drawing/2014/main" xmlns="" val="20004"/>
                    </a:ext>
                  </a:extLst>
                </a:gridCol>
              </a:tblGrid>
              <a:tr h="0">
                <a:tc>
                  <a:txBody>
                    <a:bodyPr/>
                    <a:lstStyle/>
                    <a:p>
                      <a:pPr marL="0" marR="0" algn="ctr">
                        <a:lnSpc>
                          <a:spcPct val="115000"/>
                        </a:lnSpc>
                        <a:spcBef>
                          <a:spcPts val="0"/>
                        </a:spcBef>
                        <a:spcAft>
                          <a:spcPts val="1000"/>
                        </a:spcAft>
                      </a:pPr>
                      <a:r>
                        <a:rPr lang="en-IN" sz="1400" dirty="0">
                          <a:effectLst/>
                        </a:rPr>
                        <a:t>Cost</a:t>
                      </a:r>
                      <a:endParaRPr lang="en-US" sz="1100" dirty="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a:effectLst/>
                        </a:rPr>
                        <a:t>Frequency</a:t>
                      </a:r>
                      <a:br>
                        <a:rPr lang="en-IN" sz="1400">
                          <a:effectLst/>
                        </a:rPr>
                      </a:br>
                      <a:r>
                        <a:rPr lang="en-IN" sz="1400">
                          <a:effectLst/>
                        </a:rPr>
                        <a:t>f</a:t>
                      </a:r>
                      <a:r>
                        <a:rPr lang="en-IN" sz="1400" baseline="-25000">
                          <a:effectLst/>
                        </a:rPr>
                        <a:t>i</a:t>
                      </a:r>
                      <a:r>
                        <a:rPr lang="en-IN" sz="1400">
                          <a:effectLst/>
                        </a:rPr>
                        <a:t> </a:t>
                      </a:r>
                      <a:endParaRPr lang="en-US" sz="11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a:effectLst/>
                        </a:rPr>
                        <a:t>Midvalue </a:t>
                      </a:r>
                      <a:br>
                        <a:rPr lang="en-IN" sz="1400">
                          <a:effectLst/>
                        </a:rPr>
                      </a:br>
                      <a:r>
                        <a:rPr lang="en-IN" sz="1400">
                          <a:effectLst/>
                        </a:rPr>
                        <a:t>x</a:t>
                      </a:r>
                      <a:r>
                        <a:rPr lang="en-IN" sz="1400" baseline="-25000">
                          <a:effectLst/>
                        </a:rPr>
                        <a:t>i</a:t>
                      </a:r>
                      <a:endParaRPr lang="en-US" sz="11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dirty="0">
                          <a:effectLst/>
                        </a:rPr>
                        <a:t>d</a:t>
                      </a:r>
                      <a:r>
                        <a:rPr lang="en-IN" sz="1400" baseline="-25000" dirty="0">
                          <a:effectLst/>
                        </a:rPr>
                        <a:t>i</a:t>
                      </a:r>
                      <a:r>
                        <a:rPr lang="en-IN" sz="1400" dirty="0">
                          <a:effectLst/>
                        </a:rPr>
                        <a:t> = x</a:t>
                      </a:r>
                      <a:r>
                        <a:rPr lang="en-IN" sz="1400" baseline="-25000" dirty="0">
                          <a:effectLst/>
                        </a:rPr>
                        <a:t>i</a:t>
                      </a:r>
                      <a:r>
                        <a:rPr lang="en-IN" sz="1400" dirty="0">
                          <a:effectLst/>
                        </a:rPr>
                        <a:t> - a</a:t>
                      </a:r>
                      <a:endParaRPr lang="en-US" sz="1100" dirty="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a:effectLst/>
                        </a:rPr>
                        <a:t>f</a:t>
                      </a:r>
                      <a:r>
                        <a:rPr lang="en-IN" sz="1400" baseline="-25000">
                          <a:effectLst/>
                        </a:rPr>
                        <a:t>i</a:t>
                      </a:r>
                      <a:r>
                        <a:rPr lang="en-IN" sz="1400">
                          <a:effectLst/>
                        </a:rPr>
                        <a:t>d</a:t>
                      </a:r>
                      <a:r>
                        <a:rPr lang="en-IN" sz="1400" baseline="-25000">
                          <a:effectLst/>
                        </a:rPr>
                        <a:t>i</a:t>
                      </a:r>
                      <a:endParaRPr lang="en-US" sz="1100">
                        <a:effectLst/>
                        <a:latin typeface="Calibri"/>
                        <a:ea typeface="Times New Roman"/>
                        <a:cs typeface="Times New Roman"/>
                      </a:endParaRPr>
                    </a:p>
                  </a:txBody>
                  <a:tcPr marL="9525" marR="9525" marT="9525" marB="9525"/>
                </a:tc>
                <a:extLst>
                  <a:ext uri="{0D108BD9-81ED-4DB2-BD59-A6C34878D82A}">
                    <a16:rowId xmlns:a16="http://schemas.microsoft.com/office/drawing/2014/main" xmlns="" val="10000"/>
                  </a:ext>
                </a:extLst>
              </a:tr>
              <a:tr h="0">
                <a:tc>
                  <a:txBody>
                    <a:bodyPr/>
                    <a:lstStyle/>
                    <a:p>
                      <a:pPr marL="0" marR="0" algn="ctr">
                        <a:lnSpc>
                          <a:spcPct val="115000"/>
                        </a:lnSpc>
                        <a:spcBef>
                          <a:spcPts val="0"/>
                        </a:spcBef>
                        <a:spcAft>
                          <a:spcPts val="1000"/>
                        </a:spcAft>
                      </a:pPr>
                      <a:r>
                        <a:rPr lang="en-IN" sz="1400" dirty="0">
                          <a:effectLst/>
                        </a:rPr>
                        <a:t>2-6 </a:t>
                      </a:r>
                      <a:endParaRPr lang="en-US" sz="1100" dirty="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a:effectLst/>
                        </a:rPr>
                        <a:t>1</a:t>
                      </a:r>
                      <a:endParaRPr lang="en-US" sz="11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a:effectLst/>
                        </a:rPr>
                        <a:t>4</a:t>
                      </a:r>
                      <a:endParaRPr lang="en-US" sz="11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a:effectLst/>
                        </a:rPr>
                        <a:t> - 8</a:t>
                      </a:r>
                      <a:endParaRPr lang="en-US" sz="11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a:effectLst/>
                        </a:rPr>
                        <a:t>- 8</a:t>
                      </a:r>
                      <a:endParaRPr lang="en-US" sz="1100">
                        <a:effectLst/>
                        <a:latin typeface="Calibri"/>
                        <a:ea typeface="Times New Roman"/>
                        <a:cs typeface="Times New Roman"/>
                      </a:endParaRPr>
                    </a:p>
                  </a:txBody>
                  <a:tcPr marL="9525" marR="9525" marT="9525" marB="9525"/>
                </a:tc>
                <a:extLst>
                  <a:ext uri="{0D108BD9-81ED-4DB2-BD59-A6C34878D82A}">
                    <a16:rowId xmlns:a16="http://schemas.microsoft.com/office/drawing/2014/main" xmlns="" val="10001"/>
                  </a:ext>
                </a:extLst>
              </a:tr>
              <a:tr h="0">
                <a:tc>
                  <a:txBody>
                    <a:bodyPr/>
                    <a:lstStyle/>
                    <a:p>
                      <a:pPr marL="0" marR="0" algn="ctr">
                        <a:lnSpc>
                          <a:spcPct val="115000"/>
                        </a:lnSpc>
                        <a:spcBef>
                          <a:spcPts val="0"/>
                        </a:spcBef>
                        <a:spcAft>
                          <a:spcPts val="1000"/>
                        </a:spcAft>
                      </a:pPr>
                      <a:r>
                        <a:rPr lang="en-IN" sz="1400">
                          <a:effectLst/>
                        </a:rPr>
                        <a:t>6-10</a:t>
                      </a:r>
                      <a:endParaRPr lang="en-US" sz="11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a:effectLst/>
                        </a:rPr>
                        <a:t>9</a:t>
                      </a:r>
                      <a:endParaRPr lang="en-US" sz="11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dirty="0">
                          <a:effectLst/>
                        </a:rPr>
                        <a:t>8</a:t>
                      </a:r>
                      <a:endParaRPr lang="en-US" sz="1100" dirty="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a:effectLst/>
                        </a:rPr>
                        <a:t>- 4</a:t>
                      </a:r>
                      <a:endParaRPr lang="en-US" sz="11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a:effectLst/>
                        </a:rPr>
                        <a:t>- 36</a:t>
                      </a:r>
                      <a:endParaRPr lang="en-US" sz="1100">
                        <a:effectLst/>
                        <a:latin typeface="Calibri"/>
                        <a:ea typeface="Times New Roman"/>
                        <a:cs typeface="Times New Roman"/>
                      </a:endParaRPr>
                    </a:p>
                  </a:txBody>
                  <a:tcPr marL="9525" marR="9525" marT="9525" marB="9525"/>
                </a:tc>
                <a:extLst>
                  <a:ext uri="{0D108BD9-81ED-4DB2-BD59-A6C34878D82A}">
                    <a16:rowId xmlns:a16="http://schemas.microsoft.com/office/drawing/2014/main" xmlns="" val="10002"/>
                  </a:ext>
                </a:extLst>
              </a:tr>
              <a:tr h="0">
                <a:tc>
                  <a:txBody>
                    <a:bodyPr/>
                    <a:lstStyle/>
                    <a:p>
                      <a:pPr marL="0" marR="0" algn="ctr">
                        <a:lnSpc>
                          <a:spcPct val="115000"/>
                        </a:lnSpc>
                        <a:spcBef>
                          <a:spcPts val="0"/>
                        </a:spcBef>
                        <a:spcAft>
                          <a:spcPts val="1000"/>
                        </a:spcAft>
                      </a:pPr>
                      <a:r>
                        <a:rPr lang="en-IN" sz="1400">
                          <a:effectLst/>
                        </a:rPr>
                        <a:t>10-14</a:t>
                      </a:r>
                      <a:endParaRPr lang="en-US" sz="11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a:effectLst/>
                        </a:rPr>
                        <a:t>21</a:t>
                      </a:r>
                      <a:endParaRPr lang="en-US" sz="11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a:effectLst/>
                        </a:rPr>
                        <a:t>12</a:t>
                      </a:r>
                      <a:endParaRPr lang="en-US" sz="11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a:effectLst/>
                        </a:rPr>
                        <a:t>0</a:t>
                      </a:r>
                      <a:endParaRPr lang="en-US" sz="11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a:effectLst/>
                        </a:rPr>
                        <a:t>0</a:t>
                      </a:r>
                      <a:endParaRPr lang="en-US" sz="1100">
                        <a:effectLst/>
                        <a:latin typeface="Calibri"/>
                        <a:ea typeface="Times New Roman"/>
                        <a:cs typeface="Times New Roman"/>
                      </a:endParaRPr>
                    </a:p>
                  </a:txBody>
                  <a:tcPr marL="9525" marR="9525" marT="9525" marB="9525"/>
                </a:tc>
                <a:extLst>
                  <a:ext uri="{0D108BD9-81ED-4DB2-BD59-A6C34878D82A}">
                    <a16:rowId xmlns:a16="http://schemas.microsoft.com/office/drawing/2014/main" xmlns="" val="10003"/>
                  </a:ext>
                </a:extLst>
              </a:tr>
              <a:tr h="0">
                <a:tc>
                  <a:txBody>
                    <a:bodyPr/>
                    <a:lstStyle/>
                    <a:p>
                      <a:pPr marL="0" marR="0" algn="ctr">
                        <a:lnSpc>
                          <a:spcPct val="115000"/>
                        </a:lnSpc>
                        <a:spcBef>
                          <a:spcPts val="0"/>
                        </a:spcBef>
                        <a:spcAft>
                          <a:spcPts val="1000"/>
                        </a:spcAft>
                      </a:pPr>
                      <a:r>
                        <a:rPr lang="en-IN" sz="1400">
                          <a:effectLst/>
                        </a:rPr>
                        <a:t>14-18</a:t>
                      </a:r>
                      <a:endParaRPr lang="en-US" sz="11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a:effectLst/>
                        </a:rPr>
                        <a:t>47</a:t>
                      </a:r>
                      <a:endParaRPr lang="en-US" sz="11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a:effectLst/>
                        </a:rPr>
                        <a:t>16</a:t>
                      </a:r>
                      <a:endParaRPr lang="en-US" sz="11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a:effectLst/>
                        </a:rPr>
                        <a:t>4</a:t>
                      </a:r>
                      <a:endParaRPr lang="en-US" sz="11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a:effectLst/>
                        </a:rPr>
                        <a:t>188</a:t>
                      </a:r>
                      <a:endParaRPr lang="en-US" sz="1100">
                        <a:effectLst/>
                        <a:latin typeface="Calibri"/>
                        <a:ea typeface="Times New Roman"/>
                        <a:cs typeface="Times New Roman"/>
                      </a:endParaRPr>
                    </a:p>
                  </a:txBody>
                  <a:tcPr marL="9525" marR="9525" marT="9525" marB="9525"/>
                </a:tc>
                <a:extLst>
                  <a:ext uri="{0D108BD9-81ED-4DB2-BD59-A6C34878D82A}">
                    <a16:rowId xmlns:a16="http://schemas.microsoft.com/office/drawing/2014/main" xmlns="" val="10004"/>
                  </a:ext>
                </a:extLst>
              </a:tr>
              <a:tr h="0">
                <a:tc>
                  <a:txBody>
                    <a:bodyPr/>
                    <a:lstStyle/>
                    <a:p>
                      <a:pPr marL="0" marR="0" algn="ctr">
                        <a:lnSpc>
                          <a:spcPct val="115000"/>
                        </a:lnSpc>
                        <a:spcBef>
                          <a:spcPts val="0"/>
                        </a:spcBef>
                        <a:spcAft>
                          <a:spcPts val="1000"/>
                        </a:spcAft>
                      </a:pPr>
                      <a:r>
                        <a:rPr lang="en-IN" sz="1400">
                          <a:effectLst/>
                        </a:rPr>
                        <a:t>18-22</a:t>
                      </a:r>
                      <a:endParaRPr lang="en-US" sz="11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dirty="0">
                          <a:effectLst/>
                        </a:rPr>
                        <a:t>52</a:t>
                      </a:r>
                      <a:endParaRPr lang="en-US" sz="1100" dirty="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a:effectLst/>
                        </a:rPr>
                        <a:t>20</a:t>
                      </a:r>
                      <a:endParaRPr lang="en-US" sz="11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a:effectLst/>
                        </a:rPr>
                        <a:t>8</a:t>
                      </a:r>
                      <a:endParaRPr lang="en-US" sz="11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a:effectLst/>
                        </a:rPr>
                        <a:t>416</a:t>
                      </a:r>
                      <a:endParaRPr lang="en-US" sz="1100">
                        <a:effectLst/>
                        <a:latin typeface="Calibri"/>
                        <a:ea typeface="Times New Roman"/>
                        <a:cs typeface="Times New Roman"/>
                      </a:endParaRPr>
                    </a:p>
                  </a:txBody>
                  <a:tcPr marL="9525" marR="9525" marT="9525" marB="9525"/>
                </a:tc>
                <a:extLst>
                  <a:ext uri="{0D108BD9-81ED-4DB2-BD59-A6C34878D82A}">
                    <a16:rowId xmlns:a16="http://schemas.microsoft.com/office/drawing/2014/main" xmlns="" val="10005"/>
                  </a:ext>
                </a:extLst>
              </a:tr>
              <a:tr h="0">
                <a:tc>
                  <a:txBody>
                    <a:bodyPr/>
                    <a:lstStyle/>
                    <a:p>
                      <a:pPr marL="0" marR="0" algn="ctr">
                        <a:lnSpc>
                          <a:spcPct val="115000"/>
                        </a:lnSpc>
                        <a:spcBef>
                          <a:spcPts val="0"/>
                        </a:spcBef>
                        <a:spcAft>
                          <a:spcPts val="1000"/>
                        </a:spcAft>
                      </a:pPr>
                      <a:r>
                        <a:rPr lang="en-IN" sz="1400">
                          <a:effectLst/>
                        </a:rPr>
                        <a:t>Total</a:t>
                      </a:r>
                      <a:endParaRPr lang="en-US" sz="11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dirty="0">
                          <a:effectLst/>
                        </a:rPr>
                        <a:t> </a:t>
                      </a:r>
                      <a:r>
                        <a:rPr lang="en-US" sz="1400" dirty="0">
                          <a:effectLst/>
                        </a:rPr>
                        <a:t> </a:t>
                      </a:r>
                      <a:r>
                        <a:rPr lang="en-IN" sz="1400" dirty="0">
                          <a:effectLst/>
                        </a:rPr>
                        <a:t>f</a:t>
                      </a:r>
                      <a:r>
                        <a:rPr lang="en-IN" sz="1400" baseline="-25000" dirty="0">
                          <a:effectLst/>
                        </a:rPr>
                        <a:t>i</a:t>
                      </a:r>
                      <a:r>
                        <a:rPr lang="en-IN" sz="1400" dirty="0">
                          <a:effectLst/>
                        </a:rPr>
                        <a:t> = 130</a:t>
                      </a:r>
                      <a:endParaRPr lang="en-US" sz="1100" dirty="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a:effectLst/>
                        </a:rPr>
                        <a:t>60</a:t>
                      </a:r>
                      <a:endParaRPr lang="en-US" sz="11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a:effectLst/>
                        </a:rPr>
                        <a:t> </a:t>
                      </a:r>
                      <a:endParaRPr lang="en-US" sz="11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dirty="0">
                          <a:effectLst/>
                        </a:rPr>
                        <a:t> </a:t>
                      </a:r>
                      <a:r>
                        <a:rPr lang="en-IN" sz="1400" dirty="0" err="1">
                          <a:effectLst/>
                        </a:rPr>
                        <a:t>f</a:t>
                      </a:r>
                      <a:r>
                        <a:rPr lang="en-IN" sz="1400" baseline="-25000" dirty="0" err="1">
                          <a:effectLst/>
                        </a:rPr>
                        <a:t>i</a:t>
                      </a:r>
                      <a:r>
                        <a:rPr lang="en-IN" sz="1400" dirty="0" err="1">
                          <a:effectLst/>
                        </a:rPr>
                        <a:t>d</a:t>
                      </a:r>
                      <a:r>
                        <a:rPr lang="en-IN" sz="1400" baseline="-25000" dirty="0" err="1">
                          <a:effectLst/>
                        </a:rPr>
                        <a:t>i</a:t>
                      </a:r>
                      <a:r>
                        <a:rPr lang="en-IN" sz="1400" dirty="0">
                          <a:effectLst/>
                        </a:rPr>
                        <a:t> = 560</a:t>
                      </a:r>
                      <a:endParaRPr lang="en-US" sz="1100" dirty="0">
                        <a:effectLst/>
                        <a:latin typeface="Calibri"/>
                        <a:ea typeface="Times New Roman"/>
                        <a:cs typeface="Times New Roman"/>
                      </a:endParaRPr>
                    </a:p>
                  </a:txBody>
                  <a:tcPr marL="9525" marR="9525" marT="9525" marB="9525"/>
                </a:tc>
                <a:extLst>
                  <a:ext uri="{0D108BD9-81ED-4DB2-BD59-A6C34878D82A}">
                    <a16:rowId xmlns:a16="http://schemas.microsoft.com/office/drawing/2014/main" xmlns="" val="10006"/>
                  </a:ext>
                </a:extLst>
              </a:tr>
            </a:tbl>
          </a:graphicData>
        </a:graphic>
      </p:graphicFrame>
      <p:pic>
        <p:nvPicPr>
          <p:cNvPr id="9" name="Picture 8" descr="http://server/tlm/imgRep/105/0081/14.gif"/>
          <p:cNvPicPr/>
          <p:nvPr/>
        </p:nvPicPr>
        <p:blipFill>
          <a:blip r:embed="rId3"/>
          <a:srcRect/>
          <a:stretch>
            <a:fillRect/>
          </a:stretch>
        </p:blipFill>
        <p:spPr bwMode="auto">
          <a:xfrm>
            <a:off x="2819400" y="5339118"/>
            <a:ext cx="685800" cy="304800"/>
          </a:xfrm>
          <a:prstGeom prst="rect">
            <a:avLst/>
          </a:prstGeom>
          <a:noFill/>
          <a:ln w="9525">
            <a:noFill/>
            <a:miter lim="800000"/>
            <a:headEnd/>
            <a:tailEnd/>
          </a:ln>
        </p:spPr>
      </p:pic>
      <p:pic>
        <p:nvPicPr>
          <p:cNvPr id="10" name="Picture 9" descr="http://server/tlm/imgRep/105/0081/11.gif"/>
          <p:cNvPicPr/>
          <p:nvPr/>
        </p:nvPicPr>
        <p:blipFill>
          <a:blip r:embed="rId4"/>
          <a:srcRect/>
          <a:stretch>
            <a:fillRect/>
          </a:stretch>
        </p:blipFill>
        <p:spPr bwMode="auto">
          <a:xfrm>
            <a:off x="6781800" y="3886200"/>
            <a:ext cx="142875" cy="161925"/>
          </a:xfrm>
          <a:prstGeom prst="rect">
            <a:avLst/>
          </a:prstGeom>
          <a:noFill/>
          <a:ln w="9525">
            <a:noFill/>
            <a:miter lim="800000"/>
            <a:headEnd/>
            <a:tailEnd/>
          </a:ln>
        </p:spPr>
      </p:pic>
      <p:pic>
        <p:nvPicPr>
          <p:cNvPr id="11" name="Picture 10" descr="http://server/tlm/imgRep/105/0081/11.gif"/>
          <p:cNvPicPr/>
          <p:nvPr/>
        </p:nvPicPr>
        <p:blipFill>
          <a:blip r:embed="rId4"/>
          <a:srcRect/>
          <a:stretch>
            <a:fillRect/>
          </a:stretch>
        </p:blipFill>
        <p:spPr bwMode="auto">
          <a:xfrm>
            <a:off x="2219325" y="3886200"/>
            <a:ext cx="142875" cy="161925"/>
          </a:xfrm>
          <a:prstGeom prst="rect">
            <a:avLst/>
          </a:prstGeom>
          <a:noFill/>
          <a:ln w="9525">
            <a:noFill/>
            <a:miter lim="800000"/>
            <a:headEnd/>
            <a:tailEnd/>
          </a:ln>
        </p:spPr>
      </p:pic>
      <mc:AlternateContent xmlns:mc="http://schemas.openxmlformats.org/markup-compatibility/2006">
        <mc:Choice xmlns:a14="http://schemas.microsoft.com/office/drawing/2010/main" xmlns="" Requires="a14">
          <p:sp>
            <p:nvSpPr>
              <p:cNvPr id="2" name="Rectangle 1"/>
              <p:cNvSpPr/>
              <p:nvPr/>
            </p:nvSpPr>
            <p:spPr>
              <a:xfrm>
                <a:off x="899592" y="5199867"/>
                <a:ext cx="1550746" cy="583301"/>
              </a:xfrm>
              <a:prstGeom prst="rect">
                <a:avLst/>
              </a:prstGeom>
            </p:spPr>
            <p:txBody>
              <a:bodyPr wrap="none">
                <a:spAutoFit/>
              </a:bodyPr>
              <a:lstStyle/>
              <a:p>
                <a:r>
                  <a:rPr lang="en-IN" dirty="0"/>
                  <a:t>( </a:t>
                </a:r>
                <a14:m>
                  <m:oMath xmlns:m="http://schemas.openxmlformats.org/officeDocument/2006/math">
                    <m:bar>
                      <m:barPr>
                        <m:pos m:val="top"/>
                        <m:ctrlPr>
                          <a:rPr lang="en-US" i="1">
                            <a:latin typeface="Cambria Math" panose="02040503050406030204" pitchFamily="18" charset="0"/>
                          </a:rPr>
                        </m:ctrlPr>
                      </m:barPr>
                      <m:e>
                        <m:r>
                          <a:rPr lang="en-IN" i="1">
                            <a:latin typeface="Cambria Math"/>
                          </a:rPr>
                          <m:t>𝑥</m:t>
                        </m:r>
                      </m:e>
                    </m:bar>
                  </m:oMath>
                </a14:m>
                <a:r>
                  <a:rPr lang="en-IN" dirty="0"/>
                  <a:t>) = a + </a:t>
                </a:r>
                <a14:m>
                  <m:oMath xmlns:m="http://schemas.openxmlformats.org/officeDocument/2006/math">
                    <m:f>
                      <m:fPr>
                        <m:ctrlPr>
                          <a:rPr lang="en-US" i="1">
                            <a:latin typeface="Cambria Math" panose="02040503050406030204" pitchFamily="18" charset="0"/>
                          </a:rPr>
                        </m:ctrlPr>
                      </m:fPr>
                      <m:num>
                        <m:nary>
                          <m:naryPr>
                            <m:chr m:val="∑"/>
                            <m:limLoc m:val="undOvr"/>
                            <m:subHide m:val="on"/>
                            <m:supHide m:val="on"/>
                            <m:ctrlPr>
                              <a:rPr lang="en-US" i="1">
                                <a:latin typeface="Cambria Math" panose="02040503050406030204" pitchFamily="18" charset="0"/>
                              </a:rPr>
                            </m:ctrlPr>
                          </m:naryPr>
                          <m:sub/>
                          <m:sup/>
                          <m:e>
                            <m:sSub>
                              <m:sSubPr>
                                <m:ctrlPr>
                                  <a:rPr lang="en-US" i="1">
                                    <a:latin typeface="Cambria Math" panose="02040503050406030204" pitchFamily="18" charset="0"/>
                                  </a:rPr>
                                </m:ctrlPr>
                              </m:sSubPr>
                              <m:e>
                                <m:r>
                                  <a:rPr lang="en-IN" i="1">
                                    <a:latin typeface="Cambria Math"/>
                                  </a:rPr>
                                  <m:t>𝑓</m:t>
                                </m:r>
                              </m:e>
                              <m:sub>
                                <m:r>
                                  <a:rPr lang="en-IN" i="1">
                                    <a:latin typeface="Cambria Math"/>
                                  </a:rPr>
                                  <m:t>𝑖</m:t>
                                </m:r>
                              </m:sub>
                            </m:sSub>
                            <m:sSub>
                              <m:sSubPr>
                                <m:ctrlPr>
                                  <a:rPr lang="en-US" i="1">
                                    <a:latin typeface="Cambria Math" panose="02040503050406030204" pitchFamily="18" charset="0"/>
                                  </a:rPr>
                                </m:ctrlPr>
                              </m:sSubPr>
                              <m:e>
                                <m:r>
                                  <a:rPr lang="en-IN" i="1">
                                    <a:latin typeface="Cambria Math"/>
                                  </a:rPr>
                                  <m:t>𝑑</m:t>
                                </m:r>
                              </m:e>
                              <m:sub>
                                <m:r>
                                  <a:rPr lang="en-IN" i="1">
                                    <a:latin typeface="Cambria Math"/>
                                  </a:rPr>
                                  <m:t>𝑖</m:t>
                                </m:r>
                              </m:sub>
                            </m:sSub>
                          </m:e>
                        </m:nary>
                      </m:num>
                      <m:den>
                        <m:nary>
                          <m:naryPr>
                            <m:chr m:val="∑"/>
                            <m:limLoc m:val="undOvr"/>
                            <m:subHide m:val="on"/>
                            <m:supHide m:val="on"/>
                            <m:ctrlPr>
                              <a:rPr lang="en-US" i="1">
                                <a:latin typeface="Cambria Math" panose="02040503050406030204" pitchFamily="18" charset="0"/>
                              </a:rPr>
                            </m:ctrlPr>
                          </m:naryPr>
                          <m:sub/>
                          <m:sup/>
                          <m:e>
                            <m:sSub>
                              <m:sSubPr>
                                <m:ctrlPr>
                                  <a:rPr lang="en-US" i="1">
                                    <a:latin typeface="Cambria Math" panose="02040503050406030204" pitchFamily="18" charset="0"/>
                                  </a:rPr>
                                </m:ctrlPr>
                              </m:sSubPr>
                              <m:e>
                                <m:r>
                                  <a:rPr lang="en-IN" i="1">
                                    <a:latin typeface="Cambria Math"/>
                                  </a:rPr>
                                  <m:t>𝑓</m:t>
                                </m:r>
                              </m:e>
                              <m:sub>
                                <m:r>
                                  <a:rPr lang="en-IN" i="1">
                                    <a:latin typeface="Cambria Math"/>
                                  </a:rPr>
                                  <m:t>𝑖</m:t>
                                </m:r>
                              </m:sub>
                            </m:sSub>
                          </m:e>
                        </m:nary>
                      </m:den>
                    </m:f>
                  </m:oMath>
                </a14:m>
                <a:endParaRPr lang="en-US" dirty="0"/>
              </a:p>
            </p:txBody>
          </p:sp>
        </mc:Choice>
        <mc:Fallback>
          <p:sp>
            <p:nvSpPr>
              <p:cNvPr id="2" name="Rectangle 1"/>
              <p:cNvSpPr>
                <a:spLocks noRot="1" noChangeAspect="1" noMove="1" noResize="1" noEditPoints="1" noAdjustHandles="1" noChangeArrowheads="1" noChangeShapeType="1" noTextEdit="1"/>
              </p:cNvSpPr>
              <p:nvPr/>
            </p:nvSpPr>
            <p:spPr>
              <a:xfrm>
                <a:off x="899592" y="5199867"/>
                <a:ext cx="1550746" cy="583301"/>
              </a:xfrm>
              <a:prstGeom prst="rect">
                <a:avLst/>
              </a:prstGeom>
              <a:blipFill rotWithShape="1">
                <a:blip r:embed="rId5"/>
                <a:stretch>
                  <a:fillRect l="-3543"/>
                </a:stretch>
              </a:blipFill>
            </p:spPr>
            <p:txBody>
              <a:bodyPr/>
              <a:lstStyle/>
              <a:p>
                <a:r>
                  <a:rPr lang="en-US">
                    <a:noFill/>
                  </a:rPr>
                  <a:t> </a:t>
                </a:r>
              </a:p>
            </p:txBody>
          </p:sp>
        </mc:Fallback>
      </mc:AlternateContent>
      <p:pic>
        <p:nvPicPr>
          <p:cNvPr id="12" name="Picture 2"/>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07503" y="5152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37630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xmlns="" Requires="a14">
          <p:sp>
            <p:nvSpPr>
              <p:cNvPr id="3" name="Content Placeholder 2"/>
              <p:cNvSpPr>
                <a:spLocks noGrp="1"/>
              </p:cNvSpPr>
              <p:nvPr>
                <p:ph sz="quarter" idx="1"/>
              </p:nvPr>
            </p:nvSpPr>
            <p:spPr>
              <a:xfrm>
                <a:off x="152400" y="152400"/>
                <a:ext cx="8839200" cy="6553200"/>
              </a:xfrm>
              <a:noFill/>
            </p:spPr>
            <p:txBody>
              <a:bodyPr>
                <a:normAutofit/>
              </a:bodyPr>
              <a:lstStyle/>
              <a:p>
                <a:pPr marL="0" indent="0">
                  <a:buNone/>
                </a:pPr>
                <a:r>
                  <a:rPr lang="en-US" sz="2000" dirty="0"/>
                  <a:t>	Example:5-The data of 30 CORONA patients attending a hospital in a month are 	given below. Find the average number of patients attending the hospital in a day, using assumed mean method</a:t>
                </a:r>
                <a:r>
                  <a:rPr lang="en-US" dirty="0"/>
                  <a:t>.</a:t>
                </a:r>
              </a:p>
              <a:p>
                <a:pPr marL="0" indent="0">
                  <a:buNone/>
                </a:pPr>
                <a:endParaRPr lang="en-US" dirty="0"/>
              </a:p>
              <a:p>
                <a:pPr marL="0" indent="0">
                  <a:buNone/>
                </a:pPr>
                <a:r>
                  <a:rPr lang="en-IN" sz="2400" dirty="0"/>
                  <a:t>Solution: Let  assumed mean (a) </a:t>
                </a:r>
                <a:r>
                  <a:rPr lang="en-IN" dirty="0"/>
                  <a:t>= 25</a:t>
                </a:r>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endParaRPr lang="en-US" dirty="0"/>
              </a:p>
              <a:p>
                <a:pPr marL="0" indent="0">
                  <a:buNone/>
                </a:pPr>
                <a:r>
                  <a:rPr lang="en-IN" sz="2000" dirty="0"/>
                  <a:t>A = 25, </a:t>
                </a:r>
                <a14:m>
                  <m:oMath xmlns:m="http://schemas.openxmlformats.org/officeDocument/2006/math">
                    <m:nary>
                      <m:naryPr>
                        <m:chr m:val="∑"/>
                        <m:limLoc m:val="undOvr"/>
                        <m:subHide m:val="on"/>
                        <m:supHide m:val="on"/>
                        <m:ctrlPr>
                          <a:rPr lang="en-US" sz="2000" i="1">
                            <a:latin typeface="Cambria Math" panose="02040503050406030204" pitchFamily="18" charset="0"/>
                          </a:rPr>
                        </m:ctrlPr>
                      </m:naryPr>
                      <m:sub/>
                      <m:sup/>
                      <m:e>
                        <m:sSub>
                          <m:sSubPr>
                            <m:ctrlPr>
                              <a:rPr lang="en-US" sz="2000" i="1">
                                <a:latin typeface="Cambria Math" panose="02040503050406030204" pitchFamily="18" charset="0"/>
                              </a:rPr>
                            </m:ctrlPr>
                          </m:sSubPr>
                          <m:e>
                            <m:r>
                              <a:rPr lang="en-IN" sz="2000" i="1">
                                <a:latin typeface="Cambria Math"/>
                              </a:rPr>
                              <m:t>𝑓</m:t>
                            </m:r>
                          </m:e>
                          <m:sub>
                            <m:r>
                              <a:rPr lang="en-IN" sz="2000" i="1">
                                <a:latin typeface="Cambria Math"/>
                              </a:rPr>
                              <m:t>𝑖</m:t>
                            </m:r>
                          </m:sub>
                        </m:sSub>
                        <m:r>
                          <a:rPr lang="en-IN" sz="2000" i="1">
                            <a:latin typeface="Cambria Math"/>
                          </a:rPr>
                          <m:t>=30</m:t>
                        </m:r>
                      </m:e>
                    </m:nary>
                  </m:oMath>
                </a14:m>
                <a:r>
                  <a:rPr lang="en-IN" sz="2000" dirty="0"/>
                  <a:t> ,</a:t>
                </a:r>
                <a14:m>
                  <m:oMath xmlns:m="http://schemas.openxmlformats.org/officeDocument/2006/math">
                    <m:nary>
                      <m:naryPr>
                        <m:chr m:val="∑"/>
                        <m:limLoc m:val="undOvr"/>
                        <m:subHide m:val="on"/>
                        <m:supHide m:val="on"/>
                        <m:ctrlPr>
                          <a:rPr lang="en-US" sz="2000" i="1">
                            <a:latin typeface="Cambria Math" panose="02040503050406030204" pitchFamily="18" charset="0"/>
                          </a:rPr>
                        </m:ctrlPr>
                      </m:naryPr>
                      <m:sub/>
                      <m:sup/>
                      <m:e>
                        <m:sSub>
                          <m:sSubPr>
                            <m:ctrlPr>
                              <a:rPr lang="en-US" sz="2000" i="1">
                                <a:latin typeface="Cambria Math" panose="02040503050406030204" pitchFamily="18" charset="0"/>
                              </a:rPr>
                            </m:ctrlPr>
                          </m:sSubPr>
                          <m:e>
                            <m:r>
                              <a:rPr lang="en-IN" sz="2000" i="1">
                                <a:latin typeface="Cambria Math"/>
                              </a:rPr>
                              <m:t>𝑓</m:t>
                            </m:r>
                          </m:e>
                          <m:sub>
                            <m:r>
                              <a:rPr lang="en-IN" sz="2000" i="1">
                                <a:latin typeface="Cambria Math"/>
                              </a:rPr>
                              <m:t>𝑖</m:t>
                            </m:r>
                          </m:sub>
                        </m:sSub>
                        <m:sSub>
                          <m:sSubPr>
                            <m:ctrlPr>
                              <a:rPr lang="en-US" sz="2000" i="1">
                                <a:latin typeface="Cambria Math" panose="02040503050406030204" pitchFamily="18" charset="0"/>
                              </a:rPr>
                            </m:ctrlPr>
                          </m:sSubPr>
                          <m:e>
                            <m:r>
                              <a:rPr lang="en-IN" sz="2000" i="1">
                                <a:latin typeface="Cambria Math"/>
                              </a:rPr>
                              <m:t>𝑑</m:t>
                            </m:r>
                          </m:e>
                          <m:sub>
                            <m:r>
                              <a:rPr lang="en-IN" sz="2000" i="1">
                                <a:latin typeface="Cambria Math"/>
                              </a:rPr>
                              <m:t>𝑖</m:t>
                            </m:r>
                            <m:r>
                              <a:rPr lang="en-IN" sz="2000" i="1">
                                <a:latin typeface="Cambria Math"/>
                              </a:rPr>
                              <m:t>=110</m:t>
                            </m:r>
                          </m:sub>
                        </m:sSub>
                      </m:e>
                    </m:nary>
                  </m:oMath>
                </a14:m>
                <a:r>
                  <a:rPr lang="en-US" sz="2000" dirty="0"/>
                  <a:t>				        (table: 2marks)</a:t>
                </a:r>
              </a:p>
              <a:p>
                <a:pPr marL="0" indent="0">
                  <a:buNone/>
                </a:pPr>
                <a:r>
                  <a:rPr lang="en-IN" sz="2000" dirty="0"/>
                  <a:t>So, mean ( </a:t>
                </a:r>
                <a14:m>
                  <m:oMath xmlns:m="http://schemas.openxmlformats.org/officeDocument/2006/math">
                    <m:bar>
                      <m:barPr>
                        <m:pos m:val="top"/>
                        <m:ctrlPr>
                          <a:rPr lang="en-US" sz="2000" i="1">
                            <a:latin typeface="Cambria Math" panose="02040503050406030204" pitchFamily="18" charset="0"/>
                          </a:rPr>
                        </m:ctrlPr>
                      </m:barPr>
                      <m:e>
                        <m:r>
                          <a:rPr lang="en-IN" sz="2000" i="1">
                            <a:latin typeface="Cambria Math"/>
                          </a:rPr>
                          <m:t>𝑥</m:t>
                        </m:r>
                      </m:e>
                    </m:bar>
                  </m:oMath>
                </a14:m>
                <a:r>
                  <a:rPr lang="en-IN" sz="2000" dirty="0"/>
                  <a:t>) = a + </a:t>
                </a:r>
                <a14:m>
                  <m:oMath xmlns:m="http://schemas.openxmlformats.org/officeDocument/2006/math">
                    <m:f>
                      <m:fPr>
                        <m:ctrlPr>
                          <a:rPr lang="en-US" sz="2000" i="1">
                            <a:latin typeface="Cambria Math" panose="02040503050406030204" pitchFamily="18" charset="0"/>
                          </a:rPr>
                        </m:ctrlPr>
                      </m:fPr>
                      <m:num>
                        <m:nary>
                          <m:naryPr>
                            <m:chr m:val="∑"/>
                            <m:limLoc m:val="undOvr"/>
                            <m:subHide m:val="on"/>
                            <m:supHide m:val="on"/>
                            <m:ctrlPr>
                              <a:rPr lang="en-US" sz="2000" i="1">
                                <a:latin typeface="Cambria Math" panose="02040503050406030204" pitchFamily="18" charset="0"/>
                              </a:rPr>
                            </m:ctrlPr>
                          </m:naryPr>
                          <m:sub/>
                          <m:sup/>
                          <m:e>
                            <m:sSub>
                              <m:sSubPr>
                                <m:ctrlPr>
                                  <a:rPr lang="en-US" sz="2000" i="1">
                                    <a:latin typeface="Cambria Math" panose="02040503050406030204" pitchFamily="18" charset="0"/>
                                  </a:rPr>
                                </m:ctrlPr>
                              </m:sSubPr>
                              <m:e>
                                <m:r>
                                  <a:rPr lang="en-IN" sz="2000" i="1">
                                    <a:latin typeface="Cambria Math"/>
                                  </a:rPr>
                                  <m:t>𝑓</m:t>
                                </m:r>
                              </m:e>
                              <m:sub>
                                <m:r>
                                  <a:rPr lang="en-IN" sz="2000" i="1">
                                    <a:latin typeface="Cambria Math"/>
                                  </a:rPr>
                                  <m:t>𝑖</m:t>
                                </m:r>
                              </m:sub>
                            </m:sSub>
                            <m:sSub>
                              <m:sSubPr>
                                <m:ctrlPr>
                                  <a:rPr lang="en-US" sz="2000" i="1">
                                    <a:latin typeface="Cambria Math" panose="02040503050406030204" pitchFamily="18" charset="0"/>
                                  </a:rPr>
                                </m:ctrlPr>
                              </m:sSubPr>
                              <m:e>
                                <m:r>
                                  <a:rPr lang="en-IN" sz="2000" i="1">
                                    <a:latin typeface="Cambria Math"/>
                                  </a:rPr>
                                  <m:t>𝑑</m:t>
                                </m:r>
                              </m:e>
                              <m:sub>
                                <m:r>
                                  <a:rPr lang="en-IN" sz="2000" i="1">
                                    <a:latin typeface="Cambria Math"/>
                                  </a:rPr>
                                  <m:t>𝑖</m:t>
                                </m:r>
                              </m:sub>
                            </m:sSub>
                          </m:e>
                        </m:nary>
                      </m:num>
                      <m:den>
                        <m:nary>
                          <m:naryPr>
                            <m:chr m:val="∑"/>
                            <m:limLoc m:val="undOvr"/>
                            <m:subHide m:val="on"/>
                            <m:supHide m:val="on"/>
                            <m:ctrlPr>
                              <a:rPr lang="en-US" sz="2000" i="1">
                                <a:latin typeface="Cambria Math" panose="02040503050406030204" pitchFamily="18" charset="0"/>
                              </a:rPr>
                            </m:ctrlPr>
                          </m:naryPr>
                          <m:sub/>
                          <m:sup/>
                          <m:e>
                            <m:sSub>
                              <m:sSubPr>
                                <m:ctrlPr>
                                  <a:rPr lang="en-US" sz="2000" i="1">
                                    <a:latin typeface="Cambria Math" panose="02040503050406030204" pitchFamily="18" charset="0"/>
                                  </a:rPr>
                                </m:ctrlPr>
                              </m:sSubPr>
                              <m:e>
                                <m:r>
                                  <a:rPr lang="en-IN" sz="2000" i="1">
                                    <a:latin typeface="Cambria Math"/>
                                  </a:rPr>
                                  <m:t>𝑓</m:t>
                                </m:r>
                              </m:e>
                              <m:sub>
                                <m:r>
                                  <a:rPr lang="en-IN" sz="2000" i="1">
                                    <a:latin typeface="Cambria Math"/>
                                  </a:rPr>
                                  <m:t>𝑖</m:t>
                                </m:r>
                              </m:sub>
                            </m:sSub>
                          </m:e>
                        </m:nary>
                      </m:den>
                    </m:f>
                  </m:oMath>
                </a14:m>
                <a:endParaRPr lang="en-US" sz="2000" dirty="0"/>
              </a:p>
              <a:p>
                <a:pPr marL="0" indent="0">
                  <a:buNone/>
                </a:pPr>
                <a:r>
                  <a:rPr lang="en-IN" sz="2000" dirty="0"/>
                  <a:t>= 25 +</a:t>
                </a:r>
                <a14:m>
                  <m:oMath xmlns:m="http://schemas.openxmlformats.org/officeDocument/2006/math">
                    <m:f>
                      <m:fPr>
                        <m:ctrlPr>
                          <a:rPr lang="en-US" sz="2000" i="1">
                            <a:latin typeface="Cambria Math" panose="02040503050406030204" pitchFamily="18" charset="0"/>
                          </a:rPr>
                        </m:ctrlPr>
                      </m:fPr>
                      <m:num>
                        <m:r>
                          <a:rPr lang="en-IN" sz="2000" i="1">
                            <a:latin typeface="Cambria Math"/>
                          </a:rPr>
                          <m:t>110</m:t>
                        </m:r>
                      </m:num>
                      <m:den>
                        <m:r>
                          <a:rPr lang="en-IN" sz="2000" i="1">
                            <a:latin typeface="Cambria Math"/>
                          </a:rPr>
                          <m:t>30</m:t>
                        </m:r>
                      </m:den>
                    </m:f>
                  </m:oMath>
                </a14:m>
                <a:r>
                  <a:rPr lang="en-IN" sz="2000" dirty="0"/>
                  <a:t> =25 + </a:t>
                </a:r>
                <a14:m>
                  <m:oMath xmlns:m="http://schemas.openxmlformats.org/officeDocument/2006/math">
                    <m:f>
                      <m:fPr>
                        <m:ctrlPr>
                          <a:rPr lang="en-US" sz="2000" i="1">
                            <a:latin typeface="Cambria Math" panose="02040503050406030204" pitchFamily="18" charset="0"/>
                          </a:rPr>
                        </m:ctrlPr>
                      </m:fPr>
                      <m:num>
                        <m:r>
                          <a:rPr lang="en-IN" sz="2000" i="1">
                            <a:latin typeface="Cambria Math"/>
                          </a:rPr>
                          <m:t>11</m:t>
                        </m:r>
                      </m:num>
                      <m:den>
                        <m:r>
                          <a:rPr lang="en-IN" sz="2000" i="1">
                            <a:latin typeface="Cambria Math"/>
                          </a:rPr>
                          <m:t>3</m:t>
                        </m:r>
                      </m:den>
                    </m:f>
                  </m:oMath>
                </a14:m>
                <a:r>
                  <a:rPr lang="en-IN" sz="2000" dirty="0"/>
                  <a:t> = 28.666= 28.67. 				(1 mark</a:t>
                </a:r>
                <a:r>
                  <a:rPr lang="en-IN" dirty="0"/>
                  <a:t>)</a:t>
                </a:r>
                <a:endParaRPr lang="en-US" dirty="0"/>
              </a:p>
              <a:p>
                <a:pPr marL="0" indent="0">
                  <a:buNone/>
                </a:pPr>
                <a:endParaRPr lang="en-US" dirty="0"/>
              </a:p>
              <a:p>
                <a:pPr marL="0" indent="0">
                  <a:buNone/>
                </a:pPr>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sz="quarter" idx="1"/>
              </p:nvPr>
            </p:nvSpPr>
            <p:spPr>
              <a:xfrm>
                <a:off x="152400" y="152400"/>
                <a:ext cx="8839200" cy="6553200"/>
              </a:xfrm>
              <a:blipFill rotWithShape="1">
                <a:blip r:embed="rId2"/>
                <a:stretch>
                  <a:fillRect l="-1034" t="-372"/>
                </a:stretch>
              </a:blipFill>
            </p:spPr>
            <p:txBody>
              <a:bodyPr/>
              <a:lstStyle/>
              <a:p>
                <a:r>
                  <a:rPr lang="en-US">
                    <a:noFill/>
                  </a:rPr>
                  <a:t> </a:t>
                </a:r>
              </a:p>
            </p:txBody>
          </p:sp>
        </mc:Fallback>
      </mc:AlternateContent>
      <p:graphicFrame>
        <p:nvGraphicFramePr>
          <p:cNvPr id="4" name="Table 3"/>
          <p:cNvGraphicFramePr>
            <a:graphicFrameLocks noGrp="1"/>
          </p:cNvGraphicFramePr>
          <p:nvPr>
            <p:extLst>
              <p:ext uri="{D42A27DB-BD31-4B8C-83A1-F6EECF244321}">
                <p14:modId xmlns:p14="http://schemas.microsoft.com/office/powerpoint/2010/main" xmlns="" val="2721693248"/>
              </p:ext>
            </p:extLst>
          </p:nvPr>
        </p:nvGraphicFramePr>
        <p:xfrm>
          <a:off x="3203848" y="836712"/>
          <a:ext cx="5328595" cy="864096"/>
        </p:xfrm>
        <a:graphic>
          <a:graphicData uri="http://schemas.openxmlformats.org/drawingml/2006/table">
            <a:tbl>
              <a:tblPr firstRow="1" firstCol="1" bandRow="1">
                <a:tableStyleId>{5C22544A-7EE6-4342-B048-85BDC9FD1C3A}</a:tableStyleId>
              </a:tblPr>
              <a:tblGrid>
                <a:gridCol w="1581582">
                  <a:extLst>
                    <a:ext uri="{9D8B030D-6E8A-4147-A177-3AD203B41FA5}">
                      <a16:colId xmlns:a16="http://schemas.microsoft.com/office/drawing/2014/main" xmlns="" val="20000"/>
                    </a:ext>
                  </a:extLst>
                </a:gridCol>
                <a:gridCol w="599913">
                  <a:extLst>
                    <a:ext uri="{9D8B030D-6E8A-4147-A177-3AD203B41FA5}">
                      <a16:colId xmlns:a16="http://schemas.microsoft.com/office/drawing/2014/main" xmlns="" val="20001"/>
                    </a:ext>
                  </a:extLst>
                </a:gridCol>
                <a:gridCol w="654451">
                  <a:extLst>
                    <a:ext uri="{9D8B030D-6E8A-4147-A177-3AD203B41FA5}">
                      <a16:colId xmlns:a16="http://schemas.microsoft.com/office/drawing/2014/main" xmlns="" val="20002"/>
                    </a:ext>
                  </a:extLst>
                </a:gridCol>
                <a:gridCol w="545375">
                  <a:extLst>
                    <a:ext uri="{9D8B030D-6E8A-4147-A177-3AD203B41FA5}">
                      <a16:colId xmlns:a16="http://schemas.microsoft.com/office/drawing/2014/main" xmlns="" val="20003"/>
                    </a:ext>
                  </a:extLst>
                </a:gridCol>
                <a:gridCol w="763525">
                  <a:extLst>
                    <a:ext uri="{9D8B030D-6E8A-4147-A177-3AD203B41FA5}">
                      <a16:colId xmlns:a16="http://schemas.microsoft.com/office/drawing/2014/main" xmlns="" val="20004"/>
                    </a:ext>
                  </a:extLst>
                </a:gridCol>
                <a:gridCol w="545375">
                  <a:extLst>
                    <a:ext uri="{9D8B030D-6E8A-4147-A177-3AD203B41FA5}">
                      <a16:colId xmlns:a16="http://schemas.microsoft.com/office/drawing/2014/main" xmlns="" val="20005"/>
                    </a:ext>
                  </a:extLst>
                </a:gridCol>
                <a:gridCol w="638374">
                  <a:extLst>
                    <a:ext uri="{9D8B030D-6E8A-4147-A177-3AD203B41FA5}">
                      <a16:colId xmlns:a16="http://schemas.microsoft.com/office/drawing/2014/main" xmlns="" val="20006"/>
                    </a:ext>
                  </a:extLst>
                </a:gridCol>
              </a:tblGrid>
              <a:tr h="518458">
                <a:tc>
                  <a:txBody>
                    <a:bodyPr/>
                    <a:lstStyle/>
                    <a:p>
                      <a:pPr marL="0" marR="0">
                        <a:lnSpc>
                          <a:spcPct val="115000"/>
                        </a:lnSpc>
                        <a:spcBef>
                          <a:spcPts val="0"/>
                        </a:spcBef>
                        <a:spcAft>
                          <a:spcPts val="0"/>
                        </a:spcAft>
                      </a:pPr>
                      <a:r>
                        <a:rPr lang="en-IN" sz="1400" dirty="0">
                          <a:effectLst/>
                        </a:rPr>
                        <a:t>Number of CORONA patients</a:t>
                      </a:r>
                      <a:endParaRPr lang="en-US" sz="1100" dirty="0">
                        <a:effectLst/>
                        <a:latin typeface="Calibri"/>
                        <a:ea typeface="Times New Roman"/>
                        <a:cs typeface="Times New Roman"/>
                      </a:endParaRPr>
                    </a:p>
                  </a:txBody>
                  <a:tcPr marL="0" marR="0" marT="0" marB="0"/>
                </a:tc>
                <a:tc>
                  <a:txBody>
                    <a:bodyPr/>
                    <a:lstStyle/>
                    <a:p>
                      <a:pPr marL="0" marR="0" algn="ctr">
                        <a:lnSpc>
                          <a:spcPct val="115000"/>
                        </a:lnSpc>
                        <a:spcBef>
                          <a:spcPts val="0"/>
                        </a:spcBef>
                        <a:spcAft>
                          <a:spcPts val="1000"/>
                        </a:spcAft>
                      </a:pPr>
                      <a:r>
                        <a:rPr lang="en-IN" sz="1400">
                          <a:effectLst/>
                        </a:rPr>
                        <a:t>0-10</a:t>
                      </a:r>
                      <a:endParaRPr lang="en-US" sz="1100">
                        <a:effectLst/>
                        <a:latin typeface="Calibri"/>
                        <a:ea typeface="Times New Roman"/>
                        <a:cs typeface="Times New Roman"/>
                      </a:endParaRPr>
                    </a:p>
                  </a:txBody>
                  <a:tcPr marL="0" marR="0" marT="0" marB="0"/>
                </a:tc>
                <a:tc>
                  <a:txBody>
                    <a:bodyPr/>
                    <a:lstStyle/>
                    <a:p>
                      <a:pPr marL="0" marR="0" algn="ctr">
                        <a:lnSpc>
                          <a:spcPct val="115000"/>
                        </a:lnSpc>
                        <a:spcBef>
                          <a:spcPts val="0"/>
                        </a:spcBef>
                        <a:spcAft>
                          <a:spcPts val="1000"/>
                        </a:spcAft>
                      </a:pPr>
                      <a:r>
                        <a:rPr lang="en-IN" sz="1400" dirty="0">
                          <a:effectLst/>
                        </a:rPr>
                        <a:t>10-20</a:t>
                      </a:r>
                      <a:endParaRPr lang="en-US" sz="1100" dirty="0">
                        <a:effectLst/>
                        <a:latin typeface="Calibri"/>
                        <a:ea typeface="Times New Roman"/>
                        <a:cs typeface="Times New Roman"/>
                      </a:endParaRPr>
                    </a:p>
                  </a:txBody>
                  <a:tcPr marL="0" marR="0" marT="0" marB="0"/>
                </a:tc>
                <a:tc>
                  <a:txBody>
                    <a:bodyPr/>
                    <a:lstStyle/>
                    <a:p>
                      <a:pPr marL="0" marR="0" algn="ctr">
                        <a:lnSpc>
                          <a:spcPct val="115000"/>
                        </a:lnSpc>
                        <a:spcBef>
                          <a:spcPts val="0"/>
                        </a:spcBef>
                        <a:spcAft>
                          <a:spcPts val="1000"/>
                        </a:spcAft>
                      </a:pPr>
                      <a:r>
                        <a:rPr lang="en-IN" sz="1400">
                          <a:effectLst/>
                        </a:rPr>
                        <a:t>20-30</a:t>
                      </a:r>
                      <a:endParaRPr lang="en-US" sz="1100">
                        <a:effectLst/>
                        <a:latin typeface="Calibri"/>
                        <a:ea typeface="Times New Roman"/>
                        <a:cs typeface="Times New Roman"/>
                      </a:endParaRPr>
                    </a:p>
                  </a:txBody>
                  <a:tcPr marL="0" marR="0" marT="0" marB="0"/>
                </a:tc>
                <a:tc>
                  <a:txBody>
                    <a:bodyPr/>
                    <a:lstStyle/>
                    <a:p>
                      <a:pPr marL="0" marR="0" algn="ctr">
                        <a:lnSpc>
                          <a:spcPct val="115000"/>
                        </a:lnSpc>
                        <a:spcBef>
                          <a:spcPts val="0"/>
                        </a:spcBef>
                        <a:spcAft>
                          <a:spcPts val="1000"/>
                        </a:spcAft>
                      </a:pPr>
                      <a:r>
                        <a:rPr lang="en-IN" sz="1400">
                          <a:effectLst/>
                        </a:rPr>
                        <a:t>30-40</a:t>
                      </a:r>
                      <a:endParaRPr lang="en-US" sz="1100">
                        <a:effectLst/>
                        <a:latin typeface="Calibri"/>
                        <a:ea typeface="Times New Roman"/>
                        <a:cs typeface="Times New Roman"/>
                      </a:endParaRPr>
                    </a:p>
                  </a:txBody>
                  <a:tcPr marL="0" marR="0" marT="0" marB="0"/>
                </a:tc>
                <a:tc>
                  <a:txBody>
                    <a:bodyPr/>
                    <a:lstStyle/>
                    <a:p>
                      <a:pPr marL="0" marR="0" algn="ctr">
                        <a:lnSpc>
                          <a:spcPct val="115000"/>
                        </a:lnSpc>
                        <a:spcBef>
                          <a:spcPts val="0"/>
                        </a:spcBef>
                        <a:spcAft>
                          <a:spcPts val="1000"/>
                        </a:spcAft>
                      </a:pPr>
                      <a:r>
                        <a:rPr lang="en-IN" sz="1400">
                          <a:effectLst/>
                        </a:rPr>
                        <a:t>40-50</a:t>
                      </a:r>
                      <a:endParaRPr lang="en-US" sz="1100">
                        <a:effectLst/>
                        <a:latin typeface="Calibri"/>
                        <a:ea typeface="Times New Roman"/>
                        <a:cs typeface="Times New Roman"/>
                      </a:endParaRPr>
                    </a:p>
                  </a:txBody>
                  <a:tcPr marL="0" marR="0" marT="0" marB="0"/>
                </a:tc>
                <a:tc>
                  <a:txBody>
                    <a:bodyPr/>
                    <a:lstStyle/>
                    <a:p>
                      <a:pPr marL="0" marR="0" algn="ctr">
                        <a:lnSpc>
                          <a:spcPct val="115000"/>
                        </a:lnSpc>
                        <a:spcBef>
                          <a:spcPts val="0"/>
                        </a:spcBef>
                        <a:spcAft>
                          <a:spcPts val="1000"/>
                        </a:spcAft>
                      </a:pPr>
                      <a:r>
                        <a:rPr lang="en-IN" sz="1400">
                          <a:effectLst/>
                        </a:rPr>
                        <a:t>50-60</a:t>
                      </a:r>
                      <a:endParaRPr lang="en-US" sz="1100">
                        <a:effectLst/>
                        <a:latin typeface="Calibri"/>
                        <a:ea typeface="Times New Roman"/>
                        <a:cs typeface="Times New Roman"/>
                      </a:endParaRPr>
                    </a:p>
                  </a:txBody>
                  <a:tcPr marL="0" marR="0" marT="0" marB="0"/>
                </a:tc>
                <a:extLst>
                  <a:ext uri="{0D108BD9-81ED-4DB2-BD59-A6C34878D82A}">
                    <a16:rowId xmlns:a16="http://schemas.microsoft.com/office/drawing/2014/main" xmlns="" val="10000"/>
                  </a:ext>
                </a:extLst>
              </a:tr>
              <a:tr h="345638">
                <a:tc>
                  <a:txBody>
                    <a:bodyPr/>
                    <a:lstStyle/>
                    <a:p>
                      <a:pPr marL="0" marR="0">
                        <a:lnSpc>
                          <a:spcPct val="115000"/>
                        </a:lnSpc>
                        <a:spcBef>
                          <a:spcPts val="0"/>
                        </a:spcBef>
                        <a:spcAft>
                          <a:spcPts val="0"/>
                        </a:spcAft>
                      </a:pPr>
                      <a:r>
                        <a:rPr lang="en-IN" sz="1400" dirty="0">
                          <a:effectLst/>
                        </a:rPr>
                        <a:t>Number of days</a:t>
                      </a:r>
                      <a:endParaRPr lang="en-US" sz="1100" dirty="0">
                        <a:effectLst/>
                        <a:latin typeface="Calibri"/>
                        <a:ea typeface="Times New Roman"/>
                        <a:cs typeface="Times New Roman"/>
                      </a:endParaRPr>
                    </a:p>
                  </a:txBody>
                  <a:tcPr marL="0" marR="0" marT="0" marB="0"/>
                </a:tc>
                <a:tc>
                  <a:txBody>
                    <a:bodyPr/>
                    <a:lstStyle/>
                    <a:p>
                      <a:pPr marL="0" marR="0" algn="ctr">
                        <a:lnSpc>
                          <a:spcPct val="115000"/>
                        </a:lnSpc>
                        <a:spcBef>
                          <a:spcPts val="0"/>
                        </a:spcBef>
                        <a:spcAft>
                          <a:spcPts val="1000"/>
                        </a:spcAft>
                      </a:pPr>
                      <a:r>
                        <a:rPr lang="en-IN" sz="1400">
                          <a:effectLst/>
                        </a:rPr>
                        <a:t>2</a:t>
                      </a:r>
                      <a:endParaRPr lang="en-US" sz="1100">
                        <a:effectLst/>
                        <a:latin typeface="Calibri"/>
                        <a:ea typeface="Times New Roman"/>
                        <a:cs typeface="Times New Roman"/>
                      </a:endParaRPr>
                    </a:p>
                  </a:txBody>
                  <a:tcPr marL="0" marR="0" marT="0" marB="0"/>
                </a:tc>
                <a:tc>
                  <a:txBody>
                    <a:bodyPr/>
                    <a:lstStyle/>
                    <a:p>
                      <a:pPr marL="0" marR="0" algn="ctr">
                        <a:lnSpc>
                          <a:spcPct val="115000"/>
                        </a:lnSpc>
                        <a:spcBef>
                          <a:spcPts val="0"/>
                        </a:spcBef>
                        <a:spcAft>
                          <a:spcPts val="1000"/>
                        </a:spcAft>
                      </a:pPr>
                      <a:r>
                        <a:rPr lang="en-IN" sz="1400">
                          <a:effectLst/>
                        </a:rPr>
                        <a:t>6</a:t>
                      </a:r>
                      <a:endParaRPr lang="en-US" sz="1100">
                        <a:effectLst/>
                        <a:latin typeface="Calibri"/>
                        <a:ea typeface="Times New Roman"/>
                        <a:cs typeface="Times New Roman"/>
                      </a:endParaRPr>
                    </a:p>
                  </a:txBody>
                  <a:tcPr marL="0" marR="0" marT="0" marB="0"/>
                </a:tc>
                <a:tc>
                  <a:txBody>
                    <a:bodyPr/>
                    <a:lstStyle/>
                    <a:p>
                      <a:pPr marL="0" marR="0" algn="ctr">
                        <a:lnSpc>
                          <a:spcPct val="115000"/>
                        </a:lnSpc>
                        <a:spcBef>
                          <a:spcPts val="0"/>
                        </a:spcBef>
                        <a:spcAft>
                          <a:spcPts val="1000"/>
                        </a:spcAft>
                      </a:pPr>
                      <a:r>
                        <a:rPr lang="en-IN" sz="1400">
                          <a:effectLst/>
                        </a:rPr>
                        <a:t>9</a:t>
                      </a:r>
                      <a:endParaRPr lang="en-US" sz="1100">
                        <a:effectLst/>
                        <a:latin typeface="Calibri"/>
                        <a:ea typeface="Times New Roman"/>
                        <a:cs typeface="Times New Roman"/>
                      </a:endParaRPr>
                    </a:p>
                  </a:txBody>
                  <a:tcPr marL="0" marR="0" marT="0" marB="0"/>
                </a:tc>
                <a:tc>
                  <a:txBody>
                    <a:bodyPr/>
                    <a:lstStyle/>
                    <a:p>
                      <a:pPr marL="0" marR="0" algn="ctr">
                        <a:lnSpc>
                          <a:spcPct val="115000"/>
                        </a:lnSpc>
                        <a:spcBef>
                          <a:spcPts val="0"/>
                        </a:spcBef>
                        <a:spcAft>
                          <a:spcPts val="1000"/>
                        </a:spcAft>
                      </a:pPr>
                      <a:r>
                        <a:rPr lang="en-IN" sz="1400">
                          <a:effectLst/>
                        </a:rPr>
                        <a:t>7</a:t>
                      </a:r>
                      <a:endParaRPr lang="en-US" sz="1100">
                        <a:effectLst/>
                        <a:latin typeface="Calibri"/>
                        <a:ea typeface="Times New Roman"/>
                        <a:cs typeface="Times New Roman"/>
                      </a:endParaRPr>
                    </a:p>
                  </a:txBody>
                  <a:tcPr marL="0" marR="0" marT="0" marB="0"/>
                </a:tc>
                <a:tc>
                  <a:txBody>
                    <a:bodyPr/>
                    <a:lstStyle/>
                    <a:p>
                      <a:pPr marL="0" marR="0" algn="ctr">
                        <a:lnSpc>
                          <a:spcPct val="115000"/>
                        </a:lnSpc>
                        <a:spcBef>
                          <a:spcPts val="0"/>
                        </a:spcBef>
                        <a:spcAft>
                          <a:spcPts val="1000"/>
                        </a:spcAft>
                      </a:pPr>
                      <a:r>
                        <a:rPr lang="en-IN" sz="1400">
                          <a:effectLst/>
                        </a:rPr>
                        <a:t>4</a:t>
                      </a:r>
                      <a:endParaRPr lang="en-US" sz="1100">
                        <a:effectLst/>
                        <a:latin typeface="Calibri"/>
                        <a:ea typeface="Times New Roman"/>
                        <a:cs typeface="Times New Roman"/>
                      </a:endParaRPr>
                    </a:p>
                  </a:txBody>
                  <a:tcPr marL="0" marR="0" marT="0" marB="0"/>
                </a:tc>
                <a:tc>
                  <a:txBody>
                    <a:bodyPr/>
                    <a:lstStyle/>
                    <a:p>
                      <a:pPr marL="0" marR="0" algn="ctr">
                        <a:lnSpc>
                          <a:spcPct val="115000"/>
                        </a:lnSpc>
                        <a:spcBef>
                          <a:spcPts val="0"/>
                        </a:spcBef>
                        <a:spcAft>
                          <a:spcPts val="1000"/>
                        </a:spcAft>
                      </a:pPr>
                      <a:r>
                        <a:rPr lang="en-IN" sz="1400" dirty="0">
                          <a:effectLst/>
                        </a:rPr>
                        <a:t>2</a:t>
                      </a:r>
                      <a:endParaRPr lang="en-US" sz="1100" dirty="0">
                        <a:effectLst/>
                        <a:latin typeface="Calibri"/>
                        <a:ea typeface="Times New Roman"/>
                        <a:cs typeface="Times New Roman"/>
                      </a:endParaRPr>
                    </a:p>
                  </a:txBody>
                  <a:tcPr marL="0" marR="0" marT="0" marB="0"/>
                </a:tc>
                <a:extLst>
                  <a:ext uri="{0D108BD9-81ED-4DB2-BD59-A6C34878D82A}">
                    <a16:rowId xmlns:a16="http://schemas.microsoft.com/office/drawing/2014/main" xmlns="" val="10001"/>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xmlns="" val="3046450741"/>
              </p:ext>
            </p:extLst>
          </p:nvPr>
        </p:nvGraphicFramePr>
        <p:xfrm>
          <a:off x="380999" y="2209800"/>
          <a:ext cx="8295564" cy="2559419"/>
        </p:xfrm>
        <a:graphic>
          <a:graphicData uri="http://schemas.openxmlformats.org/drawingml/2006/table">
            <a:tbl>
              <a:tblPr firstRow="1" firstCol="1" bandRow="1">
                <a:tableStyleId>{5C22544A-7EE6-4342-B048-85BDC9FD1C3A}</a:tableStyleId>
              </a:tblPr>
              <a:tblGrid>
                <a:gridCol w="1650924">
                  <a:extLst>
                    <a:ext uri="{9D8B030D-6E8A-4147-A177-3AD203B41FA5}">
                      <a16:colId xmlns:a16="http://schemas.microsoft.com/office/drawing/2014/main" xmlns="" val="20000"/>
                    </a:ext>
                  </a:extLst>
                </a:gridCol>
                <a:gridCol w="1661160">
                  <a:extLst>
                    <a:ext uri="{9D8B030D-6E8A-4147-A177-3AD203B41FA5}">
                      <a16:colId xmlns:a16="http://schemas.microsoft.com/office/drawing/2014/main" xmlns="" val="20001"/>
                    </a:ext>
                  </a:extLst>
                </a:gridCol>
                <a:gridCol w="1661160">
                  <a:extLst>
                    <a:ext uri="{9D8B030D-6E8A-4147-A177-3AD203B41FA5}">
                      <a16:colId xmlns:a16="http://schemas.microsoft.com/office/drawing/2014/main" xmlns="" val="20002"/>
                    </a:ext>
                  </a:extLst>
                </a:gridCol>
                <a:gridCol w="1661160">
                  <a:extLst>
                    <a:ext uri="{9D8B030D-6E8A-4147-A177-3AD203B41FA5}">
                      <a16:colId xmlns:a16="http://schemas.microsoft.com/office/drawing/2014/main" xmlns="" val="20003"/>
                    </a:ext>
                  </a:extLst>
                </a:gridCol>
                <a:gridCol w="1661160">
                  <a:extLst>
                    <a:ext uri="{9D8B030D-6E8A-4147-A177-3AD203B41FA5}">
                      <a16:colId xmlns:a16="http://schemas.microsoft.com/office/drawing/2014/main" xmlns="" val="20004"/>
                    </a:ext>
                  </a:extLst>
                </a:gridCol>
              </a:tblGrid>
              <a:tr h="448587">
                <a:tc>
                  <a:txBody>
                    <a:bodyPr/>
                    <a:lstStyle/>
                    <a:p>
                      <a:pPr marL="0" marR="0" algn="ctr">
                        <a:lnSpc>
                          <a:spcPct val="115000"/>
                        </a:lnSpc>
                        <a:spcBef>
                          <a:spcPts val="0"/>
                        </a:spcBef>
                        <a:spcAft>
                          <a:spcPts val="1000"/>
                        </a:spcAft>
                      </a:pPr>
                      <a:r>
                        <a:rPr lang="en-IN" sz="1400" dirty="0">
                          <a:effectLst/>
                        </a:rPr>
                        <a:t>Class interval</a:t>
                      </a:r>
                      <a:endParaRPr lang="en-US" sz="1100" dirty="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a:effectLst/>
                        </a:rPr>
                        <a:t>Midvalue </a:t>
                      </a:r>
                      <a:br>
                        <a:rPr lang="en-IN" sz="1400">
                          <a:effectLst/>
                        </a:rPr>
                      </a:br>
                      <a:r>
                        <a:rPr lang="en-IN" sz="1400">
                          <a:effectLst/>
                        </a:rPr>
                        <a:t>x</a:t>
                      </a:r>
                      <a:r>
                        <a:rPr lang="en-IN" sz="1400" baseline="-25000">
                          <a:effectLst/>
                        </a:rPr>
                        <a:t>i</a:t>
                      </a:r>
                      <a:endParaRPr lang="en-US" sz="11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a:effectLst/>
                        </a:rPr>
                        <a:t>f</a:t>
                      </a:r>
                      <a:r>
                        <a:rPr lang="en-IN" sz="1400" baseline="-25000">
                          <a:effectLst/>
                        </a:rPr>
                        <a:t>i</a:t>
                      </a:r>
                      <a:endParaRPr lang="en-US" sz="11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a:effectLst/>
                        </a:rPr>
                        <a:t>d</a:t>
                      </a:r>
                      <a:r>
                        <a:rPr lang="en-IN" sz="1400" baseline="-25000">
                          <a:effectLst/>
                        </a:rPr>
                        <a:t>i</a:t>
                      </a:r>
                      <a:r>
                        <a:rPr lang="en-IN" sz="1400">
                          <a:effectLst/>
                        </a:rPr>
                        <a:t> = x</a:t>
                      </a:r>
                      <a:r>
                        <a:rPr lang="en-IN" sz="1400" baseline="-25000">
                          <a:effectLst/>
                        </a:rPr>
                        <a:t>i</a:t>
                      </a:r>
                      <a:r>
                        <a:rPr lang="en-IN" sz="1400">
                          <a:effectLst/>
                        </a:rPr>
                        <a:t> - A</a:t>
                      </a:r>
                      <a:endParaRPr lang="en-US" sz="11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a:effectLst/>
                        </a:rPr>
                        <a:t>f</a:t>
                      </a:r>
                      <a:r>
                        <a:rPr lang="en-IN" sz="1400" baseline="-25000">
                          <a:effectLst/>
                        </a:rPr>
                        <a:t>i</a:t>
                      </a:r>
                      <a:r>
                        <a:rPr lang="en-IN" sz="1400">
                          <a:effectLst/>
                        </a:rPr>
                        <a:t>d</a:t>
                      </a:r>
                      <a:r>
                        <a:rPr lang="en-IN" sz="1400" baseline="-25000">
                          <a:effectLst/>
                        </a:rPr>
                        <a:t>i</a:t>
                      </a:r>
                      <a:endParaRPr lang="en-US" sz="1100">
                        <a:effectLst/>
                        <a:latin typeface="Calibri"/>
                        <a:ea typeface="Times New Roman"/>
                        <a:cs typeface="Times New Roman"/>
                      </a:endParaRPr>
                    </a:p>
                  </a:txBody>
                  <a:tcPr marL="9525" marR="9525" marT="9525" marB="9525"/>
                </a:tc>
                <a:extLst>
                  <a:ext uri="{0D108BD9-81ED-4DB2-BD59-A6C34878D82A}">
                    <a16:rowId xmlns:a16="http://schemas.microsoft.com/office/drawing/2014/main" xmlns="" val="10000"/>
                  </a:ext>
                </a:extLst>
              </a:tr>
              <a:tr h="229232">
                <a:tc>
                  <a:txBody>
                    <a:bodyPr/>
                    <a:lstStyle/>
                    <a:p>
                      <a:pPr marL="0" marR="0" algn="ctr">
                        <a:lnSpc>
                          <a:spcPct val="115000"/>
                        </a:lnSpc>
                        <a:spcBef>
                          <a:spcPts val="0"/>
                        </a:spcBef>
                        <a:spcAft>
                          <a:spcPts val="1000"/>
                        </a:spcAft>
                      </a:pPr>
                      <a:r>
                        <a:rPr lang="en-IN" sz="1400">
                          <a:effectLst/>
                        </a:rPr>
                        <a:t>0-10</a:t>
                      </a:r>
                      <a:endParaRPr lang="en-US" sz="11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a:effectLst/>
                        </a:rPr>
                        <a:t>5</a:t>
                      </a:r>
                      <a:endParaRPr lang="en-US" sz="11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a:effectLst/>
                        </a:rPr>
                        <a:t>2</a:t>
                      </a:r>
                      <a:endParaRPr lang="en-US" sz="11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a:effectLst/>
                        </a:rPr>
                        <a:t>-20</a:t>
                      </a:r>
                      <a:endParaRPr lang="en-US" sz="11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a:effectLst/>
                        </a:rPr>
                        <a:t>-40</a:t>
                      </a:r>
                      <a:endParaRPr lang="en-US" sz="1100">
                        <a:effectLst/>
                        <a:latin typeface="Calibri"/>
                        <a:ea typeface="Times New Roman"/>
                        <a:cs typeface="Times New Roman"/>
                      </a:endParaRPr>
                    </a:p>
                  </a:txBody>
                  <a:tcPr marL="9525" marR="9525" marT="9525" marB="9525"/>
                </a:tc>
                <a:extLst>
                  <a:ext uri="{0D108BD9-81ED-4DB2-BD59-A6C34878D82A}">
                    <a16:rowId xmlns:a16="http://schemas.microsoft.com/office/drawing/2014/main" xmlns="" val="10001"/>
                  </a:ext>
                </a:extLst>
              </a:tr>
              <a:tr h="229232">
                <a:tc>
                  <a:txBody>
                    <a:bodyPr/>
                    <a:lstStyle/>
                    <a:p>
                      <a:pPr marL="0" marR="0" algn="ctr">
                        <a:lnSpc>
                          <a:spcPct val="115000"/>
                        </a:lnSpc>
                        <a:spcBef>
                          <a:spcPts val="0"/>
                        </a:spcBef>
                        <a:spcAft>
                          <a:spcPts val="1000"/>
                        </a:spcAft>
                      </a:pPr>
                      <a:r>
                        <a:rPr lang="en-IN" sz="1400">
                          <a:effectLst/>
                        </a:rPr>
                        <a:t>10-20</a:t>
                      </a:r>
                      <a:endParaRPr lang="en-US" sz="11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dirty="0">
                          <a:effectLst/>
                        </a:rPr>
                        <a:t>15</a:t>
                      </a:r>
                      <a:endParaRPr lang="en-US" sz="1100" dirty="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a:effectLst/>
                        </a:rPr>
                        <a:t>6</a:t>
                      </a:r>
                      <a:endParaRPr lang="en-US" sz="11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a:effectLst/>
                        </a:rPr>
                        <a:t>-10</a:t>
                      </a:r>
                      <a:endParaRPr lang="en-US" sz="11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a:effectLst/>
                        </a:rPr>
                        <a:t>-60</a:t>
                      </a:r>
                      <a:endParaRPr lang="en-US" sz="1100">
                        <a:effectLst/>
                        <a:latin typeface="Calibri"/>
                        <a:ea typeface="Times New Roman"/>
                        <a:cs typeface="Times New Roman"/>
                      </a:endParaRPr>
                    </a:p>
                  </a:txBody>
                  <a:tcPr marL="9525" marR="9525" marT="9525" marB="9525"/>
                </a:tc>
                <a:extLst>
                  <a:ext uri="{0D108BD9-81ED-4DB2-BD59-A6C34878D82A}">
                    <a16:rowId xmlns:a16="http://schemas.microsoft.com/office/drawing/2014/main" xmlns="" val="10002"/>
                  </a:ext>
                </a:extLst>
              </a:tr>
              <a:tr h="229232">
                <a:tc>
                  <a:txBody>
                    <a:bodyPr/>
                    <a:lstStyle/>
                    <a:p>
                      <a:pPr marL="0" marR="0" algn="ctr">
                        <a:lnSpc>
                          <a:spcPct val="115000"/>
                        </a:lnSpc>
                        <a:spcBef>
                          <a:spcPts val="0"/>
                        </a:spcBef>
                        <a:spcAft>
                          <a:spcPts val="1000"/>
                        </a:spcAft>
                      </a:pPr>
                      <a:r>
                        <a:rPr lang="en-IN" sz="1400" dirty="0">
                          <a:effectLst/>
                        </a:rPr>
                        <a:t>20-30</a:t>
                      </a:r>
                      <a:endParaRPr lang="en-US" sz="1100" dirty="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a:effectLst/>
                        </a:rPr>
                        <a:t>25</a:t>
                      </a:r>
                      <a:endParaRPr lang="en-US" sz="11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a:effectLst/>
                        </a:rPr>
                        <a:t>9</a:t>
                      </a:r>
                      <a:endParaRPr lang="en-US" sz="11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a:effectLst/>
                        </a:rPr>
                        <a:t>0</a:t>
                      </a:r>
                      <a:endParaRPr lang="en-US" sz="11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a:effectLst/>
                        </a:rPr>
                        <a:t>0</a:t>
                      </a:r>
                      <a:endParaRPr lang="en-US" sz="1100">
                        <a:effectLst/>
                        <a:latin typeface="Calibri"/>
                        <a:ea typeface="Times New Roman"/>
                        <a:cs typeface="Times New Roman"/>
                      </a:endParaRPr>
                    </a:p>
                  </a:txBody>
                  <a:tcPr marL="9525" marR="9525" marT="9525" marB="9525"/>
                </a:tc>
                <a:extLst>
                  <a:ext uri="{0D108BD9-81ED-4DB2-BD59-A6C34878D82A}">
                    <a16:rowId xmlns:a16="http://schemas.microsoft.com/office/drawing/2014/main" xmlns="" val="10003"/>
                  </a:ext>
                </a:extLst>
              </a:tr>
              <a:tr h="229232">
                <a:tc>
                  <a:txBody>
                    <a:bodyPr/>
                    <a:lstStyle/>
                    <a:p>
                      <a:pPr marL="0" marR="0" algn="ctr">
                        <a:lnSpc>
                          <a:spcPct val="115000"/>
                        </a:lnSpc>
                        <a:spcBef>
                          <a:spcPts val="0"/>
                        </a:spcBef>
                        <a:spcAft>
                          <a:spcPts val="1000"/>
                        </a:spcAft>
                      </a:pPr>
                      <a:r>
                        <a:rPr lang="en-IN" sz="1400">
                          <a:effectLst/>
                        </a:rPr>
                        <a:t>30-40</a:t>
                      </a:r>
                      <a:endParaRPr lang="en-US" sz="11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a:effectLst/>
                        </a:rPr>
                        <a:t>35</a:t>
                      </a:r>
                      <a:endParaRPr lang="en-US" sz="11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a:effectLst/>
                        </a:rPr>
                        <a:t>7</a:t>
                      </a:r>
                      <a:endParaRPr lang="en-US" sz="11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a:effectLst/>
                        </a:rPr>
                        <a:t>10</a:t>
                      </a:r>
                      <a:endParaRPr lang="en-US" sz="11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a:effectLst/>
                        </a:rPr>
                        <a:t>70</a:t>
                      </a:r>
                      <a:endParaRPr lang="en-US" sz="1100">
                        <a:effectLst/>
                        <a:latin typeface="Calibri"/>
                        <a:ea typeface="Times New Roman"/>
                        <a:cs typeface="Times New Roman"/>
                      </a:endParaRPr>
                    </a:p>
                  </a:txBody>
                  <a:tcPr marL="9525" marR="9525" marT="9525" marB="9525"/>
                </a:tc>
                <a:extLst>
                  <a:ext uri="{0D108BD9-81ED-4DB2-BD59-A6C34878D82A}">
                    <a16:rowId xmlns:a16="http://schemas.microsoft.com/office/drawing/2014/main" xmlns="" val="10004"/>
                  </a:ext>
                </a:extLst>
              </a:tr>
              <a:tr h="229232">
                <a:tc>
                  <a:txBody>
                    <a:bodyPr/>
                    <a:lstStyle/>
                    <a:p>
                      <a:pPr marL="0" marR="0" algn="ctr">
                        <a:lnSpc>
                          <a:spcPct val="115000"/>
                        </a:lnSpc>
                        <a:spcBef>
                          <a:spcPts val="0"/>
                        </a:spcBef>
                        <a:spcAft>
                          <a:spcPts val="1000"/>
                        </a:spcAft>
                      </a:pPr>
                      <a:r>
                        <a:rPr lang="en-IN" sz="1400">
                          <a:effectLst/>
                        </a:rPr>
                        <a:t>40-50</a:t>
                      </a:r>
                      <a:endParaRPr lang="en-US" sz="11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a:effectLst/>
                        </a:rPr>
                        <a:t>45</a:t>
                      </a:r>
                      <a:endParaRPr lang="en-US" sz="11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a:effectLst/>
                        </a:rPr>
                        <a:t>4</a:t>
                      </a:r>
                      <a:endParaRPr lang="en-US" sz="11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a:effectLst/>
                        </a:rPr>
                        <a:t>20</a:t>
                      </a:r>
                      <a:endParaRPr lang="en-US" sz="11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a:effectLst/>
                        </a:rPr>
                        <a:t>80</a:t>
                      </a:r>
                      <a:endParaRPr lang="en-US" sz="1100">
                        <a:effectLst/>
                        <a:latin typeface="Calibri"/>
                        <a:ea typeface="Times New Roman"/>
                        <a:cs typeface="Times New Roman"/>
                      </a:endParaRPr>
                    </a:p>
                  </a:txBody>
                  <a:tcPr marL="9525" marR="9525" marT="9525" marB="9525"/>
                </a:tc>
                <a:extLst>
                  <a:ext uri="{0D108BD9-81ED-4DB2-BD59-A6C34878D82A}">
                    <a16:rowId xmlns:a16="http://schemas.microsoft.com/office/drawing/2014/main" xmlns="" val="10005"/>
                  </a:ext>
                </a:extLst>
              </a:tr>
              <a:tr h="229232">
                <a:tc>
                  <a:txBody>
                    <a:bodyPr/>
                    <a:lstStyle/>
                    <a:p>
                      <a:pPr marL="0" marR="0" algn="ctr">
                        <a:lnSpc>
                          <a:spcPct val="115000"/>
                        </a:lnSpc>
                        <a:spcBef>
                          <a:spcPts val="0"/>
                        </a:spcBef>
                        <a:spcAft>
                          <a:spcPts val="1000"/>
                        </a:spcAft>
                      </a:pPr>
                      <a:r>
                        <a:rPr lang="en-IN" sz="1400">
                          <a:effectLst/>
                        </a:rPr>
                        <a:t>50-60</a:t>
                      </a:r>
                      <a:endParaRPr lang="en-US" sz="11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a:effectLst/>
                        </a:rPr>
                        <a:t>55</a:t>
                      </a:r>
                      <a:endParaRPr lang="en-US" sz="11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a:effectLst/>
                        </a:rPr>
                        <a:t>2</a:t>
                      </a:r>
                      <a:endParaRPr lang="en-US" sz="11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a:effectLst/>
                        </a:rPr>
                        <a:t>30</a:t>
                      </a:r>
                      <a:endParaRPr lang="en-US" sz="11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400">
                          <a:effectLst/>
                        </a:rPr>
                        <a:t>60</a:t>
                      </a:r>
                      <a:endParaRPr lang="en-US" sz="1100">
                        <a:effectLst/>
                        <a:latin typeface="Calibri"/>
                        <a:ea typeface="Times New Roman"/>
                        <a:cs typeface="Times New Roman"/>
                      </a:endParaRPr>
                    </a:p>
                  </a:txBody>
                  <a:tcPr marL="9525" marR="9525" marT="9525" marB="9525"/>
                </a:tc>
                <a:extLst>
                  <a:ext uri="{0D108BD9-81ED-4DB2-BD59-A6C34878D82A}">
                    <a16:rowId xmlns:a16="http://schemas.microsoft.com/office/drawing/2014/main" xmlns="" val="10006"/>
                  </a:ext>
                </a:extLst>
              </a:tr>
              <a:tr h="463157">
                <a:tc>
                  <a:txBody>
                    <a:bodyPr/>
                    <a:lstStyle/>
                    <a:p>
                      <a:pPr marL="0" marR="0" algn="ctr">
                        <a:lnSpc>
                          <a:spcPct val="115000"/>
                        </a:lnSpc>
                        <a:spcBef>
                          <a:spcPts val="0"/>
                        </a:spcBef>
                        <a:spcAft>
                          <a:spcPts val="1000"/>
                        </a:spcAft>
                      </a:pPr>
                      <a:r>
                        <a:rPr lang="en-IN" sz="1400" dirty="0">
                          <a:effectLst/>
                        </a:rPr>
                        <a:t>Total </a:t>
                      </a:r>
                      <a:endParaRPr lang="en-US" sz="1100" dirty="0">
                        <a:effectLst/>
                        <a:latin typeface="Calibri"/>
                        <a:ea typeface="Times New Roman"/>
                        <a:cs typeface="Times New Roman"/>
                      </a:endParaRPr>
                    </a:p>
                  </a:txBody>
                  <a:tcPr marL="9525" marR="9525" marT="9525" marB="9525"/>
                </a:tc>
                <a:tc>
                  <a:txBody>
                    <a:bodyPr/>
                    <a:lstStyle/>
                    <a:p>
                      <a:pPr marL="0" marR="0">
                        <a:lnSpc>
                          <a:spcPct val="115000"/>
                        </a:lnSpc>
                        <a:spcBef>
                          <a:spcPts val="0"/>
                        </a:spcBef>
                        <a:spcAft>
                          <a:spcPts val="0"/>
                        </a:spcAft>
                      </a:pPr>
                      <a:r>
                        <a:rPr lang="en-IN" sz="1400">
                          <a:effectLst/>
                        </a:rPr>
                        <a:t> </a:t>
                      </a:r>
                      <a:endParaRPr lang="en-US" sz="1100">
                        <a:effectLst/>
                        <a:latin typeface="Calibri"/>
                        <a:ea typeface="Times New Roman"/>
                        <a:cs typeface="Times New Roman"/>
                      </a:endParaRPr>
                    </a:p>
                  </a:txBody>
                  <a:tcPr marL="9525" marR="9525" marT="9525" marB="9525" anchor="ctr"/>
                </a:tc>
                <a:tc>
                  <a:txBody>
                    <a:bodyPr/>
                    <a:lstStyle/>
                    <a:p>
                      <a:pPr marL="0" marR="0" algn="ctr">
                        <a:lnSpc>
                          <a:spcPct val="115000"/>
                        </a:lnSpc>
                        <a:spcBef>
                          <a:spcPts val="0"/>
                        </a:spcBef>
                        <a:spcAft>
                          <a:spcPts val="1000"/>
                        </a:spcAft>
                      </a:pPr>
                      <a:endParaRPr lang="en-IN" sz="1400" dirty="0">
                        <a:solidFill>
                          <a:srgbClr val="000000"/>
                        </a:solidFill>
                        <a:effectLst/>
                        <a:latin typeface="Perpetua"/>
                        <a:ea typeface="Times New Roman"/>
                        <a:cs typeface="Times New Roman"/>
                      </a:endParaRPr>
                    </a:p>
                  </a:txBody>
                  <a:tcPr marL="9525" marR="9525" marT="9525" marB="9525"/>
                </a:tc>
                <a:tc>
                  <a:txBody>
                    <a:bodyPr/>
                    <a:lstStyle/>
                    <a:p>
                      <a:pPr marL="0" marR="0">
                        <a:lnSpc>
                          <a:spcPct val="115000"/>
                        </a:lnSpc>
                        <a:spcBef>
                          <a:spcPts val="0"/>
                        </a:spcBef>
                        <a:spcAft>
                          <a:spcPts val="0"/>
                        </a:spcAft>
                      </a:pPr>
                      <a:r>
                        <a:rPr lang="en-IN" sz="1400" dirty="0">
                          <a:effectLst/>
                        </a:rPr>
                        <a:t> </a:t>
                      </a:r>
                      <a:endParaRPr lang="en-US" sz="1100" dirty="0">
                        <a:effectLst/>
                        <a:latin typeface="Calibri"/>
                        <a:ea typeface="Times New Roman"/>
                        <a:cs typeface="Times New Roman"/>
                      </a:endParaRPr>
                    </a:p>
                  </a:txBody>
                  <a:tcPr marL="9525" marR="9525" marT="9525" marB="9525" anchor="ctr"/>
                </a:tc>
                <a:tc>
                  <a:txBody>
                    <a:bodyPr/>
                    <a:lstStyle/>
                    <a:p>
                      <a:pPr marL="0" marR="0" algn="ctr">
                        <a:lnSpc>
                          <a:spcPct val="115000"/>
                        </a:lnSpc>
                        <a:spcBef>
                          <a:spcPts val="0"/>
                        </a:spcBef>
                        <a:spcAft>
                          <a:spcPts val="1000"/>
                        </a:spcAft>
                      </a:pPr>
                      <a:endParaRPr lang="en-IN" sz="1400" dirty="0">
                        <a:solidFill>
                          <a:srgbClr val="000000"/>
                        </a:solidFill>
                        <a:effectLst/>
                        <a:latin typeface="Perpetua"/>
                        <a:ea typeface="Times New Roman"/>
                        <a:cs typeface="Times New Roman"/>
                      </a:endParaRPr>
                    </a:p>
                  </a:txBody>
                  <a:tcPr marL="9525" marR="9525" marT="9525" marB="9525"/>
                </a:tc>
                <a:extLst>
                  <a:ext uri="{0D108BD9-81ED-4DB2-BD59-A6C34878D82A}">
                    <a16:rowId xmlns:a16="http://schemas.microsoft.com/office/drawing/2014/main" xmlns="" val="10007"/>
                  </a:ext>
                </a:extLst>
              </a:tr>
            </a:tbl>
          </a:graphicData>
        </a:graphic>
      </p:graphicFrame>
      <p:pic>
        <p:nvPicPr>
          <p:cNvPr id="8" name="Picture 7" descr="http://server/tlm/imgRep/105/0084/2.gif"/>
          <p:cNvPicPr/>
          <p:nvPr/>
        </p:nvPicPr>
        <p:blipFill>
          <a:blip r:embed="rId3"/>
          <a:srcRect/>
          <a:stretch>
            <a:fillRect/>
          </a:stretch>
        </p:blipFill>
        <p:spPr bwMode="auto">
          <a:xfrm>
            <a:off x="4137263" y="4390030"/>
            <a:ext cx="889948" cy="304800"/>
          </a:xfrm>
          <a:prstGeom prst="rect">
            <a:avLst/>
          </a:prstGeom>
          <a:noFill/>
          <a:ln w="9525">
            <a:noFill/>
            <a:miter lim="800000"/>
            <a:headEnd/>
            <a:tailEnd/>
          </a:ln>
        </p:spPr>
      </p:pic>
      <p:pic>
        <p:nvPicPr>
          <p:cNvPr id="9" name="Picture 8" descr="http://server/tlm/imgRep/105/0084/3.gif"/>
          <p:cNvPicPr/>
          <p:nvPr/>
        </p:nvPicPr>
        <p:blipFill>
          <a:blip r:embed="rId4"/>
          <a:srcRect/>
          <a:stretch>
            <a:fillRect/>
          </a:stretch>
        </p:blipFill>
        <p:spPr bwMode="auto">
          <a:xfrm>
            <a:off x="7452320" y="4374108"/>
            <a:ext cx="914400" cy="304800"/>
          </a:xfrm>
          <a:prstGeom prst="rect">
            <a:avLst/>
          </a:prstGeom>
          <a:noFill/>
          <a:ln w="9525">
            <a:noFill/>
            <a:miter lim="800000"/>
            <a:headEnd/>
            <a:tailEnd/>
          </a:ln>
        </p:spPr>
      </p:pic>
      <p:pic>
        <p:nvPicPr>
          <p:cNvPr id="7"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07503" y="5152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807405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xmlns="" Requires="a14">
          <p:sp>
            <p:nvSpPr>
              <p:cNvPr id="3" name="Content Placeholder 2"/>
              <p:cNvSpPr>
                <a:spLocks noGrp="1"/>
              </p:cNvSpPr>
              <p:nvPr>
                <p:ph sz="quarter" idx="1"/>
              </p:nvPr>
            </p:nvSpPr>
            <p:spPr>
              <a:xfrm>
                <a:off x="152400" y="152400"/>
                <a:ext cx="8839200" cy="6553200"/>
              </a:xfrm>
              <a:noFill/>
            </p:spPr>
            <p:txBody>
              <a:bodyPr>
                <a:normAutofit lnSpcReduction="10000"/>
              </a:bodyPr>
              <a:lstStyle/>
              <a:p>
                <a:pPr marL="0" indent="0" algn="ctr">
                  <a:buNone/>
                </a:pPr>
                <a:r>
                  <a:rPr lang="en-US" b="1" dirty="0">
                    <a:solidFill>
                      <a:srgbClr val="FF0000"/>
                    </a:solidFill>
                    <a:effectLst>
                      <a:outerShdw blurRad="38100" dist="38100" dir="2700000" algn="tl">
                        <a:srgbClr val="000000">
                          <a:alpha val="43137"/>
                        </a:srgbClr>
                      </a:outerShdw>
                    </a:effectLst>
                  </a:rPr>
                  <a:t>MEAN OF GROUPED DATA</a:t>
                </a:r>
              </a:p>
              <a:p>
                <a:pPr marL="0" indent="0" algn="ctr">
                  <a:buNone/>
                </a:pPr>
                <a:r>
                  <a:rPr lang="en-US" b="1" dirty="0">
                    <a:solidFill>
                      <a:srgbClr val="FF0000"/>
                    </a:solidFill>
                    <a:effectLst>
                      <a:outerShdw blurRad="38100" dist="38100" dir="2700000" algn="tl">
                        <a:srgbClr val="000000">
                          <a:alpha val="43137"/>
                        </a:srgbClr>
                      </a:outerShdw>
                    </a:effectLst>
                  </a:rPr>
                  <a:t> BY STEP DEVIATION METHOD</a:t>
                </a:r>
                <a:endParaRPr lang="en-US" dirty="0">
                  <a:solidFill>
                    <a:srgbClr val="FF0000"/>
                  </a:solidFill>
                  <a:effectLst>
                    <a:outerShdw blurRad="38100" dist="38100" dir="2700000" algn="tl">
                      <a:srgbClr val="000000">
                        <a:alpha val="43137"/>
                      </a:srgbClr>
                    </a:outerShdw>
                  </a:effectLst>
                </a:endParaRPr>
              </a:p>
              <a:p>
                <a:pPr marL="0" indent="0">
                  <a:buNone/>
                </a:pPr>
                <a:r>
                  <a:rPr lang="en-IN" dirty="0"/>
                  <a:t>Sometimes ,during the application of the short-cut method for finding mean , the deviations </a:t>
                </a:r>
                <a14:m>
                  <m:oMath xmlns:m="http://schemas.openxmlformats.org/officeDocument/2006/math">
                    <m:sSub>
                      <m:sSubPr>
                        <m:ctrlPr>
                          <a:rPr lang="en-US" i="1">
                            <a:latin typeface="Cambria Math" panose="02040503050406030204" pitchFamily="18" charset="0"/>
                          </a:rPr>
                        </m:ctrlPr>
                      </m:sSubPr>
                      <m:e>
                        <m:r>
                          <a:rPr lang="en-IN" i="1">
                            <a:latin typeface="Cambria Math"/>
                          </a:rPr>
                          <m:t>𝑑</m:t>
                        </m:r>
                      </m:e>
                      <m:sub>
                        <m:r>
                          <a:rPr lang="en-IN" i="1">
                            <a:latin typeface="Cambria Math"/>
                          </a:rPr>
                          <m:t>𝑖</m:t>
                        </m:r>
                      </m:sub>
                    </m:sSub>
                  </m:oMath>
                </a14:m>
                <a:r>
                  <a:rPr lang="en-IN" dirty="0"/>
                  <a:t> are divisible by a common number h (class size of each class interval.). In such case the calculation is reduced to great extent by taking</a:t>
                </a:r>
                <a:endParaRPr lang="en-US" dirty="0"/>
              </a:p>
              <a:p>
                <a:pPr marL="0" indent="0">
                  <a:buNone/>
                </a:pPr>
                <a14:m>
                  <m:oMath xmlns:m="http://schemas.openxmlformats.org/officeDocument/2006/math">
                    <m:sSub>
                      <m:sSubPr>
                        <m:ctrlPr>
                          <a:rPr lang="en-US" i="1">
                            <a:latin typeface="Cambria Math" panose="02040503050406030204" pitchFamily="18" charset="0"/>
                          </a:rPr>
                        </m:ctrlPr>
                      </m:sSubPr>
                      <m:e>
                        <m:r>
                          <a:rPr lang="en-IN" i="1">
                            <a:latin typeface="Cambria Math"/>
                          </a:rPr>
                          <m:t>𝑢</m:t>
                        </m:r>
                      </m:e>
                      <m:sub>
                        <m:r>
                          <a:rPr lang="en-IN" i="1">
                            <a:latin typeface="Cambria Math"/>
                          </a:rPr>
                          <m:t>𝑖</m:t>
                        </m:r>
                      </m:sub>
                    </m:sSub>
                  </m:oMath>
                </a14:m>
                <a:r>
                  <a:rPr lang="en-IN" dirty="0"/>
                  <a:t> = </a:t>
                </a:r>
                <a14:m>
                  <m:oMath xmlns:m="http://schemas.openxmlformats.org/officeDocument/2006/math">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IN" i="1">
                                <a:latin typeface="Cambria Math"/>
                              </a:rPr>
                              <m:t>𝑥</m:t>
                            </m:r>
                          </m:e>
                          <m:sub>
                            <m:r>
                              <a:rPr lang="en-IN" i="1">
                                <a:latin typeface="Cambria Math"/>
                              </a:rPr>
                              <m:t>𝑖</m:t>
                            </m:r>
                          </m:sub>
                        </m:sSub>
                        <m:r>
                          <a:rPr lang="en-IN" i="1">
                            <a:latin typeface="Cambria Math"/>
                          </a:rPr>
                          <m:t>−</m:t>
                        </m:r>
                        <m:r>
                          <a:rPr lang="en-US" b="0" i="1" smtClean="0">
                            <a:latin typeface="Cambria Math"/>
                          </a:rPr>
                          <m:t>𝑎</m:t>
                        </m:r>
                      </m:num>
                      <m:den>
                        <m:r>
                          <a:rPr lang="en-IN" i="1">
                            <a:latin typeface="Cambria Math"/>
                          </a:rPr>
                          <m:t>h</m:t>
                        </m:r>
                      </m:den>
                    </m:f>
                  </m:oMath>
                </a14:m>
                <a:r>
                  <a:rPr lang="en-IN" dirty="0"/>
                  <a:t>  ;  i=1,2,3,... ,n</a:t>
                </a:r>
                <a:endParaRPr lang="en-US" dirty="0"/>
              </a:p>
              <a:p>
                <a:pPr marL="0" indent="0">
                  <a:buNone/>
                </a:pPr>
                <a:r>
                  <a:rPr lang="en-IN" dirty="0"/>
                  <a:t>or, </a:t>
                </a:r>
                <a14:m>
                  <m:oMath xmlns:m="http://schemas.openxmlformats.org/officeDocument/2006/math">
                    <m:sSub>
                      <m:sSubPr>
                        <m:ctrlPr>
                          <a:rPr lang="en-US" i="1">
                            <a:latin typeface="Cambria Math" panose="02040503050406030204" pitchFamily="18" charset="0"/>
                          </a:rPr>
                        </m:ctrlPr>
                      </m:sSubPr>
                      <m:e>
                        <m:r>
                          <a:rPr lang="en-IN" i="1">
                            <a:latin typeface="Cambria Math"/>
                          </a:rPr>
                          <m:t>𝑥</m:t>
                        </m:r>
                      </m:e>
                      <m:sub>
                        <m:r>
                          <a:rPr lang="en-IN" i="1">
                            <a:latin typeface="Cambria Math"/>
                          </a:rPr>
                          <m:t>𝑖</m:t>
                        </m:r>
                      </m:sub>
                    </m:sSub>
                  </m:oMath>
                </a14:m>
                <a:r>
                  <a:rPr lang="en-IN" dirty="0"/>
                  <a:t> = a + h</a:t>
                </a:r>
                <a14:m>
                  <m:oMath xmlns:m="http://schemas.openxmlformats.org/officeDocument/2006/math">
                    <m:r>
                      <a:rPr lang="en-IN" i="1">
                        <a:latin typeface="Cambria Math"/>
                      </a:rPr>
                      <m:t> </m:t>
                    </m:r>
                    <m:sSub>
                      <m:sSubPr>
                        <m:ctrlPr>
                          <a:rPr lang="en-US" i="1">
                            <a:latin typeface="Cambria Math" panose="02040503050406030204" pitchFamily="18" charset="0"/>
                          </a:rPr>
                        </m:ctrlPr>
                      </m:sSubPr>
                      <m:e>
                        <m:r>
                          <a:rPr lang="en-IN" i="1">
                            <a:latin typeface="Cambria Math"/>
                          </a:rPr>
                          <m:t>𝑢</m:t>
                        </m:r>
                      </m:e>
                      <m:sub>
                        <m:r>
                          <a:rPr lang="en-IN" i="1">
                            <a:latin typeface="Cambria Math"/>
                          </a:rPr>
                          <m:t>𝑖</m:t>
                        </m:r>
                      </m:sub>
                    </m:sSub>
                  </m:oMath>
                </a14:m>
                <a:r>
                  <a:rPr lang="en-IN" dirty="0"/>
                  <a:t>  , (i =1,2,3,..., n)</a:t>
                </a:r>
                <a:endParaRPr lang="en-US" dirty="0"/>
              </a:p>
              <a:p>
                <a:pPr marL="0" indent="0">
                  <a:buNone/>
                </a:pPr>
                <a:r>
                  <a:rPr lang="en-IN" dirty="0"/>
                  <a:t>or, </a:t>
                </a:r>
                <a14:m>
                  <m:oMath xmlns:m="http://schemas.openxmlformats.org/officeDocument/2006/math">
                    <m:sSub>
                      <m:sSubPr>
                        <m:ctrlPr>
                          <a:rPr lang="en-US" i="1">
                            <a:latin typeface="Cambria Math" panose="02040503050406030204" pitchFamily="18" charset="0"/>
                          </a:rPr>
                        </m:ctrlPr>
                      </m:sSubPr>
                      <m:e>
                        <m:r>
                          <a:rPr lang="en-IN" i="1">
                            <a:latin typeface="Cambria Math"/>
                          </a:rPr>
                          <m:t>𝑓</m:t>
                        </m:r>
                      </m:e>
                      <m:sub>
                        <m:r>
                          <a:rPr lang="en-IN" i="1">
                            <a:latin typeface="Cambria Math"/>
                          </a:rPr>
                          <m:t>𝑖</m:t>
                        </m:r>
                      </m:sub>
                    </m:sSub>
                    <m:sSub>
                      <m:sSubPr>
                        <m:ctrlPr>
                          <a:rPr lang="en-US" i="1">
                            <a:latin typeface="Cambria Math" panose="02040503050406030204" pitchFamily="18" charset="0"/>
                          </a:rPr>
                        </m:ctrlPr>
                      </m:sSubPr>
                      <m:e>
                        <m:r>
                          <a:rPr lang="en-IN" i="1">
                            <a:latin typeface="Cambria Math"/>
                          </a:rPr>
                          <m:t>𝑥</m:t>
                        </m:r>
                      </m:e>
                      <m:sub>
                        <m:r>
                          <a:rPr lang="en-IN" i="1">
                            <a:latin typeface="Cambria Math"/>
                          </a:rPr>
                          <m:t>𝑖</m:t>
                        </m:r>
                      </m:sub>
                    </m:sSub>
                  </m:oMath>
                </a14:m>
                <a:r>
                  <a:rPr lang="en-IN" dirty="0"/>
                  <a:t> = </a:t>
                </a:r>
                <a14:m>
                  <m:oMath xmlns:m="http://schemas.openxmlformats.org/officeDocument/2006/math">
                    <m:r>
                      <m:rPr>
                        <m:sty m:val="p"/>
                      </m:rPr>
                      <a:rPr lang="en-US" b="0" i="0" smtClean="0">
                        <a:latin typeface="Cambria Math"/>
                      </a:rPr>
                      <m:t>a</m:t>
                    </m:r>
                    <m:sSub>
                      <m:sSubPr>
                        <m:ctrlPr>
                          <a:rPr lang="en-US" i="1">
                            <a:latin typeface="Cambria Math" panose="02040503050406030204" pitchFamily="18" charset="0"/>
                          </a:rPr>
                        </m:ctrlPr>
                      </m:sSubPr>
                      <m:e>
                        <m:r>
                          <a:rPr lang="en-IN" i="1">
                            <a:latin typeface="Cambria Math"/>
                          </a:rPr>
                          <m:t>𝑓</m:t>
                        </m:r>
                      </m:e>
                      <m:sub>
                        <m:r>
                          <a:rPr lang="en-IN" i="1">
                            <a:latin typeface="Cambria Math"/>
                          </a:rPr>
                          <m:t>𝑖</m:t>
                        </m:r>
                      </m:sub>
                    </m:sSub>
                    <m:r>
                      <a:rPr lang="en-IN" i="1">
                        <a:latin typeface="Cambria Math"/>
                      </a:rPr>
                      <m:t>+</m:t>
                    </m:r>
                    <m:r>
                      <a:rPr lang="en-IN" i="1">
                        <a:latin typeface="Cambria Math"/>
                      </a:rPr>
                      <m:t>h</m:t>
                    </m:r>
                    <m:sSub>
                      <m:sSubPr>
                        <m:ctrlPr>
                          <a:rPr lang="en-US" i="1">
                            <a:latin typeface="Cambria Math" panose="02040503050406030204" pitchFamily="18" charset="0"/>
                          </a:rPr>
                        </m:ctrlPr>
                      </m:sSubPr>
                      <m:e>
                        <m:r>
                          <a:rPr lang="en-IN" i="1">
                            <a:latin typeface="Cambria Math"/>
                          </a:rPr>
                          <m:t>𝑓</m:t>
                        </m:r>
                      </m:e>
                      <m:sub>
                        <m:r>
                          <a:rPr lang="en-IN" i="1">
                            <a:latin typeface="Cambria Math"/>
                          </a:rPr>
                          <m:t>𝑖</m:t>
                        </m:r>
                      </m:sub>
                    </m:sSub>
                    <m:sSub>
                      <m:sSubPr>
                        <m:ctrlPr>
                          <a:rPr lang="en-US" i="1">
                            <a:latin typeface="Cambria Math" panose="02040503050406030204" pitchFamily="18" charset="0"/>
                          </a:rPr>
                        </m:ctrlPr>
                      </m:sSubPr>
                      <m:e>
                        <m:r>
                          <a:rPr lang="en-IN" i="1">
                            <a:latin typeface="Cambria Math"/>
                          </a:rPr>
                          <m:t>𝑢</m:t>
                        </m:r>
                      </m:e>
                      <m:sub>
                        <m:r>
                          <a:rPr lang="en-IN" i="1">
                            <a:latin typeface="Cambria Math"/>
                          </a:rPr>
                          <m:t>𝑖</m:t>
                        </m:r>
                      </m:sub>
                    </m:sSub>
                  </m:oMath>
                </a14:m>
                <a:r>
                  <a:rPr lang="en-IN" dirty="0"/>
                  <a:t>  , (multiplied </a:t>
                </a:r>
                <a14:m>
                  <m:oMath xmlns:m="http://schemas.openxmlformats.org/officeDocument/2006/math">
                    <m:sSub>
                      <m:sSubPr>
                        <m:ctrlPr>
                          <a:rPr lang="en-US" i="1">
                            <a:latin typeface="Cambria Math" panose="02040503050406030204" pitchFamily="18" charset="0"/>
                          </a:rPr>
                        </m:ctrlPr>
                      </m:sSubPr>
                      <m:e>
                        <m:r>
                          <a:rPr lang="en-IN" i="1">
                            <a:latin typeface="Cambria Math"/>
                          </a:rPr>
                          <m:t>𝑓</m:t>
                        </m:r>
                      </m:e>
                      <m:sub>
                        <m:r>
                          <a:rPr lang="en-IN" i="1">
                            <a:latin typeface="Cambria Math"/>
                          </a:rPr>
                          <m:t>𝑖</m:t>
                        </m:r>
                      </m:sub>
                    </m:sSub>
                  </m:oMath>
                </a14:m>
                <a:r>
                  <a:rPr lang="en-IN" dirty="0"/>
                  <a:t> on both sides)</a:t>
                </a:r>
              </a:p>
              <a:p>
                <a:pPr marL="0" indent="0">
                  <a:buNone/>
                </a:pPr>
                <a:r>
                  <a:rPr lang="en-IN" dirty="0"/>
                  <a:t>or, </a:t>
                </a:r>
                <a14:m>
                  <m:oMath xmlns:m="http://schemas.openxmlformats.org/officeDocument/2006/math">
                    <m:nary>
                      <m:naryPr>
                        <m:chr m:val="∑"/>
                        <m:ctrlPr>
                          <a:rPr lang="en-US" i="1">
                            <a:latin typeface="Cambria Math" panose="02040503050406030204" pitchFamily="18" charset="0"/>
                          </a:rPr>
                        </m:ctrlPr>
                      </m:naryPr>
                      <m:sub>
                        <m:r>
                          <a:rPr lang="en-IN" i="1">
                            <a:latin typeface="Cambria Math"/>
                          </a:rPr>
                          <m:t>𝑖</m:t>
                        </m:r>
                        <m:r>
                          <a:rPr lang="en-IN" i="1">
                            <a:latin typeface="Cambria Math"/>
                          </a:rPr>
                          <m:t>=1</m:t>
                        </m:r>
                      </m:sub>
                      <m:sup>
                        <m:r>
                          <a:rPr lang="en-IN" i="1">
                            <a:latin typeface="Cambria Math"/>
                          </a:rPr>
                          <m:t>𝑛</m:t>
                        </m:r>
                      </m:sup>
                      <m:e>
                        <m:sSub>
                          <m:sSubPr>
                            <m:ctrlPr>
                              <a:rPr lang="en-US" i="1">
                                <a:latin typeface="Cambria Math" panose="02040503050406030204" pitchFamily="18" charset="0"/>
                              </a:rPr>
                            </m:ctrlPr>
                          </m:sSubPr>
                          <m:e>
                            <m:r>
                              <a:rPr lang="en-IN" i="1">
                                <a:latin typeface="Cambria Math"/>
                              </a:rPr>
                              <m:t>𝑓</m:t>
                            </m:r>
                          </m:e>
                          <m:sub>
                            <m:r>
                              <a:rPr lang="en-IN" i="1">
                                <a:latin typeface="Cambria Math"/>
                              </a:rPr>
                              <m:t>𝑖</m:t>
                            </m:r>
                          </m:sub>
                        </m:sSub>
                        <m:sSub>
                          <m:sSubPr>
                            <m:ctrlPr>
                              <a:rPr lang="en-US" i="1">
                                <a:latin typeface="Cambria Math" panose="02040503050406030204" pitchFamily="18" charset="0"/>
                              </a:rPr>
                            </m:ctrlPr>
                          </m:sSubPr>
                          <m:e>
                            <m:r>
                              <a:rPr lang="en-IN" i="1">
                                <a:latin typeface="Cambria Math"/>
                              </a:rPr>
                              <m:t>𝑥</m:t>
                            </m:r>
                          </m:e>
                          <m:sub>
                            <m:r>
                              <a:rPr lang="en-IN" i="1">
                                <a:latin typeface="Cambria Math"/>
                              </a:rPr>
                              <m:t>𝑖</m:t>
                            </m:r>
                          </m:sub>
                        </m:sSub>
                        <m:r>
                          <a:rPr lang="en-IN" i="1">
                            <a:latin typeface="Cambria Math"/>
                          </a:rPr>
                          <m:t>=</m:t>
                        </m:r>
                        <m:r>
                          <a:rPr lang="en-US" b="0" i="1" smtClean="0">
                            <a:latin typeface="Cambria Math"/>
                          </a:rPr>
                          <m:t>𝑎</m:t>
                        </m:r>
                        <m:nary>
                          <m:naryPr>
                            <m:chr m:val="∑"/>
                            <m:ctrlPr>
                              <a:rPr lang="en-US" i="1">
                                <a:latin typeface="Cambria Math" panose="02040503050406030204" pitchFamily="18" charset="0"/>
                              </a:rPr>
                            </m:ctrlPr>
                          </m:naryPr>
                          <m:sub>
                            <m:r>
                              <a:rPr lang="en-IN" i="1">
                                <a:latin typeface="Cambria Math"/>
                              </a:rPr>
                              <m:t>𝑖</m:t>
                            </m:r>
                            <m:r>
                              <a:rPr lang="en-IN" i="1">
                                <a:latin typeface="Cambria Math"/>
                              </a:rPr>
                              <m:t>=1</m:t>
                            </m:r>
                          </m:sub>
                          <m:sup>
                            <m:r>
                              <a:rPr lang="en-IN" i="1">
                                <a:latin typeface="Cambria Math"/>
                              </a:rPr>
                              <m:t>𝑛</m:t>
                            </m:r>
                          </m:sup>
                          <m:e>
                            <m:sSub>
                              <m:sSubPr>
                                <m:ctrlPr>
                                  <a:rPr lang="en-US" i="1">
                                    <a:latin typeface="Cambria Math" panose="02040503050406030204" pitchFamily="18" charset="0"/>
                                  </a:rPr>
                                </m:ctrlPr>
                              </m:sSubPr>
                              <m:e>
                                <m:r>
                                  <a:rPr lang="en-IN" i="1">
                                    <a:latin typeface="Cambria Math"/>
                                  </a:rPr>
                                  <m:t>𝑓</m:t>
                                </m:r>
                              </m:e>
                              <m:sub>
                                <m:r>
                                  <a:rPr lang="en-IN" i="1">
                                    <a:latin typeface="Cambria Math"/>
                                  </a:rPr>
                                  <m:t>𝑖</m:t>
                                </m:r>
                              </m:sub>
                            </m:sSub>
                            <m:r>
                              <a:rPr lang="en-IN" i="1">
                                <a:latin typeface="Cambria Math"/>
                              </a:rPr>
                              <m:t>+</m:t>
                            </m:r>
                            <m:r>
                              <a:rPr lang="en-IN" i="1">
                                <a:latin typeface="Cambria Math"/>
                              </a:rPr>
                              <m:t>h</m:t>
                            </m:r>
                            <m:nary>
                              <m:naryPr>
                                <m:chr m:val="∑"/>
                                <m:ctrlPr>
                                  <a:rPr lang="en-US" i="1">
                                    <a:latin typeface="Cambria Math" panose="02040503050406030204" pitchFamily="18" charset="0"/>
                                  </a:rPr>
                                </m:ctrlPr>
                              </m:naryPr>
                              <m:sub>
                                <m:r>
                                  <a:rPr lang="en-IN" i="1">
                                    <a:latin typeface="Cambria Math"/>
                                  </a:rPr>
                                  <m:t>𝑖</m:t>
                                </m:r>
                                <m:r>
                                  <a:rPr lang="en-IN" i="1">
                                    <a:latin typeface="Cambria Math"/>
                                  </a:rPr>
                                  <m:t>=1</m:t>
                                </m:r>
                              </m:sub>
                              <m:sup>
                                <m:r>
                                  <a:rPr lang="en-IN" i="1">
                                    <a:latin typeface="Cambria Math"/>
                                  </a:rPr>
                                  <m:t>𝑛</m:t>
                                </m:r>
                              </m:sup>
                              <m:e>
                                <m:sSub>
                                  <m:sSubPr>
                                    <m:ctrlPr>
                                      <a:rPr lang="en-US" i="1">
                                        <a:latin typeface="Cambria Math" panose="02040503050406030204" pitchFamily="18" charset="0"/>
                                      </a:rPr>
                                    </m:ctrlPr>
                                  </m:sSubPr>
                                  <m:e>
                                    <m:r>
                                      <a:rPr lang="en-IN" i="1">
                                        <a:latin typeface="Cambria Math"/>
                                      </a:rPr>
                                      <m:t>𝑓</m:t>
                                    </m:r>
                                  </m:e>
                                  <m:sub>
                                    <m:r>
                                      <a:rPr lang="en-IN" i="1">
                                        <a:latin typeface="Cambria Math"/>
                                      </a:rPr>
                                      <m:t>𝑖</m:t>
                                    </m:r>
                                  </m:sub>
                                </m:sSub>
                                <m:sSub>
                                  <m:sSubPr>
                                    <m:ctrlPr>
                                      <a:rPr lang="en-US" i="1">
                                        <a:latin typeface="Cambria Math" panose="02040503050406030204" pitchFamily="18" charset="0"/>
                                      </a:rPr>
                                    </m:ctrlPr>
                                  </m:sSubPr>
                                  <m:e>
                                    <m:r>
                                      <a:rPr lang="en-IN" i="1">
                                        <a:latin typeface="Cambria Math"/>
                                      </a:rPr>
                                      <m:t>𝑢</m:t>
                                    </m:r>
                                  </m:e>
                                  <m:sub>
                                    <m:r>
                                      <a:rPr lang="en-IN" i="1">
                                        <a:latin typeface="Cambria Math"/>
                                      </a:rPr>
                                      <m:t>𝑖</m:t>
                                    </m:r>
                                  </m:sub>
                                </m:sSub>
                              </m:e>
                            </m:nary>
                          </m:e>
                        </m:nary>
                      </m:e>
                    </m:nary>
                  </m:oMath>
                </a14:m>
                <a:endParaRPr lang="en-US" dirty="0"/>
              </a:p>
              <a:p>
                <a:pPr marL="0" indent="0">
                  <a:buNone/>
                </a:pPr>
                <a:r>
                  <a:rPr lang="en-IN" dirty="0"/>
                  <a:t>or,  </a:t>
                </a:r>
                <a14:m>
                  <m:oMath xmlns:m="http://schemas.openxmlformats.org/officeDocument/2006/math">
                    <m:f>
                      <m:fPr>
                        <m:ctrlPr>
                          <a:rPr lang="en-US" i="1">
                            <a:latin typeface="Cambria Math" panose="02040503050406030204" pitchFamily="18" charset="0"/>
                          </a:rPr>
                        </m:ctrlPr>
                      </m:fPr>
                      <m:num>
                        <m:r>
                          <a:rPr lang="en-IN" i="1">
                            <a:latin typeface="Cambria Math"/>
                          </a:rPr>
                          <m:t>1</m:t>
                        </m:r>
                      </m:num>
                      <m:den>
                        <m:r>
                          <a:rPr lang="en-US" b="0" i="1" smtClean="0">
                            <a:latin typeface="Cambria Math"/>
                          </a:rPr>
                          <m:t>𝑁</m:t>
                        </m:r>
                      </m:den>
                    </m:f>
                    <m:d>
                      <m:dPr>
                        <m:ctrlPr>
                          <a:rPr lang="en-US" i="1">
                            <a:latin typeface="Cambria Math" panose="02040503050406030204" pitchFamily="18" charset="0"/>
                          </a:rPr>
                        </m:ctrlPr>
                      </m:dPr>
                      <m:e>
                        <m:nary>
                          <m:naryPr>
                            <m:chr m:val="∑"/>
                            <m:ctrlPr>
                              <a:rPr lang="en-US" i="1">
                                <a:latin typeface="Cambria Math" panose="02040503050406030204" pitchFamily="18" charset="0"/>
                              </a:rPr>
                            </m:ctrlPr>
                          </m:naryPr>
                          <m:sub>
                            <m:r>
                              <a:rPr lang="en-IN" i="1">
                                <a:latin typeface="Cambria Math"/>
                              </a:rPr>
                              <m:t>𝑖</m:t>
                            </m:r>
                            <m:r>
                              <a:rPr lang="en-IN" i="1">
                                <a:latin typeface="Cambria Math"/>
                              </a:rPr>
                              <m:t>=0</m:t>
                            </m:r>
                          </m:sub>
                          <m:sup>
                            <m:r>
                              <a:rPr lang="en-IN" i="1">
                                <a:latin typeface="Cambria Math"/>
                              </a:rPr>
                              <m:t>𝑛</m:t>
                            </m:r>
                          </m:sup>
                          <m:e>
                            <m:sSub>
                              <m:sSubPr>
                                <m:ctrlPr>
                                  <a:rPr lang="en-US" i="1">
                                    <a:latin typeface="Cambria Math" panose="02040503050406030204" pitchFamily="18" charset="0"/>
                                  </a:rPr>
                                </m:ctrlPr>
                              </m:sSubPr>
                              <m:e>
                                <m:r>
                                  <a:rPr lang="en-IN" i="1">
                                    <a:latin typeface="Cambria Math"/>
                                  </a:rPr>
                                  <m:t>𝑓</m:t>
                                </m:r>
                              </m:e>
                              <m:sub>
                                <m:r>
                                  <a:rPr lang="en-IN" i="1">
                                    <a:latin typeface="Cambria Math"/>
                                  </a:rPr>
                                  <m:t>𝑖</m:t>
                                </m:r>
                              </m:sub>
                            </m:sSub>
                            <m:sSub>
                              <m:sSubPr>
                                <m:ctrlPr>
                                  <a:rPr lang="en-US" i="1">
                                    <a:latin typeface="Cambria Math" panose="02040503050406030204" pitchFamily="18" charset="0"/>
                                  </a:rPr>
                                </m:ctrlPr>
                              </m:sSubPr>
                              <m:e>
                                <m:r>
                                  <a:rPr lang="en-IN" i="1">
                                    <a:latin typeface="Cambria Math"/>
                                  </a:rPr>
                                  <m:t>𝑥</m:t>
                                </m:r>
                              </m:e>
                              <m:sub>
                                <m:r>
                                  <a:rPr lang="en-IN" i="1">
                                    <a:latin typeface="Cambria Math"/>
                                  </a:rPr>
                                  <m:t>𝑖</m:t>
                                </m:r>
                              </m:sub>
                            </m:sSub>
                          </m:e>
                        </m:nary>
                      </m:e>
                    </m:d>
                  </m:oMath>
                </a14:m>
                <a:r>
                  <a:rPr lang="en-IN" dirty="0"/>
                  <a:t>  =  </a:t>
                </a:r>
                <a14:m>
                  <m:oMath xmlns:m="http://schemas.openxmlformats.org/officeDocument/2006/math">
                    <m:f>
                      <m:fPr>
                        <m:ctrlPr>
                          <a:rPr lang="en-US" i="1">
                            <a:latin typeface="Cambria Math" panose="02040503050406030204" pitchFamily="18" charset="0"/>
                          </a:rPr>
                        </m:ctrlPr>
                      </m:fPr>
                      <m:num>
                        <m:r>
                          <a:rPr lang="en-US" b="0" i="1" smtClean="0">
                            <a:latin typeface="Cambria Math"/>
                          </a:rPr>
                          <m:t>𝑎𝑁</m:t>
                        </m:r>
                      </m:num>
                      <m:den>
                        <m:r>
                          <a:rPr lang="en-US" b="0" i="1" smtClean="0">
                            <a:latin typeface="Cambria Math"/>
                          </a:rPr>
                          <m:t>𝑁</m:t>
                        </m:r>
                      </m:den>
                    </m:f>
                    <m:r>
                      <a:rPr lang="en-IN" i="1">
                        <a:latin typeface="Cambria Math"/>
                      </a:rPr>
                      <m:t>+</m:t>
                    </m:r>
                    <m:r>
                      <a:rPr lang="en-IN" i="1">
                        <a:latin typeface="Cambria Math"/>
                      </a:rPr>
                      <m:t>h</m:t>
                    </m:r>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r>
                              <a:rPr lang="en-IN" i="1">
                                <a:latin typeface="Cambria Math"/>
                              </a:rPr>
                              <m:t>1</m:t>
                            </m:r>
                          </m:num>
                          <m:den>
                            <m:r>
                              <a:rPr lang="en-US" b="0" i="1" smtClean="0">
                                <a:latin typeface="Cambria Math"/>
                              </a:rPr>
                              <m:t>𝑁</m:t>
                            </m:r>
                          </m:den>
                        </m:f>
                        <m:nary>
                          <m:naryPr>
                            <m:chr m:val="∑"/>
                            <m:ctrlPr>
                              <a:rPr lang="en-US" i="1">
                                <a:latin typeface="Cambria Math" panose="02040503050406030204" pitchFamily="18" charset="0"/>
                              </a:rPr>
                            </m:ctrlPr>
                          </m:naryPr>
                          <m:sub>
                            <m:r>
                              <a:rPr lang="en-IN" i="1">
                                <a:latin typeface="Cambria Math"/>
                              </a:rPr>
                              <m:t>𝑖</m:t>
                            </m:r>
                            <m:r>
                              <a:rPr lang="en-IN" i="1">
                                <a:latin typeface="Cambria Math"/>
                              </a:rPr>
                              <m:t>=1</m:t>
                            </m:r>
                          </m:sub>
                          <m:sup>
                            <m:r>
                              <a:rPr lang="en-IN" i="1">
                                <a:latin typeface="Cambria Math"/>
                              </a:rPr>
                              <m:t>𝑛</m:t>
                            </m:r>
                          </m:sup>
                          <m:e>
                            <m:sSub>
                              <m:sSubPr>
                                <m:ctrlPr>
                                  <a:rPr lang="en-US" i="1">
                                    <a:latin typeface="Cambria Math" panose="02040503050406030204" pitchFamily="18" charset="0"/>
                                  </a:rPr>
                                </m:ctrlPr>
                              </m:sSubPr>
                              <m:e>
                                <m:r>
                                  <a:rPr lang="en-IN" i="1">
                                    <a:latin typeface="Cambria Math"/>
                                  </a:rPr>
                                  <m:t>𝑓</m:t>
                                </m:r>
                              </m:e>
                              <m:sub>
                                <m:r>
                                  <a:rPr lang="en-IN" i="1">
                                    <a:latin typeface="Cambria Math"/>
                                  </a:rPr>
                                  <m:t>𝑖</m:t>
                                </m:r>
                              </m:sub>
                            </m:sSub>
                            <m:sSub>
                              <m:sSubPr>
                                <m:ctrlPr>
                                  <a:rPr lang="en-US" i="1">
                                    <a:latin typeface="Cambria Math" panose="02040503050406030204" pitchFamily="18" charset="0"/>
                                  </a:rPr>
                                </m:ctrlPr>
                              </m:sSubPr>
                              <m:e>
                                <m:r>
                                  <a:rPr lang="en-IN" i="1">
                                    <a:latin typeface="Cambria Math"/>
                                  </a:rPr>
                                  <m:t>𝑢</m:t>
                                </m:r>
                              </m:e>
                              <m:sub>
                                <m:r>
                                  <a:rPr lang="en-IN" i="1">
                                    <a:latin typeface="Cambria Math"/>
                                  </a:rPr>
                                  <m:t>𝑖</m:t>
                                </m:r>
                              </m:sub>
                            </m:sSub>
                          </m:e>
                        </m:nary>
                      </m:e>
                    </m:d>
                  </m:oMath>
                </a14:m>
                <a:endParaRPr lang="en-US" dirty="0"/>
              </a:p>
              <a:p>
                <a:pPr marL="0" indent="0">
                  <a:buNone/>
                </a:pPr>
                <a:r>
                  <a:rPr lang="en-IN" dirty="0"/>
                  <a:t>or, </a:t>
                </a:r>
                <a14:m>
                  <m:oMath xmlns:m="http://schemas.openxmlformats.org/officeDocument/2006/math">
                    <m:bar>
                      <m:barPr>
                        <m:pos m:val="top"/>
                        <m:ctrlPr>
                          <a:rPr lang="en-US" i="1">
                            <a:latin typeface="Cambria Math" panose="02040503050406030204" pitchFamily="18" charset="0"/>
                          </a:rPr>
                        </m:ctrlPr>
                      </m:barPr>
                      <m:e>
                        <m:r>
                          <a:rPr lang="en-US" b="0" i="1" smtClean="0">
                            <a:latin typeface="Cambria Math"/>
                          </a:rPr>
                          <m:t>𝑥</m:t>
                        </m:r>
                      </m:e>
                    </m:bar>
                  </m:oMath>
                </a14:m>
                <a:r>
                  <a:rPr lang="en-IN" dirty="0"/>
                  <a:t>  = a + h </a:t>
                </a:r>
                <a14:m>
                  <m:oMath xmlns:m="http://schemas.openxmlformats.org/officeDocument/2006/math">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r>
                              <a:rPr lang="en-IN" i="1">
                                <a:latin typeface="Cambria Math"/>
                              </a:rPr>
                              <m:t>1</m:t>
                            </m:r>
                          </m:num>
                          <m:den>
                            <m:r>
                              <a:rPr lang="en-US" b="0" i="1" smtClean="0">
                                <a:latin typeface="Cambria Math"/>
                              </a:rPr>
                              <m:t>𝑁</m:t>
                            </m:r>
                          </m:den>
                        </m:f>
                        <m:nary>
                          <m:naryPr>
                            <m:chr m:val="∑"/>
                            <m:ctrlPr>
                              <a:rPr lang="en-US" i="1">
                                <a:latin typeface="Cambria Math" panose="02040503050406030204" pitchFamily="18" charset="0"/>
                              </a:rPr>
                            </m:ctrlPr>
                          </m:naryPr>
                          <m:sub>
                            <m:r>
                              <a:rPr lang="en-IN" i="1">
                                <a:latin typeface="Cambria Math"/>
                              </a:rPr>
                              <m:t>𝑖</m:t>
                            </m:r>
                            <m:r>
                              <a:rPr lang="en-IN" i="1">
                                <a:latin typeface="Cambria Math"/>
                              </a:rPr>
                              <m:t>=1</m:t>
                            </m:r>
                          </m:sub>
                          <m:sup>
                            <m:r>
                              <a:rPr lang="en-IN" i="1">
                                <a:latin typeface="Cambria Math"/>
                              </a:rPr>
                              <m:t>𝑛</m:t>
                            </m:r>
                          </m:sup>
                          <m:e>
                            <m:sSub>
                              <m:sSubPr>
                                <m:ctrlPr>
                                  <a:rPr lang="en-US" i="1">
                                    <a:latin typeface="Cambria Math" panose="02040503050406030204" pitchFamily="18" charset="0"/>
                                  </a:rPr>
                                </m:ctrlPr>
                              </m:sSubPr>
                              <m:e>
                                <m:r>
                                  <a:rPr lang="en-IN" i="1">
                                    <a:latin typeface="Cambria Math"/>
                                  </a:rPr>
                                  <m:t>𝑓</m:t>
                                </m:r>
                              </m:e>
                              <m:sub>
                                <m:r>
                                  <a:rPr lang="en-IN" i="1">
                                    <a:latin typeface="Cambria Math"/>
                                  </a:rPr>
                                  <m:t>𝑖</m:t>
                                </m:r>
                              </m:sub>
                            </m:sSub>
                            <m:sSub>
                              <m:sSubPr>
                                <m:ctrlPr>
                                  <a:rPr lang="en-US" i="1">
                                    <a:latin typeface="Cambria Math" panose="02040503050406030204" pitchFamily="18" charset="0"/>
                                  </a:rPr>
                                </m:ctrlPr>
                              </m:sSubPr>
                              <m:e>
                                <m:r>
                                  <a:rPr lang="en-IN" i="1">
                                    <a:latin typeface="Cambria Math"/>
                                  </a:rPr>
                                  <m:t>𝑢</m:t>
                                </m:r>
                              </m:e>
                              <m:sub>
                                <m:r>
                                  <a:rPr lang="en-IN" i="1">
                                    <a:latin typeface="Cambria Math"/>
                                  </a:rPr>
                                  <m:t>𝑖</m:t>
                                </m:r>
                              </m:sub>
                            </m:sSub>
                          </m:e>
                        </m:nary>
                      </m:e>
                    </m:d>
                  </m:oMath>
                </a14:m>
                <a:r>
                  <a:rPr lang="en-IN" dirty="0"/>
                  <a:t>  (proved)</a:t>
                </a:r>
                <a:endParaRPr lang="en-US" dirty="0"/>
              </a:p>
              <a:p>
                <a:pPr marL="0" indent="0">
                  <a:buNone/>
                </a:pPr>
                <a:r>
                  <a:rPr lang="en-IN" dirty="0"/>
                  <a:t>Following algorithm may be used to find the Mean  by Step Deviation  method:</a:t>
                </a:r>
                <a:endParaRPr lang="en-US" dirty="0"/>
              </a:p>
              <a:p>
                <a:pPr marL="0" indent="0">
                  <a:buNone/>
                </a:pPr>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sz="quarter" idx="1"/>
              </p:nvPr>
            </p:nvSpPr>
            <p:spPr>
              <a:xfrm>
                <a:off x="152400" y="152400"/>
                <a:ext cx="8839200" cy="6553200"/>
              </a:xfrm>
              <a:blipFill rotWithShape="1">
                <a:blip r:embed="rId2"/>
                <a:stretch>
                  <a:fillRect l="-1241" t="-1302" r="-345"/>
                </a:stretch>
              </a:blipFill>
            </p:spPr>
            <p:txBody>
              <a:bodyPr/>
              <a:lstStyle/>
              <a:p>
                <a:r>
                  <a:rPr lang="en-US">
                    <a:noFill/>
                  </a:rPr>
                  <a:t> </a:t>
                </a:r>
              </a:p>
            </p:txBody>
          </p:sp>
        </mc:Fallback>
      </mc:AlternateContent>
      <p:pic>
        <p:nvPicPr>
          <p:cNvPr id="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7503" y="5152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739363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xmlns="" Requires="a14">
          <p:sp>
            <p:nvSpPr>
              <p:cNvPr id="3" name="Content Placeholder 2"/>
              <p:cNvSpPr>
                <a:spLocks noGrp="1"/>
              </p:cNvSpPr>
              <p:nvPr>
                <p:ph sz="quarter" idx="1"/>
              </p:nvPr>
            </p:nvSpPr>
            <p:spPr>
              <a:xfrm>
                <a:off x="76200" y="152400"/>
                <a:ext cx="8991600" cy="6553200"/>
              </a:xfrm>
              <a:noFill/>
            </p:spPr>
            <p:txBody>
              <a:bodyPr>
                <a:normAutofit lnSpcReduction="10000"/>
              </a:bodyPr>
              <a:lstStyle/>
              <a:p>
                <a:pPr marL="0" indent="0" algn="ctr">
                  <a:buNone/>
                </a:pPr>
                <a:r>
                  <a:rPr lang="en-IN" b="1" dirty="0">
                    <a:solidFill>
                      <a:srgbClr val="FF0000"/>
                    </a:solidFill>
                    <a:effectLst>
                      <a:outerShdw blurRad="38100" dist="38100" dir="2700000" algn="tl">
                        <a:srgbClr val="000000">
                          <a:alpha val="43137"/>
                        </a:srgbClr>
                      </a:outerShdw>
                    </a:effectLst>
                  </a:rPr>
                  <a:t>ALGORITHM FOR STEP DEVIATION METHOD</a:t>
                </a:r>
              </a:p>
              <a:p>
                <a:pPr marL="0" indent="0" algn="ctr">
                  <a:buNone/>
                </a:pPr>
                <a:endParaRPr lang="en-US" dirty="0">
                  <a:solidFill>
                    <a:srgbClr val="FF0000"/>
                  </a:solidFill>
                  <a:effectLst>
                    <a:outerShdw blurRad="38100" dist="38100" dir="2700000" algn="tl">
                      <a:srgbClr val="000000">
                        <a:alpha val="43137"/>
                      </a:srgbClr>
                    </a:outerShdw>
                  </a:effectLst>
                </a:endParaRPr>
              </a:p>
              <a:p>
                <a:r>
                  <a:rPr lang="en-IN" sz="2400" dirty="0"/>
                  <a:t>STEP-I 	Obtain the frequency distribution and prepare the frequency table in such a way that its first column consists of the values of the variable and the second column corresponding 	frequencies.</a:t>
                </a:r>
                <a:endParaRPr lang="en-US" sz="2400" dirty="0"/>
              </a:p>
              <a:p>
                <a:r>
                  <a:rPr lang="en-IN" sz="2400" dirty="0"/>
                  <a:t>STEP- II	 Choose a number ‘a' (generally known as the assumed mean) and take deviations d</a:t>
                </a:r>
                <a:r>
                  <a:rPr lang="en-IN" sz="2400" baseline="-25000" dirty="0"/>
                  <a:t>i</a:t>
                </a:r>
                <a:r>
                  <a:rPr lang="en-IN" sz="2400" dirty="0"/>
                  <a:t>= x</a:t>
                </a:r>
                <a:r>
                  <a:rPr lang="en-IN" sz="2400" baseline="-25000" dirty="0"/>
                  <a:t>i</a:t>
                </a:r>
                <a:r>
                  <a:rPr lang="en-IN" sz="2400" dirty="0"/>
                  <a:t>-a 	about a . Write these deviations against the corresponding frequencies in the third column.</a:t>
                </a:r>
                <a:endParaRPr lang="en-US" sz="2400" dirty="0"/>
              </a:p>
              <a:p>
                <a:r>
                  <a:rPr lang="en-IN" sz="2400" dirty="0"/>
                  <a:t>STEP- III Choose a number h, generally common factor for all </a:t>
                </a:r>
                <a:r>
                  <a:rPr lang="en-IN" sz="2400" dirty="0" err="1"/>
                  <a:t>d</a:t>
                </a:r>
                <a:r>
                  <a:rPr lang="en-IN" sz="2400" baseline="-25000" dirty="0" err="1"/>
                  <a:t>i</a:t>
                </a:r>
                <a:r>
                  <a:rPr lang="en-IN" sz="2400" dirty="0" err="1"/>
                  <a:t>'s</a:t>
                </a:r>
                <a:r>
                  <a:rPr lang="en-IN" sz="2400" dirty="0"/>
                  <a:t> in III column, divide deviations d</a:t>
                </a:r>
                <a:r>
                  <a:rPr lang="en-IN" sz="2400" baseline="-25000" dirty="0"/>
                  <a:t>i</a:t>
                </a:r>
                <a:r>
                  <a:rPr lang="en-IN" sz="2400" dirty="0"/>
                  <a:t> by h to get </a:t>
                </a:r>
                <a:r>
                  <a:rPr lang="en-IN" sz="2400" dirty="0" err="1"/>
                  <a:t>u</a:t>
                </a:r>
                <a:r>
                  <a:rPr lang="en-IN" sz="2400" baseline="-25000" dirty="0" err="1"/>
                  <a:t>i</a:t>
                </a:r>
                <a:r>
                  <a:rPr lang="en-IN" sz="2400" baseline="-25000" dirty="0"/>
                  <a:t>. </a:t>
                </a:r>
                <a:r>
                  <a:rPr lang="en-IN" sz="2400" dirty="0"/>
                  <a:t>Write these </a:t>
                </a:r>
                <a:r>
                  <a:rPr lang="en-IN" sz="2400" dirty="0" err="1"/>
                  <a:t>u</a:t>
                </a:r>
                <a:r>
                  <a:rPr lang="en-IN" sz="2400" baseline="-25000" dirty="0" err="1"/>
                  <a:t>i</a:t>
                </a:r>
                <a:r>
                  <a:rPr lang="en-IN" sz="2400" dirty="0" err="1"/>
                  <a:t>'s</a:t>
                </a:r>
                <a:r>
                  <a:rPr lang="en-IN" sz="2400" dirty="0"/>
                  <a:t> against the corresponding </a:t>
                </a:r>
                <a:r>
                  <a:rPr lang="en-IN" sz="2400" dirty="0" err="1"/>
                  <a:t>d</a:t>
                </a:r>
                <a:r>
                  <a:rPr lang="en-IN" sz="2400" baseline="-25000" dirty="0" err="1"/>
                  <a:t>i</a:t>
                </a:r>
                <a:r>
                  <a:rPr lang="en-IN" sz="2400" dirty="0" err="1"/>
                  <a:t>'s</a:t>
                </a:r>
                <a:r>
                  <a:rPr lang="en-IN" sz="2400" dirty="0"/>
                  <a:t> in the IV column.</a:t>
                </a:r>
                <a:endParaRPr lang="en-US" sz="2400" dirty="0"/>
              </a:p>
              <a:p>
                <a:r>
                  <a:rPr lang="en-IN" sz="2400" dirty="0"/>
                  <a:t>STEP-IV	 Multiply the frequencies in the II column with the corresponding </a:t>
                </a:r>
                <a:r>
                  <a:rPr lang="en-IN" sz="2400" dirty="0" err="1"/>
                  <a:t>u</a:t>
                </a:r>
                <a:r>
                  <a:rPr lang="en-IN" sz="2400" baseline="-25000" dirty="0" err="1"/>
                  <a:t>i</a:t>
                </a:r>
                <a:r>
                  <a:rPr lang="en-IN" sz="2400" dirty="0" err="1"/>
                  <a:t>'s</a:t>
                </a:r>
                <a:r>
                  <a:rPr lang="en-IN" sz="2400" dirty="0"/>
                  <a:t> in IV column to prepare V column of </a:t>
                </a:r>
                <a:r>
                  <a:rPr lang="en-IN" sz="2400" dirty="0" err="1"/>
                  <a:t>f</a:t>
                </a:r>
                <a:r>
                  <a:rPr lang="en-IN" sz="2400" baseline="-25000" dirty="0" err="1"/>
                  <a:t>i</a:t>
                </a:r>
                <a:r>
                  <a:rPr lang="en-IN" sz="2400" dirty="0" err="1"/>
                  <a:t>u</a:t>
                </a:r>
                <a:r>
                  <a:rPr lang="en-IN" sz="2400" baseline="-25000" dirty="0" err="1"/>
                  <a:t>i</a:t>
                </a:r>
                <a:r>
                  <a:rPr lang="en-IN" sz="2400" dirty="0"/>
                  <a:t>.</a:t>
                </a:r>
                <a:endParaRPr lang="en-US" sz="2400" dirty="0"/>
              </a:p>
              <a:p>
                <a:r>
                  <a:rPr lang="en-IN" sz="2400" dirty="0"/>
                  <a:t>STEP -V 	Find the sum of all entries in V column to obtain </a:t>
                </a:r>
                <a14:m>
                  <m:oMath xmlns:m="http://schemas.openxmlformats.org/officeDocument/2006/math">
                    <m:nary>
                      <m:naryPr>
                        <m:chr m:val="∑"/>
                        <m:limLoc m:val="undOvr"/>
                        <m:ctrlPr>
                          <a:rPr lang="en-US" sz="2400" i="1">
                            <a:latin typeface="Cambria Math" panose="02040503050406030204" pitchFamily="18" charset="0"/>
                          </a:rPr>
                        </m:ctrlPr>
                      </m:naryPr>
                      <m:sub>
                        <m:r>
                          <a:rPr lang="en-IN" sz="2400" i="1">
                            <a:latin typeface="Cambria Math"/>
                          </a:rPr>
                          <m:t>𝑖</m:t>
                        </m:r>
                        <m:r>
                          <a:rPr lang="en-IN" sz="2400" i="1">
                            <a:latin typeface="Cambria Math"/>
                          </a:rPr>
                          <m:t>=1</m:t>
                        </m:r>
                      </m:sub>
                      <m:sup>
                        <m:r>
                          <a:rPr lang="en-IN" sz="2400" i="1">
                            <a:latin typeface="Cambria Math"/>
                          </a:rPr>
                          <m:t>𝑛</m:t>
                        </m:r>
                      </m:sup>
                      <m:e>
                        <m:sSub>
                          <m:sSubPr>
                            <m:ctrlPr>
                              <a:rPr lang="en-US" sz="2400" i="1">
                                <a:latin typeface="Cambria Math" panose="02040503050406030204" pitchFamily="18" charset="0"/>
                              </a:rPr>
                            </m:ctrlPr>
                          </m:sSubPr>
                          <m:e>
                            <m:r>
                              <a:rPr lang="en-IN" sz="2400" i="1">
                                <a:latin typeface="Cambria Math"/>
                              </a:rPr>
                              <m:t>𝑓</m:t>
                            </m:r>
                          </m:e>
                          <m:sub>
                            <m:r>
                              <a:rPr lang="en-IN" sz="2400" i="1">
                                <a:latin typeface="Cambria Math"/>
                              </a:rPr>
                              <m:t>𝑖</m:t>
                            </m:r>
                          </m:sub>
                        </m:sSub>
                        <m:sSub>
                          <m:sSubPr>
                            <m:ctrlPr>
                              <a:rPr lang="en-US" sz="2400" i="1">
                                <a:latin typeface="Cambria Math" panose="02040503050406030204" pitchFamily="18" charset="0"/>
                              </a:rPr>
                            </m:ctrlPr>
                          </m:sSubPr>
                          <m:e>
                            <m:r>
                              <a:rPr lang="en-IN" sz="2400" i="1">
                                <a:latin typeface="Cambria Math"/>
                              </a:rPr>
                              <m:t>𝑢</m:t>
                            </m:r>
                          </m:e>
                          <m:sub>
                            <m:r>
                              <a:rPr lang="en-IN" sz="2400" i="1">
                                <a:latin typeface="Cambria Math"/>
                              </a:rPr>
                              <m:t>𝑖</m:t>
                            </m:r>
                          </m:sub>
                        </m:sSub>
                      </m:e>
                    </m:nary>
                  </m:oMath>
                </a14:m>
                <a:r>
                  <a:rPr lang="en-IN" sz="2400" dirty="0"/>
                  <a:t> and the sum of all 	frequencies in II column to obtain N=</a:t>
                </a:r>
                <a14:m>
                  <m:oMath xmlns:m="http://schemas.openxmlformats.org/officeDocument/2006/math">
                    <m:d>
                      <m:dPr>
                        <m:ctrlPr>
                          <a:rPr lang="en-US" sz="2400" i="1">
                            <a:latin typeface="Cambria Math" panose="02040503050406030204" pitchFamily="18" charset="0"/>
                          </a:rPr>
                        </m:ctrlPr>
                      </m:dPr>
                      <m:e>
                        <m:nary>
                          <m:naryPr>
                            <m:chr m:val="∑"/>
                            <m:limLoc m:val="undOvr"/>
                            <m:ctrlPr>
                              <a:rPr lang="en-US" sz="2400" i="1">
                                <a:latin typeface="Cambria Math" panose="02040503050406030204" pitchFamily="18" charset="0"/>
                              </a:rPr>
                            </m:ctrlPr>
                          </m:naryPr>
                          <m:sub>
                            <m:r>
                              <a:rPr lang="en-IN" sz="2400" i="1">
                                <a:latin typeface="Cambria Math"/>
                              </a:rPr>
                              <m:t>𝑖</m:t>
                            </m:r>
                            <m:r>
                              <a:rPr lang="en-IN" sz="2400" i="1">
                                <a:latin typeface="Cambria Math"/>
                              </a:rPr>
                              <m:t>=1</m:t>
                            </m:r>
                          </m:sub>
                          <m:sup>
                            <m:r>
                              <a:rPr lang="en-IN" sz="2400" i="1">
                                <a:latin typeface="Cambria Math"/>
                              </a:rPr>
                              <m:t>𝑛</m:t>
                            </m:r>
                          </m:sup>
                          <m:e>
                            <m:sSub>
                              <m:sSubPr>
                                <m:ctrlPr>
                                  <a:rPr lang="en-US" sz="2400" i="1">
                                    <a:latin typeface="Cambria Math" panose="02040503050406030204" pitchFamily="18" charset="0"/>
                                  </a:rPr>
                                </m:ctrlPr>
                              </m:sSubPr>
                              <m:e>
                                <m:r>
                                  <a:rPr lang="en-IN" sz="2400" i="1">
                                    <a:latin typeface="Cambria Math"/>
                                  </a:rPr>
                                  <m:t>𝑓</m:t>
                                </m:r>
                              </m:e>
                              <m:sub>
                                <m:r>
                                  <a:rPr lang="en-IN" sz="2400" i="1">
                                    <a:latin typeface="Cambria Math"/>
                                  </a:rPr>
                                  <m:t>𝑖</m:t>
                                </m:r>
                              </m:sub>
                            </m:sSub>
                          </m:e>
                        </m:nary>
                      </m:e>
                    </m:d>
                  </m:oMath>
                </a14:m>
                <a:endParaRPr lang="en-US" sz="2400" dirty="0"/>
              </a:p>
              <a:p>
                <a:r>
                  <a:rPr lang="en-IN" sz="2400" dirty="0"/>
                  <a:t>STEP VI 	Use the formula: </a:t>
                </a:r>
                <a14:m>
                  <m:oMath xmlns:m="http://schemas.openxmlformats.org/officeDocument/2006/math">
                    <m:bar>
                      <m:barPr>
                        <m:pos m:val="top"/>
                        <m:ctrlPr>
                          <a:rPr lang="en-US" sz="2400" i="1">
                            <a:latin typeface="Cambria Math" panose="02040503050406030204" pitchFamily="18" charset="0"/>
                          </a:rPr>
                        </m:ctrlPr>
                      </m:barPr>
                      <m:e>
                        <m:r>
                          <a:rPr lang="en-US" sz="2400" b="0" i="1" smtClean="0">
                            <a:latin typeface="Cambria Math"/>
                          </a:rPr>
                          <m:t>𝑥</m:t>
                        </m:r>
                      </m:e>
                    </m:bar>
                  </m:oMath>
                </a14:m>
                <a:r>
                  <a:rPr lang="en-IN" sz="2400" dirty="0"/>
                  <a:t> = a + h </a:t>
                </a:r>
                <a14:m>
                  <m:oMath xmlns:m="http://schemas.openxmlformats.org/officeDocument/2006/math">
                    <m:d>
                      <m:dPr>
                        <m:begChr m:val="{"/>
                        <m:endChr m:val="}"/>
                        <m:ctrlPr>
                          <a:rPr lang="en-US" sz="2400" i="1">
                            <a:latin typeface="Cambria Math" panose="02040503050406030204" pitchFamily="18" charset="0"/>
                          </a:rPr>
                        </m:ctrlPr>
                      </m:dPr>
                      <m:e>
                        <m:f>
                          <m:fPr>
                            <m:ctrlPr>
                              <a:rPr lang="en-US" sz="2400" i="1">
                                <a:latin typeface="Cambria Math" panose="02040503050406030204" pitchFamily="18" charset="0"/>
                              </a:rPr>
                            </m:ctrlPr>
                          </m:fPr>
                          <m:num>
                            <m:r>
                              <a:rPr lang="en-IN" sz="2400" i="1">
                                <a:latin typeface="Cambria Math"/>
                              </a:rPr>
                              <m:t>1</m:t>
                            </m:r>
                          </m:num>
                          <m:den>
                            <m:r>
                              <a:rPr lang="en-US" sz="2400" b="0" i="1" smtClean="0">
                                <a:latin typeface="Cambria Math"/>
                              </a:rPr>
                              <m:t>𝑁</m:t>
                            </m:r>
                          </m:den>
                        </m:f>
                        <m:nary>
                          <m:naryPr>
                            <m:chr m:val="∑"/>
                            <m:ctrlPr>
                              <a:rPr lang="en-US" sz="2400" i="1">
                                <a:latin typeface="Cambria Math" panose="02040503050406030204" pitchFamily="18" charset="0"/>
                              </a:rPr>
                            </m:ctrlPr>
                          </m:naryPr>
                          <m:sub>
                            <m:r>
                              <a:rPr lang="en-IN" sz="2400" i="1">
                                <a:latin typeface="Cambria Math"/>
                              </a:rPr>
                              <m:t>𝑖</m:t>
                            </m:r>
                            <m:r>
                              <a:rPr lang="en-IN" sz="2400" i="1">
                                <a:latin typeface="Cambria Math"/>
                              </a:rPr>
                              <m:t>=1</m:t>
                            </m:r>
                          </m:sub>
                          <m:sup>
                            <m:r>
                              <a:rPr lang="en-IN" sz="2400" i="1">
                                <a:latin typeface="Cambria Math"/>
                              </a:rPr>
                              <m:t>𝑛</m:t>
                            </m:r>
                          </m:sup>
                          <m:e>
                            <m:sSub>
                              <m:sSubPr>
                                <m:ctrlPr>
                                  <a:rPr lang="en-US" sz="2400" i="1">
                                    <a:latin typeface="Cambria Math" panose="02040503050406030204" pitchFamily="18" charset="0"/>
                                  </a:rPr>
                                </m:ctrlPr>
                              </m:sSubPr>
                              <m:e>
                                <m:r>
                                  <a:rPr lang="en-IN" sz="2400" i="1">
                                    <a:latin typeface="Cambria Math"/>
                                  </a:rPr>
                                  <m:t>𝑓</m:t>
                                </m:r>
                              </m:e>
                              <m:sub>
                                <m:r>
                                  <a:rPr lang="en-IN" sz="2400" i="1">
                                    <a:latin typeface="Cambria Math"/>
                                  </a:rPr>
                                  <m:t>𝑖</m:t>
                                </m:r>
                              </m:sub>
                            </m:sSub>
                            <m:sSub>
                              <m:sSubPr>
                                <m:ctrlPr>
                                  <a:rPr lang="en-US" sz="2400" i="1">
                                    <a:latin typeface="Cambria Math" panose="02040503050406030204" pitchFamily="18" charset="0"/>
                                  </a:rPr>
                                </m:ctrlPr>
                              </m:sSubPr>
                              <m:e>
                                <m:r>
                                  <a:rPr lang="en-IN" sz="2400" i="1">
                                    <a:latin typeface="Cambria Math"/>
                                  </a:rPr>
                                  <m:t>𝑢</m:t>
                                </m:r>
                              </m:e>
                              <m:sub>
                                <m:r>
                                  <a:rPr lang="en-IN" sz="2400" i="1">
                                    <a:latin typeface="Cambria Math"/>
                                  </a:rPr>
                                  <m:t>𝑖</m:t>
                                </m:r>
                              </m:sub>
                            </m:sSub>
                          </m:e>
                        </m:nary>
                      </m:e>
                    </m:d>
                  </m:oMath>
                </a14:m>
                <a:endParaRPr lang="en-US" dirty="0"/>
              </a:p>
              <a:p>
                <a:pPr marL="0" indent="0">
                  <a:buNone/>
                </a:pPr>
                <a:endParaRPr lang="en-US" dirty="0"/>
              </a:p>
              <a:p>
                <a:pPr marL="0" indent="0">
                  <a:buNone/>
                </a:pPr>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sz="quarter" idx="1"/>
              </p:nvPr>
            </p:nvSpPr>
            <p:spPr>
              <a:xfrm>
                <a:off x="76200" y="152400"/>
                <a:ext cx="8991600" cy="6553200"/>
              </a:xfrm>
              <a:blipFill rotWithShape="1">
                <a:blip r:embed="rId2"/>
                <a:stretch>
                  <a:fillRect l="-1085" t="-1302" r="-1492"/>
                </a:stretch>
              </a:blipFill>
            </p:spPr>
            <p:txBody>
              <a:bodyPr/>
              <a:lstStyle/>
              <a:p>
                <a:r>
                  <a:rPr lang="en-US">
                    <a:noFill/>
                  </a:rPr>
                  <a:t> </a:t>
                </a:r>
              </a:p>
            </p:txBody>
          </p:sp>
        </mc:Fallback>
      </mc:AlternateContent>
      <p:pic>
        <p:nvPicPr>
          <p:cNvPr id="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7503" y="5152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56946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noFill/>
        </p:spPr>
        <p:txBody>
          <a:bodyPr/>
          <a:lstStyle/>
          <a:p>
            <a:pPr marL="0" indent="0" algn="ctr">
              <a:buNone/>
            </a:pPr>
            <a:r>
              <a:rPr lang="en-US" sz="3600" b="1" u="sng" dirty="0">
                <a:solidFill>
                  <a:srgbClr val="FF0000"/>
                </a:solidFill>
              </a:rPr>
              <a:t>LINK FOR REFERENCE OF  TEXTS</a:t>
            </a:r>
          </a:p>
          <a:p>
            <a:pPr algn="ctr"/>
            <a:endParaRPr lang="en-US" dirty="0"/>
          </a:p>
          <a:p>
            <a:pPr algn="ctr"/>
            <a:r>
              <a:rPr lang="en-US" dirty="0">
                <a:effectLst>
                  <a:outerShdw blurRad="38100" dist="38100" dir="2700000" algn="tl">
                    <a:srgbClr val="000000">
                      <a:alpha val="43137"/>
                    </a:srgbClr>
                  </a:outerShdw>
                </a:effectLst>
                <a:hlinkClick r:id="rId3" action="ppaction://hlinkfile"/>
              </a:rPr>
              <a:t>NCERT  TEXT BOOK CHAPTER-14</a:t>
            </a:r>
            <a:endParaRPr lang="en-US" dirty="0">
              <a:effectLst>
                <a:outerShdw blurRad="38100" dist="38100" dir="2700000" algn="tl">
                  <a:srgbClr val="000000">
                    <a:alpha val="43137"/>
                  </a:srgbClr>
                </a:outerShdw>
              </a:effectLst>
            </a:endParaRPr>
          </a:p>
          <a:p>
            <a:pPr algn="ctr"/>
            <a:endParaRPr lang="en-US" dirty="0">
              <a:effectLst>
                <a:outerShdw blurRad="38100" dist="38100" dir="2700000" algn="tl">
                  <a:srgbClr val="000000">
                    <a:alpha val="43137"/>
                  </a:srgbClr>
                </a:outerShdw>
              </a:effectLst>
            </a:endParaRPr>
          </a:p>
          <a:p>
            <a:pPr algn="ctr"/>
            <a:endParaRPr lang="en-US" dirty="0">
              <a:effectLst>
                <a:outerShdw blurRad="38100" dist="38100" dir="2700000" algn="tl">
                  <a:srgbClr val="000000">
                    <a:alpha val="43137"/>
                  </a:srgbClr>
                </a:outerShdw>
              </a:effectLst>
            </a:endParaRPr>
          </a:p>
          <a:p>
            <a:pPr algn="ctr"/>
            <a:endParaRPr lang="en-US" dirty="0">
              <a:effectLst>
                <a:outerShdw blurRad="38100" dist="38100" dir="2700000" algn="tl">
                  <a:srgbClr val="000000">
                    <a:alpha val="43137"/>
                  </a:srgbClr>
                </a:outerShdw>
              </a:effectLst>
            </a:endParaRPr>
          </a:p>
          <a:p>
            <a:pPr algn="ctr"/>
            <a:endParaRPr lang="en-US" dirty="0">
              <a:effectLst>
                <a:outerShdw blurRad="38100" dist="38100" dir="2700000" algn="tl">
                  <a:srgbClr val="000000">
                    <a:alpha val="43137"/>
                  </a:srgbClr>
                </a:outerShdw>
              </a:effectLst>
            </a:endParaRPr>
          </a:p>
          <a:p>
            <a:pPr algn="ctr"/>
            <a:r>
              <a:rPr lang="en-US" dirty="0">
                <a:effectLst>
                  <a:outerShdw blurRad="38100" dist="38100" dir="2700000" algn="tl">
                    <a:srgbClr val="000000">
                      <a:alpha val="43137"/>
                    </a:srgbClr>
                  </a:outerShdw>
                </a:effectLst>
                <a:hlinkClick r:id="rId4" action="ppaction://hlinkfile"/>
              </a:rPr>
              <a:t>NCERT  EXEMPLAR BOOK CHAPTER-14</a:t>
            </a:r>
            <a:endParaRPr lang="en-US" dirty="0">
              <a:effectLst>
                <a:outerShdw blurRad="38100" dist="38100" dir="2700000" algn="tl">
                  <a:srgbClr val="000000">
                    <a:alpha val="43137"/>
                  </a:srgbClr>
                </a:outerShdw>
              </a:effectLst>
            </a:endParaRPr>
          </a:p>
          <a:p>
            <a:pPr algn="ctr"/>
            <a:endParaRPr lang="en-US" dirty="0">
              <a:effectLst>
                <a:outerShdw blurRad="38100" dist="38100" dir="2700000" algn="tl">
                  <a:srgbClr val="000000">
                    <a:alpha val="43137"/>
                  </a:srgbClr>
                </a:outerShdw>
              </a:effectLst>
            </a:endParaRPr>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07503" y="5152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5" name="Object 4"/>
          <p:cNvGraphicFramePr>
            <a:graphicFrameLocks noChangeAspect="1"/>
          </p:cNvGraphicFramePr>
          <p:nvPr/>
        </p:nvGraphicFramePr>
        <p:xfrm>
          <a:off x="955228" y="4419599"/>
          <a:ext cx="7502972" cy="1447079"/>
        </p:xfrm>
        <a:graphic>
          <a:graphicData uri="http://schemas.openxmlformats.org/presentationml/2006/ole">
            <p:oleObj spid="_x0000_s7172" name="Packager Shell Object" showAsIcon="1" r:id="rId6" imgW="2515680" imgH="685800" progId="Package">
              <p:embed/>
            </p:oleObj>
          </a:graphicData>
        </a:graphic>
      </p:graphicFrame>
      <p:graphicFrame>
        <p:nvGraphicFramePr>
          <p:cNvPr id="7" name="Object 6"/>
          <p:cNvGraphicFramePr>
            <a:graphicFrameLocks noChangeAspect="1"/>
          </p:cNvGraphicFramePr>
          <p:nvPr/>
        </p:nvGraphicFramePr>
        <p:xfrm>
          <a:off x="955228" y="1937869"/>
          <a:ext cx="7502972" cy="1553884"/>
        </p:xfrm>
        <a:graphic>
          <a:graphicData uri="http://schemas.openxmlformats.org/presentationml/2006/ole">
            <p:oleObj spid="_x0000_s7173" name="Packager Shell Object" showAsIcon="1" r:id="rId7" imgW="2185560" imgH="685800" progId="Package">
              <p:embed/>
            </p:oleObj>
          </a:graphicData>
        </a:graphic>
      </p:graphicFrame>
    </p:spTree>
    <p:extLst>
      <p:ext uri="{BB962C8B-B14F-4D97-AF65-F5344CB8AC3E}">
        <p14:creationId xmlns:p14="http://schemas.microsoft.com/office/powerpoint/2010/main" xmlns="" val="3605224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xmlns="" Requires="a14">
          <p:sp>
            <p:nvSpPr>
              <p:cNvPr id="3" name="Content Placeholder 2"/>
              <p:cNvSpPr>
                <a:spLocks noGrp="1"/>
              </p:cNvSpPr>
              <p:nvPr>
                <p:ph sz="quarter" idx="1"/>
              </p:nvPr>
            </p:nvSpPr>
            <p:spPr>
              <a:xfrm>
                <a:off x="152400" y="76200"/>
                <a:ext cx="8915400" cy="6705600"/>
              </a:xfrm>
              <a:noFill/>
            </p:spPr>
            <p:txBody>
              <a:bodyPr>
                <a:normAutofit fontScale="85000" lnSpcReduction="20000"/>
              </a:bodyPr>
              <a:lstStyle/>
              <a:p>
                <a:pPr marL="0" indent="0">
                  <a:buNone/>
                </a:pPr>
                <a:r>
                  <a:rPr lang="en-IN" sz="2400" dirty="0"/>
                  <a:t>	Following Example-6   will illustrate the above algorithm to find mean :</a:t>
                </a:r>
              </a:p>
              <a:p>
                <a:pPr marL="0" indent="0">
                  <a:buNone/>
                </a:pPr>
                <a:endParaRPr lang="en-IN" sz="2400" dirty="0"/>
              </a:p>
              <a:p>
                <a:pPr marL="0" indent="0">
                  <a:buNone/>
                </a:pPr>
                <a:endParaRPr lang="en-IN" sz="2400" dirty="0"/>
              </a:p>
              <a:p>
                <a:pPr marL="0" indent="0">
                  <a:buNone/>
                </a:pPr>
                <a:endParaRPr lang="en-IN" sz="2400" dirty="0"/>
              </a:p>
              <a:p>
                <a:pPr marL="0" indent="0">
                  <a:buNone/>
                </a:pPr>
                <a:endParaRPr lang="en-IN" sz="2400" dirty="0"/>
              </a:p>
              <a:p>
                <a:pPr marL="0" indent="0">
                  <a:buNone/>
                </a:pPr>
                <a:r>
                  <a:rPr lang="en-IN" sz="2400" dirty="0"/>
                  <a:t>Solution: Let assumed mean  </a:t>
                </a:r>
                <a14:m>
                  <m:oMath xmlns:m="http://schemas.openxmlformats.org/officeDocument/2006/math">
                    <m:r>
                      <a:rPr lang="en-IN" sz="2400" i="1">
                        <a:latin typeface="Cambria Math"/>
                      </a:rPr>
                      <m:t>𝑎</m:t>
                    </m:r>
                  </m:oMath>
                </a14:m>
                <a:r>
                  <a:rPr lang="en-IN" sz="2400" i="1" dirty="0"/>
                  <a:t> = 47.5</a:t>
                </a:r>
              </a:p>
              <a:p>
                <a:pPr marL="0" indent="0">
                  <a:buNone/>
                </a:pPr>
                <a:endParaRPr lang="en-IN" sz="2400" i="1" dirty="0"/>
              </a:p>
              <a:p>
                <a:pPr marL="0" indent="0">
                  <a:buNone/>
                </a:pPr>
                <a:endParaRPr lang="en-IN" sz="2400" i="1" dirty="0"/>
              </a:p>
              <a:p>
                <a:pPr marL="0" indent="0">
                  <a:buNone/>
                </a:pPr>
                <a:endParaRPr lang="en-IN" sz="2400" i="1" dirty="0"/>
              </a:p>
              <a:p>
                <a:pPr marL="0" indent="0">
                  <a:buNone/>
                </a:pPr>
                <a:endParaRPr lang="en-IN" sz="2400" i="1" dirty="0"/>
              </a:p>
              <a:p>
                <a:pPr marL="0" indent="0">
                  <a:buNone/>
                </a:pPr>
                <a:endParaRPr lang="en-IN" sz="2400" i="1" dirty="0"/>
              </a:p>
              <a:p>
                <a:pPr marL="0" indent="0">
                  <a:buNone/>
                </a:pPr>
                <a:endParaRPr lang="en-IN" sz="2400" i="1" dirty="0"/>
              </a:p>
              <a:p>
                <a:pPr marL="0" indent="0">
                  <a:buNone/>
                </a:pPr>
                <a:endParaRPr lang="en-IN" sz="2400" i="1" dirty="0"/>
              </a:p>
              <a:p>
                <a:endParaRPr lang="en-IN" sz="2400" dirty="0"/>
              </a:p>
              <a:p>
                <a:r>
                  <a:rPr lang="en-IN" sz="2400" dirty="0"/>
                  <a:t>Therefore using the formula:</a:t>
                </a:r>
                <a:endParaRPr lang="en-US" sz="2400" dirty="0"/>
              </a:p>
              <a:p>
                <a14:m>
                  <m:oMath xmlns:m="http://schemas.openxmlformats.org/officeDocument/2006/math">
                    <m:bar>
                      <m:barPr>
                        <m:pos m:val="top"/>
                        <m:ctrlPr>
                          <a:rPr lang="en-US" sz="2400" i="1">
                            <a:latin typeface="Cambria Math" panose="02040503050406030204" pitchFamily="18" charset="0"/>
                          </a:rPr>
                        </m:ctrlPr>
                      </m:barPr>
                      <m:e>
                        <m:r>
                          <a:rPr lang="en-US" sz="2400" b="0" i="1" smtClean="0">
                            <a:latin typeface="Cambria Math"/>
                          </a:rPr>
                          <m:t>𝑥</m:t>
                        </m:r>
                      </m:e>
                    </m:bar>
                  </m:oMath>
                </a14:m>
                <a:r>
                  <a:rPr lang="en-IN" sz="2400" dirty="0"/>
                  <a:t> = </a:t>
                </a:r>
                <a14:m>
                  <m:oMath xmlns:m="http://schemas.openxmlformats.org/officeDocument/2006/math">
                    <m:r>
                      <a:rPr lang="en-IN" sz="2400" i="1">
                        <a:latin typeface="Cambria Math"/>
                      </a:rPr>
                      <m:t>𝑎</m:t>
                    </m:r>
                  </m:oMath>
                </a14:m>
                <a:r>
                  <a:rPr lang="en-IN" sz="2400" dirty="0"/>
                  <a:t> + h </a:t>
                </a:r>
                <a14:m>
                  <m:oMath xmlns:m="http://schemas.openxmlformats.org/officeDocument/2006/math">
                    <m:d>
                      <m:dPr>
                        <m:begChr m:val="{"/>
                        <m:endChr m:val="}"/>
                        <m:ctrlPr>
                          <a:rPr lang="en-US" sz="2400" i="1">
                            <a:latin typeface="Cambria Math" panose="02040503050406030204" pitchFamily="18" charset="0"/>
                          </a:rPr>
                        </m:ctrlPr>
                      </m:dPr>
                      <m:e>
                        <m:f>
                          <m:fPr>
                            <m:ctrlPr>
                              <a:rPr lang="en-US" sz="2400" i="1">
                                <a:latin typeface="Cambria Math" panose="02040503050406030204" pitchFamily="18" charset="0"/>
                              </a:rPr>
                            </m:ctrlPr>
                          </m:fPr>
                          <m:num>
                            <m:r>
                              <a:rPr lang="en-IN" sz="2400" i="1">
                                <a:latin typeface="Cambria Math"/>
                              </a:rPr>
                              <m:t>1</m:t>
                            </m:r>
                          </m:num>
                          <m:den>
                            <m:r>
                              <a:rPr lang="en-US" sz="2400" b="0" i="1" smtClean="0">
                                <a:latin typeface="Cambria Math"/>
                              </a:rPr>
                              <m:t>𝑁</m:t>
                            </m:r>
                          </m:den>
                        </m:f>
                        <m:nary>
                          <m:naryPr>
                            <m:chr m:val="∑"/>
                            <m:ctrlPr>
                              <a:rPr lang="en-US" sz="2400" i="1">
                                <a:latin typeface="Cambria Math" panose="02040503050406030204" pitchFamily="18" charset="0"/>
                              </a:rPr>
                            </m:ctrlPr>
                          </m:naryPr>
                          <m:sub>
                            <m:r>
                              <a:rPr lang="en-IN" sz="2400" i="1">
                                <a:latin typeface="Cambria Math"/>
                              </a:rPr>
                              <m:t>𝑖</m:t>
                            </m:r>
                            <m:r>
                              <a:rPr lang="en-IN" sz="2400" i="1">
                                <a:latin typeface="Cambria Math"/>
                              </a:rPr>
                              <m:t>=1</m:t>
                            </m:r>
                          </m:sub>
                          <m:sup>
                            <m:r>
                              <a:rPr lang="en-IN" sz="2400" i="1">
                                <a:latin typeface="Cambria Math"/>
                              </a:rPr>
                              <m:t>𝑛</m:t>
                            </m:r>
                          </m:sup>
                          <m:e>
                            <m:sSub>
                              <m:sSubPr>
                                <m:ctrlPr>
                                  <a:rPr lang="en-US" sz="2400" i="1">
                                    <a:latin typeface="Cambria Math" panose="02040503050406030204" pitchFamily="18" charset="0"/>
                                  </a:rPr>
                                </m:ctrlPr>
                              </m:sSubPr>
                              <m:e>
                                <m:r>
                                  <a:rPr lang="en-IN" sz="2400" i="1">
                                    <a:latin typeface="Cambria Math"/>
                                  </a:rPr>
                                  <m:t>𝑓</m:t>
                                </m:r>
                              </m:e>
                              <m:sub>
                                <m:r>
                                  <a:rPr lang="en-IN" sz="2400" i="1">
                                    <a:latin typeface="Cambria Math"/>
                                  </a:rPr>
                                  <m:t>𝑖</m:t>
                                </m:r>
                              </m:sub>
                            </m:sSub>
                            <m:sSub>
                              <m:sSubPr>
                                <m:ctrlPr>
                                  <a:rPr lang="en-US" sz="2400" i="1">
                                    <a:latin typeface="Cambria Math" panose="02040503050406030204" pitchFamily="18" charset="0"/>
                                  </a:rPr>
                                </m:ctrlPr>
                              </m:sSubPr>
                              <m:e>
                                <m:r>
                                  <a:rPr lang="en-IN" sz="2400" i="1">
                                    <a:latin typeface="Cambria Math"/>
                                  </a:rPr>
                                  <m:t>𝑢</m:t>
                                </m:r>
                              </m:e>
                              <m:sub>
                                <m:r>
                                  <a:rPr lang="en-IN" sz="2400" i="1">
                                    <a:latin typeface="Cambria Math"/>
                                  </a:rPr>
                                  <m:t>𝑖</m:t>
                                </m:r>
                              </m:sub>
                            </m:sSub>
                          </m:e>
                        </m:nary>
                      </m:e>
                    </m:d>
                  </m:oMath>
                </a14:m>
                <a:endParaRPr lang="en-US" sz="2400" dirty="0"/>
              </a:p>
              <a:p>
                <a:r>
                  <a:rPr lang="en-IN" sz="2400" dirty="0"/>
                  <a:t>Now substituting the values of a, h, </a:t>
                </a:r>
                <a14:m>
                  <m:oMath xmlns:m="http://schemas.openxmlformats.org/officeDocument/2006/math">
                    <m:nary>
                      <m:naryPr>
                        <m:chr m:val="∑"/>
                        <m:limLoc m:val="undOvr"/>
                        <m:subHide m:val="on"/>
                        <m:supHide m:val="on"/>
                        <m:ctrlPr>
                          <a:rPr lang="en-US" sz="2400" i="1">
                            <a:latin typeface="Cambria Math" panose="02040503050406030204" pitchFamily="18" charset="0"/>
                          </a:rPr>
                        </m:ctrlPr>
                      </m:naryPr>
                      <m:sub/>
                      <m:sup/>
                      <m:e>
                        <m:sSub>
                          <m:sSubPr>
                            <m:ctrlPr>
                              <a:rPr lang="en-US" sz="2400" i="1">
                                <a:latin typeface="Cambria Math" panose="02040503050406030204" pitchFamily="18" charset="0"/>
                              </a:rPr>
                            </m:ctrlPr>
                          </m:sSubPr>
                          <m:e>
                            <m:r>
                              <a:rPr lang="en-IN" sz="2400" i="1">
                                <a:latin typeface="Cambria Math"/>
                              </a:rPr>
                              <m:t>𝑓</m:t>
                            </m:r>
                          </m:e>
                          <m:sub>
                            <m:r>
                              <a:rPr lang="en-IN" sz="2400" i="1">
                                <a:latin typeface="Cambria Math"/>
                              </a:rPr>
                              <m:t>𝑖</m:t>
                            </m:r>
                          </m:sub>
                        </m:sSub>
                        <m:sSub>
                          <m:sSubPr>
                            <m:ctrlPr>
                              <a:rPr lang="en-US" sz="2400" i="1">
                                <a:latin typeface="Cambria Math" panose="02040503050406030204" pitchFamily="18" charset="0"/>
                              </a:rPr>
                            </m:ctrlPr>
                          </m:sSubPr>
                          <m:e>
                            <m:r>
                              <a:rPr lang="en-IN" sz="2400" i="1">
                                <a:latin typeface="Cambria Math"/>
                              </a:rPr>
                              <m:t>𝑢</m:t>
                            </m:r>
                          </m:e>
                          <m:sub>
                            <m:r>
                              <a:rPr lang="en-IN" sz="2400" i="1">
                                <a:latin typeface="Cambria Math"/>
                              </a:rPr>
                              <m:t>𝑖</m:t>
                            </m:r>
                          </m:sub>
                        </m:sSub>
                      </m:e>
                    </m:nary>
                  </m:oMath>
                </a14:m>
                <a:r>
                  <a:rPr lang="en-IN" sz="2400" dirty="0"/>
                  <a:t>and </a:t>
                </a:r>
                <a14:m>
                  <m:oMath xmlns:m="http://schemas.openxmlformats.org/officeDocument/2006/math">
                    <m:nary>
                      <m:naryPr>
                        <m:chr m:val="∑"/>
                        <m:limLoc m:val="undOvr"/>
                        <m:subHide m:val="on"/>
                        <m:supHide m:val="on"/>
                        <m:ctrlPr>
                          <a:rPr lang="en-US" sz="2400" i="1">
                            <a:latin typeface="Cambria Math" panose="02040503050406030204" pitchFamily="18" charset="0"/>
                          </a:rPr>
                        </m:ctrlPr>
                      </m:naryPr>
                      <m:sub/>
                      <m:sup/>
                      <m:e>
                        <m:sSub>
                          <m:sSubPr>
                            <m:ctrlPr>
                              <a:rPr lang="en-US" sz="2400" i="1">
                                <a:latin typeface="Cambria Math" panose="02040503050406030204" pitchFamily="18" charset="0"/>
                              </a:rPr>
                            </m:ctrlPr>
                          </m:sSubPr>
                          <m:e>
                            <m:r>
                              <a:rPr lang="en-IN" sz="2400" i="1">
                                <a:latin typeface="Cambria Math"/>
                              </a:rPr>
                              <m:t>𝑓</m:t>
                            </m:r>
                          </m:e>
                          <m:sub>
                            <m:r>
                              <a:rPr lang="en-IN" sz="2400" i="1">
                                <a:latin typeface="Cambria Math"/>
                              </a:rPr>
                              <m:t>𝑖</m:t>
                            </m:r>
                          </m:sub>
                        </m:sSub>
                      </m:e>
                    </m:nary>
                  </m:oMath>
                </a14:m>
                <a:r>
                  <a:rPr lang="en-IN" sz="2400" dirty="0"/>
                  <a:t>  from the Table we get</a:t>
                </a:r>
                <a:endParaRPr lang="en-US" sz="2400" dirty="0"/>
              </a:p>
              <a:p>
                <a14:m>
                  <m:oMath xmlns:m="http://schemas.openxmlformats.org/officeDocument/2006/math">
                    <m:bar>
                      <m:barPr>
                        <m:pos m:val="top"/>
                        <m:ctrlPr>
                          <a:rPr lang="en-US" sz="2400" i="1">
                            <a:latin typeface="Cambria Math" panose="02040503050406030204" pitchFamily="18" charset="0"/>
                          </a:rPr>
                        </m:ctrlPr>
                      </m:barPr>
                      <m:e>
                        <m:r>
                          <a:rPr lang="en-US" sz="2400" b="0" i="1" smtClean="0">
                            <a:latin typeface="Cambria Math"/>
                          </a:rPr>
                          <m:t>𝑥</m:t>
                        </m:r>
                      </m:e>
                    </m:bar>
                  </m:oMath>
                </a14:m>
                <a:r>
                  <a:rPr lang="en-IN" sz="2400" dirty="0"/>
                  <a:t> = 47.5 + 15</a:t>
                </a:r>
                <a14:m>
                  <m:oMath xmlns:m="http://schemas.openxmlformats.org/officeDocument/2006/math">
                    <m:r>
                      <a:rPr lang="en-IN" sz="2400" i="1">
                        <a:latin typeface="Cambria Math"/>
                      </a:rPr>
                      <m:t>×</m:t>
                    </m:r>
                    <m:d>
                      <m:dPr>
                        <m:ctrlPr>
                          <a:rPr lang="en-US" sz="2400" i="1">
                            <a:latin typeface="Cambria Math" panose="02040503050406030204" pitchFamily="18" charset="0"/>
                          </a:rPr>
                        </m:ctrlPr>
                      </m:dPr>
                      <m:e>
                        <m:f>
                          <m:fPr>
                            <m:ctrlPr>
                              <a:rPr lang="en-US" sz="2400" i="1">
                                <a:latin typeface="Cambria Math" panose="02040503050406030204" pitchFamily="18" charset="0"/>
                              </a:rPr>
                            </m:ctrlPr>
                          </m:fPr>
                          <m:num>
                            <m:r>
                              <a:rPr lang="en-IN" sz="2400" i="1">
                                <a:latin typeface="Cambria Math"/>
                              </a:rPr>
                              <m:t>29</m:t>
                            </m:r>
                          </m:num>
                          <m:den>
                            <m:r>
                              <a:rPr lang="en-IN" sz="2400" i="1">
                                <a:latin typeface="Cambria Math"/>
                              </a:rPr>
                              <m:t>30</m:t>
                            </m:r>
                          </m:den>
                        </m:f>
                      </m:e>
                    </m:d>
                  </m:oMath>
                </a14:m>
                <a:r>
                  <a:rPr lang="en-IN" sz="2400" dirty="0"/>
                  <a:t> =47.5+14.5 = 62 .</a:t>
                </a:r>
                <a:endParaRPr lang="en-US" sz="2400" dirty="0"/>
              </a:p>
              <a:p>
                <a:r>
                  <a:rPr lang="en-IN" sz="2400" dirty="0"/>
                  <a:t>so, the mean  marks obtained  by a student is 62.</a:t>
                </a:r>
                <a:endParaRPr lang="en-US" sz="2400" dirty="0"/>
              </a:p>
              <a:p>
                <a:pPr marL="0" indent="0">
                  <a:buNone/>
                </a:pPr>
                <a:endParaRPr lang="en-IN" sz="2400" i="1" dirty="0"/>
              </a:p>
              <a:p>
                <a:pPr marL="0" indent="0">
                  <a:buNone/>
                </a:pPr>
                <a:endParaRPr lang="en-US" sz="2400" dirty="0"/>
              </a:p>
              <a:p>
                <a:pPr marL="0" indent="0">
                  <a:buNone/>
                </a:pPr>
                <a:endParaRPr lang="en-IN" sz="2400" dirty="0"/>
              </a:p>
              <a:p>
                <a:pPr marL="0" indent="0">
                  <a:buNone/>
                </a:pPr>
                <a:endParaRPr lang="en-US" sz="2400" dirty="0"/>
              </a:p>
            </p:txBody>
          </p:sp>
        </mc:Choice>
        <mc:Fallback>
          <p:sp>
            <p:nvSpPr>
              <p:cNvPr id="3" name="Content Placeholder 2"/>
              <p:cNvSpPr>
                <a:spLocks noGrp="1" noRot="1" noChangeAspect="1" noMove="1" noResize="1" noEditPoints="1" noAdjustHandles="1" noChangeArrowheads="1" noChangeShapeType="1" noTextEdit="1"/>
              </p:cNvSpPr>
              <p:nvPr>
                <p:ph sz="quarter" idx="1"/>
              </p:nvPr>
            </p:nvSpPr>
            <p:spPr>
              <a:xfrm>
                <a:off x="152400" y="76200"/>
                <a:ext cx="8915400" cy="6705600"/>
              </a:xfrm>
              <a:blipFill rotWithShape="1">
                <a:blip r:embed="rId2"/>
                <a:stretch>
                  <a:fillRect l="-684" t="-1091"/>
                </a:stretch>
              </a:blipFill>
            </p:spPr>
            <p:txBody>
              <a:bodyPr/>
              <a:lstStyle/>
              <a:p>
                <a:r>
                  <a:rPr lang="en-US">
                    <a:noFill/>
                  </a:rPr>
                  <a:t> </a:t>
                </a:r>
              </a:p>
            </p:txBody>
          </p:sp>
        </mc:Fallback>
      </mc:AlternateContent>
      <p:graphicFrame>
        <p:nvGraphicFramePr>
          <p:cNvPr id="4" name="Table 3"/>
          <p:cNvGraphicFramePr>
            <a:graphicFrameLocks noGrp="1"/>
          </p:cNvGraphicFramePr>
          <p:nvPr>
            <p:extLst>
              <p:ext uri="{D42A27DB-BD31-4B8C-83A1-F6EECF244321}">
                <p14:modId xmlns:p14="http://schemas.microsoft.com/office/powerpoint/2010/main" xmlns="" val="826030076"/>
              </p:ext>
            </p:extLst>
          </p:nvPr>
        </p:nvGraphicFramePr>
        <p:xfrm>
          <a:off x="1403648" y="476672"/>
          <a:ext cx="7488829" cy="1178674"/>
        </p:xfrm>
        <a:graphic>
          <a:graphicData uri="http://schemas.openxmlformats.org/drawingml/2006/table">
            <a:tbl>
              <a:tblPr firstRow="1" firstCol="1" bandRow="1">
                <a:tableStyleId>{5C22544A-7EE6-4342-B048-85BDC9FD1C3A}</a:tableStyleId>
              </a:tblPr>
              <a:tblGrid>
                <a:gridCol w="1069601">
                  <a:extLst>
                    <a:ext uri="{9D8B030D-6E8A-4147-A177-3AD203B41FA5}">
                      <a16:colId xmlns:a16="http://schemas.microsoft.com/office/drawing/2014/main" xmlns="" val="20000"/>
                    </a:ext>
                  </a:extLst>
                </a:gridCol>
                <a:gridCol w="1069601">
                  <a:extLst>
                    <a:ext uri="{9D8B030D-6E8A-4147-A177-3AD203B41FA5}">
                      <a16:colId xmlns:a16="http://schemas.microsoft.com/office/drawing/2014/main" xmlns="" val="20001"/>
                    </a:ext>
                  </a:extLst>
                </a:gridCol>
                <a:gridCol w="1069601">
                  <a:extLst>
                    <a:ext uri="{9D8B030D-6E8A-4147-A177-3AD203B41FA5}">
                      <a16:colId xmlns:a16="http://schemas.microsoft.com/office/drawing/2014/main" xmlns="" val="20002"/>
                    </a:ext>
                  </a:extLst>
                </a:gridCol>
                <a:gridCol w="1069601">
                  <a:extLst>
                    <a:ext uri="{9D8B030D-6E8A-4147-A177-3AD203B41FA5}">
                      <a16:colId xmlns:a16="http://schemas.microsoft.com/office/drawing/2014/main" xmlns="" val="20003"/>
                    </a:ext>
                  </a:extLst>
                </a:gridCol>
                <a:gridCol w="1069601">
                  <a:extLst>
                    <a:ext uri="{9D8B030D-6E8A-4147-A177-3AD203B41FA5}">
                      <a16:colId xmlns:a16="http://schemas.microsoft.com/office/drawing/2014/main" xmlns="" val="20004"/>
                    </a:ext>
                  </a:extLst>
                </a:gridCol>
                <a:gridCol w="1070412">
                  <a:extLst>
                    <a:ext uri="{9D8B030D-6E8A-4147-A177-3AD203B41FA5}">
                      <a16:colId xmlns:a16="http://schemas.microsoft.com/office/drawing/2014/main" xmlns="" val="20005"/>
                    </a:ext>
                  </a:extLst>
                </a:gridCol>
                <a:gridCol w="1070412">
                  <a:extLst>
                    <a:ext uri="{9D8B030D-6E8A-4147-A177-3AD203B41FA5}">
                      <a16:colId xmlns:a16="http://schemas.microsoft.com/office/drawing/2014/main" xmlns="" val="20006"/>
                    </a:ext>
                  </a:extLst>
                </a:gridCol>
              </a:tblGrid>
              <a:tr h="534285">
                <a:tc>
                  <a:txBody>
                    <a:bodyPr/>
                    <a:lstStyle/>
                    <a:p>
                      <a:pPr marL="0" marR="0" algn="ctr">
                        <a:lnSpc>
                          <a:spcPct val="115000"/>
                        </a:lnSpc>
                        <a:spcBef>
                          <a:spcPts val="0"/>
                        </a:spcBef>
                        <a:spcAft>
                          <a:spcPts val="0"/>
                        </a:spcAft>
                      </a:pPr>
                      <a:r>
                        <a:rPr lang="en-IN" sz="1600" dirty="0">
                          <a:effectLst/>
                        </a:rPr>
                        <a:t>Class interval.</a:t>
                      </a:r>
                      <a:endParaRPr lang="en-US" sz="14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600" dirty="0">
                          <a:effectLst/>
                        </a:rPr>
                        <a:t>10-25</a:t>
                      </a:r>
                      <a:endParaRPr lang="en-US" sz="14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600">
                          <a:effectLst/>
                        </a:rPr>
                        <a:t>25-40</a:t>
                      </a:r>
                      <a:endParaRPr lang="en-US" sz="14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600" dirty="0">
                          <a:effectLst/>
                        </a:rPr>
                        <a:t>40-55</a:t>
                      </a:r>
                      <a:endParaRPr lang="en-US" sz="14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600">
                          <a:effectLst/>
                        </a:rPr>
                        <a:t>55-70</a:t>
                      </a:r>
                      <a:endParaRPr lang="en-US" sz="14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600">
                          <a:effectLst/>
                        </a:rPr>
                        <a:t>70-85</a:t>
                      </a:r>
                      <a:endParaRPr lang="en-US" sz="14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600">
                          <a:effectLst/>
                        </a:rPr>
                        <a:t>85-100</a:t>
                      </a:r>
                      <a:endParaRPr lang="en-US" sz="140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0"/>
                  </a:ext>
                </a:extLst>
              </a:tr>
              <a:tr h="617842">
                <a:tc>
                  <a:txBody>
                    <a:bodyPr/>
                    <a:lstStyle/>
                    <a:p>
                      <a:pPr marL="0" marR="0" algn="ctr">
                        <a:lnSpc>
                          <a:spcPct val="115000"/>
                        </a:lnSpc>
                        <a:spcBef>
                          <a:spcPts val="0"/>
                        </a:spcBef>
                        <a:spcAft>
                          <a:spcPts val="0"/>
                        </a:spcAft>
                      </a:pPr>
                      <a:r>
                        <a:rPr lang="en-IN" sz="1600">
                          <a:effectLst/>
                        </a:rPr>
                        <a:t>Number of students</a:t>
                      </a:r>
                      <a:endParaRPr lang="en-US" sz="14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600" dirty="0">
                          <a:effectLst/>
                        </a:rPr>
                        <a:t>2</a:t>
                      </a:r>
                      <a:endParaRPr lang="en-US" sz="14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600" dirty="0">
                          <a:effectLst/>
                        </a:rPr>
                        <a:t>3</a:t>
                      </a:r>
                      <a:endParaRPr lang="en-US" sz="14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600" dirty="0">
                          <a:effectLst/>
                        </a:rPr>
                        <a:t>7</a:t>
                      </a:r>
                      <a:endParaRPr lang="en-US" sz="14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600" dirty="0">
                          <a:effectLst/>
                        </a:rPr>
                        <a:t>6</a:t>
                      </a:r>
                      <a:endParaRPr lang="en-US" sz="14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600" dirty="0">
                          <a:effectLst/>
                        </a:rPr>
                        <a:t>6</a:t>
                      </a:r>
                      <a:endParaRPr lang="en-US" sz="14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600" dirty="0">
                          <a:effectLst/>
                        </a:rPr>
                        <a:t>6</a:t>
                      </a:r>
                      <a:endParaRPr lang="en-US" sz="14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1"/>
                  </a:ext>
                </a:extLst>
              </a:tr>
            </a:tbl>
          </a:graphicData>
        </a:graphic>
      </p:graphicFrame>
      <mc:AlternateContent xmlns:mc="http://schemas.openxmlformats.org/markup-compatibility/2006">
        <mc:Choice xmlns:a14="http://schemas.microsoft.com/office/drawing/2010/main" xmlns="" Requires="a14">
          <p:graphicFrame>
            <p:nvGraphicFramePr>
              <p:cNvPr id="5" name="Table 4"/>
              <p:cNvGraphicFramePr>
                <a:graphicFrameLocks noGrp="1"/>
              </p:cNvGraphicFramePr>
              <p:nvPr>
                <p:extLst>
                  <p:ext uri="{D42A27DB-BD31-4B8C-83A1-F6EECF244321}">
                    <p14:modId xmlns:p14="http://schemas.microsoft.com/office/powerpoint/2010/main" val="3253041962"/>
                  </p:ext>
                </p:extLst>
              </p:nvPr>
            </p:nvGraphicFramePr>
            <p:xfrm>
              <a:off x="457200" y="2057400"/>
              <a:ext cx="7848600" cy="2438591"/>
            </p:xfrm>
            <a:graphic>
              <a:graphicData uri="http://schemas.openxmlformats.org/drawingml/2006/table">
                <a:tbl>
                  <a:tblPr firstRow="1" firstCol="1" bandRow="1">
                    <a:tableStyleId>{5C22544A-7EE6-4342-B048-85BDC9FD1C3A}</a:tableStyleId>
                  </a:tblPr>
                  <a:tblGrid>
                    <a:gridCol w="1307817">
                      <a:extLst>
                        <a:ext uri="{9D8B030D-6E8A-4147-A177-3AD203B41FA5}">
                          <a16:colId xmlns:a16="http://schemas.microsoft.com/office/drawing/2014/main" val="20000"/>
                        </a:ext>
                      </a:extLst>
                    </a:gridCol>
                    <a:gridCol w="1307817">
                      <a:extLst>
                        <a:ext uri="{9D8B030D-6E8A-4147-A177-3AD203B41FA5}">
                          <a16:colId xmlns:a16="http://schemas.microsoft.com/office/drawing/2014/main" val="20001"/>
                        </a:ext>
                      </a:extLst>
                    </a:gridCol>
                    <a:gridCol w="1307817">
                      <a:extLst>
                        <a:ext uri="{9D8B030D-6E8A-4147-A177-3AD203B41FA5}">
                          <a16:colId xmlns:a16="http://schemas.microsoft.com/office/drawing/2014/main" val="20002"/>
                        </a:ext>
                      </a:extLst>
                    </a:gridCol>
                    <a:gridCol w="1307817">
                      <a:extLst>
                        <a:ext uri="{9D8B030D-6E8A-4147-A177-3AD203B41FA5}">
                          <a16:colId xmlns:a16="http://schemas.microsoft.com/office/drawing/2014/main" val="20003"/>
                        </a:ext>
                      </a:extLst>
                    </a:gridCol>
                    <a:gridCol w="1308666">
                      <a:extLst>
                        <a:ext uri="{9D8B030D-6E8A-4147-A177-3AD203B41FA5}">
                          <a16:colId xmlns:a16="http://schemas.microsoft.com/office/drawing/2014/main" val="20004"/>
                        </a:ext>
                      </a:extLst>
                    </a:gridCol>
                    <a:gridCol w="1308666">
                      <a:extLst>
                        <a:ext uri="{9D8B030D-6E8A-4147-A177-3AD203B41FA5}">
                          <a16:colId xmlns:a16="http://schemas.microsoft.com/office/drawing/2014/main" val="20005"/>
                        </a:ext>
                      </a:extLst>
                    </a:gridCol>
                  </a:tblGrid>
                  <a:tr h="386284">
                    <a:tc>
                      <a:txBody>
                        <a:bodyPr/>
                        <a:lstStyle/>
                        <a:p>
                          <a:pPr marL="0" marR="0" algn="ctr">
                            <a:lnSpc>
                              <a:spcPct val="115000"/>
                            </a:lnSpc>
                            <a:spcBef>
                              <a:spcPts val="0"/>
                            </a:spcBef>
                            <a:spcAft>
                              <a:spcPts val="0"/>
                            </a:spcAft>
                          </a:pPr>
                          <a:r>
                            <a:rPr lang="en-IN" sz="1400" dirty="0">
                              <a:effectLst/>
                            </a:rPr>
                            <a:t>Class interval</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400" i="1">
                                        <a:effectLst/>
                                        <a:latin typeface="Cambria Math" panose="02040503050406030204" pitchFamily="18" charset="0"/>
                                      </a:rPr>
                                    </m:ctrlPr>
                                  </m:sSubPr>
                                  <m:e>
                                    <m:r>
                                      <a:rPr lang="en-IN" sz="1400">
                                        <a:effectLst/>
                                        <a:latin typeface="Cambria Math"/>
                                      </a:rPr>
                                      <m:t>𝑓</m:t>
                                    </m:r>
                                  </m:e>
                                  <m:sub>
                                    <m:r>
                                      <a:rPr lang="en-IN" sz="1400">
                                        <a:effectLst/>
                                        <a:latin typeface="Cambria Math"/>
                                      </a:rPr>
                                      <m:t>𝑖</m:t>
                                    </m:r>
                                  </m:sub>
                                </m:sSub>
                              </m:oMath>
                            </m:oMathPara>
                          </a14:m>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400" i="1">
                                        <a:effectLst/>
                                        <a:latin typeface="Cambria Math" panose="02040503050406030204" pitchFamily="18" charset="0"/>
                                      </a:rPr>
                                    </m:ctrlPr>
                                  </m:sSubPr>
                                  <m:e>
                                    <m:r>
                                      <a:rPr lang="en-IN" sz="1400">
                                        <a:effectLst/>
                                        <a:latin typeface="Cambria Math"/>
                                      </a:rPr>
                                      <m:t>𝑥</m:t>
                                    </m:r>
                                  </m:e>
                                  <m:sub>
                                    <m:r>
                                      <a:rPr lang="en-IN" sz="1400">
                                        <a:effectLst/>
                                        <a:latin typeface="Cambria Math"/>
                                      </a:rPr>
                                      <m:t>𝑖</m:t>
                                    </m:r>
                                  </m:sub>
                                </m:sSub>
                              </m:oMath>
                            </m:oMathPara>
                          </a14:m>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400" i="1">
                                        <a:effectLst/>
                                        <a:latin typeface="Cambria Math" panose="02040503050406030204" pitchFamily="18" charset="0"/>
                                      </a:rPr>
                                    </m:ctrlPr>
                                  </m:sSubPr>
                                  <m:e>
                                    <m:r>
                                      <a:rPr lang="en-IN" sz="1400">
                                        <a:effectLst/>
                                        <a:latin typeface="Cambria Math"/>
                                      </a:rPr>
                                      <m:t>𝑑</m:t>
                                    </m:r>
                                  </m:e>
                                  <m:sub>
                                    <m:r>
                                      <a:rPr lang="en-IN" sz="1400">
                                        <a:effectLst/>
                                        <a:latin typeface="Cambria Math"/>
                                      </a:rPr>
                                      <m:t>𝑖</m:t>
                                    </m:r>
                                  </m:sub>
                                </m:sSub>
                                <m:r>
                                  <a:rPr lang="en-IN" sz="1400">
                                    <a:effectLst/>
                                    <a:latin typeface="Cambria Math"/>
                                  </a:rPr>
                                  <m:t>=</m:t>
                                </m:r>
                                <m:sSub>
                                  <m:sSubPr>
                                    <m:ctrlPr>
                                      <a:rPr lang="en-US" sz="1400" i="1">
                                        <a:effectLst/>
                                        <a:latin typeface="Cambria Math" panose="02040503050406030204" pitchFamily="18" charset="0"/>
                                      </a:rPr>
                                    </m:ctrlPr>
                                  </m:sSubPr>
                                  <m:e>
                                    <m:r>
                                      <a:rPr lang="en-IN" sz="1400">
                                        <a:effectLst/>
                                        <a:latin typeface="Cambria Math"/>
                                      </a:rPr>
                                      <m:t>𝑥</m:t>
                                    </m:r>
                                  </m:e>
                                  <m:sub>
                                    <m:r>
                                      <a:rPr lang="en-IN" sz="1400">
                                        <a:effectLst/>
                                        <a:latin typeface="Cambria Math"/>
                                      </a:rPr>
                                      <m:t>𝑖</m:t>
                                    </m:r>
                                  </m:sub>
                                </m:sSub>
                                <m:r>
                                  <a:rPr lang="en-IN" sz="1400">
                                    <a:effectLst/>
                                    <a:latin typeface="Cambria Math"/>
                                  </a:rPr>
                                  <m:t>−</m:t>
                                </m:r>
                                <m:r>
                                  <a:rPr lang="en-IN" sz="1400">
                                    <a:effectLst/>
                                    <a:latin typeface="Cambria Math"/>
                                  </a:rPr>
                                  <m:t>𝑎</m:t>
                                </m:r>
                              </m:oMath>
                            </m:oMathPara>
                          </a14:m>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400" i="1">
                                        <a:effectLst/>
                                        <a:latin typeface="Cambria Math" panose="02040503050406030204" pitchFamily="18" charset="0"/>
                                      </a:rPr>
                                    </m:ctrlPr>
                                  </m:sSubPr>
                                  <m:e>
                                    <m:r>
                                      <a:rPr lang="en-IN" sz="1400">
                                        <a:effectLst/>
                                        <a:latin typeface="Cambria Math"/>
                                      </a:rPr>
                                      <m:t>𝑢</m:t>
                                    </m:r>
                                  </m:e>
                                  <m:sub>
                                    <m:r>
                                      <a:rPr lang="en-IN" sz="1400">
                                        <a:effectLst/>
                                        <a:latin typeface="Cambria Math"/>
                                      </a:rPr>
                                      <m:t>𝑖</m:t>
                                    </m:r>
                                  </m:sub>
                                </m:sSub>
                                <m:r>
                                  <a:rPr lang="en-IN" sz="1400">
                                    <a:effectLst/>
                                    <a:latin typeface="Cambria Math"/>
                                  </a:rPr>
                                  <m:t>=</m:t>
                                </m:r>
                                <m:f>
                                  <m:fPr>
                                    <m:ctrlPr>
                                      <a:rPr lang="en-US" sz="1400" i="1">
                                        <a:effectLst/>
                                        <a:latin typeface="Cambria Math" panose="02040503050406030204" pitchFamily="18" charset="0"/>
                                      </a:rPr>
                                    </m:ctrlPr>
                                  </m:fPr>
                                  <m:num>
                                    <m:sSub>
                                      <m:sSubPr>
                                        <m:ctrlPr>
                                          <a:rPr lang="en-US" sz="1400" i="1">
                                            <a:effectLst/>
                                            <a:latin typeface="Cambria Math" panose="02040503050406030204" pitchFamily="18" charset="0"/>
                                          </a:rPr>
                                        </m:ctrlPr>
                                      </m:sSubPr>
                                      <m:e>
                                        <m:r>
                                          <a:rPr lang="en-IN" sz="1400">
                                            <a:effectLst/>
                                            <a:latin typeface="Cambria Math"/>
                                          </a:rPr>
                                          <m:t>𝑥</m:t>
                                        </m:r>
                                      </m:e>
                                      <m:sub>
                                        <m:r>
                                          <a:rPr lang="en-IN" sz="1400">
                                            <a:effectLst/>
                                            <a:latin typeface="Cambria Math"/>
                                          </a:rPr>
                                          <m:t>𝑖</m:t>
                                        </m:r>
                                      </m:sub>
                                    </m:sSub>
                                    <m:r>
                                      <a:rPr lang="en-IN" sz="1400">
                                        <a:effectLst/>
                                        <a:latin typeface="Cambria Math"/>
                                      </a:rPr>
                                      <m:t>−</m:t>
                                    </m:r>
                                    <m:r>
                                      <a:rPr lang="en-IN" sz="1400">
                                        <a:effectLst/>
                                        <a:latin typeface="Cambria Math"/>
                                      </a:rPr>
                                      <m:t>𝑎</m:t>
                                    </m:r>
                                  </m:num>
                                  <m:den>
                                    <m:r>
                                      <a:rPr lang="en-IN" sz="1400">
                                        <a:effectLst/>
                                        <a:latin typeface="Cambria Math"/>
                                      </a:rPr>
                                      <m:t>h</m:t>
                                    </m:r>
                                  </m:den>
                                </m:f>
                              </m:oMath>
                            </m:oMathPara>
                          </a14:m>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400" i="1">
                                        <a:effectLst/>
                                        <a:latin typeface="Cambria Math" panose="02040503050406030204" pitchFamily="18" charset="0"/>
                                      </a:rPr>
                                    </m:ctrlPr>
                                  </m:sSubPr>
                                  <m:e>
                                    <m:r>
                                      <a:rPr lang="en-IN" sz="1400">
                                        <a:effectLst/>
                                        <a:latin typeface="Cambria Math"/>
                                      </a:rPr>
                                      <m:t>𝑓</m:t>
                                    </m:r>
                                  </m:e>
                                  <m:sub>
                                    <m:r>
                                      <a:rPr lang="en-IN" sz="1400">
                                        <a:effectLst/>
                                        <a:latin typeface="Cambria Math"/>
                                      </a:rPr>
                                      <m:t>𝑖</m:t>
                                    </m:r>
                                  </m:sub>
                                </m:sSub>
                                <m:sSub>
                                  <m:sSubPr>
                                    <m:ctrlPr>
                                      <a:rPr lang="en-US" sz="1400" i="1">
                                        <a:effectLst/>
                                        <a:latin typeface="Cambria Math" panose="02040503050406030204" pitchFamily="18" charset="0"/>
                                      </a:rPr>
                                    </m:ctrlPr>
                                  </m:sSubPr>
                                  <m:e>
                                    <m:r>
                                      <a:rPr lang="en-IN" sz="1400">
                                        <a:effectLst/>
                                        <a:latin typeface="Cambria Math"/>
                                      </a:rPr>
                                      <m:t>𝑢</m:t>
                                    </m:r>
                                  </m:e>
                                  <m:sub>
                                    <m:r>
                                      <a:rPr lang="en-IN" sz="1400">
                                        <a:effectLst/>
                                        <a:latin typeface="Cambria Math"/>
                                      </a:rPr>
                                      <m:t>𝑖</m:t>
                                    </m:r>
                                  </m:sub>
                                </m:sSub>
                              </m:oMath>
                            </m:oMathPara>
                          </a14:m>
                          <a:endParaRPr lang="en-US" sz="1200">
                            <a:effectLst/>
                            <a:latin typeface="Calibri"/>
                            <a:ea typeface="Times New Roman"/>
                            <a:cs typeface="Times New Roman"/>
                          </a:endParaRPr>
                        </a:p>
                      </a:txBody>
                      <a:tcPr marL="68580" marR="68580" marT="0" marB="0"/>
                    </a:tc>
                    <a:extLst>
                      <a:ext uri="{0D108BD9-81ED-4DB2-BD59-A6C34878D82A}">
                        <a16:rowId xmlns:a16="http://schemas.microsoft.com/office/drawing/2014/main" val="10000"/>
                      </a:ext>
                    </a:extLst>
                  </a:tr>
                  <a:tr h="225570">
                    <a:tc>
                      <a:txBody>
                        <a:bodyPr/>
                        <a:lstStyle/>
                        <a:p>
                          <a:pPr marL="0" marR="0" algn="ctr">
                            <a:lnSpc>
                              <a:spcPct val="115000"/>
                            </a:lnSpc>
                            <a:spcBef>
                              <a:spcPts val="0"/>
                            </a:spcBef>
                            <a:spcAft>
                              <a:spcPts val="0"/>
                            </a:spcAft>
                          </a:pPr>
                          <a:r>
                            <a:rPr lang="en-IN" sz="1400">
                              <a:effectLst/>
                            </a:rPr>
                            <a:t>10-25</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2</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17.5</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-30</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-2</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-4</a:t>
                          </a:r>
                          <a:endParaRPr lang="en-US" sz="1200">
                            <a:effectLst/>
                            <a:latin typeface="Calibri"/>
                            <a:ea typeface="Times New Roman"/>
                            <a:cs typeface="Times New Roman"/>
                          </a:endParaRPr>
                        </a:p>
                      </a:txBody>
                      <a:tcPr marL="68580" marR="68580" marT="0" marB="0"/>
                    </a:tc>
                    <a:extLst>
                      <a:ext uri="{0D108BD9-81ED-4DB2-BD59-A6C34878D82A}">
                        <a16:rowId xmlns:a16="http://schemas.microsoft.com/office/drawing/2014/main" val="10001"/>
                      </a:ext>
                    </a:extLst>
                  </a:tr>
                  <a:tr h="225570">
                    <a:tc>
                      <a:txBody>
                        <a:bodyPr/>
                        <a:lstStyle/>
                        <a:p>
                          <a:pPr marL="0" marR="0" algn="ctr">
                            <a:lnSpc>
                              <a:spcPct val="115000"/>
                            </a:lnSpc>
                            <a:spcBef>
                              <a:spcPts val="0"/>
                            </a:spcBef>
                            <a:spcAft>
                              <a:spcPts val="0"/>
                            </a:spcAft>
                          </a:pPr>
                          <a:r>
                            <a:rPr lang="en-IN" sz="1400" dirty="0">
                              <a:effectLst/>
                            </a:rPr>
                            <a:t>25-40</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3</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32.5</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-15</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-1</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-3</a:t>
                          </a:r>
                          <a:endParaRPr lang="en-US" sz="1200">
                            <a:effectLst/>
                            <a:latin typeface="Calibri"/>
                            <a:ea typeface="Times New Roman"/>
                            <a:cs typeface="Times New Roman"/>
                          </a:endParaRPr>
                        </a:p>
                      </a:txBody>
                      <a:tcPr marL="68580" marR="68580" marT="0" marB="0"/>
                    </a:tc>
                    <a:extLst>
                      <a:ext uri="{0D108BD9-81ED-4DB2-BD59-A6C34878D82A}">
                        <a16:rowId xmlns:a16="http://schemas.microsoft.com/office/drawing/2014/main" val="10002"/>
                      </a:ext>
                    </a:extLst>
                  </a:tr>
                  <a:tr h="225570">
                    <a:tc>
                      <a:txBody>
                        <a:bodyPr/>
                        <a:lstStyle/>
                        <a:p>
                          <a:pPr marL="0" marR="0" algn="ctr">
                            <a:lnSpc>
                              <a:spcPct val="115000"/>
                            </a:lnSpc>
                            <a:spcBef>
                              <a:spcPts val="0"/>
                            </a:spcBef>
                            <a:spcAft>
                              <a:spcPts val="0"/>
                            </a:spcAft>
                          </a:pPr>
                          <a:r>
                            <a:rPr lang="en-IN" sz="1400" dirty="0">
                              <a:effectLst/>
                            </a:rPr>
                            <a:t>40-55</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7</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47.5</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0</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0</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0</a:t>
                          </a:r>
                          <a:endParaRPr lang="en-US" sz="1200">
                            <a:effectLst/>
                            <a:latin typeface="Calibri"/>
                            <a:ea typeface="Times New Roman"/>
                            <a:cs typeface="Times New Roman"/>
                          </a:endParaRPr>
                        </a:p>
                      </a:txBody>
                      <a:tcPr marL="68580" marR="68580" marT="0" marB="0"/>
                    </a:tc>
                    <a:extLst>
                      <a:ext uri="{0D108BD9-81ED-4DB2-BD59-A6C34878D82A}">
                        <a16:rowId xmlns:a16="http://schemas.microsoft.com/office/drawing/2014/main" val="10003"/>
                      </a:ext>
                    </a:extLst>
                  </a:tr>
                  <a:tr h="225570">
                    <a:tc>
                      <a:txBody>
                        <a:bodyPr/>
                        <a:lstStyle/>
                        <a:p>
                          <a:pPr marL="0" marR="0" algn="ctr">
                            <a:lnSpc>
                              <a:spcPct val="115000"/>
                            </a:lnSpc>
                            <a:spcBef>
                              <a:spcPts val="0"/>
                            </a:spcBef>
                            <a:spcAft>
                              <a:spcPts val="0"/>
                            </a:spcAft>
                          </a:pPr>
                          <a:r>
                            <a:rPr lang="en-IN" sz="1400" dirty="0">
                              <a:effectLst/>
                            </a:rPr>
                            <a:t>55-70</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6</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62.5</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15</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1</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6</a:t>
                          </a:r>
                          <a:endParaRPr lang="en-US" sz="1200">
                            <a:effectLst/>
                            <a:latin typeface="Calibri"/>
                            <a:ea typeface="Times New Roman"/>
                            <a:cs typeface="Times New Roman"/>
                          </a:endParaRPr>
                        </a:p>
                      </a:txBody>
                      <a:tcPr marL="68580" marR="68580" marT="0" marB="0"/>
                    </a:tc>
                    <a:extLst>
                      <a:ext uri="{0D108BD9-81ED-4DB2-BD59-A6C34878D82A}">
                        <a16:rowId xmlns:a16="http://schemas.microsoft.com/office/drawing/2014/main" val="10004"/>
                      </a:ext>
                    </a:extLst>
                  </a:tr>
                  <a:tr h="225570">
                    <a:tc>
                      <a:txBody>
                        <a:bodyPr/>
                        <a:lstStyle/>
                        <a:p>
                          <a:pPr marL="0" marR="0" algn="ctr">
                            <a:lnSpc>
                              <a:spcPct val="115000"/>
                            </a:lnSpc>
                            <a:spcBef>
                              <a:spcPts val="0"/>
                            </a:spcBef>
                            <a:spcAft>
                              <a:spcPts val="0"/>
                            </a:spcAft>
                          </a:pPr>
                          <a:r>
                            <a:rPr lang="en-IN" sz="1400">
                              <a:effectLst/>
                            </a:rPr>
                            <a:t>70-85</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6</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77.5</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30</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2</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12</a:t>
                          </a:r>
                          <a:endParaRPr lang="en-US" sz="1200">
                            <a:effectLst/>
                            <a:latin typeface="Calibri"/>
                            <a:ea typeface="Times New Roman"/>
                            <a:cs typeface="Times New Roman"/>
                          </a:endParaRPr>
                        </a:p>
                      </a:txBody>
                      <a:tcPr marL="68580" marR="68580" marT="0" marB="0"/>
                    </a:tc>
                    <a:extLst>
                      <a:ext uri="{0D108BD9-81ED-4DB2-BD59-A6C34878D82A}">
                        <a16:rowId xmlns:a16="http://schemas.microsoft.com/office/drawing/2014/main" val="10005"/>
                      </a:ext>
                    </a:extLst>
                  </a:tr>
                  <a:tr h="225570">
                    <a:tc>
                      <a:txBody>
                        <a:bodyPr/>
                        <a:lstStyle/>
                        <a:p>
                          <a:pPr marL="0" marR="0" algn="ctr">
                            <a:lnSpc>
                              <a:spcPct val="115000"/>
                            </a:lnSpc>
                            <a:spcBef>
                              <a:spcPts val="0"/>
                            </a:spcBef>
                            <a:spcAft>
                              <a:spcPts val="0"/>
                            </a:spcAft>
                          </a:pPr>
                          <a:r>
                            <a:rPr lang="en-IN" sz="1400">
                              <a:effectLst/>
                            </a:rPr>
                            <a:t>85-100</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6</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92.5</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45</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3</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18</a:t>
                          </a:r>
                          <a:endParaRPr lang="en-US" sz="1200" dirty="0">
                            <a:effectLst/>
                            <a:latin typeface="Calibri"/>
                            <a:ea typeface="Times New Roman"/>
                            <a:cs typeface="Times New Roman"/>
                          </a:endParaRPr>
                        </a:p>
                      </a:txBody>
                      <a:tcPr marL="68580" marR="68580" marT="0" marB="0"/>
                    </a:tc>
                    <a:extLst>
                      <a:ext uri="{0D108BD9-81ED-4DB2-BD59-A6C34878D82A}">
                        <a16:rowId xmlns:a16="http://schemas.microsoft.com/office/drawing/2014/main" val="10006"/>
                      </a:ext>
                    </a:extLst>
                  </a:tr>
                  <a:tr h="546295">
                    <a:tc>
                      <a:txBody>
                        <a:bodyPr/>
                        <a:lstStyle/>
                        <a:p>
                          <a:pPr marL="0" marR="0" algn="ctr">
                            <a:lnSpc>
                              <a:spcPct val="115000"/>
                            </a:lnSpc>
                            <a:spcBef>
                              <a:spcPts val="0"/>
                            </a:spcBef>
                            <a:spcAft>
                              <a:spcPts val="0"/>
                            </a:spcAft>
                          </a:pPr>
                          <a:r>
                            <a:rPr lang="en-IN" sz="1400">
                              <a:effectLst/>
                            </a:rPr>
                            <a:t>Total</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sz="1400" i="1">
                                        <a:effectLst/>
                                        <a:latin typeface="Cambria Math" panose="02040503050406030204" pitchFamily="18" charset="0"/>
                                      </a:rPr>
                                    </m:ctrlPr>
                                  </m:naryPr>
                                  <m:sub/>
                                  <m:sup/>
                                  <m:e>
                                    <m:sSub>
                                      <m:sSubPr>
                                        <m:ctrlPr>
                                          <a:rPr lang="en-US" sz="1400" i="1">
                                            <a:effectLst/>
                                            <a:latin typeface="Cambria Math" panose="02040503050406030204" pitchFamily="18" charset="0"/>
                                          </a:rPr>
                                        </m:ctrlPr>
                                      </m:sSubPr>
                                      <m:e>
                                        <m:r>
                                          <a:rPr lang="en-IN" sz="1400">
                                            <a:effectLst/>
                                            <a:latin typeface="Cambria Math"/>
                                          </a:rPr>
                                          <m:t>𝑓</m:t>
                                        </m:r>
                                      </m:e>
                                      <m:sub>
                                        <m:r>
                                          <a:rPr lang="en-IN" sz="1400">
                                            <a:effectLst/>
                                            <a:latin typeface="Cambria Math"/>
                                          </a:rPr>
                                          <m:t>𝑖</m:t>
                                        </m:r>
                                      </m:sub>
                                    </m:sSub>
                                  </m:e>
                                </m:nary>
                                <m:r>
                                  <a:rPr lang="en-IN" sz="1400">
                                    <a:effectLst/>
                                    <a:latin typeface="Cambria Math"/>
                                  </a:rPr>
                                  <m:t>=30</m:t>
                                </m:r>
                              </m:oMath>
                            </m:oMathPara>
                          </a14:m>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 </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 </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 </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sz="1400" i="1">
                                        <a:effectLst/>
                                        <a:latin typeface="Cambria Math" panose="02040503050406030204" pitchFamily="18" charset="0"/>
                                      </a:rPr>
                                    </m:ctrlPr>
                                  </m:naryPr>
                                  <m:sub/>
                                  <m:sup/>
                                  <m:e>
                                    <m:sSub>
                                      <m:sSubPr>
                                        <m:ctrlPr>
                                          <a:rPr lang="en-US" sz="1400" i="1">
                                            <a:effectLst/>
                                            <a:latin typeface="Cambria Math" panose="02040503050406030204" pitchFamily="18" charset="0"/>
                                          </a:rPr>
                                        </m:ctrlPr>
                                      </m:sSubPr>
                                      <m:e>
                                        <m:r>
                                          <a:rPr lang="en-IN" sz="1400">
                                            <a:effectLst/>
                                            <a:latin typeface="Cambria Math"/>
                                          </a:rPr>
                                          <m:t>𝑓</m:t>
                                        </m:r>
                                      </m:e>
                                      <m:sub>
                                        <m:r>
                                          <a:rPr lang="en-IN" sz="1400">
                                            <a:effectLst/>
                                            <a:latin typeface="Cambria Math"/>
                                          </a:rPr>
                                          <m:t>𝑖</m:t>
                                        </m:r>
                                      </m:sub>
                                    </m:sSub>
                                    <m:sSub>
                                      <m:sSubPr>
                                        <m:ctrlPr>
                                          <a:rPr lang="en-US" sz="1400" i="1">
                                            <a:effectLst/>
                                            <a:latin typeface="Cambria Math" panose="02040503050406030204" pitchFamily="18" charset="0"/>
                                          </a:rPr>
                                        </m:ctrlPr>
                                      </m:sSubPr>
                                      <m:e>
                                        <m:r>
                                          <a:rPr lang="en-IN" sz="1400">
                                            <a:effectLst/>
                                            <a:latin typeface="Cambria Math"/>
                                          </a:rPr>
                                          <m:t>𝑢</m:t>
                                        </m:r>
                                      </m:e>
                                      <m:sub>
                                        <m:r>
                                          <a:rPr lang="en-IN" sz="1400">
                                            <a:effectLst/>
                                            <a:latin typeface="Cambria Math"/>
                                          </a:rPr>
                                          <m:t>𝑖</m:t>
                                        </m:r>
                                      </m:sub>
                                    </m:sSub>
                                    <m:r>
                                      <a:rPr lang="en-IN" sz="1400">
                                        <a:effectLst/>
                                        <a:latin typeface="Cambria Math"/>
                                      </a:rPr>
                                      <m:t>=29</m:t>
                                    </m:r>
                                  </m:e>
                                </m:nary>
                              </m:oMath>
                            </m:oMathPara>
                          </a14:m>
                          <a:endParaRPr lang="en-US" sz="1200" dirty="0">
                            <a:effectLst/>
                            <a:latin typeface="Calibri"/>
                            <a:ea typeface="Times New Roman"/>
                            <a:cs typeface="Times New Roman"/>
                          </a:endParaRPr>
                        </a:p>
                      </a:txBody>
                      <a:tcPr marL="68580" marR="68580" marT="0" marB="0"/>
                    </a:tc>
                    <a:extLst>
                      <a:ext uri="{0D108BD9-81ED-4DB2-BD59-A6C34878D82A}">
                        <a16:rowId xmlns:a16="http://schemas.microsoft.com/office/drawing/2014/main" val="10007"/>
                      </a:ext>
                    </a:extLst>
                  </a:tr>
                </a:tbl>
              </a:graphicData>
            </a:graphic>
          </p:graphicFrame>
        </mc:Choice>
        <mc:Fallback>
          <p:graphicFrame>
            <p:nvGraphicFramePr>
              <p:cNvPr id="5" name="Table 4"/>
              <p:cNvGraphicFramePr>
                <a:graphicFrameLocks noGrp="1"/>
              </p:cNvGraphicFramePr>
              <p:nvPr>
                <p:extLst>
                  <p:ext uri="{D42A27DB-BD31-4B8C-83A1-F6EECF244321}">
                    <p14:modId xmlns:a14="http://schemas.microsoft.com/office/drawing/2010/main" xmlns="" xmlns:p14="http://schemas.microsoft.com/office/powerpoint/2010/main" val="3253041962"/>
                  </p:ext>
                </p:extLst>
              </p:nvPr>
            </p:nvGraphicFramePr>
            <p:xfrm>
              <a:off x="457200" y="2057400"/>
              <a:ext cx="7848600" cy="2486597"/>
            </p:xfrm>
            <a:graphic>
              <a:graphicData uri="http://schemas.openxmlformats.org/drawingml/2006/table">
                <a:tbl>
                  <a:tblPr firstRow="1" firstCol="1" bandRow="1">
                    <a:tableStyleId>{5C22544A-7EE6-4342-B048-85BDC9FD1C3A}</a:tableStyleId>
                  </a:tblPr>
                  <a:tblGrid>
                    <a:gridCol w="1307817"/>
                    <a:gridCol w="1307817"/>
                    <a:gridCol w="1307817"/>
                    <a:gridCol w="1307817"/>
                    <a:gridCol w="1308666"/>
                    <a:gridCol w="1308666"/>
                  </a:tblGrid>
                  <a:tr h="420180">
                    <a:tc>
                      <a:txBody>
                        <a:bodyPr/>
                        <a:lstStyle/>
                        <a:p>
                          <a:pPr marL="0" marR="0" algn="ctr">
                            <a:lnSpc>
                              <a:spcPct val="115000"/>
                            </a:lnSpc>
                            <a:spcBef>
                              <a:spcPts val="0"/>
                            </a:spcBef>
                            <a:spcAft>
                              <a:spcPts val="0"/>
                            </a:spcAft>
                          </a:pPr>
                          <a:r>
                            <a:rPr lang="en-IN" sz="1400" dirty="0">
                              <a:effectLst/>
                            </a:rPr>
                            <a:t>Class interval</a:t>
                          </a:r>
                          <a:endParaRPr lang="en-US" sz="1200" dirty="0">
                            <a:effectLst/>
                            <a:latin typeface="Calibri"/>
                            <a:ea typeface="Times New Roman"/>
                            <a:cs typeface="Times New Roman"/>
                          </a:endParaRPr>
                        </a:p>
                      </a:txBody>
                      <a:tcPr marL="68580" marR="68580" marT="0" marB="0"/>
                    </a:tc>
                    <a:tc>
                      <a:txBody>
                        <a:bodyPr/>
                        <a:lstStyle/>
                        <a:p>
                          <a:endParaRPr lang="en-US"/>
                        </a:p>
                      </a:txBody>
                      <a:tcPr marL="68580" marR="68580" marT="0" marB="0">
                        <a:blipFill rotWithShape="1">
                          <a:blip r:embed="rId3"/>
                          <a:stretch>
                            <a:fillRect l="-100467" t="-5797" r="-401402" b="-479710"/>
                          </a:stretch>
                        </a:blipFill>
                      </a:tcPr>
                    </a:tc>
                    <a:tc>
                      <a:txBody>
                        <a:bodyPr/>
                        <a:lstStyle/>
                        <a:p>
                          <a:endParaRPr lang="en-US"/>
                        </a:p>
                      </a:txBody>
                      <a:tcPr marL="68580" marR="68580" marT="0" marB="0">
                        <a:blipFill rotWithShape="1">
                          <a:blip r:embed="rId3"/>
                          <a:stretch>
                            <a:fillRect l="-199535" t="-5797" r="-299535" b="-479710"/>
                          </a:stretch>
                        </a:blipFill>
                      </a:tcPr>
                    </a:tc>
                    <a:tc>
                      <a:txBody>
                        <a:bodyPr/>
                        <a:lstStyle/>
                        <a:p>
                          <a:endParaRPr lang="en-US"/>
                        </a:p>
                      </a:txBody>
                      <a:tcPr marL="68580" marR="68580" marT="0" marB="0">
                        <a:blipFill rotWithShape="1">
                          <a:blip r:embed="rId3"/>
                          <a:stretch>
                            <a:fillRect l="-300935" t="-5797" r="-200935" b="-479710"/>
                          </a:stretch>
                        </a:blipFill>
                      </a:tcPr>
                    </a:tc>
                    <a:tc>
                      <a:txBody>
                        <a:bodyPr/>
                        <a:lstStyle/>
                        <a:p>
                          <a:endParaRPr lang="en-US"/>
                        </a:p>
                      </a:txBody>
                      <a:tcPr marL="68580" marR="68580" marT="0" marB="0">
                        <a:blipFill rotWithShape="1">
                          <a:blip r:embed="rId3"/>
                          <a:stretch>
                            <a:fillRect l="-399070" t="-5797" r="-100000" b="-479710"/>
                          </a:stretch>
                        </a:blipFill>
                      </a:tcPr>
                    </a:tc>
                    <a:tc>
                      <a:txBody>
                        <a:bodyPr/>
                        <a:lstStyle/>
                        <a:p>
                          <a:endParaRPr lang="en-US"/>
                        </a:p>
                      </a:txBody>
                      <a:tcPr marL="68580" marR="68580" marT="0" marB="0">
                        <a:blipFill rotWithShape="1">
                          <a:blip r:embed="rId3"/>
                          <a:stretch>
                            <a:fillRect l="-499070" t="-5797" b="-479710"/>
                          </a:stretch>
                        </a:blipFill>
                      </a:tcPr>
                    </a:tc>
                  </a:tr>
                  <a:tr h="237363">
                    <a:tc>
                      <a:txBody>
                        <a:bodyPr/>
                        <a:lstStyle/>
                        <a:p>
                          <a:pPr marL="0" marR="0" algn="ctr">
                            <a:lnSpc>
                              <a:spcPct val="115000"/>
                            </a:lnSpc>
                            <a:spcBef>
                              <a:spcPts val="0"/>
                            </a:spcBef>
                            <a:spcAft>
                              <a:spcPts val="0"/>
                            </a:spcAft>
                          </a:pPr>
                          <a:r>
                            <a:rPr lang="en-IN" sz="1400">
                              <a:effectLst/>
                            </a:rPr>
                            <a:t>10-25</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2</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17.5</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-30</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-2</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-4</a:t>
                          </a:r>
                          <a:endParaRPr lang="en-US" sz="1200">
                            <a:effectLst/>
                            <a:latin typeface="Calibri"/>
                            <a:ea typeface="Times New Roman"/>
                            <a:cs typeface="Times New Roman"/>
                          </a:endParaRPr>
                        </a:p>
                      </a:txBody>
                      <a:tcPr marL="68580" marR="68580" marT="0" marB="0"/>
                    </a:tc>
                  </a:tr>
                  <a:tr h="237363">
                    <a:tc>
                      <a:txBody>
                        <a:bodyPr/>
                        <a:lstStyle/>
                        <a:p>
                          <a:pPr marL="0" marR="0" algn="ctr">
                            <a:lnSpc>
                              <a:spcPct val="115000"/>
                            </a:lnSpc>
                            <a:spcBef>
                              <a:spcPts val="0"/>
                            </a:spcBef>
                            <a:spcAft>
                              <a:spcPts val="0"/>
                            </a:spcAft>
                          </a:pPr>
                          <a:r>
                            <a:rPr lang="en-IN" sz="1400" dirty="0">
                              <a:effectLst/>
                            </a:rPr>
                            <a:t>25-40</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3</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32.5</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-15</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-1</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-3</a:t>
                          </a:r>
                          <a:endParaRPr lang="en-US" sz="1200" dirty="0">
                            <a:effectLst/>
                            <a:latin typeface="Calibri"/>
                            <a:ea typeface="Times New Roman"/>
                            <a:cs typeface="Times New Roman"/>
                          </a:endParaRPr>
                        </a:p>
                      </a:txBody>
                      <a:tcPr marL="68580" marR="68580" marT="0" marB="0"/>
                    </a:tc>
                  </a:tr>
                  <a:tr h="237363">
                    <a:tc>
                      <a:txBody>
                        <a:bodyPr/>
                        <a:lstStyle/>
                        <a:p>
                          <a:pPr marL="0" marR="0" algn="ctr">
                            <a:lnSpc>
                              <a:spcPct val="115000"/>
                            </a:lnSpc>
                            <a:spcBef>
                              <a:spcPts val="0"/>
                            </a:spcBef>
                            <a:spcAft>
                              <a:spcPts val="0"/>
                            </a:spcAft>
                          </a:pPr>
                          <a:r>
                            <a:rPr lang="en-IN" sz="1400" dirty="0">
                              <a:effectLst/>
                            </a:rPr>
                            <a:t>40-55</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7</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47.5</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0</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0</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0</a:t>
                          </a:r>
                          <a:endParaRPr lang="en-US" sz="1200">
                            <a:effectLst/>
                            <a:latin typeface="Calibri"/>
                            <a:ea typeface="Times New Roman"/>
                            <a:cs typeface="Times New Roman"/>
                          </a:endParaRPr>
                        </a:p>
                      </a:txBody>
                      <a:tcPr marL="68580" marR="68580" marT="0" marB="0"/>
                    </a:tc>
                  </a:tr>
                  <a:tr h="237363">
                    <a:tc>
                      <a:txBody>
                        <a:bodyPr/>
                        <a:lstStyle/>
                        <a:p>
                          <a:pPr marL="0" marR="0" algn="ctr">
                            <a:lnSpc>
                              <a:spcPct val="115000"/>
                            </a:lnSpc>
                            <a:spcBef>
                              <a:spcPts val="0"/>
                            </a:spcBef>
                            <a:spcAft>
                              <a:spcPts val="0"/>
                            </a:spcAft>
                          </a:pPr>
                          <a:r>
                            <a:rPr lang="en-IN" sz="1400" dirty="0">
                              <a:effectLst/>
                            </a:rPr>
                            <a:t>55-70</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6</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62.5</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15</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1</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6</a:t>
                          </a:r>
                          <a:endParaRPr lang="en-US" sz="1200">
                            <a:effectLst/>
                            <a:latin typeface="Calibri"/>
                            <a:ea typeface="Times New Roman"/>
                            <a:cs typeface="Times New Roman"/>
                          </a:endParaRPr>
                        </a:p>
                      </a:txBody>
                      <a:tcPr marL="68580" marR="68580" marT="0" marB="0"/>
                    </a:tc>
                  </a:tr>
                  <a:tr h="237363">
                    <a:tc>
                      <a:txBody>
                        <a:bodyPr/>
                        <a:lstStyle/>
                        <a:p>
                          <a:pPr marL="0" marR="0" algn="ctr">
                            <a:lnSpc>
                              <a:spcPct val="115000"/>
                            </a:lnSpc>
                            <a:spcBef>
                              <a:spcPts val="0"/>
                            </a:spcBef>
                            <a:spcAft>
                              <a:spcPts val="0"/>
                            </a:spcAft>
                          </a:pPr>
                          <a:r>
                            <a:rPr lang="en-IN" sz="1400">
                              <a:effectLst/>
                            </a:rPr>
                            <a:t>70-85</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6</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77.5</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30</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2</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12</a:t>
                          </a:r>
                          <a:endParaRPr lang="en-US" sz="1200">
                            <a:effectLst/>
                            <a:latin typeface="Calibri"/>
                            <a:ea typeface="Times New Roman"/>
                            <a:cs typeface="Times New Roman"/>
                          </a:endParaRPr>
                        </a:p>
                      </a:txBody>
                      <a:tcPr marL="68580" marR="68580" marT="0" marB="0"/>
                    </a:tc>
                  </a:tr>
                  <a:tr h="237363">
                    <a:tc>
                      <a:txBody>
                        <a:bodyPr/>
                        <a:lstStyle/>
                        <a:p>
                          <a:pPr marL="0" marR="0" algn="ctr">
                            <a:lnSpc>
                              <a:spcPct val="115000"/>
                            </a:lnSpc>
                            <a:spcBef>
                              <a:spcPts val="0"/>
                            </a:spcBef>
                            <a:spcAft>
                              <a:spcPts val="0"/>
                            </a:spcAft>
                          </a:pPr>
                          <a:r>
                            <a:rPr lang="en-IN" sz="1400">
                              <a:effectLst/>
                            </a:rPr>
                            <a:t>85-100</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6</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92.5</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45</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3</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18</a:t>
                          </a:r>
                          <a:endParaRPr lang="en-US" sz="1200" dirty="0">
                            <a:effectLst/>
                            <a:latin typeface="Calibri"/>
                            <a:ea typeface="Times New Roman"/>
                            <a:cs typeface="Times New Roman"/>
                          </a:endParaRPr>
                        </a:p>
                      </a:txBody>
                      <a:tcPr marL="68580" marR="68580" marT="0" marB="0"/>
                    </a:tc>
                  </a:tr>
                  <a:tr h="594233">
                    <a:tc>
                      <a:txBody>
                        <a:bodyPr/>
                        <a:lstStyle/>
                        <a:p>
                          <a:pPr marL="0" marR="0" algn="ctr">
                            <a:lnSpc>
                              <a:spcPct val="115000"/>
                            </a:lnSpc>
                            <a:spcBef>
                              <a:spcPts val="0"/>
                            </a:spcBef>
                            <a:spcAft>
                              <a:spcPts val="0"/>
                            </a:spcAft>
                          </a:pPr>
                          <a:r>
                            <a:rPr lang="en-IN" sz="1400">
                              <a:effectLst/>
                            </a:rPr>
                            <a:t>Total</a:t>
                          </a:r>
                          <a:endParaRPr lang="en-US" sz="1200">
                            <a:effectLst/>
                            <a:latin typeface="Calibri"/>
                            <a:ea typeface="Times New Roman"/>
                            <a:cs typeface="Times New Roman"/>
                          </a:endParaRPr>
                        </a:p>
                      </a:txBody>
                      <a:tcPr marL="68580" marR="68580" marT="0" marB="0"/>
                    </a:tc>
                    <a:tc>
                      <a:txBody>
                        <a:bodyPr/>
                        <a:lstStyle/>
                        <a:p>
                          <a:endParaRPr lang="en-US"/>
                        </a:p>
                      </a:txBody>
                      <a:tcPr marL="68580" marR="68580" marT="0" marB="0">
                        <a:blipFill rotWithShape="1">
                          <a:blip r:embed="rId3"/>
                          <a:stretch>
                            <a:fillRect l="-100467" t="-316495" r="-401402"/>
                          </a:stretch>
                        </a:blipFill>
                      </a:tcPr>
                    </a:tc>
                    <a:tc>
                      <a:txBody>
                        <a:bodyPr/>
                        <a:lstStyle/>
                        <a:p>
                          <a:pPr marL="0" marR="0" algn="ctr">
                            <a:lnSpc>
                              <a:spcPct val="115000"/>
                            </a:lnSpc>
                            <a:spcBef>
                              <a:spcPts val="0"/>
                            </a:spcBef>
                            <a:spcAft>
                              <a:spcPts val="0"/>
                            </a:spcAft>
                          </a:pPr>
                          <a:r>
                            <a:rPr lang="en-IN" sz="1400" dirty="0">
                              <a:effectLst/>
                            </a:rPr>
                            <a:t> </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 </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 </a:t>
                          </a:r>
                          <a:endParaRPr lang="en-US" sz="1200">
                            <a:effectLst/>
                            <a:latin typeface="Calibri"/>
                            <a:ea typeface="Times New Roman"/>
                            <a:cs typeface="Times New Roman"/>
                          </a:endParaRPr>
                        </a:p>
                      </a:txBody>
                      <a:tcPr marL="68580" marR="68580" marT="0" marB="0"/>
                    </a:tc>
                    <a:tc>
                      <a:txBody>
                        <a:bodyPr/>
                        <a:lstStyle/>
                        <a:p>
                          <a:endParaRPr lang="en-US"/>
                        </a:p>
                      </a:txBody>
                      <a:tcPr marL="68580" marR="68580" marT="0" marB="0">
                        <a:blipFill rotWithShape="1">
                          <a:blip r:embed="rId3"/>
                          <a:stretch>
                            <a:fillRect l="-499070" t="-316495"/>
                          </a:stretch>
                        </a:blipFill>
                      </a:tcPr>
                    </a:tc>
                  </a:tr>
                </a:tbl>
              </a:graphicData>
            </a:graphic>
          </p:graphicFrame>
        </mc:Fallback>
      </mc:AlternateContent>
      <p:pic>
        <p:nvPicPr>
          <p:cNvPr id="6"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07503" y="5152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698771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xmlns="" Requires="a14">
          <p:sp>
            <p:nvSpPr>
              <p:cNvPr id="3" name="Content Placeholder 2"/>
              <p:cNvSpPr>
                <a:spLocks noGrp="1"/>
              </p:cNvSpPr>
              <p:nvPr>
                <p:ph sz="quarter" idx="1"/>
              </p:nvPr>
            </p:nvSpPr>
            <p:spPr>
              <a:xfrm>
                <a:off x="76200" y="152400"/>
                <a:ext cx="8915400" cy="6705600"/>
              </a:xfrm>
              <a:noFill/>
            </p:spPr>
            <p:txBody>
              <a:bodyPr>
                <a:normAutofit fontScale="77500" lnSpcReduction="20000"/>
              </a:bodyPr>
              <a:lstStyle/>
              <a:p>
                <a:pPr marL="0" indent="0">
                  <a:buNone/>
                </a:pPr>
                <a:r>
                  <a:rPr lang="en-IN" sz="2300" dirty="0"/>
                  <a:t>	Example :7  </a:t>
                </a:r>
                <a:r>
                  <a:rPr lang="en-IN" dirty="0"/>
                  <a:t>The table below gives the percentage distribution of female teachers in 	the primary schools of rural areas of various states and union territories (U.T.) of 	India. Find the mean percentage of female teachers by all the three methods 	discussed in this section</a:t>
                </a:r>
                <a:r>
                  <a:rPr lang="en-IN" sz="3100" dirty="0"/>
                  <a:t>.</a:t>
                </a:r>
              </a:p>
              <a:p>
                <a:pPr marL="0" indent="0">
                  <a:buNone/>
                </a:pPr>
                <a:endParaRPr lang="en-IN" dirty="0"/>
              </a:p>
              <a:p>
                <a:pPr marL="0" indent="0">
                  <a:buNone/>
                </a:pPr>
                <a:endParaRPr lang="en-IN" dirty="0"/>
              </a:p>
              <a:p>
                <a:pPr marL="0" indent="0">
                  <a:buNone/>
                </a:pPr>
                <a:r>
                  <a:rPr lang="en-IN" dirty="0"/>
                  <a:t>Solution: Let us solve this problem by using all the three methods.</a:t>
                </a:r>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r>
                  <a:rPr lang="en-IN" sz="2300" dirty="0"/>
                  <a:t>From the  table above, we obtain </a:t>
                </a:r>
                <a14:m>
                  <m:oMath xmlns:m="http://schemas.openxmlformats.org/officeDocument/2006/math">
                    <m:nary>
                      <m:naryPr>
                        <m:chr m:val="∑"/>
                        <m:limLoc m:val="undOvr"/>
                        <m:subHide m:val="on"/>
                        <m:supHide m:val="on"/>
                        <m:ctrlPr>
                          <a:rPr lang="en-US" sz="2300" i="1">
                            <a:latin typeface="Cambria Math" panose="02040503050406030204" pitchFamily="18" charset="0"/>
                          </a:rPr>
                        </m:ctrlPr>
                      </m:naryPr>
                      <m:sub/>
                      <m:sup/>
                      <m:e>
                        <m:sSub>
                          <m:sSubPr>
                            <m:ctrlPr>
                              <a:rPr lang="en-US" sz="2300" i="1">
                                <a:latin typeface="Cambria Math" panose="02040503050406030204" pitchFamily="18" charset="0"/>
                              </a:rPr>
                            </m:ctrlPr>
                          </m:sSubPr>
                          <m:e>
                            <m:r>
                              <a:rPr lang="en-IN" sz="2300" i="1">
                                <a:latin typeface="Cambria Math"/>
                              </a:rPr>
                              <m:t>𝑓</m:t>
                            </m:r>
                          </m:e>
                          <m:sub>
                            <m:r>
                              <a:rPr lang="en-IN" sz="2300" i="1">
                                <a:latin typeface="Cambria Math"/>
                              </a:rPr>
                              <m:t>𝑖</m:t>
                            </m:r>
                          </m:sub>
                        </m:sSub>
                      </m:e>
                    </m:nary>
                    <m:r>
                      <a:rPr lang="en-IN" sz="2300" i="1">
                        <a:latin typeface="Cambria Math"/>
                      </a:rPr>
                      <m:t>=35</m:t>
                    </m:r>
                  </m:oMath>
                </a14:m>
                <a:r>
                  <a:rPr lang="en-IN" sz="2300" dirty="0"/>
                  <a:t>, </a:t>
                </a:r>
                <a14:m>
                  <m:oMath xmlns:m="http://schemas.openxmlformats.org/officeDocument/2006/math">
                    <m:nary>
                      <m:naryPr>
                        <m:chr m:val="∑"/>
                        <m:limLoc m:val="undOvr"/>
                        <m:subHide m:val="on"/>
                        <m:supHide m:val="on"/>
                        <m:ctrlPr>
                          <a:rPr lang="en-US" sz="2300" i="1">
                            <a:latin typeface="Cambria Math" panose="02040503050406030204" pitchFamily="18" charset="0"/>
                          </a:rPr>
                        </m:ctrlPr>
                      </m:naryPr>
                      <m:sub/>
                      <m:sup/>
                      <m:e>
                        <m:sSub>
                          <m:sSubPr>
                            <m:ctrlPr>
                              <a:rPr lang="en-US" sz="2300" i="1">
                                <a:latin typeface="Cambria Math" panose="02040503050406030204" pitchFamily="18" charset="0"/>
                              </a:rPr>
                            </m:ctrlPr>
                          </m:sSubPr>
                          <m:e>
                            <m:r>
                              <a:rPr lang="en-IN" sz="2300" i="1">
                                <a:latin typeface="Cambria Math"/>
                              </a:rPr>
                              <m:t>𝑓</m:t>
                            </m:r>
                          </m:e>
                          <m:sub>
                            <m:r>
                              <a:rPr lang="en-IN" sz="2300" i="1">
                                <a:latin typeface="Cambria Math"/>
                              </a:rPr>
                              <m:t>𝑖</m:t>
                            </m:r>
                          </m:sub>
                        </m:sSub>
                        <m:sSub>
                          <m:sSubPr>
                            <m:ctrlPr>
                              <a:rPr lang="en-US" sz="2300" i="1">
                                <a:latin typeface="Cambria Math" panose="02040503050406030204" pitchFamily="18" charset="0"/>
                              </a:rPr>
                            </m:ctrlPr>
                          </m:sSubPr>
                          <m:e>
                            <m:r>
                              <a:rPr lang="en-IN" sz="2300" i="1">
                                <a:latin typeface="Cambria Math"/>
                              </a:rPr>
                              <m:t>𝑥</m:t>
                            </m:r>
                          </m:e>
                          <m:sub>
                            <m:r>
                              <a:rPr lang="en-IN" sz="2300" i="1">
                                <a:latin typeface="Cambria Math"/>
                              </a:rPr>
                              <m:t>𝑖</m:t>
                            </m:r>
                            <m:r>
                              <a:rPr lang="en-IN" sz="2300" i="1">
                                <a:latin typeface="Cambria Math"/>
                              </a:rPr>
                              <m:t>=1390</m:t>
                            </m:r>
                          </m:sub>
                        </m:sSub>
                      </m:e>
                    </m:nary>
                  </m:oMath>
                </a14:m>
                <a:r>
                  <a:rPr lang="en-IN" sz="2300" dirty="0"/>
                  <a:t>   ,</a:t>
                </a:r>
                <a14:m>
                  <m:oMath xmlns:m="http://schemas.openxmlformats.org/officeDocument/2006/math">
                    <m:nary>
                      <m:naryPr>
                        <m:chr m:val="∑"/>
                        <m:limLoc m:val="undOvr"/>
                        <m:subHide m:val="on"/>
                        <m:supHide m:val="on"/>
                        <m:ctrlPr>
                          <a:rPr lang="en-US" sz="2300" i="1">
                            <a:latin typeface="Cambria Math" panose="02040503050406030204" pitchFamily="18" charset="0"/>
                          </a:rPr>
                        </m:ctrlPr>
                      </m:naryPr>
                      <m:sub/>
                      <m:sup/>
                      <m:e>
                        <m:sSub>
                          <m:sSubPr>
                            <m:ctrlPr>
                              <a:rPr lang="en-US" sz="2300" i="1">
                                <a:latin typeface="Cambria Math" panose="02040503050406030204" pitchFamily="18" charset="0"/>
                              </a:rPr>
                            </m:ctrlPr>
                          </m:sSubPr>
                          <m:e>
                            <m:r>
                              <a:rPr lang="en-IN" sz="2300" i="1">
                                <a:latin typeface="Cambria Math"/>
                              </a:rPr>
                              <m:t>𝑓</m:t>
                            </m:r>
                          </m:e>
                          <m:sub>
                            <m:r>
                              <a:rPr lang="en-IN" sz="2300" i="1">
                                <a:latin typeface="Cambria Math"/>
                              </a:rPr>
                              <m:t>𝑖</m:t>
                            </m:r>
                          </m:sub>
                        </m:sSub>
                        <m:sSub>
                          <m:sSubPr>
                            <m:ctrlPr>
                              <a:rPr lang="en-US" sz="2300" i="1">
                                <a:latin typeface="Cambria Math" panose="02040503050406030204" pitchFamily="18" charset="0"/>
                              </a:rPr>
                            </m:ctrlPr>
                          </m:sSubPr>
                          <m:e>
                            <m:r>
                              <a:rPr lang="en-IN" sz="2300" i="1">
                                <a:latin typeface="Cambria Math"/>
                              </a:rPr>
                              <m:t>𝑑</m:t>
                            </m:r>
                          </m:e>
                          <m:sub>
                            <m:r>
                              <a:rPr lang="en-IN" sz="2300" i="1">
                                <a:latin typeface="Cambria Math"/>
                              </a:rPr>
                              <m:t>𝑖</m:t>
                            </m:r>
                          </m:sub>
                        </m:sSub>
                        <m:r>
                          <a:rPr lang="en-IN" sz="2300" i="1">
                            <a:latin typeface="Cambria Math"/>
                          </a:rPr>
                          <m:t>=−360</m:t>
                        </m:r>
                      </m:e>
                    </m:nary>
                  </m:oMath>
                </a14:m>
                <a:r>
                  <a:rPr lang="en-IN" sz="2300" dirty="0"/>
                  <a:t>  ,</a:t>
                </a:r>
                <a14:m>
                  <m:oMath xmlns:m="http://schemas.openxmlformats.org/officeDocument/2006/math">
                    <m:nary>
                      <m:naryPr>
                        <m:chr m:val="∑"/>
                        <m:limLoc m:val="undOvr"/>
                        <m:subHide m:val="on"/>
                        <m:supHide m:val="on"/>
                        <m:ctrlPr>
                          <a:rPr lang="en-US" sz="2300" i="1">
                            <a:latin typeface="Cambria Math" panose="02040503050406030204" pitchFamily="18" charset="0"/>
                          </a:rPr>
                        </m:ctrlPr>
                      </m:naryPr>
                      <m:sub/>
                      <m:sup/>
                      <m:e>
                        <m:sSub>
                          <m:sSubPr>
                            <m:ctrlPr>
                              <a:rPr lang="en-US" sz="2300" i="1">
                                <a:latin typeface="Cambria Math" panose="02040503050406030204" pitchFamily="18" charset="0"/>
                              </a:rPr>
                            </m:ctrlPr>
                          </m:sSubPr>
                          <m:e>
                            <m:r>
                              <a:rPr lang="en-IN" sz="2300" i="1">
                                <a:latin typeface="Cambria Math"/>
                              </a:rPr>
                              <m:t>𝑓</m:t>
                            </m:r>
                          </m:e>
                          <m:sub>
                            <m:r>
                              <a:rPr lang="en-IN" sz="2300" i="1">
                                <a:latin typeface="Cambria Math"/>
                              </a:rPr>
                              <m:t>𝑖</m:t>
                            </m:r>
                          </m:sub>
                        </m:sSub>
                        <m:sSub>
                          <m:sSubPr>
                            <m:ctrlPr>
                              <a:rPr lang="en-US" sz="2300" i="1">
                                <a:latin typeface="Cambria Math" panose="02040503050406030204" pitchFamily="18" charset="0"/>
                              </a:rPr>
                            </m:ctrlPr>
                          </m:sSubPr>
                          <m:e>
                            <m:r>
                              <a:rPr lang="en-IN" sz="2300" i="1">
                                <a:latin typeface="Cambria Math"/>
                              </a:rPr>
                              <m:t>𝑢</m:t>
                            </m:r>
                          </m:e>
                          <m:sub>
                            <m:r>
                              <a:rPr lang="en-IN" sz="2300" i="1">
                                <a:latin typeface="Cambria Math"/>
                              </a:rPr>
                              <m:t>𝑖</m:t>
                            </m:r>
                          </m:sub>
                        </m:sSub>
                        <m:r>
                          <a:rPr lang="en-IN" sz="2300" i="1">
                            <a:latin typeface="Cambria Math"/>
                          </a:rPr>
                          <m:t>=−36</m:t>
                        </m:r>
                      </m:e>
                    </m:nary>
                  </m:oMath>
                </a14:m>
                <a:r>
                  <a:rPr lang="en-IN" sz="2300" dirty="0"/>
                  <a:t>.</a:t>
                </a:r>
              </a:p>
              <a:p>
                <a:pPr marL="0" indent="0">
                  <a:buNone/>
                </a:pPr>
                <a:r>
                  <a:rPr lang="en-IN" dirty="0"/>
                  <a:t>Using the direct method  </a:t>
                </a:r>
                <a14:m>
                  <m:oMath xmlns:m="http://schemas.openxmlformats.org/officeDocument/2006/math">
                    <m:bar>
                      <m:barPr>
                        <m:pos m:val="top"/>
                        <m:ctrlPr>
                          <a:rPr lang="en-US" i="1">
                            <a:latin typeface="Cambria Math" panose="02040503050406030204" pitchFamily="18" charset="0"/>
                          </a:rPr>
                        </m:ctrlPr>
                      </m:barPr>
                      <m:e>
                        <m:r>
                          <a:rPr lang="en-US" b="0" i="1" smtClean="0">
                            <a:latin typeface="Cambria Math"/>
                          </a:rPr>
                          <m:t>𝑥</m:t>
                        </m:r>
                      </m:e>
                    </m:bar>
                  </m:oMath>
                </a14:m>
                <a:r>
                  <a:rPr lang="en-IN" dirty="0"/>
                  <a:t> = </a:t>
                </a:r>
                <a14:m>
                  <m:oMath xmlns:m="http://schemas.openxmlformats.org/officeDocument/2006/math">
                    <m:f>
                      <m:fPr>
                        <m:ctrlPr>
                          <a:rPr lang="en-US" i="1">
                            <a:latin typeface="Cambria Math" panose="02040503050406030204" pitchFamily="18" charset="0"/>
                          </a:rPr>
                        </m:ctrlPr>
                      </m:fPr>
                      <m:num>
                        <m:nary>
                          <m:naryPr>
                            <m:chr m:val="∑"/>
                            <m:limLoc m:val="undOvr"/>
                            <m:subHide m:val="on"/>
                            <m:supHide m:val="on"/>
                            <m:ctrlPr>
                              <a:rPr lang="en-US" i="1">
                                <a:latin typeface="Cambria Math" panose="02040503050406030204" pitchFamily="18" charset="0"/>
                              </a:rPr>
                            </m:ctrlPr>
                          </m:naryPr>
                          <m:sub/>
                          <m:sup/>
                          <m:e>
                            <m:sSub>
                              <m:sSubPr>
                                <m:ctrlPr>
                                  <a:rPr lang="en-US" i="1">
                                    <a:latin typeface="Cambria Math" panose="02040503050406030204" pitchFamily="18" charset="0"/>
                                  </a:rPr>
                                </m:ctrlPr>
                              </m:sSubPr>
                              <m:e>
                                <m:r>
                                  <a:rPr lang="en-IN" i="1">
                                    <a:latin typeface="Cambria Math"/>
                                  </a:rPr>
                                  <m:t>𝑓</m:t>
                                </m:r>
                              </m:e>
                              <m:sub>
                                <m:r>
                                  <a:rPr lang="en-IN" i="1">
                                    <a:latin typeface="Cambria Math"/>
                                  </a:rPr>
                                  <m:t>𝑖</m:t>
                                </m:r>
                              </m:sub>
                            </m:sSub>
                            <m:sSub>
                              <m:sSubPr>
                                <m:ctrlPr>
                                  <a:rPr lang="en-US" i="1">
                                    <a:latin typeface="Cambria Math" panose="02040503050406030204" pitchFamily="18" charset="0"/>
                                  </a:rPr>
                                </m:ctrlPr>
                              </m:sSubPr>
                              <m:e>
                                <m:r>
                                  <a:rPr lang="en-IN" i="1">
                                    <a:latin typeface="Cambria Math"/>
                                  </a:rPr>
                                  <m:t>𝑥</m:t>
                                </m:r>
                              </m:e>
                              <m:sub>
                                <m:r>
                                  <a:rPr lang="en-IN" i="1">
                                    <a:latin typeface="Cambria Math"/>
                                  </a:rPr>
                                  <m:t>𝑖</m:t>
                                </m:r>
                              </m:sub>
                            </m:sSub>
                          </m:e>
                        </m:nary>
                      </m:num>
                      <m:den>
                        <m:nary>
                          <m:naryPr>
                            <m:chr m:val="∑"/>
                            <m:limLoc m:val="undOvr"/>
                            <m:subHide m:val="on"/>
                            <m:supHide m:val="on"/>
                            <m:ctrlPr>
                              <a:rPr lang="en-US" i="1">
                                <a:latin typeface="Cambria Math" panose="02040503050406030204" pitchFamily="18" charset="0"/>
                              </a:rPr>
                            </m:ctrlPr>
                          </m:naryPr>
                          <m:sub/>
                          <m:sup/>
                          <m:e>
                            <m:sSub>
                              <m:sSubPr>
                                <m:ctrlPr>
                                  <a:rPr lang="en-US" i="1">
                                    <a:latin typeface="Cambria Math" panose="02040503050406030204" pitchFamily="18" charset="0"/>
                                  </a:rPr>
                                </m:ctrlPr>
                              </m:sSubPr>
                              <m:e>
                                <m:r>
                                  <a:rPr lang="en-IN" i="1">
                                    <a:latin typeface="Cambria Math"/>
                                  </a:rPr>
                                  <m:t>𝑓</m:t>
                                </m:r>
                              </m:e>
                              <m:sub>
                                <m:r>
                                  <a:rPr lang="en-IN" i="1">
                                    <a:latin typeface="Cambria Math"/>
                                  </a:rPr>
                                  <m:t>𝑖</m:t>
                                </m:r>
                              </m:sub>
                            </m:sSub>
                          </m:e>
                        </m:nary>
                      </m:den>
                    </m:f>
                  </m:oMath>
                </a14:m>
                <a:r>
                  <a:rPr lang="en-IN" dirty="0"/>
                  <a:t> =</a:t>
                </a:r>
                <a14:m>
                  <m:oMath xmlns:m="http://schemas.openxmlformats.org/officeDocument/2006/math">
                    <m:f>
                      <m:fPr>
                        <m:ctrlPr>
                          <a:rPr lang="en-US" i="1">
                            <a:latin typeface="Cambria Math" panose="02040503050406030204" pitchFamily="18" charset="0"/>
                          </a:rPr>
                        </m:ctrlPr>
                      </m:fPr>
                      <m:num>
                        <m:r>
                          <a:rPr lang="en-IN" i="1">
                            <a:latin typeface="Cambria Math"/>
                          </a:rPr>
                          <m:t>1390</m:t>
                        </m:r>
                      </m:num>
                      <m:den>
                        <m:r>
                          <a:rPr lang="en-IN" i="1">
                            <a:latin typeface="Cambria Math"/>
                          </a:rPr>
                          <m:t>35</m:t>
                        </m:r>
                      </m:den>
                    </m:f>
                  </m:oMath>
                </a14:m>
                <a:r>
                  <a:rPr lang="en-IN" dirty="0"/>
                  <a:t>  = 39.71</a:t>
                </a:r>
              </a:p>
              <a:p>
                <a:pPr marL="0" indent="0">
                  <a:buNone/>
                </a:pPr>
                <a:r>
                  <a:rPr lang="en-IN" dirty="0"/>
                  <a:t>	Assuming the mean from the class mark  as a=50,</a:t>
                </a:r>
                <a:endParaRPr lang="en-US" dirty="0"/>
              </a:p>
              <a:p>
                <a:pPr marL="0" indent="0">
                  <a:buNone/>
                </a:pPr>
                <a:r>
                  <a:rPr lang="en-IN" dirty="0"/>
                  <a:t>	then using the assumed mean method  </a:t>
                </a:r>
                <a14:m>
                  <m:oMath xmlns:m="http://schemas.openxmlformats.org/officeDocument/2006/math">
                    <m:bar>
                      <m:barPr>
                        <m:pos m:val="top"/>
                        <m:ctrlPr>
                          <a:rPr lang="en-US" i="1">
                            <a:latin typeface="Cambria Math" panose="02040503050406030204" pitchFamily="18" charset="0"/>
                          </a:rPr>
                        </m:ctrlPr>
                      </m:barPr>
                      <m:e>
                        <m:r>
                          <a:rPr lang="en-US" b="0" i="1" smtClean="0">
                            <a:latin typeface="Cambria Math"/>
                          </a:rPr>
                          <m:t>𝑥</m:t>
                        </m:r>
                      </m:e>
                    </m:bar>
                  </m:oMath>
                </a14:m>
                <a:r>
                  <a:rPr lang="en-IN" dirty="0"/>
                  <a:t> = </a:t>
                </a:r>
                <a14:m>
                  <m:oMath xmlns:m="http://schemas.openxmlformats.org/officeDocument/2006/math">
                    <m:r>
                      <a:rPr lang="en-IN" i="1">
                        <a:latin typeface="Cambria Math"/>
                      </a:rPr>
                      <m:t>𝑎</m:t>
                    </m:r>
                    <m:r>
                      <a:rPr lang="en-IN" i="1">
                        <a:latin typeface="Cambria Math"/>
                      </a:rPr>
                      <m:t>+    </m:t>
                    </m:r>
                    <m:f>
                      <m:fPr>
                        <m:ctrlPr>
                          <a:rPr lang="en-US" i="1">
                            <a:latin typeface="Cambria Math" panose="02040503050406030204" pitchFamily="18" charset="0"/>
                          </a:rPr>
                        </m:ctrlPr>
                      </m:fPr>
                      <m:num>
                        <m:nary>
                          <m:naryPr>
                            <m:chr m:val="∑"/>
                            <m:limLoc m:val="undOvr"/>
                            <m:subHide m:val="on"/>
                            <m:supHide m:val="on"/>
                            <m:ctrlPr>
                              <a:rPr lang="en-US" i="1">
                                <a:latin typeface="Cambria Math" panose="02040503050406030204" pitchFamily="18" charset="0"/>
                              </a:rPr>
                            </m:ctrlPr>
                          </m:naryPr>
                          <m:sub/>
                          <m:sup/>
                          <m:e>
                            <m:sSub>
                              <m:sSubPr>
                                <m:ctrlPr>
                                  <a:rPr lang="en-US" i="1">
                                    <a:latin typeface="Cambria Math" panose="02040503050406030204" pitchFamily="18" charset="0"/>
                                  </a:rPr>
                                </m:ctrlPr>
                              </m:sSubPr>
                              <m:e>
                                <m:r>
                                  <a:rPr lang="en-IN" i="1">
                                    <a:latin typeface="Cambria Math"/>
                                  </a:rPr>
                                  <m:t>𝑓</m:t>
                                </m:r>
                              </m:e>
                              <m:sub>
                                <m:r>
                                  <a:rPr lang="en-IN" i="1">
                                    <a:latin typeface="Cambria Math"/>
                                  </a:rPr>
                                  <m:t>𝑖</m:t>
                                </m:r>
                              </m:sub>
                            </m:sSub>
                            <m:sSub>
                              <m:sSubPr>
                                <m:ctrlPr>
                                  <a:rPr lang="en-US" i="1">
                                    <a:latin typeface="Cambria Math" panose="02040503050406030204" pitchFamily="18" charset="0"/>
                                  </a:rPr>
                                </m:ctrlPr>
                              </m:sSubPr>
                              <m:e>
                                <m:r>
                                  <a:rPr lang="en-IN" i="1">
                                    <a:latin typeface="Cambria Math"/>
                                  </a:rPr>
                                  <m:t>𝑑</m:t>
                                </m:r>
                              </m:e>
                              <m:sub>
                                <m:r>
                                  <a:rPr lang="en-IN" i="1">
                                    <a:latin typeface="Cambria Math"/>
                                  </a:rPr>
                                  <m:t>𝑖</m:t>
                                </m:r>
                              </m:sub>
                            </m:sSub>
                          </m:e>
                        </m:nary>
                      </m:num>
                      <m:den>
                        <m:nary>
                          <m:naryPr>
                            <m:chr m:val="∑"/>
                            <m:limLoc m:val="undOvr"/>
                            <m:subHide m:val="on"/>
                            <m:supHide m:val="on"/>
                            <m:ctrlPr>
                              <a:rPr lang="en-US" i="1">
                                <a:latin typeface="Cambria Math" panose="02040503050406030204" pitchFamily="18" charset="0"/>
                              </a:rPr>
                            </m:ctrlPr>
                          </m:naryPr>
                          <m:sub/>
                          <m:sup/>
                          <m:e>
                            <m:sSub>
                              <m:sSubPr>
                                <m:ctrlPr>
                                  <a:rPr lang="en-US" i="1">
                                    <a:latin typeface="Cambria Math" panose="02040503050406030204" pitchFamily="18" charset="0"/>
                                  </a:rPr>
                                </m:ctrlPr>
                              </m:sSubPr>
                              <m:e>
                                <m:r>
                                  <a:rPr lang="en-IN" i="1">
                                    <a:latin typeface="Cambria Math"/>
                                  </a:rPr>
                                  <m:t>𝑓</m:t>
                                </m:r>
                              </m:e>
                              <m:sub>
                                <m:r>
                                  <a:rPr lang="en-IN" i="1">
                                    <a:latin typeface="Cambria Math"/>
                                  </a:rPr>
                                  <m:t>𝑖</m:t>
                                </m:r>
                              </m:sub>
                            </m:sSub>
                          </m:e>
                        </m:nary>
                      </m:den>
                    </m:f>
                  </m:oMath>
                </a14:m>
                <a:r>
                  <a:rPr lang="en-IN" dirty="0"/>
                  <a:t> = 50 + </a:t>
                </a:r>
                <a14:m>
                  <m:oMath xmlns:m="http://schemas.openxmlformats.org/officeDocument/2006/math">
                    <m:f>
                      <m:fPr>
                        <m:ctrlPr>
                          <a:rPr lang="en-US" i="1">
                            <a:latin typeface="Cambria Math" panose="02040503050406030204" pitchFamily="18" charset="0"/>
                          </a:rPr>
                        </m:ctrlPr>
                      </m:fPr>
                      <m:num>
                        <m:r>
                          <a:rPr lang="en-IN" i="1">
                            <a:latin typeface="Cambria Math"/>
                          </a:rPr>
                          <m:t>−360</m:t>
                        </m:r>
                      </m:num>
                      <m:den>
                        <m:r>
                          <a:rPr lang="en-IN" i="1">
                            <a:latin typeface="Cambria Math"/>
                          </a:rPr>
                          <m:t>35</m:t>
                        </m:r>
                      </m:den>
                    </m:f>
                  </m:oMath>
                </a14:m>
                <a:r>
                  <a:rPr lang="en-IN" dirty="0"/>
                  <a:t>= 39.71</a:t>
                </a:r>
                <a:endParaRPr lang="en-US" dirty="0"/>
              </a:p>
              <a:p>
                <a:pPr marL="0" indent="0">
                  <a:buNone/>
                </a:pPr>
                <a:r>
                  <a:rPr lang="en-IN" dirty="0"/>
                  <a:t>	Using the step deviation method  </a:t>
                </a:r>
                <a14:m>
                  <m:oMath xmlns:m="http://schemas.openxmlformats.org/officeDocument/2006/math">
                    <m:bar>
                      <m:barPr>
                        <m:pos m:val="top"/>
                        <m:ctrlPr>
                          <a:rPr lang="en-US" i="1">
                            <a:latin typeface="Cambria Math" panose="02040503050406030204" pitchFamily="18" charset="0"/>
                          </a:rPr>
                        </m:ctrlPr>
                      </m:barPr>
                      <m:e>
                        <m:r>
                          <a:rPr lang="en-US" b="0" i="1" smtClean="0">
                            <a:latin typeface="Cambria Math"/>
                          </a:rPr>
                          <m:t>𝑥</m:t>
                        </m:r>
                      </m:e>
                    </m:bar>
                  </m:oMath>
                </a14:m>
                <a:r>
                  <a:rPr lang="en-IN" dirty="0"/>
                  <a:t> = a + </a:t>
                </a:r>
                <a14:m>
                  <m:oMath xmlns:m="http://schemas.openxmlformats.org/officeDocument/2006/math">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nary>
                              <m:naryPr>
                                <m:chr m:val="∑"/>
                                <m:limLoc m:val="undOvr"/>
                                <m:subHide m:val="on"/>
                                <m:supHide m:val="on"/>
                                <m:ctrlPr>
                                  <a:rPr lang="en-US" i="1">
                                    <a:latin typeface="Cambria Math" panose="02040503050406030204" pitchFamily="18" charset="0"/>
                                  </a:rPr>
                                </m:ctrlPr>
                              </m:naryPr>
                              <m:sub/>
                              <m:sup/>
                              <m:e>
                                <m:sSub>
                                  <m:sSubPr>
                                    <m:ctrlPr>
                                      <a:rPr lang="en-US" i="1">
                                        <a:latin typeface="Cambria Math" panose="02040503050406030204" pitchFamily="18" charset="0"/>
                                      </a:rPr>
                                    </m:ctrlPr>
                                  </m:sSubPr>
                                  <m:e>
                                    <m:r>
                                      <a:rPr lang="en-IN" i="1">
                                        <a:latin typeface="Cambria Math"/>
                                      </a:rPr>
                                      <m:t>𝑓</m:t>
                                    </m:r>
                                  </m:e>
                                  <m:sub>
                                    <m:r>
                                      <a:rPr lang="en-IN" i="1">
                                        <a:latin typeface="Cambria Math"/>
                                      </a:rPr>
                                      <m:t>𝑖</m:t>
                                    </m:r>
                                  </m:sub>
                                </m:sSub>
                                <m:sSub>
                                  <m:sSubPr>
                                    <m:ctrlPr>
                                      <a:rPr lang="en-US" i="1">
                                        <a:latin typeface="Cambria Math" panose="02040503050406030204" pitchFamily="18" charset="0"/>
                                      </a:rPr>
                                    </m:ctrlPr>
                                  </m:sSubPr>
                                  <m:e>
                                    <m:r>
                                      <a:rPr lang="en-IN" i="1">
                                        <a:latin typeface="Cambria Math"/>
                                      </a:rPr>
                                      <m:t>𝑢</m:t>
                                    </m:r>
                                  </m:e>
                                  <m:sub>
                                    <m:r>
                                      <a:rPr lang="en-IN" i="1">
                                        <a:latin typeface="Cambria Math"/>
                                      </a:rPr>
                                      <m:t>𝑖</m:t>
                                    </m:r>
                                  </m:sub>
                                </m:sSub>
                              </m:e>
                            </m:nary>
                          </m:num>
                          <m:den>
                            <m:nary>
                              <m:naryPr>
                                <m:chr m:val="∑"/>
                                <m:limLoc m:val="undOvr"/>
                                <m:subHide m:val="on"/>
                                <m:supHide m:val="on"/>
                                <m:ctrlPr>
                                  <a:rPr lang="en-US" i="1">
                                    <a:latin typeface="Cambria Math" panose="02040503050406030204" pitchFamily="18" charset="0"/>
                                  </a:rPr>
                                </m:ctrlPr>
                              </m:naryPr>
                              <m:sub/>
                              <m:sup/>
                              <m:e>
                                <m:sSub>
                                  <m:sSubPr>
                                    <m:ctrlPr>
                                      <a:rPr lang="en-US" i="1">
                                        <a:latin typeface="Cambria Math" panose="02040503050406030204" pitchFamily="18" charset="0"/>
                                      </a:rPr>
                                    </m:ctrlPr>
                                  </m:sSubPr>
                                  <m:e>
                                    <m:r>
                                      <a:rPr lang="en-IN" i="1">
                                        <a:latin typeface="Cambria Math"/>
                                      </a:rPr>
                                      <m:t>𝑓</m:t>
                                    </m:r>
                                  </m:e>
                                  <m:sub>
                                    <m:r>
                                      <a:rPr lang="en-IN" i="1">
                                        <a:latin typeface="Cambria Math"/>
                                      </a:rPr>
                                      <m:t>𝑖</m:t>
                                    </m:r>
                                  </m:sub>
                                </m:sSub>
                              </m:e>
                            </m:nary>
                          </m:den>
                        </m:f>
                      </m:e>
                    </m:d>
                    <m:r>
                      <a:rPr lang="en-IN" i="1">
                        <a:latin typeface="Cambria Math"/>
                      </a:rPr>
                      <m:t>×</m:t>
                    </m:r>
                    <m:r>
                      <a:rPr lang="en-IN" i="1">
                        <a:latin typeface="Cambria Math"/>
                      </a:rPr>
                      <m:t>h</m:t>
                    </m:r>
                  </m:oMath>
                </a14:m>
                <a:r>
                  <a:rPr lang="en-IN" dirty="0"/>
                  <a:t> = 50 + </a:t>
                </a:r>
                <a14:m>
                  <m:oMath xmlns:m="http://schemas.openxmlformats.org/officeDocument/2006/math">
                    <m:f>
                      <m:fPr>
                        <m:ctrlPr>
                          <a:rPr lang="en-US" i="1">
                            <a:latin typeface="Cambria Math" panose="02040503050406030204" pitchFamily="18" charset="0"/>
                          </a:rPr>
                        </m:ctrlPr>
                      </m:fPr>
                      <m:num>
                        <m:r>
                          <a:rPr lang="en-IN" i="1">
                            <a:latin typeface="Cambria Math"/>
                          </a:rPr>
                          <m:t>−36</m:t>
                        </m:r>
                      </m:num>
                      <m:den>
                        <m:r>
                          <a:rPr lang="en-IN" i="1">
                            <a:latin typeface="Cambria Math"/>
                          </a:rPr>
                          <m:t>35</m:t>
                        </m:r>
                      </m:den>
                    </m:f>
                    <m:r>
                      <a:rPr lang="en-IN" i="1">
                        <a:latin typeface="Cambria Math"/>
                      </a:rPr>
                      <m:t>×10</m:t>
                    </m:r>
                  </m:oMath>
                </a14:m>
                <a:r>
                  <a:rPr lang="en-IN" dirty="0"/>
                  <a:t>  = 39.71</a:t>
                </a:r>
                <a:endParaRPr lang="en-US" dirty="0"/>
              </a:p>
              <a:p>
                <a:pPr marL="0" indent="0">
                  <a:buNone/>
                </a:pPr>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sz="quarter" idx="1"/>
              </p:nvPr>
            </p:nvSpPr>
            <p:spPr>
              <a:xfrm>
                <a:off x="76200" y="152400"/>
                <a:ext cx="8915400" cy="6705600"/>
              </a:xfrm>
              <a:blipFill rotWithShape="1">
                <a:blip r:embed="rId2"/>
                <a:stretch>
                  <a:fillRect l="-752" t="-1091" b="-182"/>
                </a:stretch>
              </a:blipFill>
            </p:spPr>
            <p:txBody>
              <a:bodyPr/>
              <a:lstStyle/>
              <a:p>
                <a:r>
                  <a:rPr lang="en-US">
                    <a:noFill/>
                  </a:rPr>
                  <a:t> </a:t>
                </a:r>
              </a:p>
            </p:txBody>
          </p:sp>
        </mc:Fallback>
      </mc:AlternateContent>
      <p:graphicFrame>
        <p:nvGraphicFramePr>
          <p:cNvPr id="4" name="Table 3"/>
          <p:cNvGraphicFramePr>
            <a:graphicFrameLocks noGrp="1"/>
          </p:cNvGraphicFramePr>
          <p:nvPr>
            <p:extLst>
              <p:ext uri="{D42A27DB-BD31-4B8C-83A1-F6EECF244321}">
                <p14:modId xmlns:p14="http://schemas.microsoft.com/office/powerpoint/2010/main" xmlns="" val="3454834150"/>
              </p:ext>
            </p:extLst>
          </p:nvPr>
        </p:nvGraphicFramePr>
        <p:xfrm>
          <a:off x="467542" y="1412776"/>
          <a:ext cx="7762057" cy="490728"/>
        </p:xfrm>
        <a:graphic>
          <a:graphicData uri="http://schemas.openxmlformats.org/drawingml/2006/table">
            <a:tbl>
              <a:tblPr firstRow="1" firstCol="1" bandRow="1">
                <a:tableStyleId>{5C22544A-7EE6-4342-B048-85BDC9FD1C3A}</a:tableStyleId>
              </a:tblPr>
              <a:tblGrid>
                <a:gridCol w="2587352">
                  <a:extLst>
                    <a:ext uri="{9D8B030D-6E8A-4147-A177-3AD203B41FA5}">
                      <a16:colId xmlns:a16="http://schemas.microsoft.com/office/drawing/2014/main" xmlns="" val="20000"/>
                    </a:ext>
                  </a:extLst>
                </a:gridCol>
                <a:gridCol w="802971">
                  <a:extLst>
                    <a:ext uri="{9D8B030D-6E8A-4147-A177-3AD203B41FA5}">
                      <a16:colId xmlns:a16="http://schemas.microsoft.com/office/drawing/2014/main" xmlns="" val="20001"/>
                    </a:ext>
                  </a:extLst>
                </a:gridCol>
                <a:gridCol w="713753">
                  <a:extLst>
                    <a:ext uri="{9D8B030D-6E8A-4147-A177-3AD203B41FA5}">
                      <a16:colId xmlns:a16="http://schemas.microsoft.com/office/drawing/2014/main" xmlns="" val="20002"/>
                    </a:ext>
                  </a:extLst>
                </a:gridCol>
                <a:gridCol w="802971">
                  <a:extLst>
                    <a:ext uri="{9D8B030D-6E8A-4147-A177-3AD203B41FA5}">
                      <a16:colId xmlns:a16="http://schemas.microsoft.com/office/drawing/2014/main" xmlns="" val="20003"/>
                    </a:ext>
                  </a:extLst>
                </a:gridCol>
                <a:gridCol w="802971">
                  <a:extLst>
                    <a:ext uri="{9D8B030D-6E8A-4147-A177-3AD203B41FA5}">
                      <a16:colId xmlns:a16="http://schemas.microsoft.com/office/drawing/2014/main" xmlns="" val="20004"/>
                    </a:ext>
                  </a:extLst>
                </a:gridCol>
                <a:gridCol w="624534">
                  <a:extLst>
                    <a:ext uri="{9D8B030D-6E8A-4147-A177-3AD203B41FA5}">
                      <a16:colId xmlns:a16="http://schemas.microsoft.com/office/drawing/2014/main" xmlns="" val="20005"/>
                    </a:ext>
                  </a:extLst>
                </a:gridCol>
                <a:gridCol w="802971">
                  <a:extLst>
                    <a:ext uri="{9D8B030D-6E8A-4147-A177-3AD203B41FA5}">
                      <a16:colId xmlns:a16="http://schemas.microsoft.com/office/drawing/2014/main" xmlns="" val="20006"/>
                    </a:ext>
                  </a:extLst>
                </a:gridCol>
                <a:gridCol w="624534">
                  <a:extLst>
                    <a:ext uri="{9D8B030D-6E8A-4147-A177-3AD203B41FA5}">
                      <a16:colId xmlns:a16="http://schemas.microsoft.com/office/drawing/2014/main" xmlns="" val="20007"/>
                    </a:ext>
                  </a:extLst>
                </a:gridCol>
              </a:tblGrid>
              <a:tr h="178292">
                <a:tc>
                  <a:txBody>
                    <a:bodyPr/>
                    <a:lstStyle/>
                    <a:p>
                      <a:pPr marL="0" marR="0" algn="ctr">
                        <a:lnSpc>
                          <a:spcPct val="115000"/>
                        </a:lnSpc>
                        <a:spcBef>
                          <a:spcPts val="0"/>
                        </a:spcBef>
                        <a:spcAft>
                          <a:spcPts val="0"/>
                        </a:spcAft>
                      </a:pPr>
                      <a:r>
                        <a:rPr lang="en-IN" sz="1400" dirty="0">
                          <a:effectLst/>
                        </a:rPr>
                        <a:t>Percentage of female teachers</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15-25</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25-35</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35-45</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45-55</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a:effectLst/>
                        </a:rPr>
                        <a:t>55-65</a:t>
                      </a:r>
                      <a:endParaRPr lang="en-US" sz="12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65-75</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75-85</a:t>
                      </a:r>
                      <a:endParaRPr lang="en-US" sz="12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0"/>
                  </a:ext>
                </a:extLst>
              </a:tr>
              <a:tr h="178292">
                <a:tc>
                  <a:txBody>
                    <a:bodyPr/>
                    <a:lstStyle/>
                    <a:p>
                      <a:pPr marL="0" marR="0" algn="ctr">
                        <a:lnSpc>
                          <a:spcPct val="115000"/>
                        </a:lnSpc>
                        <a:spcBef>
                          <a:spcPts val="0"/>
                        </a:spcBef>
                        <a:spcAft>
                          <a:spcPts val="0"/>
                        </a:spcAft>
                      </a:pPr>
                      <a:r>
                        <a:rPr lang="en-IN" sz="1400" dirty="0">
                          <a:effectLst/>
                        </a:rPr>
                        <a:t>Number of states/U.T.</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6</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11</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7</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4</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4</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2</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400" dirty="0">
                          <a:effectLst/>
                        </a:rPr>
                        <a:t>1</a:t>
                      </a:r>
                      <a:endParaRPr lang="en-US" sz="12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1"/>
                  </a:ext>
                </a:extLst>
              </a:tr>
            </a:tbl>
          </a:graphicData>
        </a:graphic>
      </p:graphicFrame>
      <mc:AlternateContent xmlns:mc="http://schemas.openxmlformats.org/markup-compatibility/2006">
        <mc:Choice xmlns:a14="http://schemas.microsoft.com/office/drawing/2010/main" xmlns="" Requires="a14">
          <p:graphicFrame>
            <p:nvGraphicFramePr>
              <p:cNvPr id="5" name="Table 4"/>
              <p:cNvGraphicFramePr>
                <a:graphicFrameLocks noGrp="1"/>
              </p:cNvGraphicFramePr>
              <p:nvPr>
                <p:extLst>
                  <p:ext uri="{D42A27DB-BD31-4B8C-83A1-F6EECF244321}">
                    <p14:modId xmlns:p14="http://schemas.microsoft.com/office/powerpoint/2010/main" val="3566082147"/>
                  </p:ext>
                </p:extLst>
              </p:nvPr>
            </p:nvGraphicFramePr>
            <p:xfrm>
              <a:off x="395536" y="2348880"/>
              <a:ext cx="8001001" cy="2285999"/>
            </p:xfrm>
            <a:graphic>
              <a:graphicData uri="http://schemas.openxmlformats.org/drawingml/2006/table">
                <a:tbl>
                  <a:tblPr firstRow="1" firstCol="1" bandRow="1">
                    <a:tableStyleId>{5C22544A-7EE6-4342-B048-85BDC9FD1C3A}</a:tableStyleId>
                  </a:tblPr>
                  <a:tblGrid>
                    <a:gridCol w="999909">
                      <a:extLst>
                        <a:ext uri="{9D8B030D-6E8A-4147-A177-3AD203B41FA5}">
                          <a16:colId xmlns:a16="http://schemas.microsoft.com/office/drawing/2014/main" val="20000"/>
                        </a:ext>
                      </a:extLst>
                    </a:gridCol>
                    <a:gridCol w="1154206">
                      <a:extLst>
                        <a:ext uri="{9D8B030D-6E8A-4147-A177-3AD203B41FA5}">
                          <a16:colId xmlns:a16="http://schemas.microsoft.com/office/drawing/2014/main" val="20001"/>
                        </a:ext>
                      </a:extLst>
                    </a:gridCol>
                    <a:gridCol w="845611">
                      <a:extLst>
                        <a:ext uri="{9D8B030D-6E8A-4147-A177-3AD203B41FA5}">
                          <a16:colId xmlns:a16="http://schemas.microsoft.com/office/drawing/2014/main" val="20002"/>
                        </a:ext>
                      </a:extLst>
                    </a:gridCol>
                    <a:gridCol w="999909">
                      <a:extLst>
                        <a:ext uri="{9D8B030D-6E8A-4147-A177-3AD203B41FA5}">
                          <a16:colId xmlns:a16="http://schemas.microsoft.com/office/drawing/2014/main" val="20003"/>
                        </a:ext>
                      </a:extLst>
                    </a:gridCol>
                    <a:gridCol w="999909">
                      <a:extLst>
                        <a:ext uri="{9D8B030D-6E8A-4147-A177-3AD203B41FA5}">
                          <a16:colId xmlns:a16="http://schemas.microsoft.com/office/drawing/2014/main" val="20004"/>
                        </a:ext>
                      </a:extLst>
                    </a:gridCol>
                    <a:gridCol w="999909">
                      <a:extLst>
                        <a:ext uri="{9D8B030D-6E8A-4147-A177-3AD203B41FA5}">
                          <a16:colId xmlns:a16="http://schemas.microsoft.com/office/drawing/2014/main" val="20005"/>
                        </a:ext>
                      </a:extLst>
                    </a:gridCol>
                    <a:gridCol w="1000774">
                      <a:extLst>
                        <a:ext uri="{9D8B030D-6E8A-4147-A177-3AD203B41FA5}">
                          <a16:colId xmlns:a16="http://schemas.microsoft.com/office/drawing/2014/main" val="20006"/>
                        </a:ext>
                      </a:extLst>
                    </a:gridCol>
                    <a:gridCol w="1000774">
                      <a:extLst>
                        <a:ext uri="{9D8B030D-6E8A-4147-A177-3AD203B41FA5}">
                          <a16:colId xmlns:a16="http://schemas.microsoft.com/office/drawing/2014/main" val="20007"/>
                        </a:ext>
                      </a:extLst>
                    </a:gridCol>
                  </a:tblGrid>
                  <a:tr h="476919">
                    <a:tc>
                      <a:txBody>
                        <a:bodyPr/>
                        <a:lstStyle/>
                        <a:p>
                          <a:pPr marL="0" marR="0">
                            <a:lnSpc>
                              <a:spcPct val="115000"/>
                            </a:lnSpc>
                            <a:spcBef>
                              <a:spcPts val="0"/>
                            </a:spcBef>
                            <a:spcAft>
                              <a:spcPts val="0"/>
                            </a:spcAft>
                          </a:pPr>
                          <a:r>
                            <a:rPr lang="en-IN" sz="1200" dirty="0">
                              <a:effectLst/>
                            </a:rPr>
                            <a:t>%of female teachers</a:t>
                          </a:r>
                          <a:endParaRPr lang="en-US" sz="11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dirty="0">
                              <a:effectLst/>
                            </a:rPr>
                            <a:t>Number of states/U.T.(</a:t>
                          </a:r>
                          <a14:m>
                            <m:oMath xmlns:m="http://schemas.openxmlformats.org/officeDocument/2006/math">
                              <m:sSub>
                                <m:sSubPr>
                                  <m:ctrlPr>
                                    <a:rPr lang="en-US" sz="1200" i="1">
                                      <a:effectLst/>
                                      <a:latin typeface="Cambria Math" panose="02040503050406030204" pitchFamily="18" charset="0"/>
                                    </a:rPr>
                                  </m:ctrlPr>
                                </m:sSubPr>
                                <m:e>
                                  <m:r>
                                    <a:rPr lang="en-IN" sz="1200">
                                      <a:effectLst/>
                                      <a:latin typeface="Cambria Math"/>
                                    </a:rPr>
                                    <m:t>𝑓</m:t>
                                  </m:r>
                                </m:e>
                                <m:sub>
                                  <m:r>
                                    <a:rPr lang="en-IN" sz="1200">
                                      <a:effectLst/>
                                      <a:latin typeface="Cambria Math"/>
                                    </a:rPr>
                                    <m:t>𝑖</m:t>
                                  </m:r>
                                </m:sub>
                              </m:sSub>
                            </m:oMath>
                          </a14:m>
                          <a:r>
                            <a:rPr lang="en-IN" sz="1200" dirty="0">
                              <a:effectLst/>
                            </a:rPr>
                            <a:t>)</a:t>
                          </a:r>
                          <a:endParaRPr lang="en-US" sz="11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200" i="1">
                                        <a:effectLst/>
                                        <a:latin typeface="Cambria Math" panose="02040503050406030204" pitchFamily="18" charset="0"/>
                                      </a:rPr>
                                    </m:ctrlPr>
                                  </m:sSubPr>
                                  <m:e>
                                    <m:r>
                                      <a:rPr lang="en-IN" sz="1200">
                                        <a:effectLst/>
                                        <a:latin typeface="Cambria Math"/>
                                      </a:rPr>
                                      <m:t>𝑥</m:t>
                                    </m:r>
                                  </m:e>
                                  <m:sub>
                                    <m:r>
                                      <a:rPr lang="en-IN" sz="1200">
                                        <a:effectLst/>
                                        <a:latin typeface="Cambria Math"/>
                                      </a:rPr>
                                      <m:t>𝑖</m:t>
                                    </m:r>
                                  </m:sub>
                                </m:sSub>
                              </m:oMath>
                            </m:oMathPara>
                          </a14:m>
                          <a:endParaRPr lang="en-US" sz="11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200" i="1">
                                        <a:effectLst/>
                                        <a:latin typeface="Cambria Math" panose="02040503050406030204" pitchFamily="18" charset="0"/>
                                      </a:rPr>
                                    </m:ctrlPr>
                                  </m:sSubPr>
                                  <m:e>
                                    <m:r>
                                      <a:rPr lang="en-IN" sz="1200">
                                        <a:effectLst/>
                                        <a:latin typeface="Cambria Math"/>
                                      </a:rPr>
                                      <m:t>𝑑</m:t>
                                    </m:r>
                                  </m:e>
                                  <m:sub>
                                    <m:r>
                                      <a:rPr lang="en-IN" sz="1200">
                                        <a:effectLst/>
                                        <a:latin typeface="Cambria Math"/>
                                      </a:rPr>
                                      <m:t>𝑖</m:t>
                                    </m:r>
                                  </m:sub>
                                </m:sSub>
                                <m:r>
                                  <a:rPr lang="en-IN" sz="1200">
                                    <a:effectLst/>
                                    <a:latin typeface="Cambria Math"/>
                                  </a:rPr>
                                  <m:t>=</m:t>
                                </m:r>
                                <m:sSub>
                                  <m:sSubPr>
                                    <m:ctrlPr>
                                      <a:rPr lang="en-US" sz="1200" i="1">
                                        <a:effectLst/>
                                        <a:latin typeface="Cambria Math" panose="02040503050406030204" pitchFamily="18" charset="0"/>
                                      </a:rPr>
                                    </m:ctrlPr>
                                  </m:sSubPr>
                                  <m:e>
                                    <m:r>
                                      <a:rPr lang="en-IN" sz="1200">
                                        <a:effectLst/>
                                        <a:latin typeface="Cambria Math"/>
                                      </a:rPr>
                                      <m:t>𝑥</m:t>
                                    </m:r>
                                  </m:e>
                                  <m:sub>
                                    <m:r>
                                      <a:rPr lang="en-IN" sz="1200">
                                        <a:effectLst/>
                                        <a:latin typeface="Cambria Math"/>
                                      </a:rPr>
                                      <m:t>𝑖</m:t>
                                    </m:r>
                                  </m:sub>
                                </m:sSub>
                                <m:r>
                                  <a:rPr lang="en-IN" sz="1200">
                                    <a:effectLst/>
                                    <a:latin typeface="Cambria Math"/>
                                  </a:rPr>
                                  <m:t>−50</m:t>
                                </m:r>
                              </m:oMath>
                            </m:oMathPara>
                          </a14:m>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200" i="1">
                                        <a:effectLst/>
                                        <a:latin typeface="Cambria Math" panose="02040503050406030204" pitchFamily="18" charset="0"/>
                                      </a:rPr>
                                    </m:ctrlPr>
                                  </m:sSubPr>
                                  <m:e>
                                    <m:r>
                                      <a:rPr lang="en-IN" sz="1200">
                                        <a:effectLst/>
                                        <a:latin typeface="Cambria Math"/>
                                      </a:rPr>
                                      <m:t>𝑢</m:t>
                                    </m:r>
                                  </m:e>
                                  <m:sub>
                                    <m:r>
                                      <a:rPr lang="en-IN" sz="1200">
                                        <a:effectLst/>
                                        <a:latin typeface="Cambria Math"/>
                                      </a:rPr>
                                      <m:t>𝑖</m:t>
                                    </m:r>
                                  </m:sub>
                                </m:sSub>
                                <m:r>
                                  <a:rPr lang="en-IN" sz="1200">
                                    <a:effectLst/>
                                    <a:latin typeface="Cambria Math"/>
                                  </a:rPr>
                                  <m:t>=</m:t>
                                </m:r>
                                <m:f>
                                  <m:fPr>
                                    <m:ctrlPr>
                                      <a:rPr lang="en-US" sz="1200" i="1">
                                        <a:effectLst/>
                                        <a:latin typeface="Cambria Math" panose="02040503050406030204" pitchFamily="18" charset="0"/>
                                      </a:rPr>
                                    </m:ctrlPr>
                                  </m:fPr>
                                  <m:num>
                                    <m:sSub>
                                      <m:sSubPr>
                                        <m:ctrlPr>
                                          <a:rPr lang="en-US" sz="1200" i="1">
                                            <a:effectLst/>
                                            <a:latin typeface="Cambria Math" panose="02040503050406030204" pitchFamily="18" charset="0"/>
                                          </a:rPr>
                                        </m:ctrlPr>
                                      </m:sSubPr>
                                      <m:e>
                                        <m:r>
                                          <a:rPr lang="en-IN" sz="1200">
                                            <a:effectLst/>
                                            <a:latin typeface="Cambria Math"/>
                                          </a:rPr>
                                          <m:t>𝑥</m:t>
                                        </m:r>
                                      </m:e>
                                      <m:sub>
                                        <m:r>
                                          <a:rPr lang="en-IN" sz="1200">
                                            <a:effectLst/>
                                            <a:latin typeface="Cambria Math"/>
                                          </a:rPr>
                                          <m:t>𝑖</m:t>
                                        </m:r>
                                      </m:sub>
                                    </m:sSub>
                                    <m:r>
                                      <a:rPr lang="en-IN" sz="1200">
                                        <a:effectLst/>
                                        <a:latin typeface="Cambria Math"/>
                                      </a:rPr>
                                      <m:t>−50</m:t>
                                    </m:r>
                                  </m:num>
                                  <m:den>
                                    <m:r>
                                      <a:rPr lang="en-IN" sz="1200">
                                        <a:effectLst/>
                                        <a:latin typeface="Cambria Math"/>
                                      </a:rPr>
                                      <m:t>10</m:t>
                                    </m:r>
                                  </m:den>
                                </m:f>
                              </m:oMath>
                            </m:oMathPara>
                          </a14:m>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200" i="1">
                                        <a:effectLst/>
                                        <a:latin typeface="Cambria Math" panose="02040503050406030204" pitchFamily="18" charset="0"/>
                                      </a:rPr>
                                    </m:ctrlPr>
                                  </m:sSubPr>
                                  <m:e>
                                    <m:r>
                                      <a:rPr lang="en-IN" sz="1200">
                                        <a:effectLst/>
                                        <a:latin typeface="Cambria Math"/>
                                      </a:rPr>
                                      <m:t>𝑓</m:t>
                                    </m:r>
                                  </m:e>
                                  <m:sub>
                                    <m:r>
                                      <a:rPr lang="en-IN" sz="1200">
                                        <a:effectLst/>
                                        <a:latin typeface="Cambria Math"/>
                                      </a:rPr>
                                      <m:t>𝑖</m:t>
                                    </m:r>
                                  </m:sub>
                                </m:sSub>
                                <m:sSub>
                                  <m:sSubPr>
                                    <m:ctrlPr>
                                      <a:rPr lang="en-US" sz="1200" i="1">
                                        <a:effectLst/>
                                        <a:latin typeface="Cambria Math" panose="02040503050406030204" pitchFamily="18" charset="0"/>
                                      </a:rPr>
                                    </m:ctrlPr>
                                  </m:sSubPr>
                                  <m:e>
                                    <m:r>
                                      <a:rPr lang="en-IN" sz="1200">
                                        <a:effectLst/>
                                        <a:latin typeface="Cambria Math"/>
                                      </a:rPr>
                                      <m:t>𝑥</m:t>
                                    </m:r>
                                  </m:e>
                                  <m:sub>
                                    <m:r>
                                      <a:rPr lang="en-IN" sz="1200">
                                        <a:effectLst/>
                                        <a:latin typeface="Cambria Math"/>
                                      </a:rPr>
                                      <m:t>𝑖</m:t>
                                    </m:r>
                                  </m:sub>
                                </m:sSub>
                              </m:oMath>
                            </m:oMathPara>
                          </a14:m>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200" i="1">
                                        <a:effectLst/>
                                        <a:latin typeface="Cambria Math" panose="02040503050406030204" pitchFamily="18" charset="0"/>
                                      </a:rPr>
                                    </m:ctrlPr>
                                  </m:sSubPr>
                                  <m:e>
                                    <m:r>
                                      <a:rPr lang="en-IN" sz="1200">
                                        <a:effectLst/>
                                        <a:latin typeface="Cambria Math"/>
                                      </a:rPr>
                                      <m:t>𝑓</m:t>
                                    </m:r>
                                  </m:e>
                                  <m:sub>
                                    <m:r>
                                      <a:rPr lang="en-IN" sz="1200">
                                        <a:effectLst/>
                                        <a:latin typeface="Cambria Math"/>
                                      </a:rPr>
                                      <m:t>𝑖</m:t>
                                    </m:r>
                                  </m:sub>
                                </m:sSub>
                                <m:sSub>
                                  <m:sSubPr>
                                    <m:ctrlPr>
                                      <a:rPr lang="en-US" sz="1200" i="1">
                                        <a:effectLst/>
                                        <a:latin typeface="Cambria Math" panose="02040503050406030204" pitchFamily="18" charset="0"/>
                                      </a:rPr>
                                    </m:ctrlPr>
                                  </m:sSubPr>
                                  <m:e>
                                    <m:r>
                                      <a:rPr lang="en-IN" sz="1200">
                                        <a:effectLst/>
                                        <a:latin typeface="Cambria Math"/>
                                      </a:rPr>
                                      <m:t>𝑑</m:t>
                                    </m:r>
                                  </m:e>
                                  <m:sub>
                                    <m:r>
                                      <a:rPr lang="en-IN" sz="1200">
                                        <a:effectLst/>
                                        <a:latin typeface="Cambria Math"/>
                                      </a:rPr>
                                      <m:t>𝑖</m:t>
                                    </m:r>
                                  </m:sub>
                                </m:sSub>
                              </m:oMath>
                            </m:oMathPara>
                          </a14:m>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200" i="1">
                                        <a:effectLst/>
                                        <a:latin typeface="Cambria Math" panose="02040503050406030204" pitchFamily="18" charset="0"/>
                                      </a:rPr>
                                    </m:ctrlPr>
                                  </m:sSubPr>
                                  <m:e>
                                    <m:r>
                                      <a:rPr lang="en-IN" sz="1200">
                                        <a:effectLst/>
                                        <a:latin typeface="Cambria Math"/>
                                      </a:rPr>
                                      <m:t>𝑓</m:t>
                                    </m:r>
                                  </m:e>
                                  <m:sub>
                                    <m:r>
                                      <a:rPr lang="en-IN" sz="1200">
                                        <a:effectLst/>
                                        <a:latin typeface="Cambria Math"/>
                                      </a:rPr>
                                      <m:t>𝑖</m:t>
                                    </m:r>
                                  </m:sub>
                                </m:sSub>
                                <m:sSub>
                                  <m:sSubPr>
                                    <m:ctrlPr>
                                      <a:rPr lang="en-US" sz="1200" i="1">
                                        <a:effectLst/>
                                        <a:latin typeface="Cambria Math" panose="02040503050406030204" pitchFamily="18" charset="0"/>
                                      </a:rPr>
                                    </m:ctrlPr>
                                  </m:sSubPr>
                                  <m:e>
                                    <m:r>
                                      <a:rPr lang="en-IN" sz="1200">
                                        <a:effectLst/>
                                        <a:latin typeface="Cambria Math"/>
                                      </a:rPr>
                                      <m:t>𝑢</m:t>
                                    </m:r>
                                  </m:e>
                                  <m:sub>
                                    <m:r>
                                      <a:rPr lang="en-IN" sz="1200">
                                        <a:effectLst/>
                                        <a:latin typeface="Cambria Math"/>
                                      </a:rPr>
                                      <m:t>𝑖</m:t>
                                    </m:r>
                                  </m:sub>
                                </m:sSub>
                              </m:oMath>
                            </m:oMathPara>
                          </a14:m>
                          <a:endParaRPr lang="en-US" sz="1100">
                            <a:effectLst/>
                            <a:latin typeface="Calibri"/>
                            <a:ea typeface="Times New Roman"/>
                            <a:cs typeface="Times New Roman"/>
                          </a:endParaRPr>
                        </a:p>
                      </a:txBody>
                      <a:tcPr marL="68580" marR="68580" marT="0" marB="0"/>
                    </a:tc>
                    <a:extLst>
                      <a:ext uri="{0D108BD9-81ED-4DB2-BD59-A6C34878D82A}">
                        <a16:rowId xmlns:a16="http://schemas.microsoft.com/office/drawing/2014/main" val="10000"/>
                      </a:ext>
                    </a:extLst>
                  </a:tr>
                  <a:tr h="226135">
                    <a:tc>
                      <a:txBody>
                        <a:bodyPr/>
                        <a:lstStyle/>
                        <a:p>
                          <a:pPr marL="0" marR="0">
                            <a:lnSpc>
                              <a:spcPct val="115000"/>
                            </a:lnSpc>
                            <a:spcBef>
                              <a:spcPts val="0"/>
                            </a:spcBef>
                            <a:spcAft>
                              <a:spcPts val="0"/>
                            </a:spcAft>
                          </a:pPr>
                          <a:r>
                            <a:rPr lang="en-IN" sz="1200">
                              <a:effectLst/>
                            </a:rPr>
                            <a:t>15-25</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dirty="0">
                              <a:effectLst/>
                            </a:rPr>
                            <a:t>6</a:t>
                          </a:r>
                          <a:endParaRPr lang="en-US" sz="11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20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-30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-3</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120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-180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-18</a:t>
                          </a:r>
                          <a:endParaRPr lang="en-US" sz="1100">
                            <a:effectLst/>
                            <a:latin typeface="Calibri"/>
                            <a:ea typeface="Times New Roman"/>
                            <a:cs typeface="Times New Roman"/>
                          </a:endParaRPr>
                        </a:p>
                      </a:txBody>
                      <a:tcPr marL="68580" marR="68580" marT="0" marB="0"/>
                    </a:tc>
                    <a:extLst>
                      <a:ext uri="{0D108BD9-81ED-4DB2-BD59-A6C34878D82A}">
                        <a16:rowId xmlns:a16="http://schemas.microsoft.com/office/drawing/2014/main" val="10001"/>
                      </a:ext>
                    </a:extLst>
                  </a:tr>
                  <a:tr h="226135">
                    <a:tc>
                      <a:txBody>
                        <a:bodyPr/>
                        <a:lstStyle/>
                        <a:p>
                          <a:pPr marL="0" marR="0">
                            <a:lnSpc>
                              <a:spcPct val="115000"/>
                            </a:lnSpc>
                            <a:spcBef>
                              <a:spcPts val="0"/>
                            </a:spcBef>
                            <a:spcAft>
                              <a:spcPts val="0"/>
                            </a:spcAft>
                          </a:pPr>
                          <a:r>
                            <a:rPr lang="en-IN" sz="1200">
                              <a:effectLst/>
                            </a:rPr>
                            <a:t>25-35</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11</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30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dirty="0">
                              <a:effectLst/>
                            </a:rPr>
                            <a:t>-20</a:t>
                          </a:r>
                          <a:endParaRPr lang="en-US" sz="11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-2</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330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-220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-22</a:t>
                          </a:r>
                          <a:endParaRPr lang="en-US" sz="1100">
                            <a:effectLst/>
                            <a:latin typeface="Calibri"/>
                            <a:ea typeface="Times New Roman"/>
                            <a:cs typeface="Times New Roman"/>
                          </a:endParaRPr>
                        </a:p>
                      </a:txBody>
                      <a:tcPr marL="68580" marR="68580" marT="0" marB="0"/>
                    </a:tc>
                    <a:extLst>
                      <a:ext uri="{0D108BD9-81ED-4DB2-BD59-A6C34878D82A}">
                        <a16:rowId xmlns:a16="http://schemas.microsoft.com/office/drawing/2014/main" val="10002"/>
                      </a:ext>
                    </a:extLst>
                  </a:tr>
                  <a:tr h="226135">
                    <a:tc>
                      <a:txBody>
                        <a:bodyPr/>
                        <a:lstStyle/>
                        <a:p>
                          <a:pPr marL="0" marR="0">
                            <a:lnSpc>
                              <a:spcPct val="115000"/>
                            </a:lnSpc>
                            <a:spcBef>
                              <a:spcPts val="0"/>
                            </a:spcBef>
                            <a:spcAft>
                              <a:spcPts val="0"/>
                            </a:spcAft>
                          </a:pPr>
                          <a:r>
                            <a:rPr lang="en-IN" sz="1200">
                              <a:effectLst/>
                            </a:rPr>
                            <a:t>35-45</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7</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40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-10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-1</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280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-70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-7</a:t>
                          </a:r>
                          <a:endParaRPr lang="en-US" sz="1100">
                            <a:effectLst/>
                            <a:latin typeface="Calibri"/>
                            <a:ea typeface="Times New Roman"/>
                            <a:cs typeface="Times New Roman"/>
                          </a:endParaRPr>
                        </a:p>
                      </a:txBody>
                      <a:tcPr marL="68580" marR="68580" marT="0" marB="0"/>
                    </a:tc>
                    <a:extLst>
                      <a:ext uri="{0D108BD9-81ED-4DB2-BD59-A6C34878D82A}">
                        <a16:rowId xmlns:a16="http://schemas.microsoft.com/office/drawing/2014/main" val="10003"/>
                      </a:ext>
                    </a:extLst>
                  </a:tr>
                  <a:tr h="226135">
                    <a:tc>
                      <a:txBody>
                        <a:bodyPr/>
                        <a:lstStyle/>
                        <a:p>
                          <a:pPr marL="0" marR="0">
                            <a:lnSpc>
                              <a:spcPct val="115000"/>
                            </a:lnSpc>
                            <a:spcBef>
                              <a:spcPts val="0"/>
                            </a:spcBef>
                            <a:spcAft>
                              <a:spcPts val="0"/>
                            </a:spcAft>
                          </a:pPr>
                          <a:r>
                            <a:rPr lang="en-IN" sz="1200">
                              <a:effectLst/>
                            </a:rPr>
                            <a:t>45-55</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4</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50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200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0</a:t>
                          </a:r>
                          <a:endParaRPr lang="en-US" sz="1100">
                            <a:effectLst/>
                            <a:latin typeface="Calibri"/>
                            <a:ea typeface="Times New Roman"/>
                            <a:cs typeface="Times New Roman"/>
                          </a:endParaRPr>
                        </a:p>
                      </a:txBody>
                      <a:tcPr marL="68580" marR="68580" marT="0" marB="0"/>
                    </a:tc>
                    <a:extLst>
                      <a:ext uri="{0D108BD9-81ED-4DB2-BD59-A6C34878D82A}">
                        <a16:rowId xmlns:a16="http://schemas.microsoft.com/office/drawing/2014/main" val="10004"/>
                      </a:ext>
                    </a:extLst>
                  </a:tr>
                  <a:tr h="226135">
                    <a:tc>
                      <a:txBody>
                        <a:bodyPr/>
                        <a:lstStyle/>
                        <a:p>
                          <a:pPr marL="0" marR="0">
                            <a:lnSpc>
                              <a:spcPct val="115000"/>
                            </a:lnSpc>
                            <a:spcBef>
                              <a:spcPts val="0"/>
                            </a:spcBef>
                            <a:spcAft>
                              <a:spcPts val="0"/>
                            </a:spcAft>
                          </a:pPr>
                          <a:r>
                            <a:rPr lang="en-IN" sz="1200">
                              <a:effectLst/>
                            </a:rPr>
                            <a:t>55-65</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4</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60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10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1</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240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40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4</a:t>
                          </a:r>
                          <a:endParaRPr lang="en-US" sz="1100">
                            <a:effectLst/>
                            <a:latin typeface="Calibri"/>
                            <a:ea typeface="Times New Roman"/>
                            <a:cs typeface="Times New Roman"/>
                          </a:endParaRPr>
                        </a:p>
                      </a:txBody>
                      <a:tcPr marL="68580" marR="68580" marT="0" marB="0"/>
                    </a:tc>
                    <a:extLst>
                      <a:ext uri="{0D108BD9-81ED-4DB2-BD59-A6C34878D82A}">
                        <a16:rowId xmlns:a16="http://schemas.microsoft.com/office/drawing/2014/main" val="10005"/>
                      </a:ext>
                    </a:extLst>
                  </a:tr>
                  <a:tr h="226135">
                    <a:tc>
                      <a:txBody>
                        <a:bodyPr/>
                        <a:lstStyle/>
                        <a:p>
                          <a:pPr marL="0" marR="0">
                            <a:lnSpc>
                              <a:spcPct val="115000"/>
                            </a:lnSpc>
                            <a:spcBef>
                              <a:spcPts val="0"/>
                            </a:spcBef>
                            <a:spcAft>
                              <a:spcPts val="0"/>
                            </a:spcAft>
                          </a:pPr>
                          <a:r>
                            <a:rPr lang="en-IN" sz="1200">
                              <a:effectLst/>
                            </a:rPr>
                            <a:t>65-75</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2</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70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20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2</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140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40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4</a:t>
                          </a:r>
                          <a:endParaRPr lang="en-US" sz="1100">
                            <a:effectLst/>
                            <a:latin typeface="Calibri"/>
                            <a:ea typeface="Times New Roman"/>
                            <a:cs typeface="Times New Roman"/>
                          </a:endParaRPr>
                        </a:p>
                      </a:txBody>
                      <a:tcPr marL="68580" marR="68580" marT="0" marB="0"/>
                    </a:tc>
                    <a:extLst>
                      <a:ext uri="{0D108BD9-81ED-4DB2-BD59-A6C34878D82A}">
                        <a16:rowId xmlns:a16="http://schemas.microsoft.com/office/drawing/2014/main" val="10006"/>
                      </a:ext>
                    </a:extLst>
                  </a:tr>
                  <a:tr h="226135">
                    <a:tc>
                      <a:txBody>
                        <a:bodyPr/>
                        <a:lstStyle/>
                        <a:p>
                          <a:pPr marL="0" marR="0">
                            <a:lnSpc>
                              <a:spcPct val="115000"/>
                            </a:lnSpc>
                            <a:spcBef>
                              <a:spcPts val="0"/>
                            </a:spcBef>
                            <a:spcAft>
                              <a:spcPts val="0"/>
                            </a:spcAft>
                          </a:pPr>
                          <a:r>
                            <a:rPr lang="en-IN" sz="1200">
                              <a:effectLst/>
                            </a:rPr>
                            <a:t>75-85</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1</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80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30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3</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80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30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3</a:t>
                          </a:r>
                          <a:endParaRPr lang="en-US" sz="1100">
                            <a:effectLst/>
                            <a:latin typeface="Calibri"/>
                            <a:ea typeface="Times New Roman"/>
                            <a:cs typeface="Times New Roman"/>
                          </a:endParaRPr>
                        </a:p>
                      </a:txBody>
                      <a:tcPr marL="68580" marR="68580" marT="0" marB="0"/>
                    </a:tc>
                    <a:extLst>
                      <a:ext uri="{0D108BD9-81ED-4DB2-BD59-A6C34878D82A}">
                        <a16:rowId xmlns:a16="http://schemas.microsoft.com/office/drawing/2014/main" val="10007"/>
                      </a:ext>
                    </a:extLst>
                  </a:tr>
                  <a:tr h="226135">
                    <a:tc>
                      <a:txBody>
                        <a:bodyPr/>
                        <a:lstStyle/>
                        <a:p>
                          <a:pPr marL="0" marR="0">
                            <a:lnSpc>
                              <a:spcPct val="115000"/>
                            </a:lnSpc>
                            <a:spcBef>
                              <a:spcPts val="0"/>
                            </a:spcBef>
                            <a:spcAft>
                              <a:spcPts val="0"/>
                            </a:spcAft>
                          </a:pPr>
                          <a:r>
                            <a:rPr lang="en-IN" sz="1200">
                              <a:effectLst/>
                            </a:rPr>
                            <a:t>Total</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35</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 </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 </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 </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1390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-360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dirty="0">
                              <a:effectLst/>
                            </a:rPr>
                            <a:t>-36</a:t>
                          </a:r>
                          <a:endParaRPr lang="en-US" sz="1100" dirty="0">
                            <a:effectLst/>
                            <a:latin typeface="Calibri"/>
                            <a:ea typeface="Times New Roman"/>
                            <a:cs typeface="Times New Roman"/>
                          </a:endParaRPr>
                        </a:p>
                      </a:txBody>
                      <a:tcPr marL="68580" marR="68580" marT="0" marB="0"/>
                    </a:tc>
                    <a:extLst>
                      <a:ext uri="{0D108BD9-81ED-4DB2-BD59-A6C34878D82A}">
                        <a16:rowId xmlns:a16="http://schemas.microsoft.com/office/drawing/2014/main" val="10008"/>
                      </a:ext>
                    </a:extLst>
                  </a:tr>
                </a:tbl>
              </a:graphicData>
            </a:graphic>
          </p:graphicFrame>
        </mc:Choice>
        <mc:Fallback>
          <p:graphicFrame>
            <p:nvGraphicFramePr>
              <p:cNvPr id="5" name="Table 4"/>
              <p:cNvGraphicFramePr>
                <a:graphicFrameLocks noGrp="1"/>
              </p:cNvGraphicFramePr>
              <p:nvPr>
                <p:extLst>
                  <p:ext uri="{D42A27DB-BD31-4B8C-83A1-F6EECF244321}">
                    <p14:modId xmlns:a14="http://schemas.microsoft.com/office/drawing/2010/main" xmlns="" xmlns:p14="http://schemas.microsoft.com/office/powerpoint/2010/main" val="3566082147"/>
                  </p:ext>
                </p:extLst>
              </p:nvPr>
            </p:nvGraphicFramePr>
            <p:xfrm>
              <a:off x="395536" y="2348880"/>
              <a:ext cx="8001001" cy="2285999"/>
            </p:xfrm>
            <a:graphic>
              <a:graphicData uri="http://schemas.openxmlformats.org/drawingml/2006/table">
                <a:tbl>
                  <a:tblPr firstRow="1" firstCol="1" bandRow="1">
                    <a:tableStyleId>{5C22544A-7EE6-4342-B048-85BDC9FD1C3A}</a:tableStyleId>
                  </a:tblPr>
                  <a:tblGrid>
                    <a:gridCol w="999909"/>
                    <a:gridCol w="1154206"/>
                    <a:gridCol w="845611"/>
                    <a:gridCol w="999909"/>
                    <a:gridCol w="999909"/>
                    <a:gridCol w="999909"/>
                    <a:gridCol w="1000774"/>
                    <a:gridCol w="1000774"/>
                  </a:tblGrid>
                  <a:tr h="476919">
                    <a:tc>
                      <a:txBody>
                        <a:bodyPr/>
                        <a:lstStyle/>
                        <a:p>
                          <a:pPr marL="0" marR="0">
                            <a:lnSpc>
                              <a:spcPct val="115000"/>
                            </a:lnSpc>
                            <a:spcBef>
                              <a:spcPts val="0"/>
                            </a:spcBef>
                            <a:spcAft>
                              <a:spcPts val="0"/>
                            </a:spcAft>
                          </a:pPr>
                          <a:r>
                            <a:rPr lang="en-IN" sz="1200" dirty="0" smtClean="0">
                              <a:effectLst/>
                            </a:rPr>
                            <a:t>%of </a:t>
                          </a:r>
                          <a:r>
                            <a:rPr lang="en-IN" sz="1200" dirty="0">
                              <a:effectLst/>
                            </a:rPr>
                            <a:t>female teachers</a:t>
                          </a:r>
                          <a:endParaRPr lang="en-US" sz="1100" dirty="0">
                            <a:effectLst/>
                            <a:latin typeface="Calibri"/>
                            <a:ea typeface="Times New Roman"/>
                            <a:cs typeface="Times New Roman"/>
                          </a:endParaRPr>
                        </a:p>
                      </a:txBody>
                      <a:tcPr marL="68580" marR="68580" marT="0" marB="0"/>
                    </a:tc>
                    <a:tc>
                      <a:txBody>
                        <a:bodyPr/>
                        <a:lstStyle/>
                        <a:p>
                          <a:endParaRPr lang="en-US"/>
                        </a:p>
                      </a:txBody>
                      <a:tcPr marL="68580" marR="68580" marT="0" marB="0">
                        <a:blipFill rotWithShape="1">
                          <a:blip r:embed="rId3"/>
                          <a:stretch>
                            <a:fillRect l="-87302" t="-3846" r="-507937" b="-397436"/>
                          </a:stretch>
                        </a:blipFill>
                      </a:tcPr>
                    </a:tc>
                    <a:tc>
                      <a:txBody>
                        <a:bodyPr/>
                        <a:lstStyle/>
                        <a:p>
                          <a:endParaRPr lang="en-US"/>
                        </a:p>
                      </a:txBody>
                      <a:tcPr marL="68580" marR="68580" marT="0" marB="0">
                        <a:blipFill rotWithShape="1">
                          <a:blip r:embed="rId3"/>
                          <a:stretch>
                            <a:fillRect l="-254676" t="-3846" r="-590647" b="-397436"/>
                          </a:stretch>
                        </a:blipFill>
                      </a:tcPr>
                    </a:tc>
                    <a:tc>
                      <a:txBody>
                        <a:bodyPr/>
                        <a:lstStyle/>
                        <a:p>
                          <a:endParaRPr lang="en-US"/>
                        </a:p>
                      </a:txBody>
                      <a:tcPr marL="68580" marR="68580" marT="0" marB="0">
                        <a:blipFill rotWithShape="1">
                          <a:blip r:embed="rId3"/>
                          <a:stretch>
                            <a:fillRect l="-300610" t="-3846" r="-400610" b="-397436"/>
                          </a:stretch>
                        </a:blipFill>
                      </a:tcPr>
                    </a:tc>
                    <a:tc>
                      <a:txBody>
                        <a:bodyPr/>
                        <a:lstStyle/>
                        <a:p>
                          <a:endParaRPr lang="en-US"/>
                        </a:p>
                      </a:txBody>
                      <a:tcPr marL="68580" marR="68580" marT="0" marB="0">
                        <a:blipFill rotWithShape="1">
                          <a:blip r:embed="rId3"/>
                          <a:stretch>
                            <a:fillRect l="-400610" t="-3846" r="-300610" b="-397436"/>
                          </a:stretch>
                        </a:blipFill>
                      </a:tcPr>
                    </a:tc>
                    <a:tc>
                      <a:txBody>
                        <a:bodyPr/>
                        <a:lstStyle/>
                        <a:p>
                          <a:endParaRPr lang="en-US"/>
                        </a:p>
                      </a:txBody>
                      <a:tcPr marL="68580" marR="68580" marT="0" marB="0">
                        <a:blipFill rotWithShape="1">
                          <a:blip r:embed="rId3"/>
                          <a:stretch>
                            <a:fillRect l="-500610" t="-3846" r="-200610" b="-397436"/>
                          </a:stretch>
                        </a:blipFill>
                      </a:tcPr>
                    </a:tc>
                    <a:tc>
                      <a:txBody>
                        <a:bodyPr/>
                        <a:lstStyle/>
                        <a:p>
                          <a:endParaRPr lang="en-US"/>
                        </a:p>
                      </a:txBody>
                      <a:tcPr marL="68580" marR="68580" marT="0" marB="0">
                        <a:blipFill rotWithShape="1">
                          <a:blip r:embed="rId3"/>
                          <a:stretch>
                            <a:fillRect l="-600610" t="-3846" r="-100610" b="-397436"/>
                          </a:stretch>
                        </a:blipFill>
                      </a:tcPr>
                    </a:tc>
                    <a:tc>
                      <a:txBody>
                        <a:bodyPr/>
                        <a:lstStyle/>
                        <a:p>
                          <a:endParaRPr lang="en-US"/>
                        </a:p>
                      </a:txBody>
                      <a:tcPr marL="68580" marR="68580" marT="0" marB="0">
                        <a:blipFill rotWithShape="1">
                          <a:blip r:embed="rId3"/>
                          <a:stretch>
                            <a:fillRect l="-700610" t="-3846" r="-610" b="-397436"/>
                          </a:stretch>
                        </a:blipFill>
                      </a:tcPr>
                    </a:tc>
                  </a:tr>
                  <a:tr h="226135">
                    <a:tc>
                      <a:txBody>
                        <a:bodyPr/>
                        <a:lstStyle/>
                        <a:p>
                          <a:pPr marL="0" marR="0">
                            <a:lnSpc>
                              <a:spcPct val="115000"/>
                            </a:lnSpc>
                            <a:spcBef>
                              <a:spcPts val="0"/>
                            </a:spcBef>
                            <a:spcAft>
                              <a:spcPts val="0"/>
                            </a:spcAft>
                          </a:pPr>
                          <a:r>
                            <a:rPr lang="en-IN" sz="1200">
                              <a:effectLst/>
                            </a:rPr>
                            <a:t>15-25</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dirty="0">
                              <a:effectLst/>
                            </a:rPr>
                            <a:t>6</a:t>
                          </a:r>
                          <a:endParaRPr lang="en-US" sz="11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20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-30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-3</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120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-180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-18</a:t>
                          </a:r>
                          <a:endParaRPr lang="en-US" sz="1100">
                            <a:effectLst/>
                            <a:latin typeface="Calibri"/>
                            <a:ea typeface="Times New Roman"/>
                            <a:cs typeface="Times New Roman"/>
                          </a:endParaRPr>
                        </a:p>
                      </a:txBody>
                      <a:tcPr marL="68580" marR="68580" marT="0" marB="0"/>
                    </a:tc>
                  </a:tr>
                  <a:tr h="226135">
                    <a:tc>
                      <a:txBody>
                        <a:bodyPr/>
                        <a:lstStyle/>
                        <a:p>
                          <a:pPr marL="0" marR="0">
                            <a:lnSpc>
                              <a:spcPct val="115000"/>
                            </a:lnSpc>
                            <a:spcBef>
                              <a:spcPts val="0"/>
                            </a:spcBef>
                            <a:spcAft>
                              <a:spcPts val="0"/>
                            </a:spcAft>
                          </a:pPr>
                          <a:r>
                            <a:rPr lang="en-IN" sz="1200">
                              <a:effectLst/>
                            </a:rPr>
                            <a:t>25-35</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11</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30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dirty="0">
                              <a:effectLst/>
                            </a:rPr>
                            <a:t>-20</a:t>
                          </a:r>
                          <a:endParaRPr lang="en-US" sz="11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-2</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330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-220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-22</a:t>
                          </a:r>
                          <a:endParaRPr lang="en-US" sz="1100">
                            <a:effectLst/>
                            <a:latin typeface="Calibri"/>
                            <a:ea typeface="Times New Roman"/>
                            <a:cs typeface="Times New Roman"/>
                          </a:endParaRPr>
                        </a:p>
                      </a:txBody>
                      <a:tcPr marL="68580" marR="68580" marT="0" marB="0"/>
                    </a:tc>
                  </a:tr>
                  <a:tr h="226135">
                    <a:tc>
                      <a:txBody>
                        <a:bodyPr/>
                        <a:lstStyle/>
                        <a:p>
                          <a:pPr marL="0" marR="0">
                            <a:lnSpc>
                              <a:spcPct val="115000"/>
                            </a:lnSpc>
                            <a:spcBef>
                              <a:spcPts val="0"/>
                            </a:spcBef>
                            <a:spcAft>
                              <a:spcPts val="0"/>
                            </a:spcAft>
                          </a:pPr>
                          <a:r>
                            <a:rPr lang="en-IN" sz="1200">
                              <a:effectLst/>
                            </a:rPr>
                            <a:t>35-45</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7</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40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-10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-1</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280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-70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-7</a:t>
                          </a:r>
                          <a:endParaRPr lang="en-US" sz="1100">
                            <a:effectLst/>
                            <a:latin typeface="Calibri"/>
                            <a:ea typeface="Times New Roman"/>
                            <a:cs typeface="Times New Roman"/>
                          </a:endParaRPr>
                        </a:p>
                      </a:txBody>
                      <a:tcPr marL="68580" marR="68580" marT="0" marB="0"/>
                    </a:tc>
                  </a:tr>
                  <a:tr h="226135">
                    <a:tc>
                      <a:txBody>
                        <a:bodyPr/>
                        <a:lstStyle/>
                        <a:p>
                          <a:pPr marL="0" marR="0">
                            <a:lnSpc>
                              <a:spcPct val="115000"/>
                            </a:lnSpc>
                            <a:spcBef>
                              <a:spcPts val="0"/>
                            </a:spcBef>
                            <a:spcAft>
                              <a:spcPts val="0"/>
                            </a:spcAft>
                          </a:pPr>
                          <a:r>
                            <a:rPr lang="en-IN" sz="1200">
                              <a:effectLst/>
                            </a:rPr>
                            <a:t>45-55</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4</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50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200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0</a:t>
                          </a:r>
                          <a:endParaRPr lang="en-US" sz="1100">
                            <a:effectLst/>
                            <a:latin typeface="Calibri"/>
                            <a:ea typeface="Times New Roman"/>
                            <a:cs typeface="Times New Roman"/>
                          </a:endParaRPr>
                        </a:p>
                      </a:txBody>
                      <a:tcPr marL="68580" marR="68580" marT="0" marB="0"/>
                    </a:tc>
                  </a:tr>
                  <a:tr h="226135">
                    <a:tc>
                      <a:txBody>
                        <a:bodyPr/>
                        <a:lstStyle/>
                        <a:p>
                          <a:pPr marL="0" marR="0">
                            <a:lnSpc>
                              <a:spcPct val="115000"/>
                            </a:lnSpc>
                            <a:spcBef>
                              <a:spcPts val="0"/>
                            </a:spcBef>
                            <a:spcAft>
                              <a:spcPts val="0"/>
                            </a:spcAft>
                          </a:pPr>
                          <a:r>
                            <a:rPr lang="en-IN" sz="1200">
                              <a:effectLst/>
                            </a:rPr>
                            <a:t>55-65</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4</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60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10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1</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240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40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4</a:t>
                          </a:r>
                          <a:endParaRPr lang="en-US" sz="1100">
                            <a:effectLst/>
                            <a:latin typeface="Calibri"/>
                            <a:ea typeface="Times New Roman"/>
                            <a:cs typeface="Times New Roman"/>
                          </a:endParaRPr>
                        </a:p>
                      </a:txBody>
                      <a:tcPr marL="68580" marR="68580" marT="0" marB="0"/>
                    </a:tc>
                  </a:tr>
                  <a:tr h="226135">
                    <a:tc>
                      <a:txBody>
                        <a:bodyPr/>
                        <a:lstStyle/>
                        <a:p>
                          <a:pPr marL="0" marR="0">
                            <a:lnSpc>
                              <a:spcPct val="115000"/>
                            </a:lnSpc>
                            <a:spcBef>
                              <a:spcPts val="0"/>
                            </a:spcBef>
                            <a:spcAft>
                              <a:spcPts val="0"/>
                            </a:spcAft>
                          </a:pPr>
                          <a:r>
                            <a:rPr lang="en-IN" sz="1200">
                              <a:effectLst/>
                            </a:rPr>
                            <a:t>65-75</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2</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70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20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2</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140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40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4</a:t>
                          </a:r>
                          <a:endParaRPr lang="en-US" sz="1100">
                            <a:effectLst/>
                            <a:latin typeface="Calibri"/>
                            <a:ea typeface="Times New Roman"/>
                            <a:cs typeface="Times New Roman"/>
                          </a:endParaRPr>
                        </a:p>
                      </a:txBody>
                      <a:tcPr marL="68580" marR="68580" marT="0" marB="0"/>
                    </a:tc>
                  </a:tr>
                  <a:tr h="226135">
                    <a:tc>
                      <a:txBody>
                        <a:bodyPr/>
                        <a:lstStyle/>
                        <a:p>
                          <a:pPr marL="0" marR="0">
                            <a:lnSpc>
                              <a:spcPct val="115000"/>
                            </a:lnSpc>
                            <a:spcBef>
                              <a:spcPts val="0"/>
                            </a:spcBef>
                            <a:spcAft>
                              <a:spcPts val="0"/>
                            </a:spcAft>
                          </a:pPr>
                          <a:r>
                            <a:rPr lang="en-IN" sz="1200">
                              <a:effectLst/>
                            </a:rPr>
                            <a:t>75-85</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1</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80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30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3</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80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30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3</a:t>
                          </a:r>
                          <a:endParaRPr lang="en-US" sz="1100">
                            <a:effectLst/>
                            <a:latin typeface="Calibri"/>
                            <a:ea typeface="Times New Roman"/>
                            <a:cs typeface="Times New Roman"/>
                          </a:endParaRPr>
                        </a:p>
                      </a:txBody>
                      <a:tcPr marL="68580" marR="68580" marT="0" marB="0"/>
                    </a:tc>
                  </a:tr>
                  <a:tr h="226135">
                    <a:tc>
                      <a:txBody>
                        <a:bodyPr/>
                        <a:lstStyle/>
                        <a:p>
                          <a:pPr marL="0" marR="0">
                            <a:lnSpc>
                              <a:spcPct val="115000"/>
                            </a:lnSpc>
                            <a:spcBef>
                              <a:spcPts val="0"/>
                            </a:spcBef>
                            <a:spcAft>
                              <a:spcPts val="0"/>
                            </a:spcAft>
                          </a:pPr>
                          <a:r>
                            <a:rPr lang="en-IN" sz="1200">
                              <a:effectLst/>
                            </a:rPr>
                            <a:t>Total</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35</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 </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 </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 </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1390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-360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dirty="0">
                              <a:effectLst/>
                            </a:rPr>
                            <a:t>-36</a:t>
                          </a:r>
                          <a:endParaRPr lang="en-US" sz="1100" dirty="0">
                            <a:effectLst/>
                            <a:latin typeface="Calibri"/>
                            <a:ea typeface="Times New Roman"/>
                            <a:cs typeface="Times New Roman"/>
                          </a:endParaRPr>
                        </a:p>
                      </a:txBody>
                      <a:tcPr marL="68580" marR="68580" marT="0" marB="0"/>
                    </a:tc>
                  </a:tr>
                </a:tbl>
              </a:graphicData>
            </a:graphic>
          </p:graphicFrame>
        </mc:Fallback>
      </mc:AlternateContent>
      <p:pic>
        <p:nvPicPr>
          <p:cNvPr id="6"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07503" y="5152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93728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52400" y="152400"/>
            <a:ext cx="8839200" cy="6553200"/>
          </a:xfrm>
          <a:noFill/>
        </p:spPr>
        <p:txBody>
          <a:bodyPr/>
          <a:lstStyle/>
          <a:p>
            <a:pPr marL="0" indent="0" algn="ctr">
              <a:buNone/>
            </a:pPr>
            <a:r>
              <a:rPr lang="en-IN" sz="3200" b="1" dirty="0">
                <a:solidFill>
                  <a:srgbClr val="FF0000"/>
                </a:solidFill>
                <a:effectLst>
                  <a:outerShdw blurRad="38100" dist="38100" dir="2700000" algn="tl">
                    <a:srgbClr val="000000">
                      <a:alpha val="43137"/>
                    </a:srgbClr>
                  </a:outerShdw>
                </a:effectLst>
              </a:rPr>
              <a:t>REMARK</a:t>
            </a:r>
          </a:p>
          <a:p>
            <a:pPr marL="0" indent="0" algn="ctr">
              <a:buNone/>
            </a:pPr>
            <a:endParaRPr lang="en-IN" sz="3200" b="1" dirty="0">
              <a:solidFill>
                <a:srgbClr val="FF0000"/>
              </a:solidFill>
              <a:effectLst>
                <a:outerShdw blurRad="38100" dist="38100" dir="2700000" algn="tl">
                  <a:srgbClr val="000000">
                    <a:alpha val="43137"/>
                  </a:srgbClr>
                </a:outerShdw>
              </a:effectLst>
            </a:endParaRPr>
          </a:p>
          <a:p>
            <a:pPr marL="0" indent="0">
              <a:buNone/>
            </a:pPr>
            <a:r>
              <a:rPr lang="en-IN" sz="2800" dirty="0">
                <a:effectLst>
                  <a:outerShdw blurRad="38100" dist="38100" dir="2700000" algn="tl">
                    <a:srgbClr val="000000">
                      <a:alpha val="43137"/>
                    </a:srgbClr>
                  </a:outerShdw>
                </a:effectLst>
              </a:rPr>
              <a:t>The result obtained by all the three methods is the same. So the choice of method to be used depends on the numerical values of </a:t>
            </a:r>
            <a:r>
              <a:rPr lang="en-IN" sz="2800" i="1" dirty="0">
                <a:effectLst>
                  <a:outerShdw blurRad="38100" dist="38100" dir="2700000" algn="tl">
                    <a:srgbClr val="000000">
                      <a:alpha val="43137"/>
                    </a:srgbClr>
                  </a:outerShdw>
                </a:effectLst>
              </a:rPr>
              <a:t>xi </a:t>
            </a:r>
            <a:r>
              <a:rPr lang="en-IN" sz="2800" dirty="0">
                <a:effectLst>
                  <a:outerShdw blurRad="38100" dist="38100" dir="2700000" algn="tl">
                    <a:srgbClr val="000000">
                      <a:alpha val="43137"/>
                    </a:srgbClr>
                  </a:outerShdw>
                </a:effectLst>
              </a:rPr>
              <a:t>and </a:t>
            </a:r>
            <a:r>
              <a:rPr lang="en-IN" sz="2800" i="1" dirty="0">
                <a:effectLst>
                  <a:outerShdw blurRad="38100" dist="38100" dir="2700000" algn="tl">
                    <a:srgbClr val="000000">
                      <a:alpha val="43137"/>
                    </a:srgbClr>
                  </a:outerShdw>
                </a:effectLst>
              </a:rPr>
              <a:t>fi</a:t>
            </a:r>
            <a:r>
              <a:rPr lang="en-IN" sz="2800" dirty="0">
                <a:effectLst>
                  <a:outerShdw blurRad="38100" dist="38100" dir="2700000" algn="tl">
                    <a:srgbClr val="000000">
                      <a:alpha val="43137"/>
                    </a:srgbClr>
                  </a:outerShdw>
                </a:effectLst>
              </a:rPr>
              <a:t>. If </a:t>
            </a:r>
            <a:r>
              <a:rPr lang="en-IN" sz="2800" i="1" dirty="0">
                <a:effectLst>
                  <a:outerShdw blurRad="38100" dist="38100" dir="2700000" algn="tl">
                    <a:srgbClr val="000000">
                      <a:alpha val="43137"/>
                    </a:srgbClr>
                  </a:outerShdw>
                </a:effectLst>
              </a:rPr>
              <a:t>xi </a:t>
            </a:r>
            <a:r>
              <a:rPr lang="en-IN" sz="2800" dirty="0">
                <a:effectLst>
                  <a:outerShdw blurRad="38100" dist="38100" dir="2700000" algn="tl">
                    <a:srgbClr val="000000">
                      <a:alpha val="43137"/>
                    </a:srgbClr>
                  </a:outerShdw>
                </a:effectLst>
              </a:rPr>
              <a:t>and </a:t>
            </a:r>
            <a:r>
              <a:rPr lang="en-IN" sz="2800" i="1" dirty="0">
                <a:effectLst>
                  <a:outerShdw blurRad="38100" dist="38100" dir="2700000" algn="tl">
                    <a:srgbClr val="000000">
                      <a:alpha val="43137"/>
                    </a:srgbClr>
                  </a:outerShdw>
                </a:effectLst>
              </a:rPr>
              <a:t>fi </a:t>
            </a:r>
            <a:r>
              <a:rPr lang="en-IN" sz="2800" dirty="0">
                <a:effectLst>
                  <a:outerShdw blurRad="38100" dist="38100" dir="2700000" algn="tl">
                    <a:srgbClr val="000000">
                      <a:alpha val="43137"/>
                    </a:srgbClr>
                  </a:outerShdw>
                </a:effectLst>
              </a:rPr>
              <a:t>are sufficiently small, then the direct method is an appropriate choice. If </a:t>
            </a:r>
            <a:r>
              <a:rPr lang="en-IN" sz="2800" i="1" dirty="0">
                <a:effectLst>
                  <a:outerShdw blurRad="38100" dist="38100" dir="2700000" algn="tl">
                    <a:srgbClr val="000000">
                      <a:alpha val="43137"/>
                    </a:srgbClr>
                  </a:outerShdw>
                </a:effectLst>
              </a:rPr>
              <a:t>x</a:t>
            </a:r>
            <a:r>
              <a:rPr lang="en-IN" sz="2800" i="1" baseline="-25000" dirty="0">
                <a:effectLst>
                  <a:outerShdw blurRad="38100" dist="38100" dir="2700000" algn="tl">
                    <a:srgbClr val="000000">
                      <a:alpha val="43137"/>
                    </a:srgbClr>
                  </a:outerShdw>
                </a:effectLst>
              </a:rPr>
              <a:t>i</a:t>
            </a:r>
            <a:r>
              <a:rPr lang="en-IN" sz="2800" i="1" dirty="0">
                <a:effectLst>
                  <a:outerShdw blurRad="38100" dist="38100" dir="2700000" algn="tl">
                    <a:srgbClr val="000000">
                      <a:alpha val="43137"/>
                    </a:srgbClr>
                  </a:outerShdw>
                </a:effectLst>
              </a:rPr>
              <a:t> </a:t>
            </a:r>
            <a:r>
              <a:rPr lang="en-IN" sz="2800" dirty="0">
                <a:effectLst>
                  <a:outerShdw blurRad="38100" dist="38100" dir="2700000" algn="tl">
                    <a:srgbClr val="000000">
                      <a:alpha val="43137"/>
                    </a:srgbClr>
                  </a:outerShdw>
                </a:effectLst>
              </a:rPr>
              <a:t>and </a:t>
            </a:r>
            <a:r>
              <a:rPr lang="en-IN" sz="2800" i="1" dirty="0">
                <a:effectLst>
                  <a:outerShdw blurRad="38100" dist="38100" dir="2700000" algn="tl">
                    <a:srgbClr val="000000">
                      <a:alpha val="43137"/>
                    </a:srgbClr>
                  </a:outerShdw>
                </a:effectLst>
              </a:rPr>
              <a:t>fi </a:t>
            </a:r>
            <a:r>
              <a:rPr lang="en-IN" sz="2800" dirty="0">
                <a:effectLst>
                  <a:outerShdw blurRad="38100" dist="38100" dir="2700000" algn="tl">
                    <a:srgbClr val="000000">
                      <a:alpha val="43137"/>
                    </a:srgbClr>
                  </a:outerShdw>
                </a:effectLst>
              </a:rPr>
              <a:t>are numerically large numbers, then we can go for the assumed mean method or step-deviation method. If the class sizes are unequal, and </a:t>
            </a:r>
            <a:r>
              <a:rPr lang="en-IN" sz="2800" i="1" dirty="0">
                <a:effectLst>
                  <a:outerShdw blurRad="38100" dist="38100" dir="2700000" algn="tl">
                    <a:srgbClr val="000000">
                      <a:alpha val="43137"/>
                    </a:srgbClr>
                  </a:outerShdw>
                </a:effectLst>
              </a:rPr>
              <a:t>x</a:t>
            </a:r>
            <a:r>
              <a:rPr lang="en-IN" sz="2800" i="1" baseline="-25000" dirty="0">
                <a:effectLst>
                  <a:outerShdw blurRad="38100" dist="38100" dir="2700000" algn="tl">
                    <a:srgbClr val="000000">
                      <a:alpha val="43137"/>
                    </a:srgbClr>
                  </a:outerShdw>
                </a:effectLst>
              </a:rPr>
              <a:t>i</a:t>
            </a:r>
            <a:r>
              <a:rPr lang="en-IN" sz="2800" i="1" dirty="0">
                <a:effectLst>
                  <a:outerShdw blurRad="38100" dist="38100" dir="2700000" algn="tl">
                    <a:srgbClr val="000000">
                      <a:alpha val="43137"/>
                    </a:srgbClr>
                  </a:outerShdw>
                </a:effectLst>
              </a:rPr>
              <a:t> </a:t>
            </a:r>
            <a:r>
              <a:rPr lang="en-IN" sz="2800" dirty="0">
                <a:effectLst>
                  <a:outerShdw blurRad="38100" dist="38100" dir="2700000" algn="tl">
                    <a:srgbClr val="000000">
                      <a:alpha val="43137"/>
                    </a:srgbClr>
                  </a:outerShdw>
                </a:effectLst>
              </a:rPr>
              <a:t>are large numerically, we can still apply the step-deviation method by taking </a:t>
            </a:r>
            <a:r>
              <a:rPr lang="en-IN" sz="2800" i="1" dirty="0">
                <a:effectLst>
                  <a:outerShdw blurRad="38100" dist="38100" dir="2700000" algn="tl">
                    <a:srgbClr val="000000">
                      <a:alpha val="43137"/>
                    </a:srgbClr>
                  </a:outerShdw>
                </a:effectLst>
              </a:rPr>
              <a:t>h </a:t>
            </a:r>
            <a:r>
              <a:rPr lang="en-IN" sz="2800" dirty="0">
                <a:effectLst>
                  <a:outerShdw blurRad="38100" dist="38100" dir="2700000" algn="tl">
                    <a:srgbClr val="000000">
                      <a:alpha val="43137"/>
                    </a:srgbClr>
                  </a:outerShdw>
                </a:effectLst>
              </a:rPr>
              <a:t>to be a suitable divisor of all the </a:t>
            </a:r>
            <a:r>
              <a:rPr lang="en-IN" sz="2800" i="1" dirty="0" err="1">
                <a:effectLst>
                  <a:outerShdw blurRad="38100" dist="38100" dir="2700000" algn="tl">
                    <a:srgbClr val="000000">
                      <a:alpha val="43137"/>
                    </a:srgbClr>
                  </a:outerShdw>
                </a:effectLst>
              </a:rPr>
              <a:t>d</a:t>
            </a:r>
            <a:r>
              <a:rPr lang="en-IN" sz="2800" i="1" baseline="-25000" dirty="0" err="1">
                <a:effectLst>
                  <a:outerShdw blurRad="38100" dist="38100" dir="2700000" algn="tl">
                    <a:srgbClr val="000000">
                      <a:alpha val="43137"/>
                    </a:srgbClr>
                  </a:outerShdw>
                </a:effectLst>
              </a:rPr>
              <a:t>i</a:t>
            </a:r>
            <a:r>
              <a:rPr lang="en-IN" sz="2800" dirty="0" err="1">
                <a:effectLst>
                  <a:outerShdw blurRad="38100" dist="38100" dir="2700000" algn="tl">
                    <a:srgbClr val="000000">
                      <a:alpha val="43137"/>
                    </a:srgbClr>
                  </a:outerShdw>
                </a:effectLst>
              </a:rPr>
              <a:t>’s</a:t>
            </a:r>
            <a:r>
              <a:rPr lang="en-IN" sz="2800" dirty="0">
                <a:effectLst>
                  <a:outerShdw blurRad="38100" dist="38100" dir="2700000" algn="tl">
                    <a:srgbClr val="000000">
                      <a:alpha val="43137"/>
                    </a:srgbClr>
                  </a:outerShdw>
                </a:effectLst>
              </a:rPr>
              <a:t>.</a:t>
            </a:r>
            <a:endParaRPr lang="en-US" sz="2800" dirty="0">
              <a:effectLst>
                <a:outerShdw blurRad="38100" dist="38100" dir="2700000" algn="tl">
                  <a:srgbClr val="000000">
                    <a:alpha val="43137"/>
                  </a:srgbClr>
                </a:outerShdw>
              </a:effectLst>
            </a:endParaRPr>
          </a:p>
          <a:p>
            <a:pPr marL="0" indent="0">
              <a:buNone/>
            </a:pP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7503" y="5152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380813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xmlns="" Requires="a14">
          <p:sp>
            <p:nvSpPr>
              <p:cNvPr id="7" name="Content Placeholder 6"/>
              <p:cNvSpPr>
                <a:spLocks noGrp="1"/>
              </p:cNvSpPr>
              <p:nvPr>
                <p:ph sz="quarter" idx="1"/>
              </p:nvPr>
            </p:nvSpPr>
            <p:spPr>
              <a:xfrm>
                <a:off x="179512" y="116632"/>
                <a:ext cx="8784976" cy="6552728"/>
              </a:xfrm>
              <a:noFill/>
            </p:spPr>
            <p:txBody>
              <a:bodyPr>
                <a:normAutofit fontScale="62500" lnSpcReduction="20000"/>
              </a:bodyPr>
              <a:lstStyle/>
              <a:p>
                <a:r>
                  <a:rPr lang="en-IN" sz="3100" b="1" dirty="0"/>
                  <a:t>	Example-8: The mean of the following distribution is 18. The frequency </a:t>
                </a:r>
                <a:r>
                  <a:rPr lang="en-IN" sz="3100" b="1" i="1" dirty="0"/>
                  <a:t>f </a:t>
                </a:r>
                <a:r>
                  <a:rPr lang="en-IN" sz="3100" b="1" dirty="0"/>
                  <a:t>in 	the class interval 19-21 is missing. Determine </a:t>
                </a:r>
                <a:r>
                  <a:rPr lang="en-IN" sz="3100" b="1" i="1" dirty="0"/>
                  <a:t>f       (3 Marks)</a:t>
                </a:r>
              </a:p>
              <a:p>
                <a:endParaRPr lang="en-IN" b="1" dirty="0"/>
              </a:p>
              <a:p>
                <a:endParaRPr lang="en-IN" b="1" dirty="0"/>
              </a:p>
              <a:p>
                <a:endParaRPr lang="en-IN" b="1" dirty="0"/>
              </a:p>
              <a:p>
                <a:r>
                  <a:rPr lang="en-IN" b="1" dirty="0"/>
                  <a:t>Solution :</a:t>
                </a:r>
              </a:p>
              <a:p>
                <a:endParaRPr lang="en-IN" b="1" dirty="0"/>
              </a:p>
              <a:p>
                <a:endParaRPr lang="en-IN" b="1" dirty="0"/>
              </a:p>
              <a:p>
                <a:endParaRPr lang="en-IN" b="1" dirty="0"/>
              </a:p>
              <a:p>
                <a:endParaRPr lang="en-IN" b="1" dirty="0"/>
              </a:p>
              <a:p>
                <a:endParaRPr lang="en-IN" b="1" dirty="0"/>
              </a:p>
              <a:p>
                <a:endParaRPr lang="en-IN" b="1" dirty="0"/>
              </a:p>
              <a:p>
                <a:endParaRPr lang="en-IN" b="1" dirty="0"/>
              </a:p>
              <a:p>
                <a:endParaRPr lang="en-IN" b="1" dirty="0"/>
              </a:p>
              <a:p>
                <a:endParaRPr lang="en-IN" b="1" dirty="0"/>
              </a:p>
              <a:p>
                <a:r>
                  <a:rPr lang="en-IN" sz="3800" dirty="0"/>
                  <a:t>     Let us take assumed mean (</a:t>
                </a:r>
                <a:r>
                  <a:rPr lang="en-IN" sz="3800" i="1" dirty="0"/>
                  <a:t>a</a:t>
                </a:r>
                <a:r>
                  <a:rPr lang="en-IN" sz="3800" dirty="0"/>
                  <a:t>) = 18. Here </a:t>
                </a:r>
                <a:r>
                  <a:rPr lang="en-IN" sz="3800" i="1" dirty="0"/>
                  <a:t>h </a:t>
                </a:r>
                <a:r>
                  <a:rPr lang="en-IN" sz="3800" dirty="0"/>
                  <a:t>= 2             	(2 Marks)</a:t>
                </a:r>
                <a:endParaRPr lang="en-US" sz="3800" dirty="0"/>
              </a:p>
              <a:p>
                <a:pPr marL="0" indent="0">
                  <a:buNone/>
                </a:pPr>
                <a:r>
                  <a:rPr lang="en-IN" sz="3800" dirty="0"/>
                  <a:t>     Using the step deviation method  </a:t>
                </a:r>
                <a14:m>
                  <m:oMath xmlns:m="http://schemas.openxmlformats.org/officeDocument/2006/math">
                    <m:bar>
                      <m:barPr>
                        <m:pos m:val="top"/>
                        <m:ctrlPr>
                          <a:rPr lang="en-US" sz="3800" i="1">
                            <a:latin typeface="Cambria Math" panose="02040503050406030204" pitchFamily="18" charset="0"/>
                          </a:rPr>
                        </m:ctrlPr>
                      </m:barPr>
                      <m:e>
                        <m:r>
                          <a:rPr lang="en-US" sz="3800" b="0" i="1" smtClean="0">
                            <a:latin typeface="Cambria Math"/>
                          </a:rPr>
                          <m:t>𝑥</m:t>
                        </m:r>
                      </m:e>
                    </m:bar>
                  </m:oMath>
                </a14:m>
                <a:r>
                  <a:rPr lang="en-IN" sz="3800" dirty="0"/>
                  <a:t> = a + </a:t>
                </a:r>
                <a14:m>
                  <m:oMath xmlns:m="http://schemas.openxmlformats.org/officeDocument/2006/math">
                    <m:d>
                      <m:dPr>
                        <m:begChr m:val="{"/>
                        <m:endChr m:val="}"/>
                        <m:ctrlPr>
                          <a:rPr lang="en-US" sz="3800" i="1">
                            <a:latin typeface="Cambria Math" panose="02040503050406030204" pitchFamily="18" charset="0"/>
                          </a:rPr>
                        </m:ctrlPr>
                      </m:dPr>
                      <m:e>
                        <m:f>
                          <m:fPr>
                            <m:ctrlPr>
                              <a:rPr lang="en-US" sz="3800" i="1">
                                <a:latin typeface="Cambria Math" panose="02040503050406030204" pitchFamily="18" charset="0"/>
                              </a:rPr>
                            </m:ctrlPr>
                          </m:fPr>
                          <m:num>
                            <m:nary>
                              <m:naryPr>
                                <m:chr m:val="∑"/>
                                <m:limLoc m:val="undOvr"/>
                                <m:subHide m:val="on"/>
                                <m:supHide m:val="on"/>
                                <m:ctrlPr>
                                  <a:rPr lang="en-US" sz="3800" i="1">
                                    <a:latin typeface="Cambria Math" panose="02040503050406030204" pitchFamily="18" charset="0"/>
                                  </a:rPr>
                                </m:ctrlPr>
                              </m:naryPr>
                              <m:sub/>
                              <m:sup/>
                              <m:e>
                                <m:sSub>
                                  <m:sSubPr>
                                    <m:ctrlPr>
                                      <a:rPr lang="en-US" sz="3800" i="1">
                                        <a:latin typeface="Cambria Math" panose="02040503050406030204" pitchFamily="18" charset="0"/>
                                      </a:rPr>
                                    </m:ctrlPr>
                                  </m:sSubPr>
                                  <m:e>
                                    <m:r>
                                      <a:rPr lang="en-IN" sz="3800" i="1">
                                        <a:latin typeface="Cambria Math"/>
                                      </a:rPr>
                                      <m:t>𝑓</m:t>
                                    </m:r>
                                  </m:e>
                                  <m:sub>
                                    <m:r>
                                      <a:rPr lang="en-IN" sz="3800" i="1">
                                        <a:latin typeface="Cambria Math"/>
                                      </a:rPr>
                                      <m:t>𝑖</m:t>
                                    </m:r>
                                  </m:sub>
                                </m:sSub>
                                <m:sSub>
                                  <m:sSubPr>
                                    <m:ctrlPr>
                                      <a:rPr lang="en-US" sz="3800" i="1">
                                        <a:latin typeface="Cambria Math" panose="02040503050406030204" pitchFamily="18" charset="0"/>
                                      </a:rPr>
                                    </m:ctrlPr>
                                  </m:sSubPr>
                                  <m:e>
                                    <m:r>
                                      <a:rPr lang="en-IN" sz="3800" i="1">
                                        <a:latin typeface="Cambria Math"/>
                                      </a:rPr>
                                      <m:t>𝑢</m:t>
                                    </m:r>
                                  </m:e>
                                  <m:sub>
                                    <m:r>
                                      <a:rPr lang="en-IN" sz="3800" i="1">
                                        <a:latin typeface="Cambria Math"/>
                                      </a:rPr>
                                      <m:t>𝑖</m:t>
                                    </m:r>
                                  </m:sub>
                                </m:sSub>
                              </m:e>
                            </m:nary>
                          </m:num>
                          <m:den>
                            <m:nary>
                              <m:naryPr>
                                <m:chr m:val="∑"/>
                                <m:limLoc m:val="undOvr"/>
                                <m:subHide m:val="on"/>
                                <m:supHide m:val="on"/>
                                <m:ctrlPr>
                                  <a:rPr lang="en-US" sz="3800" i="1">
                                    <a:latin typeface="Cambria Math" panose="02040503050406030204" pitchFamily="18" charset="0"/>
                                  </a:rPr>
                                </m:ctrlPr>
                              </m:naryPr>
                              <m:sub/>
                              <m:sup/>
                              <m:e>
                                <m:sSub>
                                  <m:sSubPr>
                                    <m:ctrlPr>
                                      <a:rPr lang="en-US" sz="3800" i="1">
                                        <a:latin typeface="Cambria Math" panose="02040503050406030204" pitchFamily="18" charset="0"/>
                                      </a:rPr>
                                    </m:ctrlPr>
                                  </m:sSubPr>
                                  <m:e>
                                    <m:r>
                                      <a:rPr lang="en-IN" sz="3800" i="1">
                                        <a:latin typeface="Cambria Math"/>
                                      </a:rPr>
                                      <m:t>𝑓</m:t>
                                    </m:r>
                                  </m:e>
                                  <m:sub>
                                    <m:r>
                                      <a:rPr lang="en-IN" sz="3800" i="1">
                                        <a:latin typeface="Cambria Math"/>
                                      </a:rPr>
                                      <m:t>𝑖</m:t>
                                    </m:r>
                                  </m:sub>
                                </m:sSub>
                              </m:e>
                            </m:nary>
                          </m:den>
                        </m:f>
                      </m:e>
                    </m:d>
                    <m:r>
                      <a:rPr lang="en-IN" sz="3800" i="1">
                        <a:latin typeface="Cambria Math"/>
                      </a:rPr>
                      <m:t>×</m:t>
                    </m:r>
                    <m:r>
                      <a:rPr lang="en-IN" sz="3800" i="1">
                        <a:latin typeface="Cambria Math"/>
                      </a:rPr>
                      <m:t>h</m:t>
                    </m:r>
                  </m:oMath>
                </a14:m>
                <a:r>
                  <a:rPr lang="en-IN" sz="3800" dirty="0"/>
                  <a:t> = 18 +2</a:t>
                </a:r>
                <a14:m>
                  <m:oMath xmlns:m="http://schemas.openxmlformats.org/officeDocument/2006/math">
                    <m:d>
                      <m:dPr>
                        <m:ctrlPr>
                          <a:rPr lang="en-US" sz="3800" i="1">
                            <a:latin typeface="Cambria Math" panose="02040503050406030204" pitchFamily="18" charset="0"/>
                          </a:rPr>
                        </m:ctrlPr>
                      </m:dPr>
                      <m:e>
                        <m:f>
                          <m:fPr>
                            <m:ctrlPr>
                              <a:rPr lang="en-US" sz="3800" i="1">
                                <a:latin typeface="Cambria Math" panose="02040503050406030204" pitchFamily="18" charset="0"/>
                              </a:rPr>
                            </m:ctrlPr>
                          </m:fPr>
                          <m:num>
                            <m:r>
                              <a:rPr lang="en-IN" sz="3800" i="1">
                                <a:latin typeface="Cambria Math"/>
                              </a:rPr>
                              <m:t>𝑓</m:t>
                            </m:r>
                            <m:r>
                              <a:rPr lang="en-IN" sz="3800" i="1">
                                <a:latin typeface="Cambria Math"/>
                              </a:rPr>
                              <m:t>−8</m:t>
                            </m:r>
                          </m:num>
                          <m:den>
                            <m:r>
                              <a:rPr lang="en-IN" sz="3800" i="1">
                                <a:latin typeface="Cambria Math"/>
                              </a:rPr>
                              <m:t>40+</m:t>
                            </m:r>
                            <m:r>
                              <a:rPr lang="en-IN" sz="3800" i="1">
                                <a:latin typeface="Cambria Math"/>
                              </a:rPr>
                              <m:t>𝑓</m:t>
                            </m:r>
                          </m:den>
                        </m:f>
                      </m:e>
                    </m:d>
                  </m:oMath>
                </a14:m>
                <a:endParaRPr lang="en-US" sz="3800" dirty="0"/>
              </a:p>
              <a:p>
                <a:pPr marL="0" indent="0">
                  <a:buNone/>
                </a:pPr>
                <a:r>
                  <a:rPr lang="en-IN" sz="3800" dirty="0"/>
                  <a:t>    or,                                                 18  = 18 +2</a:t>
                </a:r>
                <a14:m>
                  <m:oMath xmlns:m="http://schemas.openxmlformats.org/officeDocument/2006/math">
                    <m:d>
                      <m:dPr>
                        <m:ctrlPr>
                          <a:rPr lang="en-US" sz="3800" i="1">
                            <a:latin typeface="Cambria Math" panose="02040503050406030204" pitchFamily="18" charset="0"/>
                          </a:rPr>
                        </m:ctrlPr>
                      </m:dPr>
                      <m:e>
                        <m:f>
                          <m:fPr>
                            <m:ctrlPr>
                              <a:rPr lang="en-US" sz="3800" i="1">
                                <a:latin typeface="Cambria Math" panose="02040503050406030204" pitchFamily="18" charset="0"/>
                              </a:rPr>
                            </m:ctrlPr>
                          </m:fPr>
                          <m:num>
                            <m:r>
                              <a:rPr lang="en-IN" sz="3800" i="1">
                                <a:latin typeface="Cambria Math"/>
                              </a:rPr>
                              <m:t>𝑓</m:t>
                            </m:r>
                            <m:r>
                              <a:rPr lang="en-IN" sz="3800" i="1">
                                <a:latin typeface="Cambria Math"/>
                              </a:rPr>
                              <m:t>−8</m:t>
                            </m:r>
                          </m:num>
                          <m:den>
                            <m:r>
                              <a:rPr lang="en-IN" sz="3800" i="1">
                                <a:latin typeface="Cambria Math"/>
                              </a:rPr>
                              <m:t>40+</m:t>
                            </m:r>
                            <m:r>
                              <a:rPr lang="en-IN" sz="3800" i="1">
                                <a:latin typeface="Cambria Math"/>
                              </a:rPr>
                              <m:t>𝑓</m:t>
                            </m:r>
                          </m:den>
                        </m:f>
                      </m:e>
                    </m:d>
                  </m:oMath>
                </a14:m>
                <a:r>
                  <a:rPr lang="en-IN" sz="3800" dirty="0"/>
                  <a:t>  ;     </a:t>
                </a:r>
                <a14:m>
                  <m:oMath xmlns:m="http://schemas.openxmlformats.org/officeDocument/2006/math">
                    <m:bar>
                      <m:barPr>
                        <m:pos m:val="top"/>
                        <m:ctrlPr>
                          <a:rPr lang="en-US" sz="3800" i="1">
                            <a:latin typeface="Cambria Math" panose="02040503050406030204" pitchFamily="18" charset="0"/>
                          </a:rPr>
                        </m:ctrlPr>
                      </m:barPr>
                      <m:e>
                        <m:r>
                          <a:rPr lang="en-US" sz="3800" b="0" i="1" smtClean="0">
                            <a:latin typeface="Cambria Math"/>
                          </a:rPr>
                          <m:t>𝑥</m:t>
                        </m:r>
                      </m:e>
                    </m:bar>
                  </m:oMath>
                </a14:m>
                <a:r>
                  <a:rPr lang="en-IN" sz="3800" dirty="0"/>
                  <a:t>  = 18(given)</a:t>
                </a:r>
                <a:endParaRPr lang="en-US" sz="3800" dirty="0"/>
              </a:p>
              <a:p>
                <a:pPr marL="0" indent="0">
                  <a:buNone/>
                </a:pPr>
                <a:r>
                  <a:rPr lang="en-IN" sz="3800" dirty="0"/>
                  <a:t>f= 8   			(1Mark)</a:t>
                </a:r>
                <a:endParaRPr lang="en-US" sz="3800" dirty="0"/>
              </a:p>
              <a:p>
                <a:pPr marL="0" indent="0">
                  <a:buNone/>
                </a:pPr>
                <a:r>
                  <a:rPr lang="en-IN" sz="3800" dirty="0"/>
                  <a:t>    Hence, the frequency of the class interval 19-21 is 8.</a:t>
                </a:r>
                <a:endParaRPr lang="en-US" sz="3800" dirty="0"/>
              </a:p>
              <a:p>
                <a:pPr marL="0" indent="0">
                  <a:buNone/>
                </a:pPr>
                <a:endParaRPr lang="en-US" dirty="0"/>
              </a:p>
              <a:p>
                <a:endParaRPr lang="en-US" dirty="0"/>
              </a:p>
            </p:txBody>
          </p:sp>
        </mc:Choice>
        <mc:Fallback>
          <p:sp>
            <p:nvSpPr>
              <p:cNvPr id="7" name="Content Placeholder 6"/>
              <p:cNvSpPr>
                <a:spLocks noGrp="1" noRot="1" noChangeAspect="1" noMove="1" noResize="1" noEditPoints="1" noAdjustHandles="1" noChangeArrowheads="1" noChangeShapeType="1" noTextEdit="1"/>
              </p:cNvSpPr>
              <p:nvPr>
                <p:ph sz="quarter" idx="1"/>
              </p:nvPr>
            </p:nvSpPr>
            <p:spPr>
              <a:xfrm>
                <a:off x="179512" y="116632"/>
                <a:ext cx="8784976" cy="6552728"/>
              </a:xfrm>
              <a:blipFill rotWithShape="1">
                <a:blip r:embed="rId2"/>
                <a:stretch>
                  <a:fillRect l="-347" t="-1116"/>
                </a:stretch>
              </a:blipFill>
            </p:spPr>
            <p:txBody>
              <a:bodyPr/>
              <a:lstStyle/>
              <a:p>
                <a:r>
                  <a:rPr lang="en-US">
                    <a:noFill/>
                  </a:rPr>
                  <a:t> </a:t>
                </a:r>
              </a:p>
            </p:txBody>
          </p:sp>
        </mc:Fallback>
      </mc:AlternateContent>
      <p:graphicFrame>
        <p:nvGraphicFramePr>
          <p:cNvPr id="8" name="Table 7"/>
          <p:cNvGraphicFramePr>
            <a:graphicFrameLocks noGrp="1"/>
          </p:cNvGraphicFramePr>
          <p:nvPr>
            <p:extLst>
              <p:ext uri="{D42A27DB-BD31-4B8C-83A1-F6EECF244321}">
                <p14:modId xmlns:p14="http://schemas.microsoft.com/office/powerpoint/2010/main" xmlns="" val="608399274"/>
              </p:ext>
            </p:extLst>
          </p:nvPr>
        </p:nvGraphicFramePr>
        <p:xfrm>
          <a:off x="1907704" y="836712"/>
          <a:ext cx="6552728" cy="630936"/>
        </p:xfrm>
        <a:graphic>
          <a:graphicData uri="http://schemas.openxmlformats.org/drawingml/2006/table">
            <a:tbl>
              <a:tblPr firstRow="1" firstCol="1" bandRow="1">
                <a:tableStyleId>{5C22544A-7EE6-4342-B048-85BDC9FD1C3A}</a:tableStyleId>
              </a:tblPr>
              <a:tblGrid>
                <a:gridCol w="1066744">
                  <a:extLst>
                    <a:ext uri="{9D8B030D-6E8A-4147-A177-3AD203B41FA5}">
                      <a16:colId xmlns:a16="http://schemas.microsoft.com/office/drawing/2014/main" xmlns="" val="20000"/>
                    </a:ext>
                  </a:extLst>
                </a:gridCol>
                <a:gridCol w="783212">
                  <a:extLst>
                    <a:ext uri="{9D8B030D-6E8A-4147-A177-3AD203B41FA5}">
                      <a16:colId xmlns:a16="http://schemas.microsoft.com/office/drawing/2014/main" xmlns="" val="20001"/>
                    </a:ext>
                  </a:extLst>
                </a:gridCol>
                <a:gridCol w="783212">
                  <a:extLst>
                    <a:ext uri="{9D8B030D-6E8A-4147-A177-3AD203B41FA5}">
                      <a16:colId xmlns:a16="http://schemas.microsoft.com/office/drawing/2014/main" xmlns="" val="20002"/>
                    </a:ext>
                  </a:extLst>
                </a:gridCol>
                <a:gridCol w="783212">
                  <a:extLst>
                    <a:ext uri="{9D8B030D-6E8A-4147-A177-3AD203B41FA5}">
                      <a16:colId xmlns:a16="http://schemas.microsoft.com/office/drawing/2014/main" xmlns="" val="20003"/>
                    </a:ext>
                  </a:extLst>
                </a:gridCol>
                <a:gridCol w="784087">
                  <a:extLst>
                    <a:ext uri="{9D8B030D-6E8A-4147-A177-3AD203B41FA5}">
                      <a16:colId xmlns:a16="http://schemas.microsoft.com/office/drawing/2014/main" xmlns="" val="20004"/>
                    </a:ext>
                  </a:extLst>
                </a:gridCol>
                <a:gridCol w="784087">
                  <a:extLst>
                    <a:ext uri="{9D8B030D-6E8A-4147-A177-3AD203B41FA5}">
                      <a16:colId xmlns:a16="http://schemas.microsoft.com/office/drawing/2014/main" xmlns="" val="20005"/>
                    </a:ext>
                  </a:extLst>
                </a:gridCol>
                <a:gridCol w="784087">
                  <a:extLst>
                    <a:ext uri="{9D8B030D-6E8A-4147-A177-3AD203B41FA5}">
                      <a16:colId xmlns:a16="http://schemas.microsoft.com/office/drawing/2014/main" xmlns="" val="20006"/>
                    </a:ext>
                  </a:extLst>
                </a:gridCol>
                <a:gridCol w="784087">
                  <a:extLst>
                    <a:ext uri="{9D8B030D-6E8A-4147-A177-3AD203B41FA5}">
                      <a16:colId xmlns:a16="http://schemas.microsoft.com/office/drawing/2014/main" xmlns="" val="20007"/>
                    </a:ext>
                  </a:extLst>
                </a:gridCol>
              </a:tblGrid>
              <a:tr h="0">
                <a:tc>
                  <a:txBody>
                    <a:bodyPr/>
                    <a:lstStyle/>
                    <a:p>
                      <a:pPr marL="0" marR="0">
                        <a:lnSpc>
                          <a:spcPct val="115000"/>
                        </a:lnSpc>
                        <a:spcBef>
                          <a:spcPts val="0"/>
                        </a:spcBef>
                        <a:spcAft>
                          <a:spcPts val="0"/>
                        </a:spcAft>
                      </a:pPr>
                      <a:r>
                        <a:rPr lang="en-IN" sz="1200" dirty="0">
                          <a:effectLst/>
                        </a:rPr>
                        <a:t>Class interval</a:t>
                      </a:r>
                      <a:endParaRPr lang="en-US" sz="12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11-13</a:t>
                      </a:r>
                      <a:endParaRPr lang="en-US" sz="12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13-15</a:t>
                      </a:r>
                      <a:endParaRPr lang="en-US" sz="12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dirty="0">
                          <a:effectLst/>
                        </a:rPr>
                        <a:t>15-17</a:t>
                      </a:r>
                      <a:endParaRPr lang="en-US" sz="12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dirty="0">
                          <a:effectLst/>
                        </a:rPr>
                        <a:t>17-19</a:t>
                      </a:r>
                      <a:endParaRPr lang="en-US" sz="12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19-21</a:t>
                      </a:r>
                      <a:endParaRPr lang="en-US" sz="12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21-23</a:t>
                      </a:r>
                      <a:endParaRPr lang="en-US" sz="12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a:effectLst/>
                        </a:rPr>
                        <a:t>23-25</a:t>
                      </a:r>
                      <a:endParaRPr lang="en-US" sz="120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0"/>
                  </a:ext>
                </a:extLst>
              </a:tr>
              <a:tr h="0">
                <a:tc>
                  <a:txBody>
                    <a:bodyPr/>
                    <a:lstStyle/>
                    <a:p>
                      <a:pPr marL="0" marR="0">
                        <a:lnSpc>
                          <a:spcPct val="115000"/>
                        </a:lnSpc>
                        <a:spcBef>
                          <a:spcPts val="0"/>
                        </a:spcBef>
                        <a:spcAft>
                          <a:spcPts val="0"/>
                        </a:spcAft>
                      </a:pPr>
                      <a:r>
                        <a:rPr lang="en-IN" sz="1200" dirty="0">
                          <a:effectLst/>
                        </a:rPr>
                        <a:t>Frequency</a:t>
                      </a:r>
                      <a:endParaRPr lang="en-US" sz="12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dirty="0">
                          <a:effectLst/>
                        </a:rPr>
                        <a:t>3</a:t>
                      </a:r>
                      <a:endParaRPr lang="en-US" sz="12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dirty="0">
                          <a:effectLst/>
                        </a:rPr>
                        <a:t>6</a:t>
                      </a:r>
                      <a:endParaRPr lang="en-US" sz="12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dirty="0">
                          <a:effectLst/>
                        </a:rPr>
                        <a:t>9</a:t>
                      </a:r>
                      <a:endParaRPr lang="en-US" sz="12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dirty="0">
                          <a:effectLst/>
                        </a:rPr>
                        <a:t>13</a:t>
                      </a:r>
                      <a:endParaRPr lang="en-US" sz="12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dirty="0">
                          <a:effectLst/>
                        </a:rPr>
                        <a:t>f</a:t>
                      </a:r>
                      <a:endParaRPr lang="en-US" sz="12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dirty="0">
                          <a:effectLst/>
                        </a:rPr>
                        <a:t>5</a:t>
                      </a:r>
                      <a:endParaRPr lang="en-US" sz="12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200" dirty="0">
                          <a:effectLst/>
                        </a:rPr>
                        <a:t>4</a:t>
                      </a:r>
                      <a:endParaRPr lang="en-US" sz="1200" dirty="0">
                        <a:effectLst/>
                      </a:endParaRPr>
                    </a:p>
                    <a:p>
                      <a:pPr marL="0" marR="0">
                        <a:lnSpc>
                          <a:spcPct val="115000"/>
                        </a:lnSpc>
                        <a:spcBef>
                          <a:spcPts val="0"/>
                        </a:spcBef>
                        <a:spcAft>
                          <a:spcPts val="0"/>
                        </a:spcAft>
                      </a:pPr>
                      <a:r>
                        <a:rPr lang="en-IN" sz="1200" dirty="0">
                          <a:effectLst/>
                        </a:rPr>
                        <a:t> </a:t>
                      </a:r>
                      <a:endParaRPr lang="en-US" sz="12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1"/>
                  </a:ext>
                </a:extLst>
              </a:tr>
            </a:tbl>
          </a:graphicData>
        </a:graphic>
      </p:graphicFrame>
      <mc:AlternateContent xmlns:mc="http://schemas.openxmlformats.org/markup-compatibility/2006">
        <mc:Choice xmlns:a14="http://schemas.microsoft.com/office/drawing/2010/main" xmlns="" Requires="a14">
          <p:graphicFrame>
            <p:nvGraphicFramePr>
              <p:cNvPr id="9" name="Table 8"/>
              <p:cNvGraphicFramePr>
                <a:graphicFrameLocks noGrp="1"/>
              </p:cNvGraphicFramePr>
              <p:nvPr>
                <p:extLst>
                  <p:ext uri="{D42A27DB-BD31-4B8C-83A1-F6EECF244321}">
                    <p14:modId xmlns:p14="http://schemas.microsoft.com/office/powerpoint/2010/main" val="1549524130"/>
                  </p:ext>
                </p:extLst>
              </p:nvPr>
            </p:nvGraphicFramePr>
            <p:xfrm>
              <a:off x="1835696" y="1700808"/>
              <a:ext cx="6619319" cy="2359313"/>
            </p:xfrm>
            <a:graphic>
              <a:graphicData uri="http://schemas.openxmlformats.org/drawingml/2006/table">
                <a:tbl>
                  <a:tblPr firstRow="1" firstCol="1" bandRow="1">
                    <a:tableStyleId>{5C22544A-7EE6-4342-B048-85BDC9FD1C3A}</a:tableStyleId>
                  </a:tblPr>
                  <a:tblGrid>
                    <a:gridCol w="1323577">
                      <a:extLst>
                        <a:ext uri="{9D8B030D-6E8A-4147-A177-3AD203B41FA5}">
                          <a16:colId xmlns:a16="http://schemas.microsoft.com/office/drawing/2014/main" val="20000"/>
                        </a:ext>
                      </a:extLst>
                    </a:gridCol>
                    <a:gridCol w="1323577">
                      <a:extLst>
                        <a:ext uri="{9D8B030D-6E8A-4147-A177-3AD203B41FA5}">
                          <a16:colId xmlns:a16="http://schemas.microsoft.com/office/drawing/2014/main" val="20001"/>
                        </a:ext>
                      </a:extLst>
                    </a:gridCol>
                    <a:gridCol w="1323577">
                      <a:extLst>
                        <a:ext uri="{9D8B030D-6E8A-4147-A177-3AD203B41FA5}">
                          <a16:colId xmlns:a16="http://schemas.microsoft.com/office/drawing/2014/main" val="20002"/>
                        </a:ext>
                      </a:extLst>
                    </a:gridCol>
                    <a:gridCol w="1324294">
                      <a:extLst>
                        <a:ext uri="{9D8B030D-6E8A-4147-A177-3AD203B41FA5}">
                          <a16:colId xmlns:a16="http://schemas.microsoft.com/office/drawing/2014/main" val="20003"/>
                        </a:ext>
                      </a:extLst>
                    </a:gridCol>
                    <a:gridCol w="1324294">
                      <a:extLst>
                        <a:ext uri="{9D8B030D-6E8A-4147-A177-3AD203B41FA5}">
                          <a16:colId xmlns:a16="http://schemas.microsoft.com/office/drawing/2014/main" val="20004"/>
                        </a:ext>
                      </a:extLst>
                    </a:gridCol>
                  </a:tblGrid>
                  <a:tr h="323582">
                    <a:tc>
                      <a:txBody>
                        <a:bodyPr/>
                        <a:lstStyle/>
                        <a:p>
                          <a:pPr marL="0" marR="0">
                            <a:lnSpc>
                              <a:spcPct val="115000"/>
                            </a:lnSpc>
                            <a:spcBef>
                              <a:spcPts val="0"/>
                            </a:spcBef>
                            <a:spcAft>
                              <a:spcPts val="0"/>
                            </a:spcAft>
                          </a:pPr>
                          <a:r>
                            <a:rPr lang="en-IN" sz="1100">
                              <a:effectLst/>
                            </a:rPr>
                            <a:t>Class interval</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Mid-point</a:t>
                          </a:r>
                          <a14:m>
                            <m:oMath xmlns:m="http://schemas.openxmlformats.org/officeDocument/2006/math">
                              <m:r>
                                <a:rPr lang="en-IN" sz="1100">
                                  <a:effectLst/>
                                  <a:latin typeface="Cambria Math"/>
                                </a:rPr>
                                <m:t> (</m:t>
                              </m:r>
                              <m:sSub>
                                <m:sSubPr>
                                  <m:ctrlPr>
                                    <a:rPr lang="en-US" sz="1100" i="1">
                                      <a:effectLst/>
                                      <a:latin typeface="Cambria Math" panose="02040503050406030204" pitchFamily="18" charset="0"/>
                                    </a:rPr>
                                  </m:ctrlPr>
                                </m:sSubPr>
                                <m:e>
                                  <m:r>
                                    <a:rPr lang="en-IN" sz="1100">
                                      <a:effectLst/>
                                      <a:latin typeface="Cambria Math"/>
                                    </a:rPr>
                                    <m:t>𝑥</m:t>
                                  </m:r>
                                </m:e>
                                <m:sub>
                                  <m:r>
                                    <a:rPr lang="en-IN" sz="1100">
                                      <a:effectLst/>
                                      <a:latin typeface="Cambria Math"/>
                                    </a:rPr>
                                    <m:t>𝑖</m:t>
                                  </m:r>
                                </m:sub>
                              </m:sSub>
                              <m:r>
                                <a:rPr lang="en-IN" sz="1100">
                                  <a:effectLst/>
                                  <a:latin typeface="Cambria Math"/>
                                </a:rPr>
                                <m:t>)</m:t>
                              </m:r>
                            </m:oMath>
                          </a14:m>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Frequency (</a:t>
                          </a:r>
                          <a14:m>
                            <m:oMath xmlns:m="http://schemas.openxmlformats.org/officeDocument/2006/math">
                              <m:sSub>
                                <m:sSubPr>
                                  <m:ctrlPr>
                                    <a:rPr lang="en-US" sz="1100" i="1">
                                      <a:effectLst/>
                                      <a:latin typeface="Cambria Math" panose="02040503050406030204" pitchFamily="18" charset="0"/>
                                    </a:rPr>
                                  </m:ctrlPr>
                                </m:sSubPr>
                                <m:e>
                                  <m:r>
                                    <a:rPr lang="en-IN" sz="1100">
                                      <a:effectLst/>
                                      <a:latin typeface="Cambria Math"/>
                                    </a:rPr>
                                    <m:t>𝒇</m:t>
                                  </m:r>
                                </m:e>
                                <m:sub>
                                  <m:r>
                                    <a:rPr lang="en-IN" sz="1100">
                                      <a:effectLst/>
                                      <a:latin typeface="Cambria Math"/>
                                    </a:rPr>
                                    <m:t>𝒊</m:t>
                                  </m:r>
                                  <m:r>
                                    <a:rPr lang="en-IN" sz="1100">
                                      <a:effectLst/>
                                      <a:latin typeface="Cambria Math"/>
                                    </a:rPr>
                                    <m:t>)</m:t>
                                  </m:r>
                                </m:sub>
                              </m:sSub>
                            </m:oMath>
                          </a14:m>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14:m>
                            <m:oMath xmlns:m="http://schemas.openxmlformats.org/officeDocument/2006/math">
                              <m:sSub>
                                <m:sSubPr>
                                  <m:ctrlPr>
                                    <a:rPr lang="en-US" sz="1100" i="1">
                                      <a:effectLst/>
                                      <a:latin typeface="Cambria Math" panose="02040503050406030204" pitchFamily="18" charset="0"/>
                                    </a:rPr>
                                  </m:ctrlPr>
                                </m:sSubPr>
                                <m:e>
                                  <m:r>
                                    <a:rPr lang="en-IN" sz="1100">
                                      <a:effectLst/>
                                      <a:latin typeface="Cambria Math"/>
                                    </a:rPr>
                                    <m:t>𝑢</m:t>
                                  </m:r>
                                </m:e>
                                <m:sub>
                                  <m:r>
                                    <a:rPr lang="en-IN" sz="1100">
                                      <a:effectLst/>
                                      <a:latin typeface="Cambria Math"/>
                                    </a:rPr>
                                    <m:t>𝑖</m:t>
                                  </m:r>
                                </m:sub>
                              </m:sSub>
                            </m:oMath>
                          </a14:m>
                          <a:r>
                            <a:rPr lang="en-IN" sz="1100">
                              <a:effectLst/>
                            </a:rPr>
                            <a:t>= </a:t>
                          </a:r>
                          <a14:m>
                            <m:oMath xmlns:m="http://schemas.openxmlformats.org/officeDocument/2006/math">
                              <m:f>
                                <m:fPr>
                                  <m:ctrlPr>
                                    <a:rPr lang="en-US" sz="1100" i="1">
                                      <a:effectLst/>
                                      <a:latin typeface="Cambria Math" panose="02040503050406030204" pitchFamily="18" charset="0"/>
                                    </a:rPr>
                                  </m:ctrlPr>
                                </m:fPr>
                                <m:num>
                                  <m:sSub>
                                    <m:sSubPr>
                                      <m:ctrlPr>
                                        <a:rPr lang="en-US" sz="1100" i="1">
                                          <a:effectLst/>
                                          <a:latin typeface="Cambria Math" panose="02040503050406030204" pitchFamily="18" charset="0"/>
                                        </a:rPr>
                                      </m:ctrlPr>
                                    </m:sSubPr>
                                    <m:e>
                                      <m:r>
                                        <a:rPr lang="en-IN" sz="1100">
                                          <a:effectLst/>
                                          <a:latin typeface="Cambria Math"/>
                                        </a:rPr>
                                        <m:t>𝑥</m:t>
                                      </m:r>
                                    </m:e>
                                    <m:sub>
                                      <m:r>
                                        <a:rPr lang="en-IN" sz="1100">
                                          <a:effectLst/>
                                          <a:latin typeface="Cambria Math"/>
                                        </a:rPr>
                                        <m:t>𝑖</m:t>
                                      </m:r>
                                    </m:sub>
                                  </m:sSub>
                                  <m:r>
                                    <a:rPr lang="en-IN" sz="1100">
                                      <a:effectLst/>
                                      <a:latin typeface="Cambria Math"/>
                                    </a:rPr>
                                    <m:t>−18</m:t>
                                  </m:r>
                                </m:num>
                                <m:den>
                                  <m:r>
                                    <a:rPr lang="en-IN" sz="1100">
                                      <a:effectLst/>
                                      <a:latin typeface="Cambria Math"/>
                                    </a:rPr>
                                    <m:t>2</m:t>
                                  </m:r>
                                </m:den>
                              </m:f>
                            </m:oMath>
                          </a14:m>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100" i="1">
                                        <a:effectLst/>
                                        <a:latin typeface="Cambria Math" panose="02040503050406030204" pitchFamily="18" charset="0"/>
                                      </a:rPr>
                                    </m:ctrlPr>
                                  </m:sSubPr>
                                  <m:e>
                                    <m:r>
                                      <a:rPr lang="en-IN" sz="1100">
                                        <a:effectLst/>
                                        <a:latin typeface="Cambria Math"/>
                                      </a:rPr>
                                      <m:t>𝒇</m:t>
                                    </m:r>
                                  </m:e>
                                  <m:sub>
                                    <m:r>
                                      <a:rPr lang="en-IN" sz="1100">
                                        <a:effectLst/>
                                        <a:latin typeface="Cambria Math"/>
                                      </a:rPr>
                                      <m:t>𝒊</m:t>
                                    </m:r>
                                  </m:sub>
                                </m:sSub>
                                <m:sSub>
                                  <m:sSubPr>
                                    <m:ctrlPr>
                                      <a:rPr lang="en-US" sz="1100" i="1">
                                        <a:effectLst/>
                                        <a:latin typeface="Cambria Math" panose="02040503050406030204" pitchFamily="18" charset="0"/>
                                      </a:rPr>
                                    </m:ctrlPr>
                                  </m:sSubPr>
                                  <m:e>
                                    <m:r>
                                      <a:rPr lang="en-IN" sz="1100">
                                        <a:effectLst/>
                                        <a:latin typeface="Cambria Math"/>
                                      </a:rPr>
                                      <m:t>𝑢</m:t>
                                    </m:r>
                                  </m:e>
                                  <m:sub>
                                    <m:r>
                                      <a:rPr lang="en-IN" sz="1100">
                                        <a:effectLst/>
                                        <a:latin typeface="Cambria Math"/>
                                      </a:rPr>
                                      <m:t>𝑖</m:t>
                                    </m:r>
                                  </m:sub>
                                </m:sSub>
                              </m:oMath>
                            </m:oMathPara>
                          </a14:m>
                          <a:endParaRPr lang="en-US" sz="1100">
                            <a:effectLst/>
                            <a:latin typeface="Calibri"/>
                            <a:ea typeface="Times New Roman"/>
                            <a:cs typeface="Times New Roman"/>
                          </a:endParaRPr>
                        </a:p>
                      </a:txBody>
                      <a:tcPr marL="68580" marR="68580" marT="0" marB="0"/>
                    </a:tc>
                    <a:extLst>
                      <a:ext uri="{0D108BD9-81ED-4DB2-BD59-A6C34878D82A}">
                        <a16:rowId xmlns:a16="http://schemas.microsoft.com/office/drawing/2014/main" val="10000"/>
                      </a:ext>
                    </a:extLst>
                  </a:tr>
                  <a:tr h="36458">
                    <a:tc>
                      <a:txBody>
                        <a:bodyPr/>
                        <a:lstStyle/>
                        <a:p>
                          <a:pPr marL="0" marR="0">
                            <a:lnSpc>
                              <a:spcPct val="115000"/>
                            </a:lnSpc>
                            <a:spcBef>
                              <a:spcPts val="0"/>
                            </a:spcBef>
                            <a:spcAft>
                              <a:spcPts val="0"/>
                            </a:spcAft>
                          </a:pPr>
                          <a:r>
                            <a:rPr lang="en-IN" sz="1100">
                              <a:effectLst/>
                            </a:rPr>
                            <a:t>11-13</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12</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3</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-3</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-9</a:t>
                          </a:r>
                          <a:endParaRPr lang="en-US" sz="1100">
                            <a:effectLst/>
                            <a:latin typeface="Calibri"/>
                            <a:ea typeface="Times New Roman"/>
                            <a:cs typeface="Times New Roman"/>
                          </a:endParaRPr>
                        </a:p>
                      </a:txBody>
                      <a:tcPr marL="68580" marR="68580" marT="0" marB="0"/>
                    </a:tc>
                    <a:extLst>
                      <a:ext uri="{0D108BD9-81ED-4DB2-BD59-A6C34878D82A}">
                        <a16:rowId xmlns:a16="http://schemas.microsoft.com/office/drawing/2014/main" val="10001"/>
                      </a:ext>
                    </a:extLst>
                  </a:tr>
                  <a:tr h="217474">
                    <a:tc>
                      <a:txBody>
                        <a:bodyPr/>
                        <a:lstStyle/>
                        <a:p>
                          <a:pPr marL="0" marR="0">
                            <a:lnSpc>
                              <a:spcPct val="115000"/>
                            </a:lnSpc>
                            <a:spcBef>
                              <a:spcPts val="0"/>
                            </a:spcBef>
                            <a:spcAft>
                              <a:spcPts val="0"/>
                            </a:spcAft>
                          </a:pPr>
                          <a:r>
                            <a:rPr lang="en-IN" sz="1100">
                              <a:effectLst/>
                            </a:rPr>
                            <a:t>13-15</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14</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6</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-2</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-12</a:t>
                          </a:r>
                          <a:endParaRPr lang="en-US" sz="1100">
                            <a:effectLst/>
                            <a:latin typeface="Calibri"/>
                            <a:ea typeface="Times New Roman"/>
                            <a:cs typeface="Times New Roman"/>
                          </a:endParaRPr>
                        </a:p>
                      </a:txBody>
                      <a:tcPr marL="68580" marR="68580" marT="0" marB="0"/>
                    </a:tc>
                    <a:extLst>
                      <a:ext uri="{0D108BD9-81ED-4DB2-BD59-A6C34878D82A}">
                        <a16:rowId xmlns:a16="http://schemas.microsoft.com/office/drawing/2014/main" val="10002"/>
                      </a:ext>
                    </a:extLst>
                  </a:tr>
                  <a:tr h="217474">
                    <a:tc>
                      <a:txBody>
                        <a:bodyPr/>
                        <a:lstStyle/>
                        <a:p>
                          <a:pPr marL="0" marR="0">
                            <a:lnSpc>
                              <a:spcPct val="115000"/>
                            </a:lnSpc>
                            <a:spcBef>
                              <a:spcPts val="0"/>
                            </a:spcBef>
                            <a:spcAft>
                              <a:spcPts val="0"/>
                            </a:spcAft>
                          </a:pPr>
                          <a:r>
                            <a:rPr lang="en-IN" sz="1100">
                              <a:effectLst/>
                            </a:rPr>
                            <a:t>15-17</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16</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9</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-1</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-9</a:t>
                          </a:r>
                          <a:endParaRPr lang="en-US" sz="1100">
                            <a:effectLst/>
                            <a:latin typeface="Calibri"/>
                            <a:ea typeface="Times New Roman"/>
                            <a:cs typeface="Times New Roman"/>
                          </a:endParaRPr>
                        </a:p>
                      </a:txBody>
                      <a:tcPr marL="68580" marR="68580" marT="0" marB="0"/>
                    </a:tc>
                    <a:extLst>
                      <a:ext uri="{0D108BD9-81ED-4DB2-BD59-A6C34878D82A}">
                        <a16:rowId xmlns:a16="http://schemas.microsoft.com/office/drawing/2014/main" val="10003"/>
                      </a:ext>
                    </a:extLst>
                  </a:tr>
                  <a:tr h="217474">
                    <a:tc>
                      <a:txBody>
                        <a:bodyPr/>
                        <a:lstStyle/>
                        <a:p>
                          <a:pPr marL="0" marR="0">
                            <a:lnSpc>
                              <a:spcPct val="115000"/>
                            </a:lnSpc>
                            <a:spcBef>
                              <a:spcPts val="0"/>
                            </a:spcBef>
                            <a:spcAft>
                              <a:spcPts val="0"/>
                            </a:spcAft>
                          </a:pPr>
                          <a:r>
                            <a:rPr lang="en-IN" sz="1100">
                              <a:effectLst/>
                            </a:rPr>
                            <a:t>17-19</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18</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13</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0</a:t>
                          </a:r>
                          <a:endParaRPr lang="en-US" sz="1100">
                            <a:effectLst/>
                            <a:latin typeface="Calibri"/>
                            <a:ea typeface="Times New Roman"/>
                            <a:cs typeface="Times New Roman"/>
                          </a:endParaRPr>
                        </a:p>
                      </a:txBody>
                      <a:tcPr marL="68580" marR="68580" marT="0" marB="0"/>
                    </a:tc>
                    <a:extLst>
                      <a:ext uri="{0D108BD9-81ED-4DB2-BD59-A6C34878D82A}">
                        <a16:rowId xmlns:a16="http://schemas.microsoft.com/office/drawing/2014/main" val="10004"/>
                      </a:ext>
                    </a:extLst>
                  </a:tr>
                  <a:tr h="217474">
                    <a:tc>
                      <a:txBody>
                        <a:bodyPr/>
                        <a:lstStyle/>
                        <a:p>
                          <a:pPr marL="0" marR="0">
                            <a:lnSpc>
                              <a:spcPct val="115000"/>
                            </a:lnSpc>
                            <a:spcBef>
                              <a:spcPts val="0"/>
                            </a:spcBef>
                            <a:spcAft>
                              <a:spcPts val="0"/>
                            </a:spcAft>
                          </a:pPr>
                          <a:r>
                            <a:rPr lang="en-IN" sz="1100">
                              <a:effectLst/>
                            </a:rPr>
                            <a:t>19-21</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20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F</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1</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F</a:t>
                          </a:r>
                          <a:endParaRPr lang="en-US" sz="1100">
                            <a:effectLst/>
                            <a:latin typeface="Calibri"/>
                            <a:ea typeface="Times New Roman"/>
                            <a:cs typeface="Times New Roman"/>
                          </a:endParaRPr>
                        </a:p>
                      </a:txBody>
                      <a:tcPr marL="68580" marR="68580" marT="0" marB="0"/>
                    </a:tc>
                    <a:extLst>
                      <a:ext uri="{0D108BD9-81ED-4DB2-BD59-A6C34878D82A}">
                        <a16:rowId xmlns:a16="http://schemas.microsoft.com/office/drawing/2014/main" val="10005"/>
                      </a:ext>
                    </a:extLst>
                  </a:tr>
                  <a:tr h="217474">
                    <a:tc>
                      <a:txBody>
                        <a:bodyPr/>
                        <a:lstStyle/>
                        <a:p>
                          <a:pPr marL="0" marR="0">
                            <a:lnSpc>
                              <a:spcPct val="115000"/>
                            </a:lnSpc>
                            <a:spcBef>
                              <a:spcPts val="0"/>
                            </a:spcBef>
                            <a:spcAft>
                              <a:spcPts val="0"/>
                            </a:spcAft>
                          </a:pPr>
                          <a:r>
                            <a:rPr lang="en-IN" sz="1100">
                              <a:effectLst/>
                            </a:rPr>
                            <a:t>21-23</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22</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5</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2</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10</a:t>
                          </a:r>
                          <a:endParaRPr lang="en-US" sz="1100">
                            <a:effectLst/>
                            <a:latin typeface="Calibri"/>
                            <a:ea typeface="Times New Roman"/>
                            <a:cs typeface="Times New Roman"/>
                          </a:endParaRPr>
                        </a:p>
                      </a:txBody>
                      <a:tcPr marL="68580" marR="68580" marT="0" marB="0"/>
                    </a:tc>
                    <a:extLst>
                      <a:ext uri="{0D108BD9-81ED-4DB2-BD59-A6C34878D82A}">
                        <a16:rowId xmlns:a16="http://schemas.microsoft.com/office/drawing/2014/main" val="10006"/>
                      </a:ext>
                    </a:extLst>
                  </a:tr>
                  <a:tr h="217474">
                    <a:tc>
                      <a:txBody>
                        <a:bodyPr/>
                        <a:lstStyle/>
                        <a:p>
                          <a:pPr marL="0" marR="0">
                            <a:lnSpc>
                              <a:spcPct val="115000"/>
                            </a:lnSpc>
                            <a:spcBef>
                              <a:spcPts val="0"/>
                            </a:spcBef>
                            <a:spcAft>
                              <a:spcPts val="0"/>
                            </a:spcAft>
                          </a:pPr>
                          <a:r>
                            <a:rPr lang="en-IN" sz="1100">
                              <a:effectLst/>
                            </a:rPr>
                            <a:t>23-25</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24</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4</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3</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12</a:t>
                          </a:r>
                          <a:endParaRPr lang="en-US" sz="1100">
                            <a:effectLst/>
                            <a:latin typeface="Calibri"/>
                            <a:ea typeface="Times New Roman"/>
                            <a:cs typeface="Times New Roman"/>
                          </a:endParaRPr>
                        </a:p>
                      </a:txBody>
                      <a:tcPr marL="68580" marR="68580" marT="0" marB="0"/>
                    </a:tc>
                    <a:extLst>
                      <a:ext uri="{0D108BD9-81ED-4DB2-BD59-A6C34878D82A}">
                        <a16:rowId xmlns:a16="http://schemas.microsoft.com/office/drawing/2014/main" val="10007"/>
                      </a:ext>
                    </a:extLst>
                  </a:tr>
                  <a:tr h="544387">
                    <a:tc>
                      <a:txBody>
                        <a:bodyPr/>
                        <a:lstStyle/>
                        <a:p>
                          <a:pPr marL="0" marR="0">
                            <a:lnSpc>
                              <a:spcPct val="115000"/>
                            </a:lnSpc>
                            <a:spcBef>
                              <a:spcPts val="0"/>
                            </a:spcBef>
                            <a:spcAft>
                              <a:spcPts val="0"/>
                            </a:spcAft>
                          </a:pPr>
                          <a:r>
                            <a:rPr lang="en-IN" sz="1100">
                              <a:effectLst/>
                            </a:rPr>
                            <a:t> </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 </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14:m>
                            <m:oMath xmlns:m="http://schemas.openxmlformats.org/officeDocument/2006/math">
                              <m:nary>
                                <m:naryPr>
                                  <m:chr m:val="∑"/>
                                  <m:limLoc m:val="undOvr"/>
                                  <m:subHide m:val="on"/>
                                  <m:supHide m:val="on"/>
                                  <m:ctrlPr>
                                    <a:rPr lang="en-US" sz="1100" i="1">
                                      <a:effectLst/>
                                      <a:latin typeface="Cambria Math" panose="02040503050406030204" pitchFamily="18" charset="0"/>
                                    </a:rPr>
                                  </m:ctrlPr>
                                </m:naryPr>
                                <m:sub/>
                                <m:sup/>
                                <m:e>
                                  <m:sSub>
                                    <m:sSubPr>
                                      <m:ctrlPr>
                                        <a:rPr lang="en-US" sz="1100" i="1">
                                          <a:effectLst/>
                                          <a:latin typeface="Cambria Math" panose="02040503050406030204" pitchFamily="18" charset="0"/>
                                        </a:rPr>
                                      </m:ctrlPr>
                                    </m:sSubPr>
                                    <m:e>
                                      <m:r>
                                        <a:rPr lang="en-IN" sz="1100">
                                          <a:effectLst/>
                                          <a:latin typeface="Cambria Math"/>
                                        </a:rPr>
                                        <m:t>𝑓</m:t>
                                      </m:r>
                                    </m:e>
                                    <m:sub>
                                      <m:r>
                                        <a:rPr lang="en-IN" sz="1100">
                                          <a:effectLst/>
                                          <a:latin typeface="Cambria Math"/>
                                        </a:rPr>
                                        <m:t>𝑖</m:t>
                                      </m:r>
                                    </m:sub>
                                  </m:sSub>
                                </m:e>
                              </m:nary>
                            </m:oMath>
                          </a14:m>
                          <a:r>
                            <a:rPr lang="en-IN" sz="1100">
                              <a:effectLst/>
                            </a:rPr>
                            <a:t>= 40+ f</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 </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sz="1100" i="1">
                                        <a:effectLst/>
                                        <a:latin typeface="Cambria Math" panose="02040503050406030204" pitchFamily="18" charset="0"/>
                                      </a:rPr>
                                    </m:ctrlPr>
                                  </m:naryPr>
                                  <m:sub/>
                                  <m:sup/>
                                  <m:e>
                                    <m:sSub>
                                      <m:sSubPr>
                                        <m:ctrlPr>
                                          <a:rPr lang="en-US" sz="1100" i="1">
                                            <a:effectLst/>
                                            <a:latin typeface="Cambria Math" panose="02040503050406030204" pitchFamily="18" charset="0"/>
                                          </a:rPr>
                                        </m:ctrlPr>
                                      </m:sSubPr>
                                      <m:e>
                                        <m:r>
                                          <a:rPr lang="en-IN" sz="1100">
                                            <a:effectLst/>
                                            <a:latin typeface="Cambria Math"/>
                                          </a:rPr>
                                          <m:t>𝒇</m:t>
                                        </m:r>
                                      </m:e>
                                      <m:sub>
                                        <m:r>
                                          <a:rPr lang="en-IN" sz="1100">
                                            <a:effectLst/>
                                            <a:latin typeface="Cambria Math"/>
                                          </a:rPr>
                                          <m:t>𝒊</m:t>
                                        </m:r>
                                      </m:sub>
                                    </m:sSub>
                                    <m:sSub>
                                      <m:sSubPr>
                                        <m:ctrlPr>
                                          <a:rPr lang="en-US" sz="1100" i="1">
                                            <a:effectLst/>
                                            <a:latin typeface="Cambria Math" panose="02040503050406030204" pitchFamily="18" charset="0"/>
                                          </a:rPr>
                                        </m:ctrlPr>
                                      </m:sSubPr>
                                      <m:e>
                                        <m:r>
                                          <a:rPr lang="en-IN" sz="1100">
                                            <a:effectLst/>
                                            <a:latin typeface="Cambria Math"/>
                                          </a:rPr>
                                          <m:t>𝑢</m:t>
                                        </m:r>
                                      </m:e>
                                      <m:sub>
                                        <m:r>
                                          <a:rPr lang="en-IN" sz="1100">
                                            <a:effectLst/>
                                            <a:latin typeface="Cambria Math"/>
                                          </a:rPr>
                                          <m:t>𝑖</m:t>
                                        </m:r>
                                      </m:sub>
                                    </m:sSub>
                                    <m:r>
                                      <a:rPr lang="en-IN" sz="1100">
                                        <a:effectLst/>
                                        <a:latin typeface="Cambria Math"/>
                                      </a:rPr>
                                      <m:t>=</m:t>
                                    </m:r>
                                    <m:r>
                                      <a:rPr lang="en-IN" sz="1100">
                                        <a:effectLst/>
                                        <a:latin typeface="Cambria Math"/>
                                      </a:rPr>
                                      <m:t>𝑓</m:t>
                                    </m:r>
                                    <m:r>
                                      <a:rPr lang="en-IN" sz="1100">
                                        <a:effectLst/>
                                        <a:latin typeface="Cambria Math"/>
                                      </a:rPr>
                                      <m:t>−8</m:t>
                                    </m:r>
                                  </m:e>
                                </m:nary>
                              </m:oMath>
                            </m:oMathPara>
                          </a14:m>
                          <a:endParaRPr lang="en-US" sz="1100" dirty="0">
                            <a:effectLst/>
                            <a:latin typeface="Calibri"/>
                            <a:ea typeface="Times New Roman"/>
                            <a:cs typeface="Times New Roman"/>
                          </a:endParaRPr>
                        </a:p>
                      </a:txBody>
                      <a:tcPr marL="68580" marR="68580" marT="0" marB="0"/>
                    </a:tc>
                    <a:extLst>
                      <a:ext uri="{0D108BD9-81ED-4DB2-BD59-A6C34878D82A}">
                        <a16:rowId xmlns:a16="http://schemas.microsoft.com/office/drawing/2014/main" val="10008"/>
                      </a:ext>
                    </a:extLst>
                  </a:tr>
                </a:tbl>
              </a:graphicData>
            </a:graphic>
          </p:graphicFrame>
        </mc:Choice>
        <mc:Fallback>
          <p:graphicFrame>
            <p:nvGraphicFramePr>
              <p:cNvPr id="9" name="Table 8"/>
              <p:cNvGraphicFramePr>
                <a:graphicFrameLocks noGrp="1"/>
              </p:cNvGraphicFramePr>
              <p:nvPr>
                <p:extLst>
                  <p:ext uri="{D42A27DB-BD31-4B8C-83A1-F6EECF244321}">
                    <p14:modId xmlns:a14="http://schemas.microsoft.com/office/drawing/2010/main" xmlns="" xmlns:p14="http://schemas.microsoft.com/office/powerpoint/2010/main" val="1549524130"/>
                  </p:ext>
                </p:extLst>
              </p:nvPr>
            </p:nvGraphicFramePr>
            <p:xfrm>
              <a:off x="1835696" y="1700808"/>
              <a:ext cx="6619319" cy="2365599"/>
            </p:xfrm>
            <a:graphic>
              <a:graphicData uri="http://schemas.openxmlformats.org/drawingml/2006/table">
                <a:tbl>
                  <a:tblPr firstRow="1" firstCol="1" bandRow="1">
                    <a:tableStyleId>{5C22544A-7EE6-4342-B048-85BDC9FD1C3A}</a:tableStyleId>
                  </a:tblPr>
                  <a:tblGrid>
                    <a:gridCol w="1323577"/>
                    <a:gridCol w="1323577"/>
                    <a:gridCol w="1323577"/>
                    <a:gridCol w="1324294"/>
                    <a:gridCol w="1324294"/>
                  </a:tblGrid>
                  <a:tr h="323582">
                    <a:tc>
                      <a:txBody>
                        <a:bodyPr/>
                        <a:lstStyle/>
                        <a:p>
                          <a:pPr marL="0" marR="0">
                            <a:lnSpc>
                              <a:spcPct val="115000"/>
                            </a:lnSpc>
                            <a:spcBef>
                              <a:spcPts val="0"/>
                            </a:spcBef>
                            <a:spcAft>
                              <a:spcPts val="0"/>
                            </a:spcAft>
                          </a:pPr>
                          <a:r>
                            <a:rPr lang="en-IN" sz="1100">
                              <a:effectLst/>
                            </a:rPr>
                            <a:t>Class interval</a:t>
                          </a:r>
                          <a:endParaRPr lang="en-US" sz="1100">
                            <a:effectLst/>
                            <a:latin typeface="Calibri"/>
                            <a:ea typeface="Times New Roman"/>
                            <a:cs typeface="Times New Roman"/>
                          </a:endParaRPr>
                        </a:p>
                      </a:txBody>
                      <a:tcPr marL="68580" marR="68580" marT="0" marB="0"/>
                    </a:tc>
                    <a:tc>
                      <a:txBody>
                        <a:bodyPr/>
                        <a:lstStyle/>
                        <a:p>
                          <a:endParaRPr lang="en-US"/>
                        </a:p>
                      </a:txBody>
                      <a:tcPr marL="68580" marR="68580" marT="0" marB="0">
                        <a:blipFill rotWithShape="1">
                          <a:blip r:embed="rId3"/>
                          <a:stretch>
                            <a:fillRect l="-100000" t="-7547" r="-300461" b="-871698"/>
                          </a:stretch>
                        </a:blipFill>
                      </a:tcPr>
                    </a:tc>
                    <a:tc>
                      <a:txBody>
                        <a:bodyPr/>
                        <a:lstStyle/>
                        <a:p>
                          <a:endParaRPr lang="en-US"/>
                        </a:p>
                      </a:txBody>
                      <a:tcPr marL="68580" marR="68580" marT="0" marB="0">
                        <a:blipFill rotWithShape="1">
                          <a:blip r:embed="rId3"/>
                          <a:stretch>
                            <a:fillRect l="-200000" t="-7547" r="-200461" b="-871698"/>
                          </a:stretch>
                        </a:blipFill>
                      </a:tcPr>
                    </a:tc>
                    <a:tc>
                      <a:txBody>
                        <a:bodyPr/>
                        <a:lstStyle/>
                        <a:p>
                          <a:endParaRPr lang="en-US"/>
                        </a:p>
                      </a:txBody>
                      <a:tcPr marL="68580" marR="68580" marT="0" marB="0">
                        <a:blipFill rotWithShape="1">
                          <a:blip r:embed="rId3"/>
                          <a:stretch>
                            <a:fillRect l="-298624" t="-7547" r="-99541" b="-871698"/>
                          </a:stretch>
                        </a:blipFill>
                      </a:tcPr>
                    </a:tc>
                    <a:tc>
                      <a:txBody>
                        <a:bodyPr/>
                        <a:lstStyle/>
                        <a:p>
                          <a:endParaRPr lang="en-US"/>
                        </a:p>
                      </a:txBody>
                      <a:tcPr marL="68580" marR="68580" marT="0" marB="0">
                        <a:blipFill rotWithShape="1">
                          <a:blip r:embed="rId3"/>
                          <a:stretch>
                            <a:fillRect l="-400461" t="-7547" b="-871698"/>
                          </a:stretch>
                        </a:blipFill>
                      </a:tcPr>
                    </a:tc>
                  </a:tr>
                  <a:tr h="192786">
                    <a:tc>
                      <a:txBody>
                        <a:bodyPr/>
                        <a:lstStyle/>
                        <a:p>
                          <a:pPr marL="0" marR="0">
                            <a:lnSpc>
                              <a:spcPct val="115000"/>
                            </a:lnSpc>
                            <a:spcBef>
                              <a:spcPts val="0"/>
                            </a:spcBef>
                            <a:spcAft>
                              <a:spcPts val="0"/>
                            </a:spcAft>
                          </a:pPr>
                          <a:r>
                            <a:rPr lang="en-IN" sz="1100">
                              <a:effectLst/>
                            </a:rPr>
                            <a:t>11-13</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12</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3</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-3</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-9</a:t>
                          </a:r>
                          <a:endParaRPr lang="en-US" sz="1100">
                            <a:effectLst/>
                            <a:latin typeface="Calibri"/>
                            <a:ea typeface="Times New Roman"/>
                            <a:cs typeface="Times New Roman"/>
                          </a:endParaRPr>
                        </a:p>
                      </a:txBody>
                      <a:tcPr marL="68580" marR="68580" marT="0" marB="0"/>
                    </a:tc>
                  </a:tr>
                  <a:tr h="217474">
                    <a:tc>
                      <a:txBody>
                        <a:bodyPr/>
                        <a:lstStyle/>
                        <a:p>
                          <a:pPr marL="0" marR="0">
                            <a:lnSpc>
                              <a:spcPct val="115000"/>
                            </a:lnSpc>
                            <a:spcBef>
                              <a:spcPts val="0"/>
                            </a:spcBef>
                            <a:spcAft>
                              <a:spcPts val="0"/>
                            </a:spcAft>
                          </a:pPr>
                          <a:r>
                            <a:rPr lang="en-IN" sz="1100">
                              <a:effectLst/>
                            </a:rPr>
                            <a:t>13-15</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14</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6</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-2</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-12</a:t>
                          </a:r>
                          <a:endParaRPr lang="en-US" sz="1100">
                            <a:effectLst/>
                            <a:latin typeface="Calibri"/>
                            <a:ea typeface="Times New Roman"/>
                            <a:cs typeface="Times New Roman"/>
                          </a:endParaRPr>
                        </a:p>
                      </a:txBody>
                      <a:tcPr marL="68580" marR="68580" marT="0" marB="0"/>
                    </a:tc>
                  </a:tr>
                  <a:tr h="217474">
                    <a:tc>
                      <a:txBody>
                        <a:bodyPr/>
                        <a:lstStyle/>
                        <a:p>
                          <a:pPr marL="0" marR="0">
                            <a:lnSpc>
                              <a:spcPct val="115000"/>
                            </a:lnSpc>
                            <a:spcBef>
                              <a:spcPts val="0"/>
                            </a:spcBef>
                            <a:spcAft>
                              <a:spcPts val="0"/>
                            </a:spcAft>
                          </a:pPr>
                          <a:r>
                            <a:rPr lang="en-IN" sz="1100">
                              <a:effectLst/>
                            </a:rPr>
                            <a:t>15-17</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16</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9</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-1</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-9</a:t>
                          </a:r>
                          <a:endParaRPr lang="en-US" sz="1100">
                            <a:effectLst/>
                            <a:latin typeface="Calibri"/>
                            <a:ea typeface="Times New Roman"/>
                            <a:cs typeface="Times New Roman"/>
                          </a:endParaRPr>
                        </a:p>
                      </a:txBody>
                      <a:tcPr marL="68580" marR="68580" marT="0" marB="0"/>
                    </a:tc>
                  </a:tr>
                  <a:tr h="217474">
                    <a:tc>
                      <a:txBody>
                        <a:bodyPr/>
                        <a:lstStyle/>
                        <a:p>
                          <a:pPr marL="0" marR="0">
                            <a:lnSpc>
                              <a:spcPct val="115000"/>
                            </a:lnSpc>
                            <a:spcBef>
                              <a:spcPts val="0"/>
                            </a:spcBef>
                            <a:spcAft>
                              <a:spcPts val="0"/>
                            </a:spcAft>
                          </a:pPr>
                          <a:r>
                            <a:rPr lang="en-IN" sz="1100">
                              <a:effectLst/>
                            </a:rPr>
                            <a:t>17-19</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18</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13</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0</a:t>
                          </a:r>
                          <a:endParaRPr lang="en-US" sz="1100">
                            <a:effectLst/>
                            <a:latin typeface="Calibri"/>
                            <a:ea typeface="Times New Roman"/>
                            <a:cs typeface="Times New Roman"/>
                          </a:endParaRPr>
                        </a:p>
                      </a:txBody>
                      <a:tcPr marL="68580" marR="68580" marT="0" marB="0"/>
                    </a:tc>
                  </a:tr>
                  <a:tr h="217474">
                    <a:tc>
                      <a:txBody>
                        <a:bodyPr/>
                        <a:lstStyle/>
                        <a:p>
                          <a:pPr marL="0" marR="0">
                            <a:lnSpc>
                              <a:spcPct val="115000"/>
                            </a:lnSpc>
                            <a:spcBef>
                              <a:spcPts val="0"/>
                            </a:spcBef>
                            <a:spcAft>
                              <a:spcPts val="0"/>
                            </a:spcAft>
                          </a:pPr>
                          <a:r>
                            <a:rPr lang="en-IN" sz="1100">
                              <a:effectLst/>
                            </a:rPr>
                            <a:t>19-21</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20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F</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1</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F</a:t>
                          </a:r>
                          <a:endParaRPr lang="en-US" sz="1100">
                            <a:effectLst/>
                            <a:latin typeface="Calibri"/>
                            <a:ea typeface="Times New Roman"/>
                            <a:cs typeface="Times New Roman"/>
                          </a:endParaRPr>
                        </a:p>
                      </a:txBody>
                      <a:tcPr marL="68580" marR="68580" marT="0" marB="0"/>
                    </a:tc>
                  </a:tr>
                  <a:tr h="217474">
                    <a:tc>
                      <a:txBody>
                        <a:bodyPr/>
                        <a:lstStyle/>
                        <a:p>
                          <a:pPr marL="0" marR="0">
                            <a:lnSpc>
                              <a:spcPct val="115000"/>
                            </a:lnSpc>
                            <a:spcBef>
                              <a:spcPts val="0"/>
                            </a:spcBef>
                            <a:spcAft>
                              <a:spcPts val="0"/>
                            </a:spcAft>
                          </a:pPr>
                          <a:r>
                            <a:rPr lang="en-IN" sz="1100">
                              <a:effectLst/>
                            </a:rPr>
                            <a:t>21-23</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22</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5</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2</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10</a:t>
                          </a:r>
                          <a:endParaRPr lang="en-US" sz="1100">
                            <a:effectLst/>
                            <a:latin typeface="Calibri"/>
                            <a:ea typeface="Times New Roman"/>
                            <a:cs typeface="Times New Roman"/>
                          </a:endParaRPr>
                        </a:p>
                      </a:txBody>
                      <a:tcPr marL="68580" marR="68580" marT="0" marB="0"/>
                    </a:tc>
                  </a:tr>
                  <a:tr h="217474">
                    <a:tc>
                      <a:txBody>
                        <a:bodyPr/>
                        <a:lstStyle/>
                        <a:p>
                          <a:pPr marL="0" marR="0">
                            <a:lnSpc>
                              <a:spcPct val="115000"/>
                            </a:lnSpc>
                            <a:spcBef>
                              <a:spcPts val="0"/>
                            </a:spcBef>
                            <a:spcAft>
                              <a:spcPts val="0"/>
                            </a:spcAft>
                          </a:pPr>
                          <a:r>
                            <a:rPr lang="en-IN" sz="1100">
                              <a:effectLst/>
                            </a:rPr>
                            <a:t>23-25</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24</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4</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3</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12</a:t>
                          </a:r>
                          <a:endParaRPr lang="en-US" sz="1100">
                            <a:effectLst/>
                            <a:latin typeface="Calibri"/>
                            <a:ea typeface="Times New Roman"/>
                            <a:cs typeface="Times New Roman"/>
                          </a:endParaRPr>
                        </a:p>
                      </a:txBody>
                      <a:tcPr marL="68580" marR="68580" marT="0" marB="0"/>
                    </a:tc>
                  </a:tr>
                  <a:tr h="544387">
                    <a:tc>
                      <a:txBody>
                        <a:bodyPr/>
                        <a:lstStyle/>
                        <a:p>
                          <a:pPr marL="0" marR="0">
                            <a:lnSpc>
                              <a:spcPct val="115000"/>
                            </a:lnSpc>
                            <a:spcBef>
                              <a:spcPts val="0"/>
                            </a:spcBef>
                            <a:spcAft>
                              <a:spcPts val="0"/>
                            </a:spcAft>
                          </a:pPr>
                          <a:r>
                            <a:rPr lang="en-IN" sz="1100">
                              <a:effectLst/>
                            </a:rPr>
                            <a:t> </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 </a:t>
                          </a:r>
                          <a:endParaRPr lang="en-US" sz="1100">
                            <a:effectLst/>
                            <a:latin typeface="Calibri"/>
                            <a:ea typeface="Times New Roman"/>
                            <a:cs typeface="Times New Roman"/>
                          </a:endParaRPr>
                        </a:p>
                      </a:txBody>
                      <a:tcPr marL="68580" marR="68580" marT="0" marB="0"/>
                    </a:tc>
                    <a:tc>
                      <a:txBody>
                        <a:bodyPr/>
                        <a:lstStyle/>
                        <a:p>
                          <a:endParaRPr lang="en-US"/>
                        </a:p>
                      </a:txBody>
                      <a:tcPr marL="68580" marR="68580" marT="0" marB="0">
                        <a:blipFill rotWithShape="1">
                          <a:blip r:embed="rId3"/>
                          <a:stretch>
                            <a:fillRect l="-200000" t="-340449" r="-200461" b="-142697"/>
                          </a:stretch>
                        </a:blipFill>
                      </a:tcPr>
                    </a:tc>
                    <a:tc>
                      <a:txBody>
                        <a:bodyPr/>
                        <a:lstStyle/>
                        <a:p>
                          <a:pPr marL="0" marR="0">
                            <a:lnSpc>
                              <a:spcPct val="115000"/>
                            </a:lnSpc>
                            <a:spcBef>
                              <a:spcPts val="0"/>
                            </a:spcBef>
                            <a:spcAft>
                              <a:spcPts val="0"/>
                            </a:spcAft>
                          </a:pPr>
                          <a:r>
                            <a:rPr lang="en-IN" sz="1100">
                              <a:effectLst/>
                            </a:rPr>
                            <a:t> </a:t>
                          </a:r>
                          <a:endParaRPr lang="en-US" sz="1100">
                            <a:effectLst/>
                            <a:latin typeface="Calibri"/>
                            <a:ea typeface="Times New Roman"/>
                            <a:cs typeface="Times New Roman"/>
                          </a:endParaRPr>
                        </a:p>
                      </a:txBody>
                      <a:tcPr marL="68580" marR="68580" marT="0" marB="0"/>
                    </a:tc>
                    <a:tc>
                      <a:txBody>
                        <a:bodyPr/>
                        <a:lstStyle/>
                        <a:p>
                          <a:endParaRPr lang="en-US"/>
                        </a:p>
                      </a:txBody>
                      <a:tcPr marL="68580" marR="68580" marT="0" marB="0">
                        <a:blipFill rotWithShape="1">
                          <a:blip r:embed="rId3"/>
                          <a:stretch>
                            <a:fillRect l="-400461" t="-340449" b="-142697"/>
                          </a:stretch>
                        </a:blipFill>
                      </a:tcPr>
                    </a:tc>
                  </a:tr>
                </a:tbl>
              </a:graphicData>
            </a:graphic>
          </p:graphicFrame>
        </mc:Fallback>
      </mc:AlternateContent>
      <p:pic>
        <p:nvPicPr>
          <p:cNvPr id="5"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07503" y="5152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53769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xmlns="" Requires="a14">
          <p:sp>
            <p:nvSpPr>
              <p:cNvPr id="3" name="Content Placeholder 2"/>
              <p:cNvSpPr>
                <a:spLocks noGrp="1"/>
              </p:cNvSpPr>
              <p:nvPr>
                <p:ph sz="quarter" idx="1"/>
              </p:nvPr>
            </p:nvSpPr>
            <p:spPr>
              <a:xfrm>
                <a:off x="107504" y="116632"/>
                <a:ext cx="8928992" cy="6624736"/>
              </a:xfrm>
              <a:noFill/>
            </p:spPr>
            <p:txBody>
              <a:bodyPr>
                <a:normAutofit fontScale="77500" lnSpcReduction="20000"/>
              </a:bodyPr>
              <a:lstStyle/>
              <a:p>
                <a:pPr marL="0" indent="0" algn="ctr">
                  <a:buNone/>
                </a:pPr>
                <a:r>
                  <a:rPr lang="en-IN" sz="3600" b="1" dirty="0">
                    <a:solidFill>
                      <a:srgbClr val="FF0000"/>
                    </a:solidFill>
                    <a:effectLst>
                      <a:outerShdw blurRad="38100" dist="38100" dir="2700000" algn="tl">
                        <a:srgbClr val="000000">
                          <a:alpha val="43137"/>
                        </a:srgbClr>
                      </a:outerShdw>
                    </a:effectLst>
                  </a:rPr>
                  <a:t>MODE OF GROUPED DATA</a:t>
                </a:r>
                <a:r>
                  <a:rPr lang="en-IN" sz="2800" b="1" dirty="0">
                    <a:effectLst>
                      <a:outerShdw blurRad="38100" dist="38100" dir="2700000" algn="tl">
                        <a:srgbClr val="000000">
                          <a:alpha val="43137"/>
                        </a:srgbClr>
                      </a:outerShdw>
                    </a:effectLst>
                  </a:rPr>
                  <a:t>.</a:t>
                </a:r>
                <a:endParaRPr lang="en-US" sz="2800" b="1" dirty="0">
                  <a:effectLst>
                    <a:outerShdw blurRad="38100" dist="38100" dir="2700000" algn="tl">
                      <a:srgbClr val="000000">
                        <a:alpha val="43137"/>
                      </a:srgbClr>
                    </a:outerShdw>
                  </a:effectLst>
                </a:endParaRPr>
              </a:p>
              <a:p>
                <a:pPr marL="0" indent="0">
                  <a:buNone/>
                </a:pPr>
                <a:endParaRPr lang="en-US" dirty="0"/>
              </a:p>
              <a:p>
                <a:r>
                  <a:rPr lang="en-IN" dirty="0">
                    <a:effectLst>
                      <a:outerShdw blurRad="38100" dist="38100" dir="2700000" algn="tl">
                        <a:srgbClr val="000000">
                          <a:alpha val="43137"/>
                        </a:srgbClr>
                      </a:outerShdw>
                    </a:effectLst>
                  </a:rPr>
                  <a:t>A  mode is that value among the observations which occurs most often, that is, the value of the observation having the maximum frequency. </a:t>
                </a:r>
                <a:endParaRPr lang="en-US" dirty="0">
                  <a:effectLst>
                    <a:outerShdw blurRad="38100" dist="38100" dir="2700000" algn="tl">
                      <a:srgbClr val="000000">
                        <a:alpha val="43137"/>
                      </a:srgbClr>
                    </a:outerShdw>
                  </a:effectLst>
                </a:endParaRPr>
              </a:p>
              <a:p>
                <a:r>
                  <a:rPr lang="en-IN" dirty="0">
                    <a:effectLst>
                      <a:outerShdw blurRad="38100" dist="38100" dir="2700000" algn="tl">
                        <a:srgbClr val="000000">
                          <a:alpha val="43137"/>
                        </a:srgbClr>
                      </a:outerShdw>
                    </a:effectLst>
                  </a:rPr>
                  <a:t>Further, we  discussed finding the mode of ungrouped data. Here, we shall discuss ways of obtaining a mode of grouped data. It is possible that more than one value may have the same maximum frequency. In such situations, the data is said to be multimodal. Though grouped data can also be multimodal, we shall restrict ourselves to problems having a single mode only.</a:t>
                </a:r>
                <a:endParaRPr lang="en-US" dirty="0">
                  <a:effectLst>
                    <a:outerShdw blurRad="38100" dist="38100" dir="2700000" algn="tl">
                      <a:srgbClr val="000000">
                        <a:alpha val="43137"/>
                      </a:srgbClr>
                    </a:outerShdw>
                  </a:effectLst>
                </a:endParaRPr>
              </a:p>
              <a:p>
                <a:r>
                  <a:rPr lang="en-IN" dirty="0">
                    <a:effectLst>
                      <a:outerShdw blurRad="38100" dist="38100" dir="2700000" algn="tl">
                        <a:srgbClr val="000000">
                          <a:alpha val="43137"/>
                        </a:srgbClr>
                      </a:outerShdw>
                    </a:effectLst>
                  </a:rPr>
                  <a:t>In a grouped frequency distribution, it is not possible to determine the mode by looking at the frequencies. Here, we can only locate a class with the maximum frequency, called the </a:t>
                </a:r>
                <a:r>
                  <a:rPr lang="en-IN" b="1" dirty="0">
                    <a:effectLst>
                      <a:outerShdw blurRad="38100" dist="38100" dir="2700000" algn="tl">
                        <a:srgbClr val="000000">
                          <a:alpha val="43137"/>
                        </a:srgbClr>
                      </a:outerShdw>
                    </a:effectLst>
                  </a:rPr>
                  <a:t>modal class</a:t>
                </a:r>
                <a:r>
                  <a:rPr lang="en-IN" dirty="0">
                    <a:effectLst>
                      <a:outerShdw blurRad="38100" dist="38100" dir="2700000" algn="tl">
                        <a:srgbClr val="000000">
                          <a:alpha val="43137"/>
                        </a:srgbClr>
                      </a:outerShdw>
                    </a:effectLst>
                  </a:rPr>
                  <a:t>. The mode is a value inside the modal class, and is given by the formula:</a:t>
                </a:r>
                <a:endParaRPr lang="en-US" dirty="0">
                  <a:effectLst>
                    <a:outerShdw blurRad="38100" dist="38100" dir="2700000" algn="tl">
                      <a:srgbClr val="000000">
                        <a:alpha val="43137"/>
                      </a:srgbClr>
                    </a:outerShdw>
                  </a:effectLst>
                </a:endParaRPr>
              </a:p>
              <a:p>
                <a:pPr marL="0" indent="0">
                  <a:buNone/>
                </a:pPr>
                <a:endParaRPr lang="en-US" dirty="0">
                  <a:effectLst>
                    <a:outerShdw blurRad="38100" dist="38100" dir="2700000" algn="tl">
                      <a:srgbClr val="000000">
                        <a:alpha val="43137"/>
                      </a:srgbClr>
                    </a:outerShdw>
                  </a:effectLst>
                </a:endParaRPr>
              </a:p>
              <a:p>
                <a:r>
                  <a:rPr lang="en-IN" b="1" dirty="0">
                    <a:effectLst>
                      <a:outerShdw blurRad="38100" dist="38100" dir="2700000" algn="tl">
                        <a:srgbClr val="000000">
                          <a:alpha val="43137"/>
                        </a:srgbClr>
                      </a:outerShdw>
                    </a:effectLst>
                  </a:rPr>
                  <a:t>Mode = </a:t>
                </a:r>
                <a:r>
                  <a:rPr lang="en-IN" b="1" i="1" dirty="0">
                    <a:effectLst>
                      <a:outerShdw blurRad="38100" dist="38100" dir="2700000" algn="tl">
                        <a:srgbClr val="000000">
                          <a:alpha val="43137"/>
                        </a:srgbClr>
                      </a:outerShdw>
                    </a:effectLst>
                  </a:rPr>
                  <a:t>l</a:t>
                </a:r>
                <a:r>
                  <a:rPr lang="en-IN" b="1" dirty="0">
                    <a:effectLst>
                      <a:outerShdw blurRad="38100" dist="38100" dir="2700000" algn="tl">
                        <a:srgbClr val="000000">
                          <a:alpha val="43137"/>
                        </a:srgbClr>
                      </a:outerShdw>
                    </a:effectLst>
                  </a:rPr>
                  <a:t>+ </a:t>
                </a:r>
                <a14:m>
                  <m:oMath xmlns:m="http://schemas.openxmlformats.org/officeDocument/2006/math">
                    <m:d>
                      <m:dPr>
                        <m:begChr m:val="{"/>
                        <m:endChr m:val="}"/>
                        <m:ctrlPr>
                          <a:rPr lang="en-US" b="1" i="1">
                            <a:effectLst>
                              <a:outerShdw blurRad="38100" dist="38100" dir="2700000" algn="tl">
                                <a:srgbClr val="000000">
                                  <a:alpha val="43137"/>
                                </a:srgbClr>
                              </a:outerShdw>
                            </a:effectLst>
                            <a:latin typeface="Cambria Math" panose="02040503050406030204" pitchFamily="18" charset="0"/>
                          </a:rPr>
                        </m:ctrlPr>
                      </m:dPr>
                      <m:e>
                        <m:f>
                          <m:fPr>
                            <m:ctrlPr>
                              <a:rPr lang="en-US" b="1" i="1">
                                <a:effectLst>
                                  <a:outerShdw blurRad="38100" dist="38100" dir="2700000" algn="tl">
                                    <a:srgbClr val="000000">
                                      <a:alpha val="43137"/>
                                    </a:srgbClr>
                                  </a:outerShdw>
                                </a:effectLst>
                                <a:latin typeface="Cambria Math" panose="02040503050406030204" pitchFamily="18" charset="0"/>
                              </a:rPr>
                            </m:ctrlPr>
                          </m:fPr>
                          <m:num>
                            <m:sSub>
                              <m:sSubPr>
                                <m:ctrlPr>
                                  <a:rPr lang="en-US" b="1" i="1">
                                    <a:effectLst>
                                      <a:outerShdw blurRad="38100" dist="38100" dir="2700000" algn="tl">
                                        <a:srgbClr val="000000">
                                          <a:alpha val="43137"/>
                                        </a:srgbClr>
                                      </a:outerShdw>
                                    </a:effectLst>
                                    <a:latin typeface="Cambria Math" panose="02040503050406030204" pitchFamily="18" charset="0"/>
                                  </a:rPr>
                                </m:ctrlPr>
                              </m:sSubPr>
                              <m:e>
                                <m:r>
                                  <a:rPr lang="en-IN" b="1" i="1">
                                    <a:effectLst>
                                      <a:outerShdw blurRad="38100" dist="38100" dir="2700000" algn="tl">
                                        <a:srgbClr val="000000">
                                          <a:alpha val="43137"/>
                                        </a:srgbClr>
                                      </a:outerShdw>
                                    </a:effectLst>
                                    <a:latin typeface="Cambria Math"/>
                                  </a:rPr>
                                  <m:t>𝒇</m:t>
                                </m:r>
                              </m:e>
                              <m:sub>
                                <m:r>
                                  <a:rPr lang="en-IN" b="1" i="1">
                                    <a:effectLst>
                                      <a:outerShdw blurRad="38100" dist="38100" dir="2700000" algn="tl">
                                        <a:srgbClr val="000000">
                                          <a:alpha val="43137"/>
                                        </a:srgbClr>
                                      </a:outerShdw>
                                    </a:effectLst>
                                    <a:latin typeface="Cambria Math"/>
                                  </a:rPr>
                                  <m:t>𝟏</m:t>
                                </m:r>
                              </m:sub>
                            </m:sSub>
                            <m:r>
                              <a:rPr lang="en-IN" b="1" i="1">
                                <a:effectLst>
                                  <a:outerShdw blurRad="38100" dist="38100" dir="2700000" algn="tl">
                                    <a:srgbClr val="000000">
                                      <a:alpha val="43137"/>
                                    </a:srgbClr>
                                  </a:outerShdw>
                                </a:effectLst>
                                <a:latin typeface="Cambria Math"/>
                              </a:rPr>
                              <m:t>−</m:t>
                            </m:r>
                            <m:sSub>
                              <m:sSubPr>
                                <m:ctrlPr>
                                  <a:rPr lang="en-US" b="1" i="1">
                                    <a:effectLst>
                                      <a:outerShdw blurRad="38100" dist="38100" dir="2700000" algn="tl">
                                        <a:srgbClr val="000000">
                                          <a:alpha val="43137"/>
                                        </a:srgbClr>
                                      </a:outerShdw>
                                    </a:effectLst>
                                    <a:latin typeface="Cambria Math" panose="02040503050406030204" pitchFamily="18" charset="0"/>
                                  </a:rPr>
                                </m:ctrlPr>
                              </m:sSubPr>
                              <m:e>
                                <m:r>
                                  <a:rPr lang="en-IN" b="1" i="1">
                                    <a:effectLst>
                                      <a:outerShdw blurRad="38100" dist="38100" dir="2700000" algn="tl">
                                        <a:srgbClr val="000000">
                                          <a:alpha val="43137"/>
                                        </a:srgbClr>
                                      </a:outerShdw>
                                    </a:effectLst>
                                    <a:latin typeface="Cambria Math"/>
                                  </a:rPr>
                                  <m:t>𝒇</m:t>
                                </m:r>
                              </m:e>
                              <m:sub>
                                <m:r>
                                  <a:rPr lang="en-IN" b="1" i="1">
                                    <a:effectLst>
                                      <a:outerShdw blurRad="38100" dist="38100" dir="2700000" algn="tl">
                                        <a:srgbClr val="000000">
                                          <a:alpha val="43137"/>
                                        </a:srgbClr>
                                      </a:outerShdw>
                                    </a:effectLst>
                                    <a:latin typeface="Cambria Math"/>
                                  </a:rPr>
                                  <m:t>𝟎</m:t>
                                </m:r>
                              </m:sub>
                            </m:sSub>
                          </m:num>
                          <m:den>
                            <m:r>
                              <a:rPr lang="en-IN" b="1" i="1">
                                <a:effectLst>
                                  <a:outerShdw blurRad="38100" dist="38100" dir="2700000" algn="tl">
                                    <a:srgbClr val="000000">
                                      <a:alpha val="43137"/>
                                    </a:srgbClr>
                                  </a:outerShdw>
                                </a:effectLst>
                                <a:latin typeface="Cambria Math"/>
                              </a:rPr>
                              <m:t>𝟐</m:t>
                            </m:r>
                            <m:sSub>
                              <m:sSubPr>
                                <m:ctrlPr>
                                  <a:rPr lang="en-US" b="1" i="1">
                                    <a:effectLst>
                                      <a:outerShdw blurRad="38100" dist="38100" dir="2700000" algn="tl">
                                        <a:srgbClr val="000000">
                                          <a:alpha val="43137"/>
                                        </a:srgbClr>
                                      </a:outerShdw>
                                    </a:effectLst>
                                    <a:latin typeface="Cambria Math" panose="02040503050406030204" pitchFamily="18" charset="0"/>
                                  </a:rPr>
                                </m:ctrlPr>
                              </m:sSubPr>
                              <m:e>
                                <m:r>
                                  <a:rPr lang="en-IN" b="1" i="1">
                                    <a:effectLst>
                                      <a:outerShdw blurRad="38100" dist="38100" dir="2700000" algn="tl">
                                        <a:srgbClr val="000000">
                                          <a:alpha val="43137"/>
                                        </a:srgbClr>
                                      </a:outerShdw>
                                    </a:effectLst>
                                    <a:latin typeface="Cambria Math"/>
                                  </a:rPr>
                                  <m:t>𝒇</m:t>
                                </m:r>
                              </m:e>
                              <m:sub>
                                <m:r>
                                  <a:rPr lang="en-IN" b="1" i="1">
                                    <a:effectLst>
                                      <a:outerShdw blurRad="38100" dist="38100" dir="2700000" algn="tl">
                                        <a:srgbClr val="000000">
                                          <a:alpha val="43137"/>
                                        </a:srgbClr>
                                      </a:outerShdw>
                                    </a:effectLst>
                                    <a:latin typeface="Cambria Math"/>
                                  </a:rPr>
                                  <m:t>𝟏</m:t>
                                </m:r>
                              </m:sub>
                            </m:sSub>
                            <m:r>
                              <a:rPr lang="en-IN" b="1" i="1">
                                <a:effectLst>
                                  <a:outerShdw blurRad="38100" dist="38100" dir="2700000" algn="tl">
                                    <a:srgbClr val="000000">
                                      <a:alpha val="43137"/>
                                    </a:srgbClr>
                                  </a:outerShdw>
                                </a:effectLst>
                                <a:latin typeface="Cambria Math"/>
                              </a:rPr>
                              <m:t>−</m:t>
                            </m:r>
                            <m:sSub>
                              <m:sSubPr>
                                <m:ctrlPr>
                                  <a:rPr lang="en-US" b="1" i="1">
                                    <a:effectLst>
                                      <a:outerShdw blurRad="38100" dist="38100" dir="2700000" algn="tl">
                                        <a:srgbClr val="000000">
                                          <a:alpha val="43137"/>
                                        </a:srgbClr>
                                      </a:outerShdw>
                                    </a:effectLst>
                                    <a:latin typeface="Cambria Math" panose="02040503050406030204" pitchFamily="18" charset="0"/>
                                  </a:rPr>
                                </m:ctrlPr>
                              </m:sSubPr>
                              <m:e>
                                <m:r>
                                  <a:rPr lang="en-IN" b="1" i="1">
                                    <a:effectLst>
                                      <a:outerShdw blurRad="38100" dist="38100" dir="2700000" algn="tl">
                                        <a:srgbClr val="000000">
                                          <a:alpha val="43137"/>
                                        </a:srgbClr>
                                      </a:outerShdw>
                                    </a:effectLst>
                                    <a:latin typeface="Cambria Math"/>
                                  </a:rPr>
                                  <m:t>𝒇</m:t>
                                </m:r>
                              </m:e>
                              <m:sub>
                                <m:r>
                                  <a:rPr lang="en-IN" b="1" i="1">
                                    <a:effectLst>
                                      <a:outerShdw blurRad="38100" dist="38100" dir="2700000" algn="tl">
                                        <a:srgbClr val="000000">
                                          <a:alpha val="43137"/>
                                        </a:srgbClr>
                                      </a:outerShdw>
                                    </a:effectLst>
                                    <a:latin typeface="Cambria Math"/>
                                  </a:rPr>
                                  <m:t>𝟎</m:t>
                                </m:r>
                              </m:sub>
                            </m:sSub>
                            <m:r>
                              <a:rPr lang="en-IN" b="1" i="1">
                                <a:effectLst>
                                  <a:outerShdw blurRad="38100" dist="38100" dir="2700000" algn="tl">
                                    <a:srgbClr val="000000">
                                      <a:alpha val="43137"/>
                                    </a:srgbClr>
                                  </a:outerShdw>
                                </a:effectLst>
                                <a:latin typeface="Cambria Math"/>
                              </a:rPr>
                              <m:t>−</m:t>
                            </m:r>
                            <m:sSub>
                              <m:sSubPr>
                                <m:ctrlPr>
                                  <a:rPr lang="en-US" b="1" i="1">
                                    <a:effectLst>
                                      <a:outerShdw blurRad="38100" dist="38100" dir="2700000" algn="tl">
                                        <a:srgbClr val="000000">
                                          <a:alpha val="43137"/>
                                        </a:srgbClr>
                                      </a:outerShdw>
                                    </a:effectLst>
                                    <a:latin typeface="Cambria Math" panose="02040503050406030204" pitchFamily="18" charset="0"/>
                                  </a:rPr>
                                </m:ctrlPr>
                              </m:sSubPr>
                              <m:e>
                                <m:r>
                                  <a:rPr lang="en-IN" b="1" i="1">
                                    <a:effectLst>
                                      <a:outerShdw blurRad="38100" dist="38100" dir="2700000" algn="tl">
                                        <a:srgbClr val="000000">
                                          <a:alpha val="43137"/>
                                        </a:srgbClr>
                                      </a:outerShdw>
                                    </a:effectLst>
                                    <a:latin typeface="Cambria Math"/>
                                  </a:rPr>
                                  <m:t>𝒇</m:t>
                                </m:r>
                              </m:e>
                              <m:sub>
                                <m:r>
                                  <a:rPr lang="en-IN" b="1" i="1">
                                    <a:effectLst>
                                      <a:outerShdw blurRad="38100" dist="38100" dir="2700000" algn="tl">
                                        <a:srgbClr val="000000">
                                          <a:alpha val="43137"/>
                                        </a:srgbClr>
                                      </a:outerShdw>
                                    </a:effectLst>
                                    <a:latin typeface="Cambria Math"/>
                                  </a:rPr>
                                  <m:t>𝟐</m:t>
                                </m:r>
                              </m:sub>
                            </m:sSub>
                          </m:den>
                        </m:f>
                      </m:e>
                    </m:d>
                    <m:r>
                      <a:rPr lang="en-IN" b="1" i="1">
                        <a:effectLst>
                          <a:outerShdw blurRad="38100" dist="38100" dir="2700000" algn="tl">
                            <a:srgbClr val="000000">
                              <a:alpha val="43137"/>
                            </a:srgbClr>
                          </a:outerShdw>
                        </a:effectLst>
                        <a:latin typeface="Cambria Math"/>
                      </a:rPr>
                      <m:t>×</m:t>
                    </m:r>
                    <m:r>
                      <a:rPr lang="en-IN" b="1" i="1">
                        <a:effectLst>
                          <a:outerShdw blurRad="38100" dist="38100" dir="2700000" algn="tl">
                            <a:srgbClr val="000000">
                              <a:alpha val="43137"/>
                            </a:srgbClr>
                          </a:outerShdw>
                        </a:effectLst>
                        <a:latin typeface="Cambria Math"/>
                      </a:rPr>
                      <m:t>𝒉</m:t>
                    </m:r>
                  </m:oMath>
                </a14:m>
                <a:endParaRPr lang="en-US" b="1" dirty="0">
                  <a:effectLst>
                    <a:outerShdw blurRad="38100" dist="38100" dir="2700000" algn="tl">
                      <a:srgbClr val="000000">
                        <a:alpha val="43137"/>
                      </a:srgbClr>
                    </a:outerShdw>
                  </a:effectLst>
                </a:endParaRPr>
              </a:p>
              <a:p>
                <a:pPr marL="0" indent="0">
                  <a:buNone/>
                </a:pPr>
                <a:r>
                  <a:rPr lang="en-IN" dirty="0">
                    <a:effectLst>
                      <a:outerShdw blurRad="38100" dist="38100" dir="2700000" algn="tl">
                        <a:srgbClr val="000000">
                          <a:alpha val="43137"/>
                        </a:srgbClr>
                      </a:outerShdw>
                    </a:effectLst>
                  </a:rPr>
                  <a:t> </a:t>
                </a:r>
                <a:endParaRPr lang="en-US" dirty="0">
                  <a:effectLst>
                    <a:outerShdw blurRad="38100" dist="38100" dir="2700000" algn="tl">
                      <a:srgbClr val="000000">
                        <a:alpha val="43137"/>
                      </a:srgbClr>
                    </a:outerShdw>
                  </a:effectLst>
                </a:endParaRPr>
              </a:p>
              <a:p>
                <a:pPr marL="0" indent="0">
                  <a:buNone/>
                </a:pPr>
                <a:r>
                  <a:rPr lang="en-IN" dirty="0">
                    <a:effectLst>
                      <a:outerShdw blurRad="38100" dist="38100" dir="2700000" algn="tl">
                        <a:srgbClr val="000000">
                          <a:alpha val="43137"/>
                        </a:srgbClr>
                      </a:outerShdw>
                    </a:effectLst>
                  </a:rPr>
                  <a:t>	where </a:t>
                </a:r>
                <a:r>
                  <a:rPr lang="en-IN" b="1" i="1" dirty="0">
                    <a:effectLst>
                      <a:outerShdw blurRad="38100" dist="38100" dir="2700000" algn="tl">
                        <a:srgbClr val="000000">
                          <a:alpha val="43137"/>
                        </a:srgbClr>
                      </a:outerShdw>
                    </a:effectLst>
                  </a:rPr>
                  <a:t>l</a:t>
                </a:r>
                <a:r>
                  <a:rPr lang="en-IN" dirty="0">
                    <a:effectLst>
                      <a:outerShdw blurRad="38100" dist="38100" dir="2700000" algn="tl">
                        <a:srgbClr val="000000">
                          <a:alpha val="43137"/>
                        </a:srgbClr>
                      </a:outerShdw>
                    </a:effectLst>
                  </a:rPr>
                  <a:t>= lower limit of the modal class,</a:t>
                </a:r>
                <a:endParaRPr lang="en-US" dirty="0">
                  <a:effectLst>
                    <a:outerShdw blurRad="38100" dist="38100" dir="2700000" algn="tl">
                      <a:srgbClr val="000000">
                        <a:alpha val="43137"/>
                      </a:srgbClr>
                    </a:outerShdw>
                  </a:effectLst>
                </a:endParaRPr>
              </a:p>
              <a:p>
                <a:pPr marL="0" indent="0">
                  <a:buNone/>
                </a:pPr>
                <a:r>
                  <a:rPr lang="en-IN" b="1" i="1" dirty="0">
                    <a:effectLst>
                      <a:outerShdw blurRad="38100" dist="38100" dir="2700000" algn="tl">
                        <a:srgbClr val="000000">
                          <a:alpha val="43137"/>
                        </a:srgbClr>
                      </a:outerShdw>
                    </a:effectLst>
                  </a:rPr>
                  <a:t>h</a:t>
                </a:r>
                <a:r>
                  <a:rPr lang="en-IN" dirty="0">
                    <a:effectLst>
                      <a:outerShdw blurRad="38100" dist="38100" dir="2700000" algn="tl">
                        <a:srgbClr val="000000">
                          <a:alpha val="43137"/>
                        </a:srgbClr>
                      </a:outerShdw>
                    </a:effectLst>
                  </a:rPr>
                  <a:t>= size of the class interval (assuming all class sizes to be equal),</a:t>
                </a:r>
                <a:endParaRPr lang="en-US" dirty="0">
                  <a:effectLst>
                    <a:outerShdw blurRad="38100" dist="38100" dir="2700000" algn="tl">
                      <a:srgbClr val="000000">
                        <a:alpha val="43137"/>
                      </a:srgbClr>
                    </a:outerShdw>
                  </a:effectLst>
                </a:endParaRPr>
              </a:p>
              <a:p>
                <a:pPr marL="0" indent="0">
                  <a:buNone/>
                </a:pPr>
                <a:r>
                  <a:rPr lang="en-IN" i="1" dirty="0">
                    <a:effectLst>
                      <a:outerShdw blurRad="38100" dist="38100" dir="2700000" algn="tl">
                        <a:srgbClr val="000000">
                          <a:alpha val="43137"/>
                        </a:srgbClr>
                      </a:outerShdw>
                    </a:effectLst>
                  </a:rPr>
                  <a:t>	f</a:t>
                </a:r>
                <a:r>
                  <a:rPr lang="en-IN" baseline="-25000" dirty="0">
                    <a:effectLst>
                      <a:outerShdw blurRad="38100" dist="38100" dir="2700000" algn="tl">
                        <a:srgbClr val="000000">
                          <a:alpha val="43137"/>
                        </a:srgbClr>
                      </a:outerShdw>
                    </a:effectLst>
                  </a:rPr>
                  <a:t>1</a:t>
                </a:r>
                <a:r>
                  <a:rPr lang="en-IN" dirty="0">
                    <a:effectLst>
                      <a:outerShdw blurRad="38100" dist="38100" dir="2700000" algn="tl">
                        <a:srgbClr val="000000">
                          <a:alpha val="43137"/>
                        </a:srgbClr>
                      </a:outerShdw>
                    </a:effectLst>
                  </a:rPr>
                  <a:t>= frequency of the modal class,</a:t>
                </a:r>
                <a:endParaRPr lang="en-US" dirty="0">
                  <a:effectLst>
                    <a:outerShdw blurRad="38100" dist="38100" dir="2700000" algn="tl">
                      <a:srgbClr val="000000">
                        <a:alpha val="43137"/>
                      </a:srgbClr>
                    </a:outerShdw>
                  </a:effectLst>
                </a:endParaRPr>
              </a:p>
              <a:p>
                <a:pPr marL="0" indent="0">
                  <a:buNone/>
                </a:pPr>
                <a:r>
                  <a:rPr lang="en-IN" i="1" dirty="0">
                    <a:effectLst>
                      <a:outerShdw blurRad="38100" dist="38100" dir="2700000" algn="tl">
                        <a:srgbClr val="000000">
                          <a:alpha val="43137"/>
                        </a:srgbClr>
                      </a:outerShdw>
                    </a:effectLst>
                  </a:rPr>
                  <a:t>	f</a:t>
                </a:r>
                <a:r>
                  <a:rPr lang="en-IN" baseline="-25000" dirty="0">
                    <a:effectLst>
                      <a:outerShdw blurRad="38100" dist="38100" dir="2700000" algn="tl">
                        <a:srgbClr val="000000">
                          <a:alpha val="43137"/>
                        </a:srgbClr>
                      </a:outerShdw>
                    </a:effectLst>
                  </a:rPr>
                  <a:t>0</a:t>
                </a:r>
                <a:r>
                  <a:rPr lang="en-IN" dirty="0">
                    <a:effectLst>
                      <a:outerShdw blurRad="38100" dist="38100" dir="2700000" algn="tl">
                        <a:srgbClr val="000000">
                          <a:alpha val="43137"/>
                        </a:srgbClr>
                      </a:outerShdw>
                    </a:effectLst>
                  </a:rPr>
                  <a:t>= frequency of the class preceding the modal class,</a:t>
                </a:r>
                <a:endParaRPr lang="en-US" dirty="0">
                  <a:effectLst>
                    <a:outerShdw blurRad="38100" dist="38100" dir="2700000" algn="tl">
                      <a:srgbClr val="000000">
                        <a:alpha val="43137"/>
                      </a:srgbClr>
                    </a:outerShdw>
                  </a:effectLst>
                </a:endParaRPr>
              </a:p>
              <a:p>
                <a:pPr marL="0" indent="0">
                  <a:buNone/>
                </a:pPr>
                <a:r>
                  <a:rPr lang="en-IN" i="1" dirty="0">
                    <a:effectLst>
                      <a:outerShdw blurRad="38100" dist="38100" dir="2700000" algn="tl">
                        <a:srgbClr val="000000">
                          <a:alpha val="43137"/>
                        </a:srgbClr>
                      </a:outerShdw>
                    </a:effectLst>
                  </a:rPr>
                  <a:t>	f</a:t>
                </a:r>
                <a:r>
                  <a:rPr lang="en-IN" baseline="-25000" dirty="0">
                    <a:effectLst>
                      <a:outerShdw blurRad="38100" dist="38100" dir="2700000" algn="tl">
                        <a:srgbClr val="000000">
                          <a:alpha val="43137"/>
                        </a:srgbClr>
                      </a:outerShdw>
                    </a:effectLst>
                  </a:rPr>
                  <a:t>2</a:t>
                </a:r>
                <a:r>
                  <a:rPr lang="en-IN" dirty="0">
                    <a:effectLst>
                      <a:outerShdw blurRad="38100" dist="38100" dir="2700000" algn="tl">
                        <a:srgbClr val="000000">
                          <a:alpha val="43137"/>
                        </a:srgbClr>
                      </a:outerShdw>
                    </a:effectLst>
                  </a:rPr>
                  <a:t>= frequency of the class succeeding the modal class.</a:t>
                </a:r>
                <a:endParaRPr lang="en-US" dirty="0">
                  <a:effectLst>
                    <a:outerShdw blurRad="38100" dist="38100" dir="2700000" algn="tl">
                      <a:srgbClr val="000000">
                        <a:alpha val="43137"/>
                      </a:srgbClr>
                    </a:outerShdw>
                  </a:effectLst>
                </a:endParaRPr>
              </a:p>
              <a:p>
                <a:pPr marL="0" indent="0">
                  <a:buNone/>
                </a:pPr>
                <a:r>
                  <a:rPr lang="en-IN" dirty="0">
                    <a:effectLst>
                      <a:outerShdw blurRad="38100" dist="38100" dir="2700000" algn="tl">
                        <a:srgbClr val="000000">
                          <a:alpha val="43137"/>
                        </a:srgbClr>
                      </a:outerShdw>
                    </a:effectLst>
                  </a:rPr>
                  <a:t>	Let us consider the following examples to illustrate the use of this formula</a:t>
                </a:r>
                <a:r>
                  <a:rPr lang="en-IN" dirty="0"/>
                  <a:t>.</a:t>
                </a:r>
                <a:endParaRPr lang="en-US" dirty="0"/>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sz="quarter" idx="1"/>
              </p:nvPr>
            </p:nvSpPr>
            <p:spPr>
              <a:xfrm>
                <a:off x="107504" y="116632"/>
                <a:ext cx="8928992" cy="6624736"/>
              </a:xfrm>
              <a:blipFill rotWithShape="1">
                <a:blip r:embed="rId2"/>
                <a:stretch>
                  <a:fillRect l="-820" t="-1932" r="-888"/>
                </a:stretch>
              </a:blipFill>
            </p:spPr>
            <p:txBody>
              <a:bodyPr/>
              <a:lstStyle/>
              <a:p>
                <a:r>
                  <a:rPr lang="en-US">
                    <a:noFill/>
                  </a:rPr>
                  <a:t> </a:t>
                </a:r>
              </a:p>
            </p:txBody>
          </p:sp>
        </mc:Fallback>
      </mc:AlternateContent>
      <p:pic>
        <p:nvPicPr>
          <p:cNvPr id="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7503" y="5152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640701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xmlns="" Requires="a14">
          <p:sp>
            <p:nvSpPr>
              <p:cNvPr id="3" name="Content Placeholder 2"/>
              <p:cNvSpPr>
                <a:spLocks noGrp="1"/>
              </p:cNvSpPr>
              <p:nvPr>
                <p:ph sz="quarter" idx="1"/>
              </p:nvPr>
            </p:nvSpPr>
            <p:spPr>
              <a:xfrm>
                <a:off x="107504" y="116632"/>
                <a:ext cx="9036496" cy="6741368"/>
              </a:xfrm>
              <a:noFill/>
            </p:spPr>
            <p:txBody>
              <a:bodyPr>
                <a:normAutofit fontScale="92500" lnSpcReduction="10000"/>
              </a:bodyPr>
              <a:lstStyle/>
              <a:p>
                <a:r>
                  <a:rPr lang="en-IN" b="1" dirty="0"/>
                  <a:t>	Example 1 : </a:t>
                </a:r>
                <a:r>
                  <a:rPr lang="en-IN" dirty="0"/>
                  <a:t>A survey conducted on 20 households in a locality by a 	group of students resulted in the following frequency table for the 	number of family members in a house </a:t>
                </a:r>
                <a:r>
                  <a:rPr lang="en-IN" dirty="0" err="1"/>
                  <a:t>hold.Find</a:t>
                </a:r>
                <a:r>
                  <a:rPr lang="en-IN" dirty="0"/>
                  <a:t>the mode of this data.</a:t>
                </a:r>
                <a:endParaRPr lang="en-US" dirty="0"/>
              </a:p>
              <a:p>
                <a:endParaRPr lang="en-IN" dirty="0"/>
              </a:p>
              <a:p>
                <a:pPr>
                  <a:tabLst>
                    <a:tab pos="1487488" algn="l"/>
                  </a:tabLst>
                </a:pPr>
                <a:endParaRPr lang="en-IN" b="1" dirty="0"/>
              </a:p>
              <a:p>
                <a:pPr>
                  <a:tabLst>
                    <a:tab pos="1487488" algn="l"/>
                  </a:tabLst>
                </a:pPr>
                <a:r>
                  <a:rPr lang="en-IN" b="1" dirty="0"/>
                  <a:t>Solution :</a:t>
                </a:r>
                <a:r>
                  <a:rPr lang="en-IN" dirty="0"/>
                  <a:t>Here the maximum class frequency is 8, and the class 			corresponding to this frequency is (3 – 5). </a:t>
                </a:r>
              </a:p>
              <a:p>
                <a:pPr marL="0" indent="0">
                  <a:buNone/>
                </a:pPr>
                <a:r>
                  <a:rPr lang="en-IN" dirty="0"/>
                  <a:t>	So, the modal class is 3 – 5.Now</a:t>
                </a:r>
                <a:endParaRPr lang="en-US" dirty="0"/>
              </a:p>
              <a:p>
                <a:pPr marL="0" indent="0">
                  <a:buNone/>
                </a:pPr>
                <a:r>
                  <a:rPr lang="en-IN" dirty="0"/>
                  <a:t>	lower limit (</a:t>
                </a:r>
                <a:r>
                  <a:rPr lang="en-IN" i="1" dirty="0"/>
                  <a:t>l </a:t>
                </a:r>
                <a:r>
                  <a:rPr lang="en-IN" dirty="0"/>
                  <a:t>) of modal class = 3, class size (</a:t>
                </a:r>
                <a:r>
                  <a:rPr lang="en-IN" i="1" dirty="0"/>
                  <a:t>h</a:t>
                </a:r>
                <a:r>
                  <a:rPr lang="en-IN" dirty="0"/>
                  <a:t>) = 2</a:t>
                </a:r>
                <a:endParaRPr lang="en-US" dirty="0"/>
              </a:p>
              <a:p>
                <a:pPr marL="0" indent="0">
                  <a:buNone/>
                </a:pPr>
                <a:r>
                  <a:rPr lang="en-IN" dirty="0"/>
                  <a:t>	frequency (</a:t>
                </a:r>
                <a:r>
                  <a:rPr lang="en-IN" i="1" dirty="0"/>
                  <a:t>f</a:t>
                </a:r>
                <a:r>
                  <a:rPr lang="en-IN" baseline="-25000" dirty="0"/>
                  <a:t>1</a:t>
                </a:r>
                <a:r>
                  <a:rPr lang="en-IN" dirty="0"/>
                  <a:t>) of the modal class = 8,</a:t>
                </a:r>
                <a:endParaRPr lang="en-US" dirty="0"/>
              </a:p>
              <a:p>
                <a:pPr marL="0" indent="0">
                  <a:buNone/>
                </a:pPr>
                <a:r>
                  <a:rPr lang="en-IN" dirty="0"/>
                  <a:t>	frequency (</a:t>
                </a:r>
                <a:r>
                  <a:rPr lang="en-IN" i="1" dirty="0"/>
                  <a:t>f</a:t>
                </a:r>
                <a:r>
                  <a:rPr lang="en-IN" baseline="-25000" dirty="0"/>
                  <a:t>0</a:t>
                </a:r>
                <a:r>
                  <a:rPr lang="en-IN" dirty="0"/>
                  <a:t> ) of class preceding the modal class = 7,</a:t>
                </a:r>
                <a:endParaRPr lang="en-US" dirty="0"/>
              </a:p>
              <a:p>
                <a:pPr marL="0" indent="0">
                  <a:buNone/>
                  <a:tabLst>
                    <a:tab pos="1541463" algn="l"/>
                  </a:tabLst>
                </a:pPr>
                <a:r>
                  <a:rPr lang="en-IN" dirty="0"/>
                  <a:t>	frequency (</a:t>
                </a:r>
                <a:r>
                  <a:rPr lang="en-IN" i="1" dirty="0"/>
                  <a:t>f</a:t>
                </a:r>
                <a:r>
                  <a:rPr lang="en-IN" baseline="-25000" dirty="0"/>
                  <a:t>2</a:t>
                </a:r>
                <a:r>
                  <a:rPr lang="en-IN" dirty="0"/>
                  <a:t> ) of class succeeding the modal class = 2.</a:t>
                </a:r>
                <a:endParaRPr lang="en-US" dirty="0"/>
              </a:p>
              <a:p>
                <a:pPr marL="0" indent="0">
                  <a:buNone/>
                </a:pPr>
                <a:r>
                  <a:rPr lang="en-IN" dirty="0"/>
                  <a:t>		Now, let us substitute these values in the formula:</a:t>
                </a:r>
                <a:endParaRPr lang="en-US" dirty="0"/>
              </a:p>
              <a:p>
                <a:pPr marL="0" indent="0">
                  <a:buNone/>
                </a:pPr>
                <a:r>
                  <a:rPr lang="en-IN" dirty="0"/>
                  <a:t> 		Mode = </a:t>
                </a:r>
                <a:r>
                  <a:rPr lang="en-IN" i="1" dirty="0"/>
                  <a:t>l</a:t>
                </a:r>
                <a:r>
                  <a:rPr lang="en-IN" dirty="0"/>
                  <a:t> + </a:t>
                </a:r>
                <a14:m>
                  <m:oMath xmlns:m="http://schemas.openxmlformats.org/officeDocument/2006/math">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IN" i="1">
                                    <a:latin typeface="Cambria Math"/>
                                  </a:rPr>
                                  <m:t>𝑓</m:t>
                                </m:r>
                              </m:e>
                              <m:sub>
                                <m:r>
                                  <a:rPr lang="en-IN" i="1">
                                    <a:latin typeface="Cambria Math"/>
                                  </a:rPr>
                                  <m:t>1</m:t>
                                </m:r>
                              </m:sub>
                            </m:sSub>
                            <m:r>
                              <a:rPr lang="en-IN" i="1">
                                <a:latin typeface="Cambria Math"/>
                              </a:rPr>
                              <m:t>−</m:t>
                            </m:r>
                            <m:sSub>
                              <m:sSubPr>
                                <m:ctrlPr>
                                  <a:rPr lang="en-US" i="1">
                                    <a:latin typeface="Cambria Math" panose="02040503050406030204" pitchFamily="18" charset="0"/>
                                  </a:rPr>
                                </m:ctrlPr>
                              </m:sSubPr>
                              <m:e>
                                <m:r>
                                  <a:rPr lang="en-IN" i="1">
                                    <a:latin typeface="Cambria Math"/>
                                  </a:rPr>
                                  <m:t>𝑓</m:t>
                                </m:r>
                              </m:e>
                              <m:sub>
                                <m:r>
                                  <a:rPr lang="en-IN" i="1">
                                    <a:latin typeface="Cambria Math"/>
                                  </a:rPr>
                                  <m:t>0</m:t>
                                </m:r>
                              </m:sub>
                            </m:sSub>
                          </m:num>
                          <m:den>
                            <m:r>
                              <a:rPr lang="en-IN" i="1">
                                <a:latin typeface="Cambria Math"/>
                              </a:rPr>
                              <m:t>2</m:t>
                            </m:r>
                            <m:sSub>
                              <m:sSubPr>
                                <m:ctrlPr>
                                  <a:rPr lang="en-US" i="1">
                                    <a:latin typeface="Cambria Math" panose="02040503050406030204" pitchFamily="18" charset="0"/>
                                  </a:rPr>
                                </m:ctrlPr>
                              </m:sSubPr>
                              <m:e>
                                <m:r>
                                  <a:rPr lang="en-IN" i="1">
                                    <a:latin typeface="Cambria Math"/>
                                  </a:rPr>
                                  <m:t>𝑓</m:t>
                                </m:r>
                              </m:e>
                              <m:sub>
                                <m:r>
                                  <a:rPr lang="en-IN" i="1">
                                    <a:latin typeface="Cambria Math"/>
                                  </a:rPr>
                                  <m:t>1</m:t>
                                </m:r>
                              </m:sub>
                            </m:sSub>
                            <m:r>
                              <a:rPr lang="en-IN" i="1">
                                <a:latin typeface="Cambria Math"/>
                              </a:rPr>
                              <m:t>−</m:t>
                            </m:r>
                            <m:sSub>
                              <m:sSubPr>
                                <m:ctrlPr>
                                  <a:rPr lang="en-US" i="1">
                                    <a:latin typeface="Cambria Math" panose="02040503050406030204" pitchFamily="18" charset="0"/>
                                  </a:rPr>
                                </m:ctrlPr>
                              </m:sSubPr>
                              <m:e>
                                <m:r>
                                  <a:rPr lang="en-IN" i="1">
                                    <a:latin typeface="Cambria Math"/>
                                  </a:rPr>
                                  <m:t>𝑓</m:t>
                                </m:r>
                              </m:e>
                              <m:sub>
                                <m:r>
                                  <a:rPr lang="en-IN" i="1">
                                    <a:latin typeface="Cambria Math"/>
                                  </a:rPr>
                                  <m:t>0</m:t>
                                </m:r>
                              </m:sub>
                            </m:sSub>
                            <m:r>
                              <a:rPr lang="en-IN" i="1">
                                <a:latin typeface="Cambria Math"/>
                              </a:rPr>
                              <m:t>−</m:t>
                            </m:r>
                            <m:sSub>
                              <m:sSubPr>
                                <m:ctrlPr>
                                  <a:rPr lang="en-US" i="1">
                                    <a:latin typeface="Cambria Math" panose="02040503050406030204" pitchFamily="18" charset="0"/>
                                  </a:rPr>
                                </m:ctrlPr>
                              </m:sSubPr>
                              <m:e>
                                <m:r>
                                  <a:rPr lang="en-IN" i="1">
                                    <a:latin typeface="Cambria Math"/>
                                  </a:rPr>
                                  <m:t>𝑓</m:t>
                                </m:r>
                              </m:e>
                              <m:sub>
                                <m:r>
                                  <a:rPr lang="en-IN" i="1">
                                    <a:latin typeface="Cambria Math"/>
                                  </a:rPr>
                                  <m:t>2</m:t>
                                </m:r>
                              </m:sub>
                            </m:sSub>
                          </m:den>
                        </m:f>
                      </m:e>
                    </m:d>
                    <m:r>
                      <a:rPr lang="en-IN" i="1">
                        <a:latin typeface="Cambria Math"/>
                      </a:rPr>
                      <m:t>×</m:t>
                    </m:r>
                    <m:r>
                      <a:rPr lang="en-IN" i="1">
                        <a:latin typeface="Cambria Math"/>
                      </a:rPr>
                      <m:t>h</m:t>
                    </m:r>
                  </m:oMath>
                </a14:m>
                <a:endParaRPr lang="en-US" dirty="0"/>
              </a:p>
              <a:p>
                <a:pPr marL="0" indent="0">
                  <a:buNone/>
                </a:pPr>
                <a:r>
                  <a:rPr lang="en-IN" dirty="0"/>
                  <a:t>	Mode = </a:t>
                </a:r>
                <a:r>
                  <a:rPr lang="en-IN" i="1" dirty="0"/>
                  <a:t>3</a:t>
                </a:r>
                <a:r>
                  <a:rPr lang="en-IN" dirty="0"/>
                  <a:t> + </a:t>
                </a:r>
                <a14:m>
                  <m:oMath xmlns:m="http://schemas.openxmlformats.org/officeDocument/2006/math">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r>
                              <a:rPr lang="en-IN" i="1">
                                <a:latin typeface="Cambria Math"/>
                              </a:rPr>
                              <m:t>8−7</m:t>
                            </m:r>
                          </m:num>
                          <m:den>
                            <m:r>
                              <a:rPr lang="en-IN" i="1">
                                <a:latin typeface="Cambria Math"/>
                              </a:rPr>
                              <m:t>2×8−7−2</m:t>
                            </m:r>
                          </m:den>
                        </m:f>
                      </m:e>
                    </m:d>
                    <m:r>
                      <a:rPr lang="en-IN" i="1">
                        <a:latin typeface="Cambria Math"/>
                      </a:rPr>
                      <m:t>×2</m:t>
                    </m:r>
                  </m:oMath>
                </a14:m>
                <a:r>
                  <a:rPr lang="en-IN" dirty="0"/>
                  <a:t>   = 3+ </a:t>
                </a:r>
                <a14:m>
                  <m:oMath xmlns:m="http://schemas.openxmlformats.org/officeDocument/2006/math">
                    <m:f>
                      <m:fPr>
                        <m:ctrlPr>
                          <a:rPr lang="en-US" i="1">
                            <a:latin typeface="Cambria Math" panose="02040503050406030204" pitchFamily="18" charset="0"/>
                          </a:rPr>
                        </m:ctrlPr>
                      </m:fPr>
                      <m:num>
                        <m:r>
                          <a:rPr lang="en-IN" i="1">
                            <a:latin typeface="Cambria Math"/>
                          </a:rPr>
                          <m:t>2</m:t>
                        </m:r>
                      </m:num>
                      <m:den>
                        <m:r>
                          <a:rPr lang="en-IN" i="1">
                            <a:latin typeface="Cambria Math"/>
                          </a:rPr>
                          <m:t>7</m:t>
                        </m:r>
                      </m:den>
                    </m:f>
                  </m:oMath>
                </a14:m>
                <a:r>
                  <a:rPr lang="en-IN" dirty="0"/>
                  <a:t>  = 3.286.</a:t>
                </a:r>
                <a:endParaRPr lang="en-US" dirty="0"/>
              </a:p>
              <a:p>
                <a:pPr marL="0" indent="0">
                  <a:buNone/>
                </a:pPr>
                <a:r>
                  <a:rPr lang="en-IN" dirty="0"/>
                  <a:t>		Therefore, the mode of the data above is 3.286.</a:t>
                </a:r>
                <a:endParaRPr lang="en-US" dirty="0"/>
              </a:p>
              <a:p>
                <a:endParaRPr lang="en-IN" dirty="0"/>
              </a:p>
              <a:p>
                <a:endParaRPr lang="en-IN" dirty="0"/>
              </a:p>
              <a:p>
                <a:endParaRPr lang="en-US" dirty="0"/>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sz="quarter" idx="1"/>
              </p:nvPr>
            </p:nvSpPr>
            <p:spPr>
              <a:xfrm>
                <a:off x="107504" y="116632"/>
                <a:ext cx="9036496" cy="6741368"/>
              </a:xfrm>
              <a:blipFill rotWithShape="1">
                <a:blip r:embed="rId2"/>
                <a:stretch>
                  <a:fillRect l="-1080" t="-1175" b="-542"/>
                </a:stretch>
              </a:blipFill>
            </p:spPr>
            <p:txBody>
              <a:bodyPr/>
              <a:lstStyle/>
              <a:p>
                <a:r>
                  <a:rPr lang="en-US">
                    <a:noFill/>
                  </a:rPr>
                  <a:t> </a:t>
                </a:r>
              </a:p>
            </p:txBody>
          </p:sp>
        </mc:Fallback>
      </mc:AlternateContent>
      <p:graphicFrame>
        <p:nvGraphicFramePr>
          <p:cNvPr id="4" name="Table 3"/>
          <p:cNvGraphicFramePr>
            <a:graphicFrameLocks noGrp="1"/>
          </p:cNvGraphicFramePr>
          <p:nvPr>
            <p:extLst>
              <p:ext uri="{D42A27DB-BD31-4B8C-83A1-F6EECF244321}">
                <p14:modId xmlns:p14="http://schemas.microsoft.com/office/powerpoint/2010/main" xmlns="" val="3716450277"/>
              </p:ext>
            </p:extLst>
          </p:nvPr>
        </p:nvGraphicFramePr>
        <p:xfrm>
          <a:off x="467544" y="1268760"/>
          <a:ext cx="8064894" cy="701040"/>
        </p:xfrm>
        <a:graphic>
          <a:graphicData uri="http://schemas.openxmlformats.org/drawingml/2006/table">
            <a:tbl>
              <a:tblPr firstRow="1" firstCol="1" bandRow="1">
                <a:tableStyleId>{5C22544A-7EE6-4342-B048-85BDC9FD1C3A}</a:tableStyleId>
              </a:tblPr>
              <a:tblGrid>
                <a:gridCol w="2088232">
                  <a:extLst>
                    <a:ext uri="{9D8B030D-6E8A-4147-A177-3AD203B41FA5}">
                      <a16:colId xmlns:a16="http://schemas.microsoft.com/office/drawing/2014/main" xmlns="" val="20000"/>
                    </a:ext>
                  </a:extLst>
                </a:gridCol>
                <a:gridCol w="1080120">
                  <a:extLst>
                    <a:ext uri="{9D8B030D-6E8A-4147-A177-3AD203B41FA5}">
                      <a16:colId xmlns:a16="http://schemas.microsoft.com/office/drawing/2014/main" xmlns="" val="20001"/>
                    </a:ext>
                  </a:extLst>
                </a:gridCol>
                <a:gridCol w="1224136">
                  <a:extLst>
                    <a:ext uri="{9D8B030D-6E8A-4147-A177-3AD203B41FA5}">
                      <a16:colId xmlns:a16="http://schemas.microsoft.com/office/drawing/2014/main" xmlns="" val="20002"/>
                    </a:ext>
                  </a:extLst>
                </a:gridCol>
                <a:gridCol w="1296144">
                  <a:extLst>
                    <a:ext uri="{9D8B030D-6E8A-4147-A177-3AD203B41FA5}">
                      <a16:colId xmlns:a16="http://schemas.microsoft.com/office/drawing/2014/main" xmlns="" val="20003"/>
                    </a:ext>
                  </a:extLst>
                </a:gridCol>
                <a:gridCol w="1368152">
                  <a:extLst>
                    <a:ext uri="{9D8B030D-6E8A-4147-A177-3AD203B41FA5}">
                      <a16:colId xmlns:a16="http://schemas.microsoft.com/office/drawing/2014/main" xmlns="" val="20004"/>
                    </a:ext>
                  </a:extLst>
                </a:gridCol>
                <a:gridCol w="1008110">
                  <a:extLst>
                    <a:ext uri="{9D8B030D-6E8A-4147-A177-3AD203B41FA5}">
                      <a16:colId xmlns:a16="http://schemas.microsoft.com/office/drawing/2014/main" xmlns="" val="20005"/>
                    </a:ext>
                  </a:extLst>
                </a:gridCol>
              </a:tblGrid>
              <a:tr h="288032">
                <a:tc>
                  <a:txBody>
                    <a:bodyPr/>
                    <a:lstStyle/>
                    <a:p>
                      <a:pPr marL="0" marR="0">
                        <a:lnSpc>
                          <a:spcPct val="115000"/>
                        </a:lnSpc>
                        <a:spcBef>
                          <a:spcPts val="0"/>
                        </a:spcBef>
                        <a:spcAft>
                          <a:spcPts val="1000"/>
                        </a:spcAft>
                      </a:pPr>
                      <a:r>
                        <a:rPr lang="en-IN" sz="1600" dirty="0">
                          <a:effectLst/>
                        </a:rPr>
                        <a:t>Family size</a:t>
                      </a:r>
                      <a:endParaRPr lang="en-US" sz="16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2000" dirty="0">
                          <a:effectLst/>
                        </a:rPr>
                        <a:t>1-3</a:t>
                      </a:r>
                      <a:endParaRPr lang="en-US" sz="20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2000" dirty="0">
                          <a:effectLst/>
                        </a:rPr>
                        <a:t>3-5</a:t>
                      </a:r>
                      <a:endParaRPr lang="en-US" sz="20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2000">
                          <a:effectLst/>
                        </a:rPr>
                        <a:t>5-7</a:t>
                      </a:r>
                      <a:endParaRPr lang="en-US" sz="20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2000">
                          <a:effectLst/>
                        </a:rPr>
                        <a:t>7- 9</a:t>
                      </a:r>
                      <a:endParaRPr lang="en-US" sz="20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2000">
                          <a:effectLst/>
                        </a:rPr>
                        <a:t>9- 11</a:t>
                      </a:r>
                      <a:endParaRPr lang="en-US" sz="200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0"/>
                  </a:ext>
                </a:extLst>
              </a:tr>
              <a:tr h="288032">
                <a:tc>
                  <a:txBody>
                    <a:bodyPr/>
                    <a:lstStyle/>
                    <a:p>
                      <a:pPr marL="0" marR="0">
                        <a:lnSpc>
                          <a:spcPct val="115000"/>
                        </a:lnSpc>
                        <a:spcBef>
                          <a:spcPts val="0"/>
                        </a:spcBef>
                        <a:spcAft>
                          <a:spcPts val="1000"/>
                        </a:spcAft>
                      </a:pPr>
                      <a:r>
                        <a:rPr lang="en-IN" sz="1600" dirty="0">
                          <a:effectLst/>
                        </a:rPr>
                        <a:t>Number of families</a:t>
                      </a:r>
                      <a:endParaRPr lang="en-US" sz="16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2000" dirty="0">
                          <a:effectLst/>
                        </a:rPr>
                        <a:t>7</a:t>
                      </a:r>
                      <a:endParaRPr lang="en-US" sz="20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2000" dirty="0">
                          <a:effectLst/>
                        </a:rPr>
                        <a:t>8</a:t>
                      </a:r>
                      <a:endParaRPr lang="en-US" sz="20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2000" dirty="0">
                          <a:effectLst/>
                        </a:rPr>
                        <a:t>2</a:t>
                      </a:r>
                      <a:endParaRPr lang="en-US" sz="20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2000" dirty="0">
                          <a:effectLst/>
                        </a:rPr>
                        <a:t>2</a:t>
                      </a:r>
                      <a:endParaRPr lang="en-US" sz="20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2000" dirty="0">
                          <a:effectLst/>
                        </a:rPr>
                        <a:t>1</a:t>
                      </a:r>
                      <a:endParaRPr lang="en-US" sz="20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1"/>
                  </a:ext>
                </a:extLst>
              </a:tr>
            </a:tbl>
          </a:graphicData>
        </a:graphic>
      </p:graphicFrame>
      <p:pic>
        <p:nvPicPr>
          <p:cNvPr id="5"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7503" y="5152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619465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xmlns="" Requires="a14">
          <p:sp>
            <p:nvSpPr>
              <p:cNvPr id="3" name="Content Placeholder 2"/>
              <p:cNvSpPr>
                <a:spLocks noGrp="1"/>
              </p:cNvSpPr>
              <p:nvPr>
                <p:ph sz="quarter" idx="1"/>
              </p:nvPr>
            </p:nvSpPr>
            <p:spPr>
              <a:xfrm>
                <a:off x="107504" y="116632"/>
                <a:ext cx="8928992" cy="6624736"/>
              </a:xfrm>
              <a:noFill/>
            </p:spPr>
            <p:txBody>
              <a:bodyPr>
                <a:normAutofit fontScale="92500" lnSpcReduction="20000"/>
              </a:bodyPr>
              <a:lstStyle/>
              <a:p>
                <a:r>
                  <a:rPr lang="en-IN" b="1" dirty="0"/>
                  <a:t>	Example 2</a:t>
                </a:r>
                <a:r>
                  <a:rPr lang="en-IN" dirty="0"/>
                  <a:t>. The marks distribution of 30 students in a mathematics 	examination are given below . Find the mode of this data.    (2Marks)</a:t>
                </a:r>
              </a:p>
              <a:p>
                <a:endParaRPr lang="en-IN" dirty="0"/>
              </a:p>
              <a:p>
                <a:endParaRPr lang="en-IN" dirty="0"/>
              </a:p>
              <a:p>
                <a:endParaRPr lang="en-IN" dirty="0"/>
              </a:p>
              <a:p>
                <a:r>
                  <a:rPr lang="en-IN" dirty="0"/>
                  <a:t>Solution:  From the above Table ,since the maximum number of students 	(i.e., 7) have got marks in the interval 40 - 55, the modal class is 40 - 	55. Therefore, the lower limit ( </a:t>
                </a:r>
                <a:r>
                  <a:rPr lang="en-IN" i="1" dirty="0"/>
                  <a:t>l </a:t>
                </a:r>
                <a:r>
                  <a:rPr lang="en-IN" dirty="0"/>
                  <a:t>) of the modal class = 40,</a:t>
                </a:r>
                <a:endParaRPr lang="en-US" dirty="0"/>
              </a:p>
              <a:p>
                <a:pPr marL="0" indent="0">
                  <a:buNone/>
                </a:pPr>
                <a:r>
                  <a:rPr lang="en-IN" dirty="0"/>
                  <a:t>	the class size (</a:t>
                </a:r>
                <a:r>
                  <a:rPr lang="en-IN" i="1" dirty="0"/>
                  <a:t>h</a:t>
                </a:r>
                <a:r>
                  <a:rPr lang="en-IN" dirty="0"/>
                  <a:t>) = 15,</a:t>
                </a:r>
                <a:endParaRPr lang="en-US" dirty="0"/>
              </a:p>
              <a:p>
                <a:pPr marL="0" indent="0">
                  <a:buNone/>
                </a:pPr>
                <a:r>
                  <a:rPr lang="en-IN" dirty="0"/>
                  <a:t>	the frequency (</a:t>
                </a:r>
                <a:r>
                  <a:rPr lang="en-IN" i="1" dirty="0"/>
                  <a:t>f</a:t>
                </a:r>
                <a:r>
                  <a:rPr lang="en-IN" baseline="-25000" dirty="0"/>
                  <a:t>1</a:t>
                </a:r>
                <a:r>
                  <a:rPr lang="en-IN" dirty="0"/>
                  <a:t> ) of modal class = 7,</a:t>
                </a:r>
                <a:endParaRPr lang="en-US" dirty="0"/>
              </a:p>
              <a:p>
                <a:pPr marL="0" indent="0">
                  <a:buNone/>
                </a:pPr>
                <a:r>
                  <a:rPr lang="en-IN" dirty="0"/>
                  <a:t>	the frequency ( </a:t>
                </a:r>
                <a:r>
                  <a:rPr lang="en-IN" i="1" dirty="0"/>
                  <a:t>f</a:t>
                </a:r>
                <a:r>
                  <a:rPr lang="en-IN" baseline="-25000" dirty="0"/>
                  <a:t>0</a:t>
                </a:r>
                <a:r>
                  <a:rPr lang="en-IN" dirty="0"/>
                  <a:t> ) of the class preceding the modal class = 3,</a:t>
                </a:r>
                <a:endParaRPr lang="en-US" dirty="0"/>
              </a:p>
              <a:p>
                <a:pPr marL="0" indent="0">
                  <a:buNone/>
                </a:pPr>
                <a:r>
                  <a:rPr lang="en-IN" dirty="0"/>
                  <a:t>	the frequency ( </a:t>
                </a:r>
                <a:r>
                  <a:rPr lang="en-IN" i="1" dirty="0"/>
                  <a:t>f</a:t>
                </a:r>
                <a:r>
                  <a:rPr lang="en-IN" baseline="-25000" dirty="0"/>
                  <a:t>2</a:t>
                </a:r>
                <a:r>
                  <a:rPr lang="en-IN" dirty="0"/>
                  <a:t>) of the class succeeding the modal class = 6.</a:t>
                </a:r>
                <a:endParaRPr lang="en-US" dirty="0"/>
              </a:p>
              <a:p>
                <a:pPr marL="0" indent="0">
                  <a:buNone/>
                </a:pPr>
                <a:r>
                  <a:rPr lang="en-IN" dirty="0"/>
                  <a:t>	Now, let us substitute these values in the formula:   	(1 Mark)</a:t>
                </a:r>
                <a:endParaRPr lang="en-US" dirty="0"/>
              </a:p>
              <a:p>
                <a:pPr marL="0" indent="0">
                  <a:buNone/>
                </a:pPr>
                <a:r>
                  <a:rPr lang="en-IN" dirty="0"/>
                  <a:t>	Mode = </a:t>
                </a:r>
                <a:r>
                  <a:rPr lang="en-IN" i="1" dirty="0"/>
                  <a:t>l</a:t>
                </a:r>
                <a:r>
                  <a:rPr lang="en-IN" dirty="0"/>
                  <a:t>+ </a:t>
                </a:r>
                <a14:m>
                  <m:oMath xmlns:m="http://schemas.openxmlformats.org/officeDocument/2006/math">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IN" i="1">
                                    <a:latin typeface="Cambria Math"/>
                                  </a:rPr>
                                  <m:t>𝑓</m:t>
                                </m:r>
                              </m:e>
                              <m:sub>
                                <m:r>
                                  <a:rPr lang="en-IN" i="1">
                                    <a:latin typeface="Cambria Math"/>
                                  </a:rPr>
                                  <m:t>1</m:t>
                                </m:r>
                              </m:sub>
                            </m:sSub>
                            <m:r>
                              <a:rPr lang="en-IN" i="1">
                                <a:latin typeface="Cambria Math"/>
                              </a:rPr>
                              <m:t>−</m:t>
                            </m:r>
                            <m:sSub>
                              <m:sSubPr>
                                <m:ctrlPr>
                                  <a:rPr lang="en-US" i="1">
                                    <a:latin typeface="Cambria Math" panose="02040503050406030204" pitchFamily="18" charset="0"/>
                                  </a:rPr>
                                </m:ctrlPr>
                              </m:sSubPr>
                              <m:e>
                                <m:r>
                                  <a:rPr lang="en-IN" i="1">
                                    <a:latin typeface="Cambria Math"/>
                                  </a:rPr>
                                  <m:t>𝑓</m:t>
                                </m:r>
                              </m:e>
                              <m:sub>
                                <m:r>
                                  <a:rPr lang="en-IN" i="1">
                                    <a:latin typeface="Cambria Math"/>
                                  </a:rPr>
                                  <m:t>0</m:t>
                                </m:r>
                              </m:sub>
                            </m:sSub>
                          </m:num>
                          <m:den>
                            <m:r>
                              <a:rPr lang="en-IN" i="1">
                                <a:latin typeface="Cambria Math"/>
                              </a:rPr>
                              <m:t>2</m:t>
                            </m:r>
                            <m:sSub>
                              <m:sSubPr>
                                <m:ctrlPr>
                                  <a:rPr lang="en-US" i="1">
                                    <a:latin typeface="Cambria Math" panose="02040503050406030204" pitchFamily="18" charset="0"/>
                                  </a:rPr>
                                </m:ctrlPr>
                              </m:sSubPr>
                              <m:e>
                                <m:r>
                                  <a:rPr lang="en-IN" i="1">
                                    <a:latin typeface="Cambria Math"/>
                                  </a:rPr>
                                  <m:t>𝑓</m:t>
                                </m:r>
                              </m:e>
                              <m:sub>
                                <m:r>
                                  <a:rPr lang="en-IN" i="1">
                                    <a:latin typeface="Cambria Math"/>
                                  </a:rPr>
                                  <m:t>1</m:t>
                                </m:r>
                              </m:sub>
                            </m:sSub>
                            <m:r>
                              <a:rPr lang="en-IN" i="1">
                                <a:latin typeface="Cambria Math"/>
                              </a:rPr>
                              <m:t>−</m:t>
                            </m:r>
                            <m:sSub>
                              <m:sSubPr>
                                <m:ctrlPr>
                                  <a:rPr lang="en-US" i="1">
                                    <a:latin typeface="Cambria Math" panose="02040503050406030204" pitchFamily="18" charset="0"/>
                                  </a:rPr>
                                </m:ctrlPr>
                              </m:sSubPr>
                              <m:e>
                                <m:r>
                                  <a:rPr lang="en-IN" i="1">
                                    <a:latin typeface="Cambria Math"/>
                                  </a:rPr>
                                  <m:t>𝑓</m:t>
                                </m:r>
                              </m:e>
                              <m:sub>
                                <m:r>
                                  <a:rPr lang="en-IN" i="1">
                                    <a:latin typeface="Cambria Math"/>
                                  </a:rPr>
                                  <m:t>0</m:t>
                                </m:r>
                              </m:sub>
                            </m:sSub>
                            <m:r>
                              <a:rPr lang="en-IN" i="1">
                                <a:latin typeface="Cambria Math"/>
                              </a:rPr>
                              <m:t>−</m:t>
                            </m:r>
                            <m:sSub>
                              <m:sSubPr>
                                <m:ctrlPr>
                                  <a:rPr lang="en-US" i="1">
                                    <a:latin typeface="Cambria Math" panose="02040503050406030204" pitchFamily="18" charset="0"/>
                                  </a:rPr>
                                </m:ctrlPr>
                              </m:sSubPr>
                              <m:e>
                                <m:r>
                                  <a:rPr lang="en-IN" i="1">
                                    <a:latin typeface="Cambria Math"/>
                                  </a:rPr>
                                  <m:t>𝑓</m:t>
                                </m:r>
                              </m:e>
                              <m:sub>
                                <m:r>
                                  <a:rPr lang="en-IN" i="1">
                                    <a:latin typeface="Cambria Math"/>
                                  </a:rPr>
                                  <m:t>2</m:t>
                                </m:r>
                              </m:sub>
                            </m:sSub>
                          </m:den>
                        </m:f>
                      </m:e>
                    </m:d>
                    <m:r>
                      <a:rPr lang="en-IN" i="1">
                        <a:latin typeface="Cambria Math"/>
                      </a:rPr>
                      <m:t>×</m:t>
                    </m:r>
                    <m:r>
                      <a:rPr lang="en-IN" i="1">
                        <a:latin typeface="Cambria Math"/>
                      </a:rPr>
                      <m:t>h</m:t>
                    </m:r>
                  </m:oMath>
                </a14:m>
                <a:endParaRPr lang="en-US" dirty="0"/>
              </a:p>
              <a:p>
                <a:pPr marL="0" indent="0">
                  <a:buNone/>
                </a:pPr>
                <a:r>
                  <a:rPr lang="en-IN" dirty="0"/>
                  <a:t>	Mode = 40 + </a:t>
                </a:r>
                <a14:m>
                  <m:oMath xmlns:m="http://schemas.openxmlformats.org/officeDocument/2006/math">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r>
                              <a:rPr lang="en-IN" i="1">
                                <a:latin typeface="Cambria Math"/>
                              </a:rPr>
                              <m:t>7−3</m:t>
                            </m:r>
                          </m:num>
                          <m:den>
                            <m:r>
                              <a:rPr lang="en-IN" i="1">
                                <a:latin typeface="Cambria Math"/>
                              </a:rPr>
                              <m:t>2×7−3−6</m:t>
                            </m:r>
                          </m:den>
                        </m:f>
                      </m:e>
                    </m:d>
                    <m:r>
                      <a:rPr lang="en-IN" i="1">
                        <a:latin typeface="Cambria Math"/>
                      </a:rPr>
                      <m:t>×15</m:t>
                    </m:r>
                  </m:oMath>
                </a14:m>
                <a:r>
                  <a:rPr lang="en-IN" dirty="0"/>
                  <a:t>   = 40+ 12= 52.</a:t>
                </a:r>
                <a:endParaRPr lang="en-US" dirty="0"/>
              </a:p>
              <a:p>
                <a:pPr marL="0" indent="0">
                  <a:buNone/>
                </a:pPr>
                <a:r>
                  <a:rPr lang="en-IN" dirty="0"/>
                  <a:t>	So, the mode marks is 52     				(1 Mark)</a:t>
                </a:r>
                <a:endParaRPr lang="en-US" dirty="0"/>
              </a:p>
              <a:p>
                <a:endParaRPr lang="en-IN" dirty="0"/>
              </a:p>
              <a:p>
                <a:endParaRPr lang="en-IN" dirty="0"/>
              </a:p>
              <a:p>
                <a:endParaRPr lang="en-IN" dirty="0"/>
              </a:p>
              <a:p>
                <a:pPr marL="0" indent="0">
                  <a:buNone/>
                </a:pPr>
                <a:endParaRPr lang="en-US" dirty="0"/>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sz="quarter" idx="1"/>
              </p:nvPr>
            </p:nvSpPr>
            <p:spPr>
              <a:xfrm>
                <a:off x="107504" y="116632"/>
                <a:ext cx="8928992" cy="6624736"/>
              </a:xfrm>
              <a:blipFill rotWithShape="1">
                <a:blip r:embed="rId2"/>
                <a:stretch>
                  <a:fillRect l="-1093" t="-1564"/>
                </a:stretch>
              </a:blipFill>
            </p:spPr>
            <p:txBody>
              <a:bodyPr/>
              <a:lstStyle/>
              <a:p>
                <a:r>
                  <a:rPr lang="en-US">
                    <a:noFill/>
                  </a:rPr>
                  <a:t> </a:t>
                </a:r>
              </a:p>
            </p:txBody>
          </p:sp>
        </mc:Fallback>
      </mc:AlternateContent>
      <p:graphicFrame>
        <p:nvGraphicFramePr>
          <p:cNvPr id="4" name="Table 3"/>
          <p:cNvGraphicFramePr>
            <a:graphicFrameLocks noGrp="1"/>
          </p:cNvGraphicFramePr>
          <p:nvPr>
            <p:extLst>
              <p:ext uri="{D42A27DB-BD31-4B8C-83A1-F6EECF244321}">
                <p14:modId xmlns:p14="http://schemas.microsoft.com/office/powerpoint/2010/main" xmlns="" val="1471675758"/>
              </p:ext>
            </p:extLst>
          </p:nvPr>
        </p:nvGraphicFramePr>
        <p:xfrm>
          <a:off x="1043610" y="836712"/>
          <a:ext cx="7488830" cy="946404"/>
        </p:xfrm>
        <a:graphic>
          <a:graphicData uri="http://schemas.openxmlformats.org/drawingml/2006/table">
            <a:tbl>
              <a:tblPr firstRow="1" firstCol="1" bandRow="1">
                <a:tableStyleId>{5C22544A-7EE6-4342-B048-85BDC9FD1C3A}</a:tableStyleId>
              </a:tblPr>
              <a:tblGrid>
                <a:gridCol w="1889075">
                  <a:extLst>
                    <a:ext uri="{9D8B030D-6E8A-4147-A177-3AD203B41FA5}">
                      <a16:colId xmlns:a16="http://schemas.microsoft.com/office/drawing/2014/main" xmlns="" val="20000"/>
                    </a:ext>
                  </a:extLst>
                </a:gridCol>
                <a:gridCol w="1079471">
                  <a:extLst>
                    <a:ext uri="{9D8B030D-6E8A-4147-A177-3AD203B41FA5}">
                      <a16:colId xmlns:a16="http://schemas.microsoft.com/office/drawing/2014/main" xmlns="" val="20001"/>
                    </a:ext>
                  </a:extLst>
                </a:gridCol>
                <a:gridCol w="944537">
                  <a:extLst>
                    <a:ext uri="{9D8B030D-6E8A-4147-A177-3AD203B41FA5}">
                      <a16:colId xmlns:a16="http://schemas.microsoft.com/office/drawing/2014/main" xmlns="" val="20002"/>
                    </a:ext>
                  </a:extLst>
                </a:gridCol>
                <a:gridCol w="877070">
                  <a:extLst>
                    <a:ext uri="{9D8B030D-6E8A-4147-A177-3AD203B41FA5}">
                      <a16:colId xmlns:a16="http://schemas.microsoft.com/office/drawing/2014/main" xmlns="" val="20003"/>
                    </a:ext>
                  </a:extLst>
                </a:gridCol>
                <a:gridCol w="1012004">
                  <a:extLst>
                    <a:ext uri="{9D8B030D-6E8A-4147-A177-3AD203B41FA5}">
                      <a16:colId xmlns:a16="http://schemas.microsoft.com/office/drawing/2014/main" xmlns="" val="20004"/>
                    </a:ext>
                  </a:extLst>
                </a:gridCol>
                <a:gridCol w="877070">
                  <a:extLst>
                    <a:ext uri="{9D8B030D-6E8A-4147-A177-3AD203B41FA5}">
                      <a16:colId xmlns:a16="http://schemas.microsoft.com/office/drawing/2014/main" xmlns="" val="20005"/>
                    </a:ext>
                  </a:extLst>
                </a:gridCol>
                <a:gridCol w="809603">
                  <a:extLst>
                    <a:ext uri="{9D8B030D-6E8A-4147-A177-3AD203B41FA5}">
                      <a16:colId xmlns:a16="http://schemas.microsoft.com/office/drawing/2014/main" xmlns="" val="20006"/>
                    </a:ext>
                  </a:extLst>
                </a:gridCol>
              </a:tblGrid>
              <a:tr h="48770">
                <a:tc>
                  <a:txBody>
                    <a:bodyPr/>
                    <a:lstStyle/>
                    <a:p>
                      <a:pPr marL="0" marR="0">
                        <a:lnSpc>
                          <a:spcPct val="115000"/>
                        </a:lnSpc>
                        <a:spcBef>
                          <a:spcPts val="0"/>
                        </a:spcBef>
                        <a:spcAft>
                          <a:spcPts val="1000"/>
                        </a:spcAft>
                      </a:pPr>
                      <a:r>
                        <a:rPr lang="en-IN" sz="1800" dirty="0">
                          <a:effectLst/>
                        </a:rPr>
                        <a:t>Class interval.</a:t>
                      </a:r>
                      <a:endParaRPr lang="en-US" sz="18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IN" sz="1800">
                          <a:effectLst/>
                        </a:rPr>
                        <a:t>10-25</a:t>
                      </a:r>
                      <a:endParaRPr lang="en-US" sz="18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IN" sz="1800">
                          <a:effectLst/>
                        </a:rPr>
                        <a:t>25-40</a:t>
                      </a:r>
                      <a:endParaRPr lang="en-US" sz="18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IN" sz="1800">
                          <a:effectLst/>
                        </a:rPr>
                        <a:t>40-55</a:t>
                      </a:r>
                      <a:endParaRPr lang="en-US" sz="18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IN" sz="1800">
                          <a:effectLst/>
                        </a:rPr>
                        <a:t>55-70</a:t>
                      </a:r>
                      <a:endParaRPr lang="en-US" sz="18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IN" sz="1800">
                          <a:effectLst/>
                        </a:rPr>
                        <a:t>70-85</a:t>
                      </a:r>
                      <a:endParaRPr lang="en-US" sz="18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IN" sz="1800">
                          <a:effectLst/>
                        </a:rPr>
                        <a:t>85-100</a:t>
                      </a:r>
                      <a:endParaRPr lang="en-US" sz="180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0"/>
                  </a:ext>
                </a:extLst>
              </a:tr>
              <a:tr h="0">
                <a:tc>
                  <a:txBody>
                    <a:bodyPr/>
                    <a:lstStyle/>
                    <a:p>
                      <a:pPr marL="0" marR="0">
                        <a:lnSpc>
                          <a:spcPct val="115000"/>
                        </a:lnSpc>
                        <a:spcBef>
                          <a:spcPts val="0"/>
                        </a:spcBef>
                        <a:spcAft>
                          <a:spcPts val="1000"/>
                        </a:spcAft>
                      </a:pPr>
                      <a:r>
                        <a:rPr lang="en-IN" sz="1800" dirty="0">
                          <a:effectLst/>
                        </a:rPr>
                        <a:t>Number of students</a:t>
                      </a:r>
                      <a:endParaRPr lang="en-US" sz="18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IN" sz="1800" dirty="0">
                          <a:effectLst/>
                        </a:rPr>
                        <a:t>2</a:t>
                      </a:r>
                      <a:endParaRPr lang="en-US" sz="18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IN" sz="1800" dirty="0">
                          <a:effectLst/>
                        </a:rPr>
                        <a:t>3</a:t>
                      </a:r>
                      <a:endParaRPr lang="en-US" sz="18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IN" sz="1800" dirty="0">
                          <a:effectLst/>
                        </a:rPr>
                        <a:t>7</a:t>
                      </a:r>
                      <a:endParaRPr lang="en-US" sz="18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IN" sz="1800" dirty="0">
                          <a:effectLst/>
                        </a:rPr>
                        <a:t>6</a:t>
                      </a:r>
                      <a:endParaRPr lang="en-US" sz="18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IN" sz="1800" dirty="0">
                          <a:effectLst/>
                        </a:rPr>
                        <a:t>6</a:t>
                      </a:r>
                      <a:endParaRPr lang="en-US" sz="18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IN" sz="1800" dirty="0">
                          <a:effectLst/>
                        </a:rPr>
                        <a:t>6</a:t>
                      </a:r>
                      <a:endParaRPr lang="en-US" sz="18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1"/>
                  </a:ext>
                </a:extLst>
              </a:tr>
            </a:tbl>
          </a:graphicData>
        </a:graphic>
      </p:graphicFrame>
      <p:pic>
        <p:nvPicPr>
          <p:cNvPr id="5"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7503" y="5152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548761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xmlns="" Requires="a14">
          <p:sp>
            <p:nvSpPr>
              <p:cNvPr id="3" name="Content Placeholder 2"/>
              <p:cNvSpPr>
                <a:spLocks noGrp="1"/>
              </p:cNvSpPr>
              <p:nvPr>
                <p:ph sz="quarter" idx="1"/>
              </p:nvPr>
            </p:nvSpPr>
            <p:spPr>
              <a:xfrm>
                <a:off x="5860" y="188640"/>
                <a:ext cx="8928992" cy="6741368"/>
              </a:xfrm>
              <a:noFill/>
            </p:spPr>
            <p:txBody>
              <a:bodyPr>
                <a:normAutofit fontScale="92500" lnSpcReduction="20000"/>
              </a:bodyPr>
              <a:lstStyle/>
              <a:p>
                <a:pPr marL="0" indent="0">
                  <a:buNone/>
                </a:pPr>
                <a:r>
                  <a:rPr lang="en-IN" b="1" dirty="0"/>
                  <a:t>	Example 3</a:t>
                </a:r>
                <a:r>
                  <a:rPr lang="en-IN" dirty="0"/>
                  <a:t>. The frequency distribution table of agricultural holdings 	in a village is given below. Find the modal agricultural holdings of the 	village.</a:t>
                </a:r>
              </a:p>
              <a:p>
                <a:pPr marL="0" indent="0">
                  <a:buNone/>
                </a:pPr>
                <a:endParaRPr lang="en-US" dirty="0"/>
              </a:p>
              <a:p>
                <a:pPr marL="0" indent="0">
                  <a:buNone/>
                </a:pPr>
                <a:endParaRPr lang="en-IN" dirty="0"/>
              </a:p>
              <a:p>
                <a:pPr marL="0" indent="0">
                  <a:buNone/>
                </a:pPr>
                <a:endParaRPr lang="en-IN" dirty="0"/>
              </a:p>
              <a:p>
                <a:r>
                  <a:rPr lang="en-IN" b="1" dirty="0"/>
                  <a:t>Solution :</a:t>
                </a:r>
                <a:r>
                  <a:rPr lang="en-IN" dirty="0"/>
                  <a:t>Here the maximum class frequency is 80, and the class 	corresponding to this frequency is 5-7.</a:t>
                </a:r>
                <a:endParaRPr lang="en-US" dirty="0"/>
              </a:p>
              <a:p>
                <a:pPr marL="0" indent="0">
                  <a:buNone/>
                </a:pPr>
                <a:r>
                  <a:rPr lang="en-IN" dirty="0"/>
                  <a:t>	So, the modal class is (5-7).</a:t>
                </a:r>
                <a:endParaRPr lang="en-US" dirty="0"/>
              </a:p>
              <a:p>
                <a:pPr marL="0" indent="0">
                  <a:buNone/>
                </a:pPr>
                <a:r>
                  <a:rPr lang="en-IN" i="1" dirty="0"/>
                  <a:t>l </a:t>
                </a:r>
                <a:r>
                  <a:rPr lang="en-IN" dirty="0"/>
                  <a:t>( lower limit of modal class) = 5</a:t>
                </a:r>
                <a:endParaRPr lang="en-US" dirty="0"/>
              </a:p>
              <a:p>
                <a:pPr marL="0" indent="0">
                  <a:buNone/>
                </a:pPr>
                <a:r>
                  <a:rPr lang="en-IN" i="1" dirty="0"/>
                  <a:t>f</a:t>
                </a:r>
                <a:r>
                  <a:rPr lang="en-IN" i="1" baseline="-25000" dirty="0"/>
                  <a:t>1</a:t>
                </a:r>
                <a:r>
                  <a:rPr lang="en-IN" dirty="0"/>
                  <a:t>(frequency of the modal class) = 80</a:t>
                </a:r>
                <a:endParaRPr lang="en-US" dirty="0"/>
              </a:p>
              <a:p>
                <a:pPr marL="0" indent="0">
                  <a:buNone/>
                </a:pPr>
                <a:r>
                  <a:rPr lang="en-IN" i="1" dirty="0"/>
                  <a:t>f</a:t>
                </a:r>
                <a:r>
                  <a:rPr lang="en-IN" i="1" baseline="-25000" dirty="0"/>
                  <a:t>0</a:t>
                </a:r>
                <a:r>
                  <a:rPr lang="en-IN" dirty="0"/>
                  <a:t>(frequency of the class preceding the modal class) = 45</a:t>
                </a:r>
                <a:endParaRPr lang="en-US" dirty="0"/>
              </a:p>
              <a:p>
                <a:pPr marL="0" indent="0">
                  <a:buNone/>
                </a:pPr>
                <a:r>
                  <a:rPr lang="en-IN" i="1" dirty="0"/>
                  <a:t>f</a:t>
                </a:r>
                <a:r>
                  <a:rPr lang="en-IN" i="1" baseline="-25000" dirty="0"/>
                  <a:t>2</a:t>
                </a:r>
                <a:r>
                  <a:rPr lang="en-IN" dirty="0"/>
                  <a:t>(frequency of the class succeeding the modal class) = 55</a:t>
                </a:r>
                <a:endParaRPr lang="en-US" dirty="0"/>
              </a:p>
              <a:p>
                <a:pPr marL="0" indent="0">
                  <a:buNone/>
                </a:pPr>
                <a:r>
                  <a:rPr lang="en-IN" i="1" dirty="0"/>
                  <a:t>h </a:t>
                </a:r>
                <a:r>
                  <a:rPr lang="en-IN" dirty="0"/>
                  <a:t>(class size) = 2</a:t>
                </a:r>
                <a:endParaRPr lang="en-US" dirty="0"/>
              </a:p>
              <a:p>
                <a:pPr marL="0" indent="0">
                  <a:buNone/>
                </a:pPr>
                <a:r>
                  <a:rPr lang="en-IN" dirty="0"/>
                  <a:t>	Mode = </a:t>
                </a:r>
                <a:r>
                  <a:rPr lang="en-IN" i="1" dirty="0"/>
                  <a:t>l</a:t>
                </a:r>
                <a:r>
                  <a:rPr lang="en-IN" dirty="0"/>
                  <a:t>  +  </a:t>
                </a:r>
                <a14:m>
                  <m:oMath xmlns:m="http://schemas.openxmlformats.org/officeDocument/2006/math">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IN" i="1">
                                    <a:latin typeface="Cambria Math"/>
                                  </a:rPr>
                                  <m:t>𝑓</m:t>
                                </m:r>
                              </m:e>
                              <m:sub>
                                <m:r>
                                  <a:rPr lang="en-IN" i="1">
                                    <a:latin typeface="Cambria Math"/>
                                  </a:rPr>
                                  <m:t>1</m:t>
                                </m:r>
                              </m:sub>
                            </m:sSub>
                            <m:r>
                              <a:rPr lang="en-IN" i="1">
                                <a:latin typeface="Cambria Math"/>
                              </a:rPr>
                              <m:t>−</m:t>
                            </m:r>
                            <m:sSub>
                              <m:sSubPr>
                                <m:ctrlPr>
                                  <a:rPr lang="en-US" i="1">
                                    <a:latin typeface="Cambria Math" panose="02040503050406030204" pitchFamily="18" charset="0"/>
                                  </a:rPr>
                                </m:ctrlPr>
                              </m:sSubPr>
                              <m:e>
                                <m:r>
                                  <a:rPr lang="en-IN" i="1">
                                    <a:latin typeface="Cambria Math"/>
                                  </a:rPr>
                                  <m:t>𝑓</m:t>
                                </m:r>
                              </m:e>
                              <m:sub>
                                <m:r>
                                  <a:rPr lang="en-IN" i="1">
                                    <a:latin typeface="Cambria Math"/>
                                  </a:rPr>
                                  <m:t>0</m:t>
                                </m:r>
                              </m:sub>
                            </m:sSub>
                          </m:num>
                          <m:den>
                            <m:r>
                              <a:rPr lang="en-IN" i="1">
                                <a:latin typeface="Cambria Math"/>
                              </a:rPr>
                              <m:t>2</m:t>
                            </m:r>
                            <m:sSub>
                              <m:sSubPr>
                                <m:ctrlPr>
                                  <a:rPr lang="en-US" i="1">
                                    <a:latin typeface="Cambria Math" panose="02040503050406030204" pitchFamily="18" charset="0"/>
                                  </a:rPr>
                                </m:ctrlPr>
                              </m:sSubPr>
                              <m:e>
                                <m:r>
                                  <a:rPr lang="en-IN" i="1">
                                    <a:latin typeface="Cambria Math"/>
                                  </a:rPr>
                                  <m:t>𝑓</m:t>
                                </m:r>
                              </m:e>
                              <m:sub>
                                <m:r>
                                  <a:rPr lang="en-IN" i="1">
                                    <a:latin typeface="Cambria Math"/>
                                  </a:rPr>
                                  <m:t>1</m:t>
                                </m:r>
                              </m:sub>
                            </m:sSub>
                            <m:r>
                              <a:rPr lang="en-IN" i="1">
                                <a:latin typeface="Cambria Math"/>
                              </a:rPr>
                              <m:t>−</m:t>
                            </m:r>
                            <m:sSub>
                              <m:sSubPr>
                                <m:ctrlPr>
                                  <a:rPr lang="en-US" i="1">
                                    <a:latin typeface="Cambria Math" panose="02040503050406030204" pitchFamily="18" charset="0"/>
                                  </a:rPr>
                                </m:ctrlPr>
                              </m:sSubPr>
                              <m:e>
                                <m:r>
                                  <a:rPr lang="en-IN" i="1">
                                    <a:latin typeface="Cambria Math"/>
                                  </a:rPr>
                                  <m:t>𝑓</m:t>
                                </m:r>
                              </m:e>
                              <m:sub>
                                <m:r>
                                  <a:rPr lang="en-IN" i="1">
                                    <a:latin typeface="Cambria Math"/>
                                  </a:rPr>
                                  <m:t>0</m:t>
                                </m:r>
                              </m:sub>
                            </m:sSub>
                            <m:r>
                              <a:rPr lang="en-IN" i="1">
                                <a:latin typeface="Cambria Math"/>
                              </a:rPr>
                              <m:t>−</m:t>
                            </m:r>
                            <m:sSub>
                              <m:sSubPr>
                                <m:ctrlPr>
                                  <a:rPr lang="en-US" i="1">
                                    <a:latin typeface="Cambria Math" panose="02040503050406030204" pitchFamily="18" charset="0"/>
                                  </a:rPr>
                                </m:ctrlPr>
                              </m:sSubPr>
                              <m:e>
                                <m:r>
                                  <a:rPr lang="en-IN" i="1">
                                    <a:latin typeface="Cambria Math"/>
                                  </a:rPr>
                                  <m:t>𝑓</m:t>
                                </m:r>
                              </m:e>
                              <m:sub>
                                <m:r>
                                  <a:rPr lang="en-IN" i="1">
                                    <a:latin typeface="Cambria Math"/>
                                  </a:rPr>
                                  <m:t>2</m:t>
                                </m:r>
                              </m:sub>
                            </m:sSub>
                          </m:den>
                        </m:f>
                      </m:e>
                    </m:d>
                    <m:r>
                      <a:rPr lang="en-IN" i="1">
                        <a:latin typeface="Cambria Math"/>
                      </a:rPr>
                      <m:t>×</m:t>
                    </m:r>
                    <m:r>
                      <a:rPr lang="en-IN" i="1">
                        <a:latin typeface="Cambria Math"/>
                      </a:rPr>
                      <m:t>h</m:t>
                    </m:r>
                  </m:oMath>
                </a14:m>
                <a:endParaRPr lang="en-US" dirty="0"/>
              </a:p>
              <a:p>
                <a:pPr marL="0" indent="0">
                  <a:buNone/>
                </a:pPr>
                <a:r>
                  <a:rPr lang="en-IN" dirty="0"/>
                  <a:t>	Mode = 5 +</a:t>
                </a:r>
                <a14:m>
                  <m:oMath xmlns:m="http://schemas.openxmlformats.org/officeDocument/2006/math">
                    <m:r>
                      <a:rPr lang="en-IN" i="1">
                        <a:latin typeface="Cambria Math"/>
                      </a:rPr>
                      <m:t> </m:t>
                    </m:r>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r>
                              <a:rPr lang="en-IN" i="1">
                                <a:latin typeface="Cambria Math"/>
                              </a:rPr>
                              <m:t>80−45</m:t>
                            </m:r>
                          </m:num>
                          <m:den>
                            <m:r>
                              <a:rPr lang="en-IN" i="1">
                                <a:latin typeface="Cambria Math"/>
                              </a:rPr>
                              <m:t>2×80−45−55</m:t>
                            </m:r>
                          </m:den>
                        </m:f>
                      </m:e>
                    </m:d>
                    <m:r>
                      <a:rPr lang="en-IN" i="1">
                        <a:latin typeface="Cambria Math"/>
                      </a:rPr>
                      <m:t>×2</m:t>
                    </m:r>
                  </m:oMath>
                </a14:m>
                <a:r>
                  <a:rPr lang="en-IN" dirty="0"/>
                  <a:t>   = 5 + </a:t>
                </a:r>
                <a14:m>
                  <m:oMath xmlns:m="http://schemas.openxmlformats.org/officeDocument/2006/math">
                    <m:f>
                      <m:fPr>
                        <m:ctrlPr>
                          <a:rPr lang="en-US" i="1">
                            <a:latin typeface="Cambria Math" panose="02040503050406030204" pitchFamily="18" charset="0"/>
                          </a:rPr>
                        </m:ctrlPr>
                      </m:fPr>
                      <m:num>
                        <m:r>
                          <a:rPr lang="en-IN" i="1">
                            <a:latin typeface="Cambria Math"/>
                          </a:rPr>
                          <m:t>35</m:t>
                        </m:r>
                      </m:num>
                      <m:den>
                        <m:r>
                          <a:rPr lang="en-IN" i="1">
                            <a:latin typeface="Cambria Math"/>
                          </a:rPr>
                          <m:t>30</m:t>
                        </m:r>
                      </m:den>
                    </m:f>
                  </m:oMath>
                </a14:m>
                <a:r>
                  <a:rPr lang="en-IN" dirty="0"/>
                  <a:t>  = 5+ 1.2 =6.2.</a:t>
                </a:r>
                <a:endParaRPr lang="en-US" dirty="0"/>
              </a:p>
              <a:p>
                <a:pPr marL="0" indent="0">
                  <a:buNone/>
                </a:pPr>
                <a:r>
                  <a:rPr lang="en-IN" dirty="0"/>
                  <a:t>	Hence, the modal agricultural holdings of the village is 6.2 hectares.</a:t>
                </a:r>
                <a:endParaRPr lang="en-US" dirty="0"/>
              </a:p>
              <a:p>
                <a:pPr marL="0" indent="0">
                  <a:buNone/>
                </a:pPr>
                <a:endParaRPr lang="en-IN" dirty="0"/>
              </a:p>
              <a:p>
                <a:pPr marL="0" indent="0">
                  <a:buNone/>
                </a:pPr>
                <a:endParaRPr lang="en-IN" dirty="0"/>
              </a:p>
              <a:p>
                <a:pPr marL="0" indent="0">
                  <a:buNone/>
                </a:pPr>
                <a:endParaRPr lang="en-US" dirty="0"/>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sz="quarter" idx="1"/>
              </p:nvPr>
            </p:nvSpPr>
            <p:spPr>
              <a:xfrm>
                <a:off x="5860" y="188640"/>
                <a:ext cx="8928992" cy="6741368"/>
              </a:xfrm>
              <a:blipFill rotWithShape="1">
                <a:blip r:embed="rId2"/>
                <a:stretch>
                  <a:fillRect l="-1092" t="-1537"/>
                </a:stretch>
              </a:blipFill>
            </p:spPr>
            <p:txBody>
              <a:bodyPr/>
              <a:lstStyle/>
              <a:p>
                <a:r>
                  <a:rPr lang="en-US">
                    <a:noFill/>
                  </a:rPr>
                  <a:t> </a:t>
                </a:r>
              </a:p>
            </p:txBody>
          </p:sp>
        </mc:Fallback>
      </mc:AlternateContent>
      <p:graphicFrame>
        <p:nvGraphicFramePr>
          <p:cNvPr id="4" name="Table 3"/>
          <p:cNvGraphicFramePr>
            <a:graphicFrameLocks noGrp="1"/>
          </p:cNvGraphicFramePr>
          <p:nvPr>
            <p:extLst>
              <p:ext uri="{D42A27DB-BD31-4B8C-83A1-F6EECF244321}">
                <p14:modId xmlns:p14="http://schemas.microsoft.com/office/powerpoint/2010/main" xmlns="" val="3347043951"/>
              </p:ext>
            </p:extLst>
          </p:nvPr>
        </p:nvGraphicFramePr>
        <p:xfrm>
          <a:off x="755576" y="1196752"/>
          <a:ext cx="7848871" cy="701040"/>
        </p:xfrm>
        <a:graphic>
          <a:graphicData uri="http://schemas.openxmlformats.org/drawingml/2006/table">
            <a:tbl>
              <a:tblPr firstRow="1" firstCol="1" bandRow="1">
                <a:tableStyleId>{5C22544A-7EE6-4342-B048-85BDC9FD1C3A}</a:tableStyleId>
              </a:tblPr>
              <a:tblGrid>
                <a:gridCol w="2397442">
                  <a:extLst>
                    <a:ext uri="{9D8B030D-6E8A-4147-A177-3AD203B41FA5}">
                      <a16:colId xmlns:a16="http://schemas.microsoft.com/office/drawing/2014/main" xmlns="" val="20000"/>
                    </a:ext>
                  </a:extLst>
                </a:gridCol>
                <a:gridCol w="920372">
                  <a:extLst>
                    <a:ext uri="{9D8B030D-6E8A-4147-A177-3AD203B41FA5}">
                      <a16:colId xmlns:a16="http://schemas.microsoft.com/office/drawing/2014/main" xmlns="" val="20001"/>
                    </a:ext>
                  </a:extLst>
                </a:gridCol>
                <a:gridCol w="849574">
                  <a:extLst>
                    <a:ext uri="{9D8B030D-6E8A-4147-A177-3AD203B41FA5}">
                      <a16:colId xmlns:a16="http://schemas.microsoft.com/office/drawing/2014/main" xmlns="" val="20002"/>
                    </a:ext>
                  </a:extLst>
                </a:gridCol>
                <a:gridCol w="991168">
                  <a:extLst>
                    <a:ext uri="{9D8B030D-6E8A-4147-A177-3AD203B41FA5}">
                      <a16:colId xmlns:a16="http://schemas.microsoft.com/office/drawing/2014/main" xmlns="" val="20003"/>
                    </a:ext>
                  </a:extLst>
                </a:gridCol>
                <a:gridCol w="991168">
                  <a:extLst>
                    <a:ext uri="{9D8B030D-6E8A-4147-A177-3AD203B41FA5}">
                      <a16:colId xmlns:a16="http://schemas.microsoft.com/office/drawing/2014/main" xmlns="" val="20004"/>
                    </a:ext>
                  </a:extLst>
                </a:gridCol>
                <a:gridCol w="920372">
                  <a:extLst>
                    <a:ext uri="{9D8B030D-6E8A-4147-A177-3AD203B41FA5}">
                      <a16:colId xmlns:a16="http://schemas.microsoft.com/office/drawing/2014/main" xmlns="" val="20005"/>
                    </a:ext>
                  </a:extLst>
                </a:gridCol>
                <a:gridCol w="778775">
                  <a:extLst>
                    <a:ext uri="{9D8B030D-6E8A-4147-A177-3AD203B41FA5}">
                      <a16:colId xmlns:a16="http://schemas.microsoft.com/office/drawing/2014/main" xmlns="" val="20006"/>
                    </a:ext>
                  </a:extLst>
                </a:gridCol>
              </a:tblGrid>
              <a:tr h="278512">
                <a:tc>
                  <a:txBody>
                    <a:bodyPr/>
                    <a:lstStyle/>
                    <a:p>
                      <a:pPr marL="0" marR="0">
                        <a:lnSpc>
                          <a:spcPct val="115000"/>
                        </a:lnSpc>
                        <a:spcBef>
                          <a:spcPts val="0"/>
                        </a:spcBef>
                        <a:spcAft>
                          <a:spcPts val="1000"/>
                        </a:spcAft>
                      </a:pPr>
                      <a:r>
                        <a:rPr lang="en-IN" sz="1400" dirty="0">
                          <a:effectLst/>
                        </a:rPr>
                        <a:t>Area of land (in hectares)</a:t>
                      </a:r>
                      <a:endParaRPr lang="en-US" sz="14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2000" dirty="0">
                          <a:effectLst/>
                        </a:rPr>
                        <a:t>1-3</a:t>
                      </a:r>
                      <a:endParaRPr lang="en-US" sz="20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2000" dirty="0">
                          <a:effectLst/>
                        </a:rPr>
                        <a:t>3-5</a:t>
                      </a:r>
                      <a:endParaRPr lang="en-US" sz="20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2000" dirty="0">
                          <a:effectLst/>
                        </a:rPr>
                        <a:t>5-7</a:t>
                      </a:r>
                      <a:endParaRPr lang="en-US" sz="20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2000">
                          <a:effectLst/>
                        </a:rPr>
                        <a:t>7-9</a:t>
                      </a:r>
                      <a:endParaRPr lang="en-US" sz="20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2000">
                          <a:effectLst/>
                        </a:rPr>
                        <a:t>9-11</a:t>
                      </a:r>
                      <a:endParaRPr lang="en-US" sz="20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2000" dirty="0">
                          <a:effectLst/>
                        </a:rPr>
                        <a:t>11-13</a:t>
                      </a:r>
                      <a:endParaRPr lang="en-US" sz="20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0"/>
                  </a:ext>
                </a:extLst>
              </a:tr>
              <a:tr h="278512">
                <a:tc>
                  <a:txBody>
                    <a:bodyPr/>
                    <a:lstStyle/>
                    <a:p>
                      <a:pPr marL="0" marR="0">
                        <a:lnSpc>
                          <a:spcPct val="115000"/>
                        </a:lnSpc>
                        <a:spcBef>
                          <a:spcPts val="0"/>
                        </a:spcBef>
                        <a:spcAft>
                          <a:spcPts val="1000"/>
                        </a:spcAft>
                      </a:pPr>
                      <a:r>
                        <a:rPr lang="en-IN" sz="1400" dirty="0">
                          <a:effectLst/>
                        </a:rPr>
                        <a:t>Number of families</a:t>
                      </a:r>
                      <a:endParaRPr lang="en-US" sz="14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2000" dirty="0">
                          <a:effectLst/>
                        </a:rPr>
                        <a:t>20</a:t>
                      </a:r>
                      <a:endParaRPr lang="en-US" sz="20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2000" dirty="0">
                          <a:effectLst/>
                        </a:rPr>
                        <a:t>45</a:t>
                      </a:r>
                      <a:endParaRPr lang="en-US" sz="20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2000" dirty="0">
                          <a:effectLst/>
                        </a:rPr>
                        <a:t>80</a:t>
                      </a:r>
                      <a:endParaRPr lang="en-US" sz="20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2000" dirty="0">
                          <a:effectLst/>
                        </a:rPr>
                        <a:t>55</a:t>
                      </a:r>
                      <a:endParaRPr lang="en-US" sz="20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2000" dirty="0">
                          <a:effectLst/>
                        </a:rPr>
                        <a:t>40</a:t>
                      </a:r>
                      <a:endParaRPr lang="en-US" sz="20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2000" dirty="0">
                          <a:effectLst/>
                        </a:rPr>
                        <a:t>12</a:t>
                      </a:r>
                      <a:endParaRPr lang="en-US" sz="20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1"/>
                  </a:ext>
                </a:extLst>
              </a:tr>
            </a:tbl>
          </a:graphicData>
        </a:graphic>
      </p:graphicFrame>
      <p:pic>
        <p:nvPicPr>
          <p:cNvPr id="5"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7503" y="5152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189035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quarter" idx="1"/>
          </p:nvPr>
        </p:nvPicPr>
        <p:blipFill>
          <a:blip r:embed="rId2" cstate="print">
            <a:duotone>
              <a:prstClr val="black"/>
              <a:srgbClr val="FFFFCC">
                <a:tint val="45000"/>
                <a:satMod val="400000"/>
              </a:srgbClr>
            </a:duotone>
            <a:extLst>
              <a:ext uri="{28A0092B-C50C-407E-A947-70E740481C1C}">
                <a14:useLocalDpi xmlns:a14="http://schemas.microsoft.com/office/drawing/2010/main" xmlns="" val="0"/>
              </a:ext>
            </a:extLst>
          </a:blip>
          <a:stretch>
            <a:fillRect/>
          </a:stretch>
        </p:blipFill>
        <p:spPr bwMode="auto">
          <a:xfrm>
            <a:off x="1484470" y="1178220"/>
            <a:ext cx="6175059" cy="45745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7503" y="5152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058508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xmlns="" Requires="a14">
          <p:sp>
            <p:nvSpPr>
              <p:cNvPr id="3" name="Content Placeholder 2"/>
              <p:cNvSpPr>
                <a:spLocks noGrp="1"/>
              </p:cNvSpPr>
              <p:nvPr>
                <p:ph sz="quarter" idx="1"/>
              </p:nvPr>
            </p:nvSpPr>
            <p:spPr>
              <a:xfrm>
                <a:off x="107504" y="116632"/>
                <a:ext cx="8928992" cy="6741368"/>
              </a:xfrm>
              <a:noFill/>
            </p:spPr>
            <p:txBody>
              <a:bodyPr/>
              <a:lstStyle/>
              <a:p>
                <a:pPr algn="ctr"/>
                <a:r>
                  <a:rPr lang="en-IN" b="1" dirty="0">
                    <a:solidFill>
                      <a:srgbClr val="FF0000"/>
                    </a:solidFill>
                    <a:effectLst>
                      <a:outerShdw blurRad="38100" dist="38100" dir="2700000" algn="tl">
                        <a:srgbClr val="000000">
                          <a:alpha val="43137"/>
                        </a:srgbClr>
                      </a:outerShdw>
                    </a:effectLst>
                  </a:rPr>
                  <a:t>MEDIAN OF GROUPED DATA:</a:t>
                </a:r>
                <a:endParaRPr lang="en-US" dirty="0">
                  <a:solidFill>
                    <a:srgbClr val="FF0000"/>
                  </a:solidFill>
                  <a:effectLst>
                    <a:outerShdw blurRad="38100" dist="38100" dir="2700000" algn="tl">
                      <a:srgbClr val="000000">
                        <a:alpha val="43137"/>
                      </a:srgbClr>
                    </a:outerShdw>
                  </a:effectLst>
                </a:endParaRPr>
              </a:p>
              <a:p>
                <a:r>
                  <a:rPr lang="en-IN" b="1" dirty="0"/>
                  <a:t>Median</a:t>
                </a:r>
                <a:r>
                  <a:rPr lang="en-IN" dirty="0"/>
                  <a:t>: The median is a measure of central tendency which gives the value of the middle-most observation in the data. It is the  value  of the variable such that the number  of observations above it is equal to  the number of observations  below it. Recall that for finding the median of ungrouped data, we first arrange the data values of the observations in ascending order. </a:t>
                </a:r>
              </a:p>
              <a:p>
                <a:r>
                  <a:rPr lang="en-IN" dirty="0"/>
                  <a:t>Then, if </a:t>
                </a:r>
                <a:r>
                  <a:rPr lang="en-IN" i="1" dirty="0"/>
                  <a:t>n </a:t>
                </a:r>
                <a:r>
                  <a:rPr lang="en-IN" dirty="0"/>
                  <a:t>is odd, the median is the </a:t>
                </a:r>
                <a14:m>
                  <m:oMath xmlns:m="http://schemas.openxmlformats.org/officeDocument/2006/math">
                    <m:d>
                      <m:dPr>
                        <m:ctrlPr>
                          <a:rPr lang="en-US" b="1" i="1">
                            <a:latin typeface="Cambria Math" panose="02040503050406030204" pitchFamily="18" charset="0"/>
                          </a:rPr>
                        </m:ctrlPr>
                      </m:dPr>
                      <m:e>
                        <m:f>
                          <m:fPr>
                            <m:ctrlPr>
                              <a:rPr lang="en-US" b="1" i="1">
                                <a:latin typeface="Cambria Math" panose="02040503050406030204" pitchFamily="18" charset="0"/>
                              </a:rPr>
                            </m:ctrlPr>
                          </m:fPr>
                          <m:num>
                            <m:r>
                              <a:rPr lang="en-IN" b="1" i="1">
                                <a:latin typeface="Cambria Math"/>
                              </a:rPr>
                              <m:t>𝒏</m:t>
                            </m:r>
                            <m:r>
                              <a:rPr lang="en-IN" b="1" i="1">
                                <a:latin typeface="Cambria Math"/>
                              </a:rPr>
                              <m:t>+</m:t>
                            </m:r>
                            <m:r>
                              <a:rPr lang="en-IN" b="1" i="1">
                                <a:latin typeface="Cambria Math"/>
                              </a:rPr>
                              <m:t>𝟏</m:t>
                            </m:r>
                          </m:num>
                          <m:den>
                            <m:r>
                              <a:rPr lang="en-IN" b="1" i="1">
                                <a:latin typeface="Cambria Math"/>
                              </a:rPr>
                              <m:t>𝟐</m:t>
                            </m:r>
                          </m:den>
                        </m:f>
                      </m:e>
                    </m:d>
                    <m:r>
                      <a:rPr lang="en-IN" i="1">
                        <a:latin typeface="Cambria Math"/>
                      </a:rPr>
                      <m:t>𝑡h</m:t>
                    </m:r>
                  </m:oMath>
                </a14:m>
                <a:r>
                  <a:rPr lang="en-IN" dirty="0"/>
                  <a:t>  observation. </a:t>
                </a:r>
              </a:p>
              <a:p>
                <a:r>
                  <a:rPr lang="en-IN" dirty="0"/>
                  <a:t>And, if </a:t>
                </a:r>
                <a:r>
                  <a:rPr lang="en-IN" i="1" dirty="0"/>
                  <a:t>n </a:t>
                </a:r>
                <a:r>
                  <a:rPr lang="en-IN" dirty="0"/>
                  <a:t>is even, then</a:t>
                </a:r>
              </a:p>
              <a:p>
                <a:r>
                  <a:rPr lang="en-IN" dirty="0"/>
                  <a:t>the median will be the </a:t>
                </a:r>
                <a:r>
                  <a:rPr lang="en-IN" b="1" i="1" dirty="0"/>
                  <a:t>average of the </a:t>
                </a:r>
                <a14:m>
                  <m:oMath xmlns:m="http://schemas.openxmlformats.org/officeDocument/2006/math">
                    <m:f>
                      <m:fPr>
                        <m:ctrlPr>
                          <a:rPr lang="en-US" b="1" i="1">
                            <a:latin typeface="Cambria Math" panose="02040503050406030204" pitchFamily="18" charset="0"/>
                          </a:rPr>
                        </m:ctrlPr>
                      </m:fPr>
                      <m:num>
                        <m:r>
                          <a:rPr lang="en-IN" b="1" i="1">
                            <a:latin typeface="Cambria Math"/>
                          </a:rPr>
                          <m:t>𝒏</m:t>
                        </m:r>
                      </m:num>
                      <m:den>
                        <m:r>
                          <a:rPr lang="en-IN" b="1" i="1">
                            <a:latin typeface="Cambria Math"/>
                          </a:rPr>
                          <m:t>𝟐</m:t>
                        </m:r>
                      </m:den>
                    </m:f>
                  </m:oMath>
                </a14:m>
                <a:r>
                  <a:rPr lang="en-IN" b="1" i="1" dirty="0" err="1"/>
                  <a:t>th</a:t>
                </a:r>
                <a:r>
                  <a:rPr lang="en-IN" b="1" i="1" dirty="0"/>
                  <a:t> and the(</a:t>
                </a:r>
                <a14:m>
                  <m:oMath xmlns:m="http://schemas.openxmlformats.org/officeDocument/2006/math">
                    <m:f>
                      <m:fPr>
                        <m:ctrlPr>
                          <a:rPr lang="en-US" sz="2800" b="1" i="1">
                            <a:latin typeface="Cambria Math" panose="02040503050406030204" pitchFamily="18" charset="0"/>
                          </a:rPr>
                        </m:ctrlPr>
                      </m:fPr>
                      <m:num>
                        <m:r>
                          <a:rPr lang="en-IN" sz="2800" b="1" i="1">
                            <a:latin typeface="Cambria Math"/>
                          </a:rPr>
                          <m:t>𝒏</m:t>
                        </m:r>
                      </m:num>
                      <m:den>
                        <m:r>
                          <a:rPr lang="en-IN" sz="2800" b="1" i="1">
                            <a:latin typeface="Cambria Math"/>
                          </a:rPr>
                          <m:t>𝟐</m:t>
                        </m:r>
                      </m:den>
                    </m:f>
                    <m:r>
                      <a:rPr lang="en-IN" sz="2800" b="1" i="1">
                        <a:latin typeface="Cambria Math"/>
                      </a:rPr>
                      <m:t>+</m:t>
                    </m:r>
                    <m:r>
                      <a:rPr lang="en-IN" sz="2800" b="1" i="1">
                        <a:latin typeface="Cambria Math"/>
                      </a:rPr>
                      <m:t>𝟏</m:t>
                    </m:r>
                    <m:r>
                      <a:rPr lang="en-IN" sz="2800" b="1" i="1">
                        <a:latin typeface="Cambria Math"/>
                      </a:rPr>
                      <m:t>)</m:t>
                    </m:r>
                  </m:oMath>
                </a14:m>
                <a:r>
                  <a:rPr lang="en-IN" b="1" i="1" dirty="0" err="1"/>
                  <a:t>th</a:t>
                </a:r>
                <a:r>
                  <a:rPr lang="en-IN" dirty="0"/>
                  <a:t>observations.</a:t>
                </a:r>
                <a:endParaRPr lang="en-US" dirty="0"/>
              </a:p>
              <a:p>
                <a:r>
                  <a:rPr lang="en-IN" dirty="0"/>
                  <a:t>Let us first recall how we found the median for ungrouped data through the following</a:t>
                </a:r>
                <a:endParaRPr lang="en-US" dirty="0"/>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sz="quarter" idx="1"/>
              </p:nvPr>
            </p:nvSpPr>
            <p:spPr>
              <a:xfrm>
                <a:off x="107504" y="116632"/>
                <a:ext cx="8928992" cy="6741368"/>
              </a:xfrm>
              <a:blipFill rotWithShape="1">
                <a:blip r:embed="rId2"/>
                <a:stretch>
                  <a:fillRect l="-1230" t="-814" r="-2117"/>
                </a:stretch>
              </a:blipFill>
            </p:spPr>
            <p:txBody>
              <a:bodyPr/>
              <a:lstStyle/>
              <a:p>
                <a:r>
                  <a:rPr lang="en-US">
                    <a:noFill/>
                  </a:rPr>
                  <a:t> </a:t>
                </a:r>
              </a:p>
            </p:txBody>
          </p:sp>
        </mc:Fallback>
      </mc:AlternateContent>
      <p:pic>
        <p:nvPicPr>
          <p:cNvPr id="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7503" y="5152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70241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23528" y="188640"/>
            <a:ext cx="8568952" cy="6480720"/>
          </a:xfrm>
          <a:noFill/>
        </p:spPr>
        <p:txBody>
          <a:bodyPr>
            <a:normAutofit/>
          </a:bodyPr>
          <a:lstStyle/>
          <a:p>
            <a:pPr marL="0" indent="0" algn="ctr">
              <a:buNone/>
            </a:pPr>
            <a:r>
              <a:rPr lang="en-US" sz="3000" b="1" dirty="0">
                <a:solidFill>
                  <a:srgbClr val="FF0000"/>
                </a:solidFill>
                <a:effectLst>
                  <a:outerShdw blurRad="38100" dist="38100" dir="2700000" algn="tl">
                    <a:srgbClr val="000000">
                      <a:alpha val="43137"/>
                    </a:srgbClr>
                  </a:outerShdw>
                </a:effectLst>
              </a:rPr>
              <a:t>LEARNING OBJECTIVES:</a:t>
            </a:r>
          </a:p>
          <a:p>
            <a:pPr marL="0" indent="0" algn="ctr">
              <a:buNone/>
            </a:pPr>
            <a:endParaRPr lang="en-US" sz="3000" b="1" dirty="0">
              <a:effectLst>
                <a:outerShdw blurRad="38100" dist="38100" dir="2700000" algn="tl">
                  <a:srgbClr val="000000">
                    <a:alpha val="43137"/>
                  </a:srgbClr>
                </a:outerShdw>
              </a:effectLst>
            </a:endParaRPr>
          </a:p>
          <a:p>
            <a:pPr marL="0" indent="0" algn="ctr">
              <a:buNone/>
            </a:pPr>
            <a:endParaRPr lang="en-US" sz="1200" b="1" dirty="0">
              <a:effectLst>
                <a:outerShdw blurRad="38100" dist="38100" dir="2700000" algn="tl">
                  <a:srgbClr val="000000">
                    <a:alpha val="43137"/>
                  </a:srgbClr>
                </a:outerShdw>
              </a:effectLst>
            </a:endParaRPr>
          </a:p>
          <a:p>
            <a:pPr marL="0" indent="0"/>
            <a:r>
              <a:rPr lang="en-US" sz="1800" b="1" dirty="0">
                <a:effectLst>
                  <a:outerShdw blurRad="38100" dist="38100" dir="2700000" algn="tl">
                    <a:srgbClr val="000000">
                      <a:alpha val="43137"/>
                    </a:srgbClr>
                  </a:outerShdw>
                </a:effectLst>
              </a:rPr>
              <a:t> </a:t>
            </a:r>
            <a:r>
              <a:rPr lang="en-US" sz="3000" dirty="0">
                <a:effectLst>
                  <a:outerShdw blurRad="38100" dist="38100" dir="2700000" algn="tl">
                    <a:srgbClr val="000000">
                      <a:alpha val="43137"/>
                    </a:srgbClr>
                  </a:outerShdw>
                </a:effectLst>
              </a:rPr>
              <a:t>To find mean for group data by direct method, assumed              mean method and step deviation method.</a:t>
            </a:r>
          </a:p>
          <a:p>
            <a:pPr marL="0" indent="0"/>
            <a:r>
              <a:rPr lang="en-US" sz="3000" dirty="0">
                <a:effectLst>
                  <a:outerShdw blurRad="38100" dist="38100" dir="2700000" algn="tl">
                    <a:srgbClr val="000000">
                      <a:alpha val="43137"/>
                    </a:srgbClr>
                  </a:outerShdw>
                </a:effectLst>
              </a:rPr>
              <a:t> To learn to find the mode for grouped data.</a:t>
            </a:r>
          </a:p>
          <a:p>
            <a:pPr marL="0" indent="0"/>
            <a:r>
              <a:rPr lang="en-US" sz="3000" dirty="0">
                <a:effectLst>
                  <a:outerShdw blurRad="38100" dist="38100" dir="2700000" algn="tl">
                    <a:srgbClr val="000000">
                      <a:alpha val="43137"/>
                    </a:srgbClr>
                  </a:outerShdw>
                </a:effectLst>
              </a:rPr>
              <a:t> To learn to calculate cumulative frequency of a class.</a:t>
            </a:r>
          </a:p>
          <a:p>
            <a:pPr marL="0" indent="0"/>
            <a:r>
              <a:rPr lang="en-US" sz="3000" dirty="0">
                <a:effectLst>
                  <a:outerShdw blurRad="38100" dist="38100" dir="2700000" algn="tl">
                    <a:srgbClr val="000000">
                      <a:alpha val="43137"/>
                    </a:srgbClr>
                  </a:outerShdw>
                </a:effectLst>
              </a:rPr>
              <a:t> To find median for grouped data using formula.</a:t>
            </a:r>
          </a:p>
          <a:p>
            <a:pPr marL="0" indent="0"/>
            <a:r>
              <a:rPr lang="en-US" sz="3000" dirty="0">
                <a:effectLst>
                  <a:outerShdw blurRad="38100" dist="38100" dir="2700000" algn="tl">
                    <a:srgbClr val="000000">
                      <a:alpha val="43137"/>
                    </a:srgbClr>
                  </a:outerShdw>
                </a:effectLst>
              </a:rPr>
              <a:t> To represent cumulative frequency distribution graphically as cumulative frequency curve (</a:t>
            </a:r>
            <a:r>
              <a:rPr lang="en-US" sz="3000" dirty="0" err="1">
                <a:effectLst>
                  <a:outerShdw blurRad="38100" dist="38100" dir="2700000" algn="tl">
                    <a:srgbClr val="000000">
                      <a:alpha val="43137"/>
                    </a:srgbClr>
                  </a:outerShdw>
                </a:effectLst>
              </a:rPr>
              <a:t>ogive</a:t>
            </a:r>
            <a:r>
              <a:rPr lang="en-US" sz="3000" dirty="0">
                <a:effectLst>
                  <a:outerShdw blurRad="38100" dist="38100" dir="2700000" algn="tl">
                    <a:srgbClr val="000000">
                      <a:alpha val="43137"/>
                    </a:srgbClr>
                  </a:outerShdw>
                </a:effectLst>
              </a:rPr>
              <a:t>) of  less than type and more than type.</a:t>
            </a:r>
          </a:p>
          <a:p>
            <a:pPr marL="0" indent="0"/>
            <a:r>
              <a:rPr lang="en-US" sz="3000" dirty="0">
                <a:effectLst>
                  <a:outerShdw blurRad="38100" dist="38100" dir="2700000" algn="tl">
                    <a:srgbClr val="000000">
                      <a:alpha val="43137"/>
                    </a:srgbClr>
                  </a:outerShdw>
                </a:effectLst>
              </a:rPr>
              <a:t> To apply the knowledge of </a:t>
            </a:r>
            <a:r>
              <a:rPr lang="en-US" sz="3000" dirty="0" err="1">
                <a:effectLst>
                  <a:outerShdw blurRad="38100" dist="38100" dir="2700000" algn="tl">
                    <a:srgbClr val="000000">
                      <a:alpha val="43137"/>
                    </a:srgbClr>
                  </a:outerShdw>
                </a:effectLst>
              </a:rPr>
              <a:t>ogives</a:t>
            </a:r>
            <a:r>
              <a:rPr lang="en-US" sz="3000" dirty="0">
                <a:effectLst>
                  <a:outerShdw blurRad="38100" dist="38100" dir="2700000" algn="tl">
                    <a:srgbClr val="000000">
                      <a:alpha val="43137"/>
                    </a:srgbClr>
                  </a:outerShdw>
                </a:effectLst>
              </a:rPr>
              <a:t> to find median of grouped data graphically.</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7503" y="5152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232310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xmlns="" Requires="a14">
          <p:sp>
            <p:nvSpPr>
              <p:cNvPr id="3" name="Content Placeholder 2"/>
              <p:cNvSpPr>
                <a:spLocks noGrp="1"/>
              </p:cNvSpPr>
              <p:nvPr>
                <p:ph sz="quarter" idx="1"/>
              </p:nvPr>
            </p:nvSpPr>
            <p:spPr>
              <a:xfrm>
                <a:off x="107504" y="0"/>
                <a:ext cx="8856984" cy="6858000"/>
              </a:xfrm>
              <a:noFill/>
            </p:spPr>
            <p:txBody>
              <a:bodyPr>
                <a:normAutofit fontScale="92500" lnSpcReduction="10000"/>
              </a:bodyPr>
              <a:lstStyle/>
              <a:p>
                <a:r>
                  <a:rPr lang="en-IN" b="1" dirty="0"/>
                  <a:t>	Example 1: </a:t>
                </a:r>
                <a:r>
                  <a:rPr lang="en-IN" dirty="0"/>
                  <a:t>Suppose, we have to find the median of the following 	data, which gives the marks, out of 50, obtained by 100 students in a 	test :</a:t>
                </a:r>
              </a:p>
              <a:p>
                <a:endParaRPr lang="en-IN" dirty="0"/>
              </a:p>
              <a:p>
                <a:endParaRPr lang="en-IN" dirty="0"/>
              </a:p>
              <a:p>
                <a:pPr marL="0" indent="0">
                  <a:buNone/>
                </a:pPr>
                <a:endParaRPr lang="en-IN" sz="2400" dirty="0"/>
              </a:p>
              <a:p>
                <a:pPr marL="0" indent="0">
                  <a:buNone/>
                </a:pPr>
                <a:r>
                  <a:rPr lang="en-IN" sz="2400" dirty="0"/>
                  <a:t>First, we arrange the marks in ascending order and prepare a frequency table as follows :</a:t>
                </a:r>
              </a:p>
              <a:p>
                <a:pPr marL="0" indent="0">
                  <a:buNone/>
                </a:pPr>
                <a:endParaRPr lang="en-IN" sz="2400" dirty="0"/>
              </a:p>
              <a:p>
                <a:pPr marL="0" indent="0">
                  <a:buNone/>
                </a:pPr>
                <a:endParaRPr lang="en-IN" sz="2400" dirty="0"/>
              </a:p>
              <a:p>
                <a:pPr marL="0" indent="0">
                  <a:buNone/>
                </a:pPr>
                <a:endParaRPr lang="en-IN" sz="2400" dirty="0"/>
              </a:p>
              <a:p>
                <a:pPr marL="0" indent="0">
                  <a:buNone/>
                </a:pPr>
                <a:endParaRPr lang="en-IN" sz="2400" dirty="0"/>
              </a:p>
              <a:p>
                <a:pPr marL="0" indent="0">
                  <a:buNone/>
                </a:pPr>
                <a:endParaRPr lang="en-IN" sz="2400" dirty="0"/>
              </a:p>
              <a:p>
                <a:pPr marL="0" indent="0">
                  <a:buNone/>
                </a:pPr>
                <a:endParaRPr lang="en-IN" sz="2400" dirty="0"/>
              </a:p>
              <a:p>
                <a:pPr marL="0" indent="0">
                  <a:buNone/>
                </a:pPr>
                <a:r>
                  <a:rPr lang="en-IN" sz="2400" dirty="0"/>
                  <a:t>Here </a:t>
                </a:r>
                <a:r>
                  <a:rPr lang="en-IN" sz="2400" i="1" dirty="0"/>
                  <a:t>n </a:t>
                </a:r>
                <a:r>
                  <a:rPr lang="en-IN" sz="2400" dirty="0"/>
                  <a:t>= 100, which is even. The median will be the average of the   </a:t>
                </a:r>
                <a14:m>
                  <m:oMath xmlns:m="http://schemas.openxmlformats.org/officeDocument/2006/math">
                    <m:f>
                      <m:fPr>
                        <m:ctrlPr>
                          <a:rPr lang="en-US" sz="2400" i="1">
                            <a:latin typeface="Cambria Math" panose="02040503050406030204" pitchFamily="18" charset="0"/>
                          </a:rPr>
                        </m:ctrlPr>
                      </m:fPr>
                      <m:num>
                        <m:r>
                          <a:rPr lang="en-IN" sz="2400" i="1">
                            <a:latin typeface="Cambria Math"/>
                          </a:rPr>
                          <m:t>𝑛</m:t>
                        </m:r>
                      </m:num>
                      <m:den>
                        <m:r>
                          <a:rPr lang="en-IN" sz="2400" i="1">
                            <a:latin typeface="Cambria Math"/>
                          </a:rPr>
                          <m:t>2</m:t>
                        </m:r>
                      </m:den>
                    </m:f>
                    <m:r>
                      <a:rPr lang="en-IN" sz="2400" i="1">
                        <a:latin typeface="Cambria Math"/>
                      </a:rPr>
                      <m:t> </m:t>
                    </m:r>
                  </m:oMath>
                </a14:m>
                <a:r>
                  <a:rPr lang="en-IN" sz="2400" dirty="0" err="1"/>
                  <a:t>th</a:t>
                </a:r>
                <a:r>
                  <a:rPr lang="en-IN" sz="2400" dirty="0"/>
                  <a:t> and the   (</a:t>
                </a:r>
                <a14:m>
                  <m:oMath xmlns:m="http://schemas.openxmlformats.org/officeDocument/2006/math">
                    <m:f>
                      <m:fPr>
                        <m:ctrlPr>
                          <a:rPr lang="en-US" sz="2400" i="1">
                            <a:latin typeface="Cambria Math" panose="02040503050406030204" pitchFamily="18" charset="0"/>
                          </a:rPr>
                        </m:ctrlPr>
                      </m:fPr>
                      <m:num>
                        <m:r>
                          <a:rPr lang="en-IN" sz="2400" i="1">
                            <a:latin typeface="Cambria Math"/>
                          </a:rPr>
                          <m:t>𝑛</m:t>
                        </m:r>
                      </m:num>
                      <m:den>
                        <m:r>
                          <a:rPr lang="en-IN" sz="2400" i="1">
                            <a:latin typeface="Cambria Math"/>
                          </a:rPr>
                          <m:t>2</m:t>
                        </m:r>
                      </m:den>
                    </m:f>
                    <m:r>
                      <a:rPr lang="en-IN" sz="2400" i="1">
                        <a:latin typeface="Cambria Math"/>
                      </a:rPr>
                      <m:t>+1)</m:t>
                    </m:r>
                  </m:oMath>
                </a14:m>
                <a:r>
                  <a:rPr lang="en-IN" sz="2400" dirty="0" err="1"/>
                  <a:t>th</a:t>
                </a:r>
                <a:r>
                  <a:rPr lang="en-IN" sz="2400" dirty="0"/>
                  <a:t> observations, i.e., the 50th and 51st observations. To find these observations, we proceed as follows:</a:t>
                </a:r>
                <a:endParaRPr lang="en-US" sz="2400" dirty="0"/>
              </a:p>
              <a:p>
                <a:pPr marL="0" indent="0">
                  <a:buNone/>
                </a:pPr>
                <a:endParaRPr lang="en-US" sz="2400" dirty="0"/>
              </a:p>
              <a:p>
                <a:endParaRPr lang="en-US" dirty="0"/>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sz="quarter" idx="1"/>
              </p:nvPr>
            </p:nvSpPr>
            <p:spPr>
              <a:xfrm>
                <a:off x="107504" y="0"/>
                <a:ext cx="8856984" cy="6858000"/>
              </a:xfrm>
              <a:blipFill rotWithShape="1">
                <a:blip r:embed="rId2"/>
                <a:stretch>
                  <a:fillRect l="-895" t="-1156"/>
                </a:stretch>
              </a:blipFill>
            </p:spPr>
            <p:txBody>
              <a:bodyPr/>
              <a:lstStyle/>
              <a:p>
                <a:r>
                  <a:rPr lang="en-US">
                    <a:noFill/>
                  </a:rPr>
                  <a:t> </a:t>
                </a:r>
              </a:p>
            </p:txBody>
          </p:sp>
        </mc:Fallback>
      </mc:AlternateContent>
      <p:graphicFrame>
        <p:nvGraphicFramePr>
          <p:cNvPr id="4" name="Table 3"/>
          <p:cNvGraphicFramePr>
            <a:graphicFrameLocks noGrp="1"/>
          </p:cNvGraphicFramePr>
          <p:nvPr>
            <p:extLst>
              <p:ext uri="{D42A27DB-BD31-4B8C-83A1-F6EECF244321}">
                <p14:modId xmlns:p14="http://schemas.microsoft.com/office/powerpoint/2010/main" xmlns="" val="1273272724"/>
              </p:ext>
            </p:extLst>
          </p:nvPr>
        </p:nvGraphicFramePr>
        <p:xfrm>
          <a:off x="2267744" y="836712"/>
          <a:ext cx="5868670" cy="1134808"/>
        </p:xfrm>
        <a:graphic>
          <a:graphicData uri="http://schemas.openxmlformats.org/drawingml/2006/table">
            <a:tbl>
              <a:tblPr firstRow="1" firstCol="1" bandRow="1">
                <a:tableStyleId>{5C22544A-7EE6-4342-B048-85BDC9FD1C3A}</a:tableStyleId>
              </a:tblPr>
              <a:tblGrid>
                <a:gridCol w="1296144">
                  <a:extLst>
                    <a:ext uri="{9D8B030D-6E8A-4147-A177-3AD203B41FA5}">
                      <a16:colId xmlns:a16="http://schemas.microsoft.com/office/drawing/2014/main" xmlns="" val="20000"/>
                    </a:ext>
                  </a:extLst>
                </a:gridCol>
                <a:gridCol w="497096">
                  <a:extLst>
                    <a:ext uri="{9D8B030D-6E8A-4147-A177-3AD203B41FA5}">
                      <a16:colId xmlns:a16="http://schemas.microsoft.com/office/drawing/2014/main" xmlns="" val="20001"/>
                    </a:ext>
                  </a:extLst>
                </a:gridCol>
                <a:gridCol w="439008">
                  <a:extLst>
                    <a:ext uri="{9D8B030D-6E8A-4147-A177-3AD203B41FA5}">
                      <a16:colId xmlns:a16="http://schemas.microsoft.com/office/drawing/2014/main" xmlns="" val="20002"/>
                    </a:ext>
                  </a:extLst>
                </a:gridCol>
                <a:gridCol w="504056">
                  <a:extLst>
                    <a:ext uri="{9D8B030D-6E8A-4147-A177-3AD203B41FA5}">
                      <a16:colId xmlns:a16="http://schemas.microsoft.com/office/drawing/2014/main" xmlns="" val="20003"/>
                    </a:ext>
                  </a:extLst>
                </a:gridCol>
                <a:gridCol w="523786">
                  <a:extLst>
                    <a:ext uri="{9D8B030D-6E8A-4147-A177-3AD203B41FA5}">
                      <a16:colId xmlns:a16="http://schemas.microsoft.com/office/drawing/2014/main" xmlns="" val="20004"/>
                    </a:ext>
                  </a:extLst>
                </a:gridCol>
                <a:gridCol w="652145">
                  <a:extLst>
                    <a:ext uri="{9D8B030D-6E8A-4147-A177-3AD203B41FA5}">
                      <a16:colId xmlns:a16="http://schemas.microsoft.com/office/drawing/2014/main" xmlns="" val="20005"/>
                    </a:ext>
                  </a:extLst>
                </a:gridCol>
                <a:gridCol w="652145">
                  <a:extLst>
                    <a:ext uri="{9D8B030D-6E8A-4147-A177-3AD203B41FA5}">
                      <a16:colId xmlns:a16="http://schemas.microsoft.com/office/drawing/2014/main" xmlns="" val="20006"/>
                    </a:ext>
                  </a:extLst>
                </a:gridCol>
                <a:gridCol w="652145">
                  <a:extLst>
                    <a:ext uri="{9D8B030D-6E8A-4147-A177-3AD203B41FA5}">
                      <a16:colId xmlns:a16="http://schemas.microsoft.com/office/drawing/2014/main" xmlns="" val="20007"/>
                    </a:ext>
                  </a:extLst>
                </a:gridCol>
                <a:gridCol w="652145">
                  <a:extLst>
                    <a:ext uri="{9D8B030D-6E8A-4147-A177-3AD203B41FA5}">
                      <a16:colId xmlns:a16="http://schemas.microsoft.com/office/drawing/2014/main" xmlns="" val="20008"/>
                    </a:ext>
                  </a:extLst>
                </a:gridCol>
              </a:tblGrid>
              <a:tr h="644080">
                <a:tc>
                  <a:txBody>
                    <a:bodyPr/>
                    <a:lstStyle/>
                    <a:p>
                      <a:pPr marL="0" marR="0">
                        <a:lnSpc>
                          <a:spcPct val="115000"/>
                        </a:lnSpc>
                        <a:spcBef>
                          <a:spcPts val="0"/>
                        </a:spcBef>
                        <a:spcAft>
                          <a:spcPts val="1000"/>
                        </a:spcAft>
                      </a:pPr>
                      <a:r>
                        <a:rPr lang="en-IN" sz="1400" dirty="0">
                          <a:effectLst/>
                        </a:rPr>
                        <a:t>Marks obtained</a:t>
                      </a:r>
                      <a:endParaRPr lang="en-US" sz="14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IN" sz="1400" dirty="0">
                          <a:effectLst/>
                        </a:rPr>
                        <a:t>20</a:t>
                      </a:r>
                      <a:endParaRPr lang="en-US" sz="14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IN" sz="1400" dirty="0">
                          <a:effectLst/>
                        </a:rPr>
                        <a:t>29</a:t>
                      </a:r>
                      <a:endParaRPr lang="en-US" sz="14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IN" sz="1400">
                          <a:effectLst/>
                        </a:rPr>
                        <a:t>28</a:t>
                      </a:r>
                      <a:endParaRPr lang="en-US" sz="14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IN" sz="1400">
                          <a:effectLst/>
                        </a:rPr>
                        <a:t>33</a:t>
                      </a:r>
                      <a:endParaRPr lang="en-US" sz="14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IN" sz="1400">
                          <a:effectLst/>
                        </a:rPr>
                        <a:t>42</a:t>
                      </a:r>
                      <a:endParaRPr lang="en-US" sz="14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IN" sz="1400">
                          <a:effectLst/>
                        </a:rPr>
                        <a:t>38</a:t>
                      </a:r>
                      <a:endParaRPr lang="en-US" sz="14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IN" sz="1400">
                          <a:effectLst/>
                        </a:rPr>
                        <a:t>43</a:t>
                      </a:r>
                      <a:endParaRPr lang="en-US" sz="14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IN" sz="1400">
                          <a:effectLst/>
                        </a:rPr>
                        <a:t>25</a:t>
                      </a:r>
                      <a:endParaRPr lang="en-US" sz="140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0"/>
                  </a:ext>
                </a:extLst>
              </a:tr>
              <a:tr h="0">
                <a:tc>
                  <a:txBody>
                    <a:bodyPr/>
                    <a:lstStyle/>
                    <a:p>
                      <a:pPr marL="0" marR="0">
                        <a:lnSpc>
                          <a:spcPct val="115000"/>
                        </a:lnSpc>
                        <a:spcBef>
                          <a:spcPts val="0"/>
                        </a:spcBef>
                        <a:spcAft>
                          <a:spcPts val="1000"/>
                        </a:spcAft>
                      </a:pPr>
                      <a:r>
                        <a:rPr lang="en-IN" sz="1400">
                          <a:effectLst/>
                        </a:rPr>
                        <a:t>Number of students</a:t>
                      </a:r>
                      <a:endParaRPr lang="en-US" sz="14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IN" sz="1400" dirty="0">
                          <a:effectLst/>
                        </a:rPr>
                        <a:t>6</a:t>
                      </a:r>
                      <a:endParaRPr lang="en-US" sz="14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IN" sz="1400" dirty="0">
                          <a:effectLst/>
                        </a:rPr>
                        <a:t>28</a:t>
                      </a:r>
                      <a:endParaRPr lang="en-US" sz="14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IN" sz="1400" dirty="0">
                          <a:effectLst/>
                        </a:rPr>
                        <a:t>24</a:t>
                      </a:r>
                      <a:endParaRPr lang="en-US" sz="14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IN" sz="1400" dirty="0">
                          <a:effectLst/>
                        </a:rPr>
                        <a:t>15</a:t>
                      </a:r>
                      <a:endParaRPr lang="en-US" sz="14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IN" sz="1400" dirty="0">
                          <a:effectLst/>
                        </a:rPr>
                        <a:t>2</a:t>
                      </a:r>
                      <a:endParaRPr lang="en-US" sz="14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IN" sz="1400" dirty="0">
                          <a:effectLst/>
                        </a:rPr>
                        <a:t>4</a:t>
                      </a:r>
                      <a:endParaRPr lang="en-US" sz="14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IN" sz="1400" dirty="0">
                          <a:effectLst/>
                        </a:rPr>
                        <a:t>1</a:t>
                      </a:r>
                      <a:endParaRPr lang="en-US" sz="14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IN" sz="1400" dirty="0">
                          <a:effectLst/>
                        </a:rPr>
                        <a:t>20</a:t>
                      </a:r>
                      <a:endParaRPr lang="en-US" sz="14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1"/>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xmlns="" val="4026775315"/>
              </p:ext>
            </p:extLst>
          </p:nvPr>
        </p:nvGraphicFramePr>
        <p:xfrm>
          <a:off x="1763688" y="2564904"/>
          <a:ext cx="6043255" cy="2453640"/>
        </p:xfrm>
        <a:graphic>
          <a:graphicData uri="http://schemas.openxmlformats.org/drawingml/2006/table">
            <a:tbl>
              <a:tblPr firstRow="1" firstCol="1" bandRow="1">
                <a:tableStyleId>{5C22544A-7EE6-4342-B048-85BDC9FD1C3A}</a:tableStyleId>
              </a:tblPr>
              <a:tblGrid>
                <a:gridCol w="3021627">
                  <a:extLst>
                    <a:ext uri="{9D8B030D-6E8A-4147-A177-3AD203B41FA5}">
                      <a16:colId xmlns:a16="http://schemas.microsoft.com/office/drawing/2014/main" xmlns="" val="20000"/>
                    </a:ext>
                  </a:extLst>
                </a:gridCol>
                <a:gridCol w="3021628">
                  <a:extLst>
                    <a:ext uri="{9D8B030D-6E8A-4147-A177-3AD203B41FA5}">
                      <a16:colId xmlns:a16="http://schemas.microsoft.com/office/drawing/2014/main" xmlns="" val="20001"/>
                    </a:ext>
                  </a:extLst>
                </a:gridCol>
              </a:tblGrid>
              <a:tr h="163792">
                <a:tc>
                  <a:txBody>
                    <a:bodyPr/>
                    <a:lstStyle/>
                    <a:p>
                      <a:pPr marL="0" marR="0" algn="ctr">
                        <a:lnSpc>
                          <a:spcPct val="115000"/>
                        </a:lnSpc>
                        <a:spcBef>
                          <a:spcPts val="0"/>
                        </a:spcBef>
                        <a:spcAft>
                          <a:spcPts val="1000"/>
                        </a:spcAft>
                      </a:pPr>
                      <a:r>
                        <a:rPr lang="en-IN" sz="1400" dirty="0">
                          <a:effectLst/>
                        </a:rPr>
                        <a:t>Marks obtained</a:t>
                      </a:r>
                      <a:endParaRPr lang="en-US" sz="14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1400">
                          <a:effectLst/>
                        </a:rPr>
                        <a:t>Number of studets(Frequency)</a:t>
                      </a:r>
                      <a:endParaRPr lang="en-US" sz="140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0"/>
                  </a:ext>
                </a:extLst>
              </a:tr>
              <a:tr h="163792">
                <a:tc>
                  <a:txBody>
                    <a:bodyPr/>
                    <a:lstStyle/>
                    <a:p>
                      <a:pPr marL="0" marR="0" algn="ctr">
                        <a:lnSpc>
                          <a:spcPct val="115000"/>
                        </a:lnSpc>
                        <a:spcBef>
                          <a:spcPts val="0"/>
                        </a:spcBef>
                        <a:spcAft>
                          <a:spcPts val="1000"/>
                        </a:spcAft>
                      </a:pPr>
                      <a:r>
                        <a:rPr lang="en-IN" sz="1400" dirty="0">
                          <a:effectLst/>
                        </a:rPr>
                        <a:t>20</a:t>
                      </a:r>
                      <a:endParaRPr lang="en-US" sz="14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1400">
                          <a:effectLst/>
                        </a:rPr>
                        <a:t>6</a:t>
                      </a:r>
                      <a:endParaRPr lang="en-US" sz="140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1"/>
                  </a:ext>
                </a:extLst>
              </a:tr>
              <a:tr h="163792">
                <a:tc>
                  <a:txBody>
                    <a:bodyPr/>
                    <a:lstStyle/>
                    <a:p>
                      <a:pPr marL="0" marR="0" algn="ctr">
                        <a:lnSpc>
                          <a:spcPct val="115000"/>
                        </a:lnSpc>
                        <a:spcBef>
                          <a:spcPts val="0"/>
                        </a:spcBef>
                        <a:spcAft>
                          <a:spcPts val="1000"/>
                        </a:spcAft>
                      </a:pPr>
                      <a:r>
                        <a:rPr lang="en-IN" sz="1400" dirty="0">
                          <a:effectLst/>
                        </a:rPr>
                        <a:t>25</a:t>
                      </a:r>
                      <a:endParaRPr lang="en-US" sz="14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1400">
                          <a:effectLst/>
                        </a:rPr>
                        <a:t>20</a:t>
                      </a:r>
                      <a:endParaRPr lang="en-US" sz="140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2"/>
                  </a:ext>
                </a:extLst>
              </a:tr>
              <a:tr h="163792">
                <a:tc>
                  <a:txBody>
                    <a:bodyPr/>
                    <a:lstStyle/>
                    <a:p>
                      <a:pPr marL="0" marR="0" algn="ctr">
                        <a:lnSpc>
                          <a:spcPct val="115000"/>
                        </a:lnSpc>
                        <a:spcBef>
                          <a:spcPts val="0"/>
                        </a:spcBef>
                        <a:spcAft>
                          <a:spcPts val="1000"/>
                        </a:spcAft>
                      </a:pPr>
                      <a:r>
                        <a:rPr lang="en-IN" sz="1400" dirty="0">
                          <a:effectLst/>
                        </a:rPr>
                        <a:t>28</a:t>
                      </a:r>
                      <a:endParaRPr lang="en-US" sz="14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1400">
                          <a:effectLst/>
                        </a:rPr>
                        <a:t>24</a:t>
                      </a:r>
                      <a:endParaRPr lang="en-US" sz="140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3"/>
                  </a:ext>
                </a:extLst>
              </a:tr>
              <a:tr h="163792">
                <a:tc>
                  <a:txBody>
                    <a:bodyPr/>
                    <a:lstStyle/>
                    <a:p>
                      <a:pPr marL="0" marR="0" algn="ctr">
                        <a:lnSpc>
                          <a:spcPct val="115000"/>
                        </a:lnSpc>
                        <a:spcBef>
                          <a:spcPts val="0"/>
                        </a:spcBef>
                        <a:spcAft>
                          <a:spcPts val="1000"/>
                        </a:spcAft>
                      </a:pPr>
                      <a:r>
                        <a:rPr lang="en-IN" sz="1400" dirty="0">
                          <a:effectLst/>
                        </a:rPr>
                        <a:t>29</a:t>
                      </a:r>
                      <a:endParaRPr lang="en-US" sz="14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1400">
                          <a:effectLst/>
                        </a:rPr>
                        <a:t>28</a:t>
                      </a:r>
                      <a:endParaRPr lang="en-US" sz="140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4"/>
                  </a:ext>
                </a:extLst>
              </a:tr>
              <a:tr h="163792">
                <a:tc>
                  <a:txBody>
                    <a:bodyPr/>
                    <a:lstStyle/>
                    <a:p>
                      <a:pPr marL="0" marR="0" algn="ctr">
                        <a:lnSpc>
                          <a:spcPct val="115000"/>
                        </a:lnSpc>
                        <a:spcBef>
                          <a:spcPts val="0"/>
                        </a:spcBef>
                        <a:spcAft>
                          <a:spcPts val="1000"/>
                        </a:spcAft>
                      </a:pPr>
                      <a:r>
                        <a:rPr lang="en-IN" sz="1400" dirty="0">
                          <a:effectLst/>
                        </a:rPr>
                        <a:t>33</a:t>
                      </a:r>
                      <a:endParaRPr lang="en-US" sz="14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1400">
                          <a:effectLst/>
                        </a:rPr>
                        <a:t>15</a:t>
                      </a:r>
                      <a:endParaRPr lang="en-US" sz="140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5"/>
                  </a:ext>
                </a:extLst>
              </a:tr>
              <a:tr h="163792">
                <a:tc>
                  <a:txBody>
                    <a:bodyPr/>
                    <a:lstStyle/>
                    <a:p>
                      <a:pPr marL="0" marR="0" algn="ctr">
                        <a:lnSpc>
                          <a:spcPct val="115000"/>
                        </a:lnSpc>
                        <a:spcBef>
                          <a:spcPts val="0"/>
                        </a:spcBef>
                        <a:spcAft>
                          <a:spcPts val="1000"/>
                        </a:spcAft>
                      </a:pPr>
                      <a:r>
                        <a:rPr lang="en-IN" sz="1400" dirty="0">
                          <a:effectLst/>
                        </a:rPr>
                        <a:t>38</a:t>
                      </a:r>
                      <a:endParaRPr lang="en-US" sz="14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1400" dirty="0">
                          <a:effectLst/>
                        </a:rPr>
                        <a:t>4</a:t>
                      </a:r>
                      <a:endParaRPr lang="en-US" sz="14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6"/>
                  </a:ext>
                </a:extLst>
              </a:tr>
              <a:tr h="163792">
                <a:tc>
                  <a:txBody>
                    <a:bodyPr/>
                    <a:lstStyle/>
                    <a:p>
                      <a:pPr marL="0" marR="0" algn="ctr">
                        <a:lnSpc>
                          <a:spcPct val="115000"/>
                        </a:lnSpc>
                        <a:spcBef>
                          <a:spcPts val="0"/>
                        </a:spcBef>
                        <a:spcAft>
                          <a:spcPts val="1000"/>
                        </a:spcAft>
                      </a:pPr>
                      <a:r>
                        <a:rPr lang="en-IN" sz="1400">
                          <a:effectLst/>
                        </a:rPr>
                        <a:t>42</a:t>
                      </a:r>
                      <a:endParaRPr lang="en-US" sz="14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1400" dirty="0">
                          <a:effectLst/>
                        </a:rPr>
                        <a:t>2</a:t>
                      </a:r>
                      <a:endParaRPr lang="en-US" sz="14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7"/>
                  </a:ext>
                </a:extLst>
              </a:tr>
              <a:tr h="163792">
                <a:tc>
                  <a:txBody>
                    <a:bodyPr/>
                    <a:lstStyle/>
                    <a:p>
                      <a:pPr marL="0" marR="0" algn="ctr">
                        <a:lnSpc>
                          <a:spcPct val="115000"/>
                        </a:lnSpc>
                        <a:spcBef>
                          <a:spcPts val="0"/>
                        </a:spcBef>
                        <a:spcAft>
                          <a:spcPts val="1000"/>
                        </a:spcAft>
                      </a:pPr>
                      <a:r>
                        <a:rPr lang="en-IN" sz="1400">
                          <a:effectLst/>
                        </a:rPr>
                        <a:t>43</a:t>
                      </a:r>
                      <a:endParaRPr lang="en-US" sz="14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1400" dirty="0">
                          <a:effectLst/>
                        </a:rPr>
                        <a:t>1</a:t>
                      </a:r>
                      <a:endParaRPr lang="en-US" sz="14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8"/>
                  </a:ext>
                </a:extLst>
              </a:tr>
              <a:tr h="163792">
                <a:tc>
                  <a:txBody>
                    <a:bodyPr/>
                    <a:lstStyle/>
                    <a:p>
                      <a:pPr marL="0" marR="0" algn="ctr">
                        <a:lnSpc>
                          <a:spcPct val="115000"/>
                        </a:lnSpc>
                        <a:spcBef>
                          <a:spcPts val="0"/>
                        </a:spcBef>
                        <a:spcAft>
                          <a:spcPts val="1000"/>
                        </a:spcAft>
                      </a:pPr>
                      <a:r>
                        <a:rPr lang="en-IN" sz="1400">
                          <a:effectLst/>
                        </a:rPr>
                        <a:t>Total</a:t>
                      </a:r>
                      <a:endParaRPr lang="en-US" sz="14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1400" dirty="0">
                          <a:effectLst/>
                        </a:rPr>
                        <a:t>100</a:t>
                      </a:r>
                      <a:endParaRPr lang="en-US" sz="14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9"/>
                  </a:ext>
                </a:extLst>
              </a:tr>
            </a:tbl>
          </a:graphicData>
        </a:graphic>
      </p:graphicFrame>
      <p:pic>
        <p:nvPicPr>
          <p:cNvPr id="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7503" y="5152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309295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xmlns="" Requires="a14">
          <p:sp>
            <p:nvSpPr>
              <p:cNvPr id="4" name="Content Placeholder 3"/>
              <p:cNvSpPr>
                <a:spLocks noGrp="1"/>
              </p:cNvSpPr>
              <p:nvPr>
                <p:ph sz="quarter" idx="1"/>
              </p:nvPr>
            </p:nvSpPr>
            <p:spPr>
              <a:xfrm>
                <a:off x="107504" y="116632"/>
                <a:ext cx="8928992" cy="6624736"/>
              </a:xfrm>
              <a:noFill/>
            </p:spPr>
            <p:txBody>
              <a:bodyPr>
                <a:normAutofit fontScale="92500" lnSpcReduction="20000"/>
              </a:bodyPr>
              <a:lstStyle/>
              <a:p>
                <a:r>
                  <a:rPr lang="en-IN" dirty="0"/>
                  <a:t>	Now we add another column depicting this information to the 	frequency table above and name it as </a:t>
                </a:r>
                <a:r>
                  <a:rPr lang="en-IN" i="1" dirty="0"/>
                  <a:t>cumulative frequency column</a:t>
                </a:r>
                <a:r>
                  <a:rPr lang="en-IN" dirty="0"/>
                  <a:t>.</a:t>
                </a:r>
              </a:p>
              <a:p>
                <a:endParaRPr lang="en-IN" dirty="0"/>
              </a:p>
              <a:p>
                <a:endParaRPr lang="en-IN" dirty="0"/>
              </a:p>
              <a:p>
                <a:endParaRPr lang="en-IN" dirty="0"/>
              </a:p>
              <a:p>
                <a:endParaRPr lang="en-IN" dirty="0"/>
              </a:p>
              <a:p>
                <a:endParaRPr lang="en-IN" dirty="0"/>
              </a:p>
              <a:p>
                <a:pPr marL="0" indent="0">
                  <a:buNone/>
                </a:pPr>
                <a:endParaRPr lang="en-IN" dirty="0"/>
              </a:p>
              <a:p>
                <a:pPr marL="0" indent="0">
                  <a:buNone/>
                </a:pPr>
                <a:endParaRPr lang="en-IN" dirty="0"/>
              </a:p>
              <a:p>
                <a:pPr marL="0" indent="0">
                  <a:buNone/>
                </a:pPr>
                <a:r>
                  <a:rPr lang="en-IN" dirty="0"/>
                  <a:t>From the table above, we see that:</a:t>
                </a:r>
                <a:endParaRPr lang="en-US" dirty="0"/>
              </a:p>
              <a:p>
                <a:pPr marL="0" indent="0">
                  <a:buNone/>
                </a:pPr>
                <a:r>
                  <a:rPr lang="en-IN" dirty="0"/>
                  <a:t>50th observation is 28 (Why?)</a:t>
                </a:r>
              </a:p>
              <a:p>
                <a:pPr marL="0" indent="0">
                  <a:buNone/>
                </a:pPr>
                <a:r>
                  <a:rPr lang="en-IN" dirty="0"/>
                  <a:t>(Because out of 100 observations 50</a:t>
                </a:r>
                <a:r>
                  <a:rPr lang="en-IN" baseline="30000" dirty="0"/>
                  <a:t>th </a:t>
                </a:r>
                <a:r>
                  <a:rPr lang="en-IN" dirty="0"/>
                  <a:t>and 51</a:t>
                </a:r>
                <a:r>
                  <a:rPr lang="en-IN" baseline="30000" dirty="0"/>
                  <a:t>st</a:t>
                </a:r>
                <a:r>
                  <a:rPr lang="en-IN" dirty="0"/>
                  <a:t> are the middle places)</a:t>
                </a:r>
                <a:endParaRPr lang="en-US" dirty="0"/>
              </a:p>
              <a:p>
                <a:pPr marL="0" indent="0">
                  <a:buNone/>
                </a:pPr>
                <a:r>
                  <a:rPr lang="en-IN" dirty="0"/>
                  <a:t>51st observation is 29</a:t>
                </a:r>
                <a:endParaRPr lang="en-US" dirty="0"/>
              </a:p>
              <a:p>
                <a:pPr marL="0" indent="0">
                  <a:buNone/>
                </a:pPr>
                <a:r>
                  <a:rPr lang="en-IN" dirty="0"/>
                  <a:t>	So, Median = </a:t>
                </a:r>
                <a14:m>
                  <m:oMath xmlns:m="http://schemas.openxmlformats.org/officeDocument/2006/math">
                    <m:f>
                      <m:fPr>
                        <m:ctrlPr>
                          <a:rPr lang="en-US" i="1">
                            <a:latin typeface="Cambria Math" panose="02040503050406030204" pitchFamily="18" charset="0"/>
                          </a:rPr>
                        </m:ctrlPr>
                      </m:fPr>
                      <m:num>
                        <m:r>
                          <a:rPr lang="en-IN" i="1">
                            <a:latin typeface="Cambria Math"/>
                          </a:rPr>
                          <m:t>28+29</m:t>
                        </m:r>
                      </m:num>
                      <m:den>
                        <m:r>
                          <a:rPr lang="en-IN" i="1">
                            <a:latin typeface="Cambria Math"/>
                          </a:rPr>
                          <m:t>2</m:t>
                        </m:r>
                      </m:den>
                    </m:f>
                  </m:oMath>
                </a14:m>
                <a:r>
                  <a:rPr lang="en-IN" dirty="0"/>
                  <a:t>   = 28.5.</a:t>
                </a:r>
                <a:endParaRPr lang="en-US" dirty="0"/>
              </a:p>
              <a:p>
                <a:endParaRPr lang="en-US" dirty="0"/>
              </a:p>
              <a:p>
                <a:pPr marL="0" indent="0">
                  <a:buNone/>
                </a:pPr>
                <a:r>
                  <a:rPr lang="en-IN" dirty="0"/>
                  <a:t>The median marks 28.5 conveys the information that about 50% students obtained marks less than 28.5 and another 50% students obtained marks more than 28.5.</a:t>
                </a:r>
                <a:endParaRPr lang="en-US" dirty="0"/>
              </a:p>
              <a:p>
                <a:endParaRPr lang="en-US" dirty="0"/>
              </a:p>
              <a:p>
                <a:endParaRPr lang="en-US" dirty="0"/>
              </a:p>
              <a:p>
                <a:endParaRPr lang="en-US" dirty="0"/>
              </a:p>
            </p:txBody>
          </p:sp>
        </mc:Choice>
        <mc:Fallback>
          <p:sp>
            <p:nvSpPr>
              <p:cNvPr id="4" name="Content Placeholder 3"/>
              <p:cNvSpPr>
                <a:spLocks noGrp="1" noRot="1" noChangeAspect="1" noMove="1" noResize="1" noEditPoints="1" noAdjustHandles="1" noChangeArrowheads="1" noChangeShapeType="1" noTextEdit="1"/>
              </p:cNvSpPr>
              <p:nvPr>
                <p:ph sz="quarter" idx="1"/>
              </p:nvPr>
            </p:nvSpPr>
            <p:spPr>
              <a:xfrm>
                <a:off x="107504" y="116632"/>
                <a:ext cx="8928992" cy="6624736"/>
              </a:xfrm>
              <a:blipFill rotWithShape="1">
                <a:blip r:embed="rId2"/>
                <a:stretch>
                  <a:fillRect l="-1093" t="-1564" b="-1196"/>
                </a:stretch>
              </a:blipFill>
            </p:spPr>
            <p:txBody>
              <a:bodyPr/>
              <a:lstStyle/>
              <a:p>
                <a:r>
                  <a:rPr lang="en-US">
                    <a:noFill/>
                  </a:rPr>
                  <a:t> </a:t>
                </a:r>
              </a:p>
            </p:txBody>
          </p:sp>
        </mc:Fallback>
      </mc:AlternateContent>
      <p:graphicFrame>
        <p:nvGraphicFramePr>
          <p:cNvPr id="6" name="Table 5"/>
          <p:cNvGraphicFramePr>
            <a:graphicFrameLocks noGrp="1"/>
          </p:cNvGraphicFramePr>
          <p:nvPr>
            <p:extLst>
              <p:ext uri="{D42A27DB-BD31-4B8C-83A1-F6EECF244321}">
                <p14:modId xmlns:p14="http://schemas.microsoft.com/office/powerpoint/2010/main" xmlns="" val="2058115991"/>
              </p:ext>
            </p:extLst>
          </p:nvPr>
        </p:nvGraphicFramePr>
        <p:xfrm>
          <a:off x="395535" y="908720"/>
          <a:ext cx="7704857" cy="2208276"/>
        </p:xfrm>
        <a:graphic>
          <a:graphicData uri="http://schemas.openxmlformats.org/drawingml/2006/table">
            <a:tbl>
              <a:tblPr firstRow="1" firstCol="1" bandRow="1">
                <a:tableStyleId>{5C22544A-7EE6-4342-B048-85BDC9FD1C3A}</a:tableStyleId>
              </a:tblPr>
              <a:tblGrid>
                <a:gridCol w="2567731">
                  <a:extLst>
                    <a:ext uri="{9D8B030D-6E8A-4147-A177-3AD203B41FA5}">
                      <a16:colId xmlns:a16="http://schemas.microsoft.com/office/drawing/2014/main" xmlns="" val="20000"/>
                    </a:ext>
                  </a:extLst>
                </a:gridCol>
                <a:gridCol w="2568563">
                  <a:extLst>
                    <a:ext uri="{9D8B030D-6E8A-4147-A177-3AD203B41FA5}">
                      <a16:colId xmlns:a16="http://schemas.microsoft.com/office/drawing/2014/main" xmlns="" val="20001"/>
                    </a:ext>
                  </a:extLst>
                </a:gridCol>
                <a:gridCol w="2568563">
                  <a:extLst>
                    <a:ext uri="{9D8B030D-6E8A-4147-A177-3AD203B41FA5}">
                      <a16:colId xmlns:a16="http://schemas.microsoft.com/office/drawing/2014/main" xmlns="" val="20002"/>
                    </a:ext>
                  </a:extLst>
                </a:gridCol>
              </a:tblGrid>
              <a:tr h="240027">
                <a:tc>
                  <a:txBody>
                    <a:bodyPr/>
                    <a:lstStyle/>
                    <a:p>
                      <a:pPr marL="0" marR="0" algn="ctr">
                        <a:lnSpc>
                          <a:spcPct val="115000"/>
                        </a:lnSpc>
                        <a:spcBef>
                          <a:spcPts val="0"/>
                        </a:spcBef>
                        <a:spcAft>
                          <a:spcPts val="1000"/>
                        </a:spcAft>
                      </a:pPr>
                      <a:r>
                        <a:rPr lang="en-IN" sz="1400" dirty="0">
                          <a:effectLst/>
                        </a:rPr>
                        <a:t>Marks obtained</a:t>
                      </a:r>
                      <a:endParaRPr lang="en-US" sz="14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1400">
                          <a:effectLst/>
                        </a:rPr>
                        <a:t>Number of students</a:t>
                      </a:r>
                      <a:endParaRPr lang="en-US" sz="14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1400">
                          <a:effectLst/>
                        </a:rPr>
                        <a:t>Cumulative frequency (cf)</a:t>
                      </a:r>
                      <a:endParaRPr lang="en-US" sz="140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0"/>
                  </a:ext>
                </a:extLst>
              </a:tr>
              <a:tr h="240027">
                <a:tc>
                  <a:txBody>
                    <a:bodyPr/>
                    <a:lstStyle/>
                    <a:p>
                      <a:pPr marL="0" marR="0" algn="ctr">
                        <a:lnSpc>
                          <a:spcPct val="115000"/>
                        </a:lnSpc>
                        <a:spcBef>
                          <a:spcPts val="0"/>
                        </a:spcBef>
                        <a:spcAft>
                          <a:spcPts val="1000"/>
                        </a:spcAft>
                      </a:pPr>
                      <a:r>
                        <a:rPr lang="en-IN" sz="1400" dirty="0">
                          <a:effectLst/>
                        </a:rPr>
                        <a:t>20</a:t>
                      </a:r>
                      <a:endParaRPr lang="en-US" sz="14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1400">
                          <a:effectLst/>
                        </a:rPr>
                        <a:t>6</a:t>
                      </a:r>
                      <a:endParaRPr lang="en-US" sz="14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1400">
                          <a:effectLst/>
                        </a:rPr>
                        <a:t>6</a:t>
                      </a:r>
                      <a:endParaRPr lang="en-US" sz="140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1"/>
                  </a:ext>
                </a:extLst>
              </a:tr>
              <a:tr h="240027">
                <a:tc>
                  <a:txBody>
                    <a:bodyPr/>
                    <a:lstStyle/>
                    <a:p>
                      <a:pPr marL="0" marR="0" algn="ctr">
                        <a:lnSpc>
                          <a:spcPct val="115000"/>
                        </a:lnSpc>
                        <a:spcBef>
                          <a:spcPts val="0"/>
                        </a:spcBef>
                        <a:spcAft>
                          <a:spcPts val="1000"/>
                        </a:spcAft>
                      </a:pPr>
                      <a:r>
                        <a:rPr lang="en-IN" sz="1400" dirty="0">
                          <a:effectLst/>
                        </a:rPr>
                        <a:t>25</a:t>
                      </a:r>
                      <a:endParaRPr lang="en-US" sz="14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1400">
                          <a:effectLst/>
                        </a:rPr>
                        <a:t>20</a:t>
                      </a:r>
                      <a:endParaRPr lang="en-US" sz="14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1400">
                          <a:effectLst/>
                        </a:rPr>
                        <a:t>26</a:t>
                      </a:r>
                      <a:endParaRPr lang="en-US" sz="140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2"/>
                  </a:ext>
                </a:extLst>
              </a:tr>
              <a:tr h="240027">
                <a:tc>
                  <a:txBody>
                    <a:bodyPr/>
                    <a:lstStyle/>
                    <a:p>
                      <a:pPr marL="0" marR="0" algn="ctr">
                        <a:lnSpc>
                          <a:spcPct val="115000"/>
                        </a:lnSpc>
                        <a:spcBef>
                          <a:spcPts val="0"/>
                        </a:spcBef>
                        <a:spcAft>
                          <a:spcPts val="1000"/>
                        </a:spcAft>
                      </a:pPr>
                      <a:r>
                        <a:rPr lang="en-IN" sz="1400" dirty="0">
                          <a:effectLst/>
                        </a:rPr>
                        <a:t>28</a:t>
                      </a:r>
                      <a:endParaRPr lang="en-US" sz="14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1400" dirty="0">
                          <a:effectLst/>
                        </a:rPr>
                        <a:t>24</a:t>
                      </a:r>
                      <a:endParaRPr lang="en-US" sz="14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1400">
                          <a:effectLst/>
                        </a:rPr>
                        <a:t>50</a:t>
                      </a:r>
                      <a:endParaRPr lang="en-US" sz="140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3"/>
                  </a:ext>
                </a:extLst>
              </a:tr>
              <a:tr h="240027">
                <a:tc>
                  <a:txBody>
                    <a:bodyPr/>
                    <a:lstStyle/>
                    <a:p>
                      <a:pPr marL="0" marR="0" algn="ctr">
                        <a:lnSpc>
                          <a:spcPct val="115000"/>
                        </a:lnSpc>
                        <a:spcBef>
                          <a:spcPts val="0"/>
                        </a:spcBef>
                        <a:spcAft>
                          <a:spcPts val="1000"/>
                        </a:spcAft>
                      </a:pPr>
                      <a:r>
                        <a:rPr lang="en-IN" sz="1400">
                          <a:effectLst/>
                        </a:rPr>
                        <a:t>29</a:t>
                      </a:r>
                      <a:endParaRPr lang="en-US" sz="14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1400" dirty="0">
                          <a:effectLst/>
                        </a:rPr>
                        <a:t>28</a:t>
                      </a:r>
                      <a:endParaRPr lang="en-US" sz="14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1400" dirty="0">
                          <a:effectLst/>
                        </a:rPr>
                        <a:t>78</a:t>
                      </a:r>
                      <a:endParaRPr lang="en-US" sz="14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4"/>
                  </a:ext>
                </a:extLst>
              </a:tr>
              <a:tr h="240027">
                <a:tc>
                  <a:txBody>
                    <a:bodyPr/>
                    <a:lstStyle/>
                    <a:p>
                      <a:pPr marL="0" marR="0" algn="ctr">
                        <a:lnSpc>
                          <a:spcPct val="115000"/>
                        </a:lnSpc>
                        <a:spcBef>
                          <a:spcPts val="0"/>
                        </a:spcBef>
                        <a:spcAft>
                          <a:spcPts val="1000"/>
                        </a:spcAft>
                      </a:pPr>
                      <a:r>
                        <a:rPr lang="en-IN" sz="1400">
                          <a:effectLst/>
                        </a:rPr>
                        <a:t>33</a:t>
                      </a:r>
                      <a:endParaRPr lang="en-US" sz="14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1400" dirty="0">
                          <a:effectLst/>
                        </a:rPr>
                        <a:t>15</a:t>
                      </a:r>
                      <a:endParaRPr lang="en-US" sz="14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1400" dirty="0">
                          <a:effectLst/>
                        </a:rPr>
                        <a:t>93</a:t>
                      </a:r>
                      <a:endParaRPr lang="en-US" sz="14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5"/>
                  </a:ext>
                </a:extLst>
              </a:tr>
              <a:tr h="240027">
                <a:tc>
                  <a:txBody>
                    <a:bodyPr/>
                    <a:lstStyle/>
                    <a:p>
                      <a:pPr marL="0" marR="0" algn="ctr">
                        <a:lnSpc>
                          <a:spcPct val="115000"/>
                        </a:lnSpc>
                        <a:spcBef>
                          <a:spcPts val="0"/>
                        </a:spcBef>
                        <a:spcAft>
                          <a:spcPts val="1000"/>
                        </a:spcAft>
                      </a:pPr>
                      <a:r>
                        <a:rPr lang="en-IN" sz="1400" dirty="0">
                          <a:effectLst/>
                        </a:rPr>
                        <a:t>38</a:t>
                      </a:r>
                      <a:endParaRPr lang="en-US" sz="14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1400">
                          <a:effectLst/>
                        </a:rPr>
                        <a:t>4</a:t>
                      </a:r>
                      <a:endParaRPr lang="en-US" sz="14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1400" dirty="0">
                          <a:effectLst/>
                        </a:rPr>
                        <a:t>97</a:t>
                      </a:r>
                      <a:endParaRPr lang="en-US" sz="14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6"/>
                  </a:ext>
                </a:extLst>
              </a:tr>
              <a:tr h="240027">
                <a:tc>
                  <a:txBody>
                    <a:bodyPr/>
                    <a:lstStyle/>
                    <a:p>
                      <a:pPr marL="0" marR="0" algn="ctr">
                        <a:lnSpc>
                          <a:spcPct val="115000"/>
                        </a:lnSpc>
                        <a:spcBef>
                          <a:spcPts val="0"/>
                        </a:spcBef>
                        <a:spcAft>
                          <a:spcPts val="1000"/>
                        </a:spcAft>
                      </a:pPr>
                      <a:r>
                        <a:rPr lang="en-IN" sz="1400" dirty="0">
                          <a:effectLst/>
                        </a:rPr>
                        <a:t>42</a:t>
                      </a:r>
                      <a:endParaRPr lang="en-US" sz="14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1400">
                          <a:effectLst/>
                        </a:rPr>
                        <a:t>2</a:t>
                      </a:r>
                      <a:endParaRPr lang="en-US" sz="14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1400" dirty="0">
                          <a:effectLst/>
                        </a:rPr>
                        <a:t>99</a:t>
                      </a:r>
                      <a:endParaRPr lang="en-US" sz="14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7"/>
                  </a:ext>
                </a:extLst>
              </a:tr>
              <a:tr h="240027">
                <a:tc>
                  <a:txBody>
                    <a:bodyPr/>
                    <a:lstStyle/>
                    <a:p>
                      <a:pPr marL="0" marR="0" algn="ctr">
                        <a:lnSpc>
                          <a:spcPct val="115000"/>
                        </a:lnSpc>
                        <a:spcBef>
                          <a:spcPts val="0"/>
                        </a:spcBef>
                        <a:spcAft>
                          <a:spcPts val="1000"/>
                        </a:spcAft>
                      </a:pPr>
                      <a:r>
                        <a:rPr lang="en-IN" sz="1400">
                          <a:effectLst/>
                        </a:rPr>
                        <a:t>43</a:t>
                      </a:r>
                      <a:endParaRPr lang="en-US" sz="14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1400">
                          <a:effectLst/>
                        </a:rPr>
                        <a:t>1</a:t>
                      </a:r>
                      <a:endParaRPr lang="en-US" sz="14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1400" dirty="0">
                          <a:effectLst/>
                        </a:rPr>
                        <a:t>100</a:t>
                      </a:r>
                      <a:endParaRPr lang="en-US" sz="14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8"/>
                  </a:ext>
                </a:extLst>
              </a:tr>
            </a:tbl>
          </a:graphicData>
        </a:graphic>
      </p:graphicFrame>
      <p:pic>
        <p:nvPicPr>
          <p:cNvPr id="5"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7503" y="5152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551992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107504" y="116632"/>
            <a:ext cx="8928992" cy="6624736"/>
          </a:xfrm>
          <a:noFill/>
        </p:spPr>
        <p:txBody>
          <a:bodyPr>
            <a:normAutofit fontScale="85000" lnSpcReduction="10000"/>
          </a:bodyPr>
          <a:lstStyle/>
          <a:p>
            <a:r>
              <a:rPr lang="en-IN" dirty="0"/>
              <a:t>	Now, let us see how to obtain the median of grouped data, through the 	following situation.</a:t>
            </a:r>
            <a:endParaRPr lang="en-US" dirty="0"/>
          </a:p>
          <a:p>
            <a:pPr marL="273050" indent="14288"/>
            <a:r>
              <a:rPr lang="en-IN" b="1" dirty="0"/>
              <a:t>   Example 2: </a:t>
            </a:r>
            <a:r>
              <a:rPr lang="en-IN" dirty="0"/>
              <a:t> Consider a grouped frequency distribution of marks obtained, out of 100, by 53 students, in a certain examination, as follows:</a:t>
            </a:r>
          </a:p>
          <a:p>
            <a:endParaRPr lang="en-IN" dirty="0"/>
          </a:p>
          <a:p>
            <a:endParaRPr lang="en-IN" dirty="0"/>
          </a:p>
          <a:p>
            <a:endParaRPr lang="en-IN" dirty="0"/>
          </a:p>
          <a:p>
            <a:pPr marL="0" indent="0">
              <a:buNone/>
            </a:pPr>
            <a:r>
              <a:rPr lang="en-IN" dirty="0"/>
              <a:t>From the table above, try to answer the following questions:</a:t>
            </a:r>
            <a:endParaRPr lang="en-US" dirty="0"/>
          </a:p>
          <a:p>
            <a:pPr marL="0" indent="0">
              <a:buNone/>
            </a:pPr>
            <a:r>
              <a:rPr lang="en-IN" dirty="0"/>
              <a:t>How many students have scored marks less than 10? 	The answer is clearly 5.</a:t>
            </a:r>
            <a:endParaRPr lang="en-US" dirty="0"/>
          </a:p>
          <a:p>
            <a:pPr marL="0" indent="0">
              <a:buNone/>
            </a:pPr>
            <a:r>
              <a:rPr lang="en-IN" dirty="0"/>
              <a:t>How many students have scored less than 20 marks? 	Observe that the number</a:t>
            </a:r>
            <a:endParaRPr lang="en-US" dirty="0"/>
          </a:p>
          <a:p>
            <a:pPr marL="0" indent="0">
              <a:buNone/>
            </a:pPr>
            <a:r>
              <a:rPr lang="en-IN" dirty="0"/>
              <a:t>of students who have scored less than 20 include the number of students who have</a:t>
            </a:r>
            <a:endParaRPr lang="en-US" dirty="0"/>
          </a:p>
          <a:p>
            <a:pPr marL="0" indent="0">
              <a:buNone/>
            </a:pPr>
            <a:r>
              <a:rPr lang="en-IN" dirty="0"/>
              <a:t>scored marks from 0 - 10 as well as the number of students who have scored marks</a:t>
            </a:r>
            <a:endParaRPr lang="en-US" dirty="0"/>
          </a:p>
          <a:p>
            <a:pPr marL="0" indent="0">
              <a:buNone/>
            </a:pPr>
            <a:r>
              <a:rPr lang="en-IN" dirty="0"/>
              <a:t>from 10 - 20. So, the total number of students with marks less than 20 is 5 + 3, i.e., 8.</a:t>
            </a:r>
            <a:endParaRPr lang="en-US" dirty="0"/>
          </a:p>
          <a:p>
            <a:pPr marL="0" indent="0">
              <a:buNone/>
            </a:pPr>
            <a:r>
              <a:rPr lang="en-IN" dirty="0"/>
              <a:t>We say that the cumulative frequency of the class 10 -20 is 8.</a:t>
            </a:r>
            <a:endParaRPr lang="en-US" dirty="0"/>
          </a:p>
          <a:p>
            <a:pPr marL="0" indent="0">
              <a:buNone/>
            </a:pPr>
            <a:r>
              <a:rPr lang="en-IN" dirty="0"/>
              <a:t>Similarly, we can compute the cumulative frequencies of the other classes, i.e.,</a:t>
            </a:r>
            <a:endParaRPr lang="en-US" dirty="0"/>
          </a:p>
          <a:p>
            <a:pPr marL="0" indent="0">
              <a:buNone/>
            </a:pPr>
            <a:r>
              <a:rPr lang="en-IN" dirty="0"/>
              <a:t>the number of students with marks less than 30, less than 40, . . ., less than 100.</a:t>
            </a:r>
          </a:p>
          <a:p>
            <a:pPr marL="0" indent="0">
              <a:buNone/>
            </a:pPr>
            <a:r>
              <a:rPr lang="en-IN" dirty="0"/>
              <a:t> We give them in Table given below:</a:t>
            </a:r>
            <a:endParaRPr lang="en-US" dirty="0"/>
          </a:p>
          <a:p>
            <a:pPr marL="0" indent="0">
              <a:buNone/>
            </a:pPr>
            <a:endParaRPr lang="en-US" dirty="0"/>
          </a:p>
          <a:p>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xmlns="" val="50789956"/>
              </p:ext>
            </p:extLst>
          </p:nvPr>
        </p:nvGraphicFramePr>
        <p:xfrm>
          <a:off x="467544" y="1556792"/>
          <a:ext cx="7920880" cy="1005840"/>
        </p:xfrm>
        <a:graphic>
          <a:graphicData uri="http://schemas.openxmlformats.org/drawingml/2006/table">
            <a:tbl>
              <a:tblPr firstRow="1" bandRow="1">
                <a:tableStyleId>{3C2FFA5D-87B4-456A-9821-1D502468CF0F}</a:tableStyleId>
              </a:tblPr>
              <a:tblGrid>
                <a:gridCol w="1245979">
                  <a:extLst>
                    <a:ext uri="{9D8B030D-6E8A-4147-A177-3AD203B41FA5}">
                      <a16:colId xmlns:a16="http://schemas.microsoft.com/office/drawing/2014/main" xmlns="" val="20000"/>
                    </a:ext>
                  </a:extLst>
                </a:gridCol>
                <a:gridCol w="748954">
                  <a:extLst>
                    <a:ext uri="{9D8B030D-6E8A-4147-A177-3AD203B41FA5}">
                      <a16:colId xmlns:a16="http://schemas.microsoft.com/office/drawing/2014/main" xmlns="" val="20001"/>
                    </a:ext>
                  </a:extLst>
                </a:gridCol>
                <a:gridCol w="591092">
                  <a:extLst>
                    <a:ext uri="{9D8B030D-6E8A-4147-A177-3AD203B41FA5}">
                      <a16:colId xmlns:a16="http://schemas.microsoft.com/office/drawing/2014/main" xmlns="" val="20002"/>
                    </a:ext>
                  </a:extLst>
                </a:gridCol>
                <a:gridCol w="591092">
                  <a:extLst>
                    <a:ext uri="{9D8B030D-6E8A-4147-A177-3AD203B41FA5}">
                      <a16:colId xmlns:a16="http://schemas.microsoft.com/office/drawing/2014/main" xmlns="" val="20003"/>
                    </a:ext>
                  </a:extLst>
                </a:gridCol>
                <a:gridCol w="664979">
                  <a:extLst>
                    <a:ext uri="{9D8B030D-6E8A-4147-A177-3AD203B41FA5}">
                      <a16:colId xmlns:a16="http://schemas.microsoft.com/office/drawing/2014/main" xmlns="" val="20004"/>
                    </a:ext>
                  </a:extLst>
                </a:gridCol>
                <a:gridCol w="738865">
                  <a:extLst>
                    <a:ext uri="{9D8B030D-6E8A-4147-A177-3AD203B41FA5}">
                      <a16:colId xmlns:a16="http://schemas.microsoft.com/office/drawing/2014/main" xmlns="" val="20005"/>
                    </a:ext>
                  </a:extLst>
                </a:gridCol>
                <a:gridCol w="584831">
                  <a:extLst>
                    <a:ext uri="{9D8B030D-6E8A-4147-A177-3AD203B41FA5}">
                      <a16:colId xmlns:a16="http://schemas.microsoft.com/office/drawing/2014/main" xmlns="" val="20006"/>
                    </a:ext>
                  </a:extLst>
                </a:gridCol>
                <a:gridCol w="688772">
                  <a:extLst>
                    <a:ext uri="{9D8B030D-6E8A-4147-A177-3AD203B41FA5}">
                      <a16:colId xmlns:a16="http://schemas.microsoft.com/office/drawing/2014/main" xmlns="" val="20007"/>
                    </a:ext>
                  </a:extLst>
                </a:gridCol>
                <a:gridCol w="688772">
                  <a:extLst>
                    <a:ext uri="{9D8B030D-6E8A-4147-A177-3AD203B41FA5}">
                      <a16:colId xmlns:a16="http://schemas.microsoft.com/office/drawing/2014/main" xmlns="" val="20008"/>
                    </a:ext>
                  </a:extLst>
                </a:gridCol>
                <a:gridCol w="619895">
                  <a:extLst>
                    <a:ext uri="{9D8B030D-6E8A-4147-A177-3AD203B41FA5}">
                      <a16:colId xmlns:a16="http://schemas.microsoft.com/office/drawing/2014/main" xmlns="" val="20009"/>
                    </a:ext>
                  </a:extLst>
                </a:gridCol>
                <a:gridCol w="757649">
                  <a:extLst>
                    <a:ext uri="{9D8B030D-6E8A-4147-A177-3AD203B41FA5}">
                      <a16:colId xmlns:a16="http://schemas.microsoft.com/office/drawing/2014/main" xmlns="" val="20010"/>
                    </a:ext>
                  </a:extLst>
                </a:gridCol>
              </a:tblGrid>
              <a:tr h="314217">
                <a:tc>
                  <a:txBody>
                    <a:bodyPr/>
                    <a:lstStyle/>
                    <a:p>
                      <a:r>
                        <a:rPr lang="en-US" dirty="0"/>
                        <a:t>Marks</a:t>
                      </a:r>
                    </a:p>
                  </a:txBody>
                  <a:tcPr/>
                </a:tc>
                <a:tc>
                  <a:txBody>
                    <a:bodyPr/>
                    <a:lstStyle/>
                    <a:p>
                      <a:r>
                        <a:rPr lang="en-US" sz="1400" dirty="0"/>
                        <a:t>0-10</a:t>
                      </a:r>
                    </a:p>
                  </a:txBody>
                  <a:tcPr/>
                </a:tc>
                <a:tc>
                  <a:txBody>
                    <a:bodyPr/>
                    <a:lstStyle/>
                    <a:p>
                      <a:r>
                        <a:rPr lang="en-US" sz="1400" dirty="0"/>
                        <a:t>10-20</a:t>
                      </a:r>
                    </a:p>
                  </a:txBody>
                  <a:tcPr/>
                </a:tc>
                <a:tc>
                  <a:txBody>
                    <a:bodyPr/>
                    <a:lstStyle/>
                    <a:p>
                      <a:r>
                        <a:rPr lang="en-US" sz="1400" dirty="0"/>
                        <a:t>20-30</a:t>
                      </a:r>
                    </a:p>
                  </a:txBody>
                  <a:tcPr/>
                </a:tc>
                <a:tc>
                  <a:txBody>
                    <a:bodyPr/>
                    <a:lstStyle/>
                    <a:p>
                      <a:r>
                        <a:rPr lang="en-US" sz="1400" dirty="0"/>
                        <a:t>30-40</a:t>
                      </a:r>
                    </a:p>
                  </a:txBody>
                  <a:tcPr/>
                </a:tc>
                <a:tc>
                  <a:txBody>
                    <a:bodyPr/>
                    <a:lstStyle/>
                    <a:p>
                      <a:r>
                        <a:rPr lang="en-US" sz="1400" dirty="0"/>
                        <a:t>40-50</a:t>
                      </a:r>
                    </a:p>
                  </a:txBody>
                  <a:tcPr/>
                </a:tc>
                <a:tc>
                  <a:txBody>
                    <a:bodyPr/>
                    <a:lstStyle/>
                    <a:p>
                      <a:r>
                        <a:rPr lang="en-US" sz="1400" dirty="0"/>
                        <a:t>50-60</a:t>
                      </a:r>
                    </a:p>
                  </a:txBody>
                  <a:tcPr/>
                </a:tc>
                <a:tc>
                  <a:txBody>
                    <a:bodyPr/>
                    <a:lstStyle/>
                    <a:p>
                      <a:r>
                        <a:rPr lang="en-US" sz="1400" dirty="0"/>
                        <a:t>60-70</a:t>
                      </a:r>
                    </a:p>
                  </a:txBody>
                  <a:tcPr/>
                </a:tc>
                <a:tc>
                  <a:txBody>
                    <a:bodyPr/>
                    <a:lstStyle/>
                    <a:p>
                      <a:r>
                        <a:rPr lang="en-US" sz="1400" dirty="0"/>
                        <a:t>70-80</a:t>
                      </a:r>
                    </a:p>
                  </a:txBody>
                  <a:tcPr/>
                </a:tc>
                <a:tc>
                  <a:txBody>
                    <a:bodyPr/>
                    <a:lstStyle/>
                    <a:p>
                      <a:r>
                        <a:rPr lang="en-US" sz="1400" dirty="0"/>
                        <a:t>80-90</a:t>
                      </a:r>
                    </a:p>
                  </a:txBody>
                  <a:tcPr/>
                </a:tc>
                <a:tc>
                  <a:txBody>
                    <a:bodyPr/>
                    <a:lstStyle/>
                    <a:p>
                      <a:r>
                        <a:rPr lang="en-US" sz="1400" dirty="0"/>
                        <a:t>90-100</a:t>
                      </a:r>
                    </a:p>
                  </a:txBody>
                  <a:tcPr/>
                </a:tc>
                <a:extLst>
                  <a:ext uri="{0D108BD9-81ED-4DB2-BD59-A6C34878D82A}">
                    <a16:rowId xmlns:a16="http://schemas.microsoft.com/office/drawing/2014/main" xmlns="" val="10000"/>
                  </a:ext>
                </a:extLst>
              </a:tr>
              <a:tr h="549879">
                <a:tc>
                  <a:txBody>
                    <a:bodyPr/>
                    <a:lstStyle/>
                    <a:p>
                      <a:r>
                        <a:rPr lang="en-US" dirty="0"/>
                        <a:t>Number of students</a:t>
                      </a:r>
                    </a:p>
                  </a:txBody>
                  <a:tcPr/>
                </a:tc>
                <a:tc>
                  <a:txBody>
                    <a:bodyPr/>
                    <a:lstStyle/>
                    <a:p>
                      <a:r>
                        <a:rPr lang="en-US" dirty="0"/>
                        <a:t>5</a:t>
                      </a:r>
                    </a:p>
                  </a:txBody>
                  <a:tcPr/>
                </a:tc>
                <a:tc>
                  <a:txBody>
                    <a:bodyPr/>
                    <a:lstStyle/>
                    <a:p>
                      <a:r>
                        <a:rPr lang="en-US" dirty="0"/>
                        <a:t>3</a:t>
                      </a:r>
                    </a:p>
                  </a:txBody>
                  <a:tcPr/>
                </a:tc>
                <a:tc>
                  <a:txBody>
                    <a:bodyPr/>
                    <a:lstStyle/>
                    <a:p>
                      <a:r>
                        <a:rPr lang="en-US" dirty="0"/>
                        <a:t>4</a:t>
                      </a:r>
                    </a:p>
                  </a:txBody>
                  <a:tcPr/>
                </a:tc>
                <a:tc>
                  <a:txBody>
                    <a:bodyPr/>
                    <a:lstStyle/>
                    <a:p>
                      <a:r>
                        <a:rPr lang="en-US" dirty="0"/>
                        <a:t>3</a:t>
                      </a:r>
                    </a:p>
                  </a:txBody>
                  <a:tcPr/>
                </a:tc>
                <a:tc>
                  <a:txBody>
                    <a:bodyPr/>
                    <a:lstStyle/>
                    <a:p>
                      <a:r>
                        <a:rPr lang="en-US" dirty="0"/>
                        <a:t>3</a:t>
                      </a:r>
                    </a:p>
                  </a:txBody>
                  <a:tcPr/>
                </a:tc>
                <a:tc>
                  <a:txBody>
                    <a:bodyPr/>
                    <a:lstStyle/>
                    <a:p>
                      <a:r>
                        <a:rPr lang="en-US" dirty="0"/>
                        <a:t>4</a:t>
                      </a:r>
                    </a:p>
                  </a:txBody>
                  <a:tcPr/>
                </a:tc>
                <a:tc>
                  <a:txBody>
                    <a:bodyPr/>
                    <a:lstStyle/>
                    <a:p>
                      <a:r>
                        <a:rPr lang="en-US" dirty="0"/>
                        <a:t>7</a:t>
                      </a:r>
                    </a:p>
                  </a:txBody>
                  <a:tcPr/>
                </a:tc>
                <a:tc>
                  <a:txBody>
                    <a:bodyPr/>
                    <a:lstStyle/>
                    <a:p>
                      <a:r>
                        <a:rPr lang="en-US" dirty="0"/>
                        <a:t>9</a:t>
                      </a:r>
                    </a:p>
                  </a:txBody>
                  <a:tcPr/>
                </a:tc>
                <a:tc>
                  <a:txBody>
                    <a:bodyPr/>
                    <a:lstStyle/>
                    <a:p>
                      <a:r>
                        <a:rPr lang="en-US" dirty="0"/>
                        <a:t>7</a:t>
                      </a:r>
                    </a:p>
                  </a:txBody>
                  <a:tcPr/>
                </a:tc>
                <a:tc>
                  <a:txBody>
                    <a:bodyPr/>
                    <a:lstStyle/>
                    <a:p>
                      <a:r>
                        <a:rPr lang="en-US" dirty="0"/>
                        <a:t>8</a:t>
                      </a:r>
                    </a:p>
                  </a:txBody>
                  <a:tcPr/>
                </a:tc>
                <a:extLst>
                  <a:ext uri="{0D108BD9-81ED-4DB2-BD59-A6C34878D82A}">
                    <a16:rowId xmlns:a16="http://schemas.microsoft.com/office/drawing/2014/main" xmlns="" val="10001"/>
                  </a:ext>
                </a:extLst>
              </a:tr>
            </a:tbl>
          </a:graphicData>
        </a:graphic>
      </p:graphicFrame>
      <p:pic>
        <p:nvPicPr>
          <p:cNvPr id="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7503" y="5152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928895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07504" y="116632"/>
            <a:ext cx="8928992" cy="6624736"/>
          </a:xfrm>
          <a:noFill/>
        </p:spPr>
        <p:txBody>
          <a:bodyPr/>
          <a:lstStyle/>
          <a:p>
            <a:r>
              <a:rPr lang="en-IN" b="1" i="1" dirty="0"/>
              <a:t>	Cumulative frequency distribution Table </a:t>
            </a:r>
            <a:r>
              <a:rPr lang="en-IN" dirty="0"/>
              <a:t>of </a:t>
            </a:r>
            <a:r>
              <a:rPr lang="en-IN" b="1" i="1" dirty="0">
                <a:effectLst>
                  <a:outerShdw blurRad="38100" dist="38100" dir="2700000" algn="tl">
                    <a:srgbClr val="000000">
                      <a:alpha val="43137"/>
                    </a:srgbClr>
                  </a:outerShdw>
                </a:effectLst>
              </a:rPr>
              <a:t>less than type</a:t>
            </a:r>
            <a:r>
              <a:rPr lang="en-IN" dirty="0"/>
              <a:t>:</a:t>
            </a:r>
            <a:endParaRPr lang="en-US" dirty="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xmlns="" val="2432144589"/>
              </p:ext>
            </p:extLst>
          </p:nvPr>
        </p:nvGraphicFramePr>
        <p:xfrm>
          <a:off x="899591" y="987300"/>
          <a:ext cx="7416824" cy="5187888"/>
        </p:xfrm>
        <a:graphic>
          <a:graphicData uri="http://schemas.openxmlformats.org/drawingml/2006/table">
            <a:tbl>
              <a:tblPr firstRow="1" firstCol="1" bandRow="1">
                <a:tableStyleId>{5C22544A-7EE6-4342-B048-85BDC9FD1C3A}</a:tableStyleId>
              </a:tblPr>
              <a:tblGrid>
                <a:gridCol w="3708412">
                  <a:extLst>
                    <a:ext uri="{9D8B030D-6E8A-4147-A177-3AD203B41FA5}">
                      <a16:colId xmlns:a16="http://schemas.microsoft.com/office/drawing/2014/main" xmlns="" val="20000"/>
                    </a:ext>
                  </a:extLst>
                </a:gridCol>
                <a:gridCol w="3708412">
                  <a:extLst>
                    <a:ext uri="{9D8B030D-6E8A-4147-A177-3AD203B41FA5}">
                      <a16:colId xmlns:a16="http://schemas.microsoft.com/office/drawing/2014/main" xmlns="" val="20001"/>
                    </a:ext>
                  </a:extLst>
                </a:gridCol>
              </a:tblGrid>
              <a:tr h="775813">
                <a:tc>
                  <a:txBody>
                    <a:bodyPr/>
                    <a:lstStyle/>
                    <a:p>
                      <a:pPr marL="0" marR="0">
                        <a:lnSpc>
                          <a:spcPct val="115000"/>
                        </a:lnSpc>
                        <a:spcBef>
                          <a:spcPts val="0"/>
                        </a:spcBef>
                        <a:spcAft>
                          <a:spcPts val="1000"/>
                        </a:spcAft>
                      </a:pPr>
                      <a:r>
                        <a:rPr lang="en-IN" sz="2400" dirty="0">
                          <a:effectLst/>
                        </a:rPr>
                        <a:t>Marks obtained</a:t>
                      </a:r>
                      <a:endParaRPr lang="en-US" sz="24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IN" sz="2400">
                          <a:effectLst/>
                        </a:rPr>
                        <a:t>Number of students (Cumulative freqency)</a:t>
                      </a:r>
                      <a:endParaRPr lang="en-US" sz="240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0"/>
                  </a:ext>
                </a:extLst>
              </a:tr>
              <a:tr h="434664">
                <a:tc>
                  <a:txBody>
                    <a:bodyPr/>
                    <a:lstStyle/>
                    <a:p>
                      <a:pPr marL="0" marR="0">
                        <a:lnSpc>
                          <a:spcPct val="115000"/>
                        </a:lnSpc>
                        <a:spcBef>
                          <a:spcPts val="0"/>
                        </a:spcBef>
                        <a:spcAft>
                          <a:spcPts val="1000"/>
                        </a:spcAft>
                      </a:pPr>
                      <a:r>
                        <a:rPr lang="en-IN" sz="2400" dirty="0">
                          <a:effectLst/>
                        </a:rPr>
                        <a:t>Less than 10</a:t>
                      </a:r>
                      <a:endParaRPr lang="en-US" sz="24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IN" sz="2400">
                          <a:effectLst/>
                        </a:rPr>
                        <a:t>5</a:t>
                      </a:r>
                      <a:endParaRPr lang="en-US" sz="240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1"/>
                  </a:ext>
                </a:extLst>
              </a:tr>
              <a:tr h="434664">
                <a:tc>
                  <a:txBody>
                    <a:bodyPr/>
                    <a:lstStyle/>
                    <a:p>
                      <a:pPr marL="0" marR="0">
                        <a:lnSpc>
                          <a:spcPct val="115000"/>
                        </a:lnSpc>
                        <a:spcBef>
                          <a:spcPts val="0"/>
                        </a:spcBef>
                        <a:spcAft>
                          <a:spcPts val="1000"/>
                        </a:spcAft>
                      </a:pPr>
                      <a:r>
                        <a:rPr lang="en-IN" sz="2400" dirty="0">
                          <a:effectLst/>
                        </a:rPr>
                        <a:t>Less than  20</a:t>
                      </a:r>
                      <a:endParaRPr lang="en-US" sz="24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IN" sz="2400" dirty="0">
                          <a:effectLst/>
                        </a:rPr>
                        <a:t>5+3=8</a:t>
                      </a:r>
                      <a:endParaRPr lang="en-US" sz="24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2"/>
                  </a:ext>
                </a:extLst>
              </a:tr>
              <a:tr h="434664">
                <a:tc>
                  <a:txBody>
                    <a:bodyPr/>
                    <a:lstStyle/>
                    <a:p>
                      <a:pPr marL="0" marR="0">
                        <a:lnSpc>
                          <a:spcPct val="115000"/>
                        </a:lnSpc>
                        <a:spcBef>
                          <a:spcPts val="0"/>
                        </a:spcBef>
                        <a:spcAft>
                          <a:spcPts val="1000"/>
                        </a:spcAft>
                      </a:pPr>
                      <a:r>
                        <a:rPr lang="en-IN" sz="2400">
                          <a:effectLst/>
                        </a:rPr>
                        <a:t>Less than 30</a:t>
                      </a:r>
                      <a:endParaRPr lang="en-US" sz="24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IN" sz="2400" dirty="0">
                          <a:effectLst/>
                        </a:rPr>
                        <a:t>8+4=12</a:t>
                      </a:r>
                      <a:endParaRPr lang="en-US" sz="24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3"/>
                  </a:ext>
                </a:extLst>
              </a:tr>
              <a:tr h="434664">
                <a:tc>
                  <a:txBody>
                    <a:bodyPr/>
                    <a:lstStyle/>
                    <a:p>
                      <a:pPr marL="0" marR="0">
                        <a:lnSpc>
                          <a:spcPct val="115000"/>
                        </a:lnSpc>
                        <a:spcBef>
                          <a:spcPts val="0"/>
                        </a:spcBef>
                        <a:spcAft>
                          <a:spcPts val="1000"/>
                        </a:spcAft>
                      </a:pPr>
                      <a:r>
                        <a:rPr lang="en-IN" sz="2400">
                          <a:effectLst/>
                        </a:rPr>
                        <a:t>Less than 40</a:t>
                      </a:r>
                      <a:endParaRPr lang="en-US" sz="24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IN" sz="2400" dirty="0">
                          <a:effectLst/>
                        </a:rPr>
                        <a:t>12+3= 15</a:t>
                      </a:r>
                      <a:endParaRPr lang="en-US" sz="24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4"/>
                  </a:ext>
                </a:extLst>
              </a:tr>
              <a:tr h="434664">
                <a:tc>
                  <a:txBody>
                    <a:bodyPr/>
                    <a:lstStyle/>
                    <a:p>
                      <a:pPr marL="0" marR="0">
                        <a:lnSpc>
                          <a:spcPct val="115000"/>
                        </a:lnSpc>
                        <a:spcBef>
                          <a:spcPts val="0"/>
                        </a:spcBef>
                        <a:spcAft>
                          <a:spcPts val="1000"/>
                        </a:spcAft>
                      </a:pPr>
                      <a:r>
                        <a:rPr lang="en-IN" sz="2400">
                          <a:effectLst/>
                        </a:rPr>
                        <a:t>Less than 50</a:t>
                      </a:r>
                      <a:endParaRPr lang="en-US" sz="24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IN" sz="2400" dirty="0">
                          <a:effectLst/>
                        </a:rPr>
                        <a:t>15+3 =18</a:t>
                      </a:r>
                      <a:endParaRPr lang="en-US" sz="24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5"/>
                  </a:ext>
                </a:extLst>
              </a:tr>
              <a:tr h="434664">
                <a:tc>
                  <a:txBody>
                    <a:bodyPr/>
                    <a:lstStyle/>
                    <a:p>
                      <a:pPr marL="0" marR="0">
                        <a:lnSpc>
                          <a:spcPct val="115000"/>
                        </a:lnSpc>
                        <a:spcBef>
                          <a:spcPts val="0"/>
                        </a:spcBef>
                        <a:spcAft>
                          <a:spcPts val="1000"/>
                        </a:spcAft>
                      </a:pPr>
                      <a:r>
                        <a:rPr lang="en-IN" sz="2400">
                          <a:effectLst/>
                        </a:rPr>
                        <a:t>Less than 60</a:t>
                      </a:r>
                      <a:endParaRPr lang="en-US" sz="24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IN" sz="2400" dirty="0">
                          <a:effectLst/>
                        </a:rPr>
                        <a:t>18+4  = 22</a:t>
                      </a:r>
                      <a:endParaRPr lang="en-US" sz="24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6"/>
                  </a:ext>
                </a:extLst>
              </a:tr>
              <a:tr h="434664">
                <a:tc>
                  <a:txBody>
                    <a:bodyPr/>
                    <a:lstStyle/>
                    <a:p>
                      <a:pPr marL="0" marR="0">
                        <a:lnSpc>
                          <a:spcPct val="115000"/>
                        </a:lnSpc>
                        <a:spcBef>
                          <a:spcPts val="0"/>
                        </a:spcBef>
                        <a:spcAft>
                          <a:spcPts val="1000"/>
                        </a:spcAft>
                      </a:pPr>
                      <a:r>
                        <a:rPr lang="en-IN" sz="2400">
                          <a:effectLst/>
                        </a:rPr>
                        <a:t>Less than 70</a:t>
                      </a:r>
                      <a:endParaRPr lang="en-US" sz="24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IN" sz="2400" dirty="0">
                          <a:effectLst/>
                        </a:rPr>
                        <a:t>22+7=29</a:t>
                      </a:r>
                      <a:endParaRPr lang="en-US" sz="24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7"/>
                  </a:ext>
                </a:extLst>
              </a:tr>
              <a:tr h="434664">
                <a:tc>
                  <a:txBody>
                    <a:bodyPr/>
                    <a:lstStyle/>
                    <a:p>
                      <a:pPr marL="0" marR="0">
                        <a:lnSpc>
                          <a:spcPct val="115000"/>
                        </a:lnSpc>
                        <a:spcBef>
                          <a:spcPts val="0"/>
                        </a:spcBef>
                        <a:spcAft>
                          <a:spcPts val="1000"/>
                        </a:spcAft>
                      </a:pPr>
                      <a:r>
                        <a:rPr lang="en-IN" sz="2400">
                          <a:effectLst/>
                        </a:rPr>
                        <a:t>Less than 80</a:t>
                      </a:r>
                      <a:endParaRPr lang="en-US" sz="24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IN" sz="2400" dirty="0">
                          <a:effectLst/>
                        </a:rPr>
                        <a:t>29+ 9= 38</a:t>
                      </a:r>
                      <a:endParaRPr lang="en-US" sz="24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8"/>
                  </a:ext>
                </a:extLst>
              </a:tr>
              <a:tr h="434664">
                <a:tc>
                  <a:txBody>
                    <a:bodyPr/>
                    <a:lstStyle/>
                    <a:p>
                      <a:pPr marL="0" marR="0">
                        <a:lnSpc>
                          <a:spcPct val="115000"/>
                        </a:lnSpc>
                        <a:spcBef>
                          <a:spcPts val="0"/>
                        </a:spcBef>
                        <a:spcAft>
                          <a:spcPts val="1000"/>
                        </a:spcAft>
                      </a:pPr>
                      <a:r>
                        <a:rPr lang="en-IN" sz="2400">
                          <a:effectLst/>
                        </a:rPr>
                        <a:t>Less than 90</a:t>
                      </a:r>
                      <a:endParaRPr lang="en-US" sz="24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IN" sz="2400" dirty="0">
                          <a:effectLst/>
                        </a:rPr>
                        <a:t>38+7=45</a:t>
                      </a:r>
                      <a:endParaRPr lang="en-US" sz="24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9"/>
                  </a:ext>
                </a:extLst>
              </a:tr>
              <a:tr h="434664">
                <a:tc>
                  <a:txBody>
                    <a:bodyPr/>
                    <a:lstStyle/>
                    <a:p>
                      <a:pPr marL="0" marR="0">
                        <a:lnSpc>
                          <a:spcPct val="115000"/>
                        </a:lnSpc>
                        <a:spcBef>
                          <a:spcPts val="0"/>
                        </a:spcBef>
                        <a:spcAft>
                          <a:spcPts val="1000"/>
                        </a:spcAft>
                      </a:pPr>
                      <a:r>
                        <a:rPr lang="en-IN" sz="2400">
                          <a:effectLst/>
                        </a:rPr>
                        <a:t>Less than 100</a:t>
                      </a:r>
                      <a:endParaRPr lang="en-US" sz="24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IN" sz="2400" dirty="0">
                          <a:effectLst/>
                        </a:rPr>
                        <a:t>45+8=53</a:t>
                      </a:r>
                      <a:endParaRPr lang="en-US" sz="24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10"/>
                  </a:ext>
                </a:extLst>
              </a:tr>
            </a:tbl>
          </a:graphicData>
        </a:graphic>
      </p:graphicFrame>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7503" y="5152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710855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07504" y="116632"/>
            <a:ext cx="8928992" cy="6624736"/>
          </a:xfrm>
          <a:noFill/>
        </p:spPr>
        <p:txBody>
          <a:bodyPr/>
          <a:lstStyle/>
          <a:p>
            <a:r>
              <a:rPr lang="en-IN" sz="2000" dirty="0"/>
              <a:t>	We can similarly make the table for the number of students with scores, more than or 	equal to 0, more than or equal to 10, more than or equal to 20, and so on. From the  	Frequency Distribution Table , we observe that all 53 students have scored marks more than or equal to 0. Since there are 5 students scoring marks in the interval  0 - 10, this means that there are 53 – 5 = 48 students getting more than or equal to 10 marks. Continuing in the same manner, we get the number of students scoring 20 or above as 48 – 3 = 45, 30 or above as 45 – 4 = 41, and so on, as shown in Table.</a:t>
            </a:r>
            <a:endParaRPr lang="en-US" sz="2000" dirty="0"/>
          </a:p>
          <a:p>
            <a:r>
              <a:rPr lang="en-IN" sz="2400" b="1" dirty="0"/>
              <a:t>Cumulative Frequency Distribution Table  of the more than type</a:t>
            </a:r>
            <a:r>
              <a:rPr lang="en-IN" sz="2400" dirty="0"/>
              <a:t>.</a:t>
            </a:r>
            <a:endParaRPr lang="en-US" sz="2400" dirty="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xmlns="" val="151962524"/>
              </p:ext>
            </p:extLst>
          </p:nvPr>
        </p:nvGraphicFramePr>
        <p:xfrm>
          <a:off x="539552" y="2862113"/>
          <a:ext cx="8136904" cy="3735237"/>
        </p:xfrm>
        <a:graphic>
          <a:graphicData uri="http://schemas.openxmlformats.org/drawingml/2006/table">
            <a:tbl>
              <a:tblPr firstRow="1" firstCol="1" bandRow="1">
                <a:tableStyleId>{5C22544A-7EE6-4342-B048-85BDC9FD1C3A}</a:tableStyleId>
              </a:tblPr>
              <a:tblGrid>
                <a:gridCol w="3474427">
                  <a:extLst>
                    <a:ext uri="{9D8B030D-6E8A-4147-A177-3AD203B41FA5}">
                      <a16:colId xmlns:a16="http://schemas.microsoft.com/office/drawing/2014/main" xmlns="" val="20000"/>
                    </a:ext>
                  </a:extLst>
                </a:gridCol>
                <a:gridCol w="4662477">
                  <a:extLst>
                    <a:ext uri="{9D8B030D-6E8A-4147-A177-3AD203B41FA5}">
                      <a16:colId xmlns:a16="http://schemas.microsoft.com/office/drawing/2014/main" xmlns="" val="20001"/>
                    </a:ext>
                  </a:extLst>
                </a:gridCol>
              </a:tblGrid>
              <a:tr h="334401">
                <a:tc>
                  <a:txBody>
                    <a:bodyPr/>
                    <a:lstStyle/>
                    <a:p>
                      <a:pPr marL="0" marR="0">
                        <a:lnSpc>
                          <a:spcPct val="115000"/>
                        </a:lnSpc>
                        <a:spcBef>
                          <a:spcPts val="0"/>
                        </a:spcBef>
                        <a:spcAft>
                          <a:spcPts val="1000"/>
                        </a:spcAft>
                      </a:pPr>
                      <a:r>
                        <a:rPr lang="en-IN" sz="1800" dirty="0">
                          <a:effectLst/>
                        </a:rPr>
                        <a:t>Marks</a:t>
                      </a:r>
                      <a:endParaRPr lang="en-US" sz="18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IN" sz="1800">
                          <a:effectLst/>
                        </a:rPr>
                        <a:t>Number of students (Cumulative freqency)</a:t>
                      </a:r>
                      <a:endParaRPr lang="en-US" sz="180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0"/>
                  </a:ext>
                </a:extLst>
              </a:tr>
              <a:tr h="334401">
                <a:tc>
                  <a:txBody>
                    <a:bodyPr/>
                    <a:lstStyle/>
                    <a:p>
                      <a:pPr marL="0" marR="0">
                        <a:lnSpc>
                          <a:spcPct val="115000"/>
                        </a:lnSpc>
                        <a:spcBef>
                          <a:spcPts val="0"/>
                        </a:spcBef>
                        <a:spcAft>
                          <a:spcPts val="1000"/>
                        </a:spcAft>
                      </a:pPr>
                      <a:r>
                        <a:rPr lang="en-IN" sz="1800" dirty="0">
                          <a:effectLst/>
                        </a:rPr>
                        <a:t>More than or equal to  0</a:t>
                      </a:r>
                      <a:endParaRPr lang="en-US" sz="18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IN" sz="1800" dirty="0">
                          <a:effectLst/>
                        </a:rPr>
                        <a:t>53</a:t>
                      </a:r>
                      <a:endParaRPr lang="en-US" sz="18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1"/>
                  </a:ext>
                </a:extLst>
              </a:tr>
              <a:tr h="334401">
                <a:tc>
                  <a:txBody>
                    <a:bodyPr/>
                    <a:lstStyle/>
                    <a:p>
                      <a:pPr marL="0" marR="0">
                        <a:lnSpc>
                          <a:spcPct val="115000"/>
                        </a:lnSpc>
                        <a:spcBef>
                          <a:spcPts val="0"/>
                        </a:spcBef>
                        <a:spcAft>
                          <a:spcPts val="1000"/>
                        </a:spcAft>
                      </a:pPr>
                      <a:r>
                        <a:rPr lang="en-IN" sz="1800">
                          <a:effectLst/>
                        </a:rPr>
                        <a:t>More than or equal to  10</a:t>
                      </a:r>
                      <a:endParaRPr lang="en-US" sz="18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IN" sz="1800" dirty="0">
                          <a:effectLst/>
                        </a:rPr>
                        <a:t>53-5= 48</a:t>
                      </a:r>
                      <a:endParaRPr lang="en-US" sz="18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2"/>
                  </a:ext>
                </a:extLst>
              </a:tr>
              <a:tr h="334401">
                <a:tc>
                  <a:txBody>
                    <a:bodyPr/>
                    <a:lstStyle/>
                    <a:p>
                      <a:pPr marL="0" marR="0">
                        <a:lnSpc>
                          <a:spcPct val="115000"/>
                        </a:lnSpc>
                        <a:spcBef>
                          <a:spcPts val="0"/>
                        </a:spcBef>
                        <a:spcAft>
                          <a:spcPts val="1000"/>
                        </a:spcAft>
                      </a:pPr>
                      <a:r>
                        <a:rPr lang="en-IN" sz="1800">
                          <a:effectLst/>
                        </a:rPr>
                        <a:t>More than or equal to  20</a:t>
                      </a:r>
                      <a:endParaRPr lang="en-US" sz="18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IN" sz="1800" dirty="0">
                          <a:effectLst/>
                        </a:rPr>
                        <a:t>48-3=45</a:t>
                      </a:r>
                      <a:endParaRPr lang="en-US" sz="18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3"/>
                  </a:ext>
                </a:extLst>
              </a:tr>
              <a:tr h="391227">
                <a:tc>
                  <a:txBody>
                    <a:bodyPr/>
                    <a:lstStyle/>
                    <a:p>
                      <a:pPr marL="0" marR="0">
                        <a:lnSpc>
                          <a:spcPct val="115000"/>
                        </a:lnSpc>
                        <a:spcBef>
                          <a:spcPts val="0"/>
                        </a:spcBef>
                        <a:spcAft>
                          <a:spcPts val="1000"/>
                        </a:spcAft>
                      </a:pPr>
                      <a:r>
                        <a:rPr lang="en-IN" sz="1800">
                          <a:effectLst/>
                        </a:rPr>
                        <a:t>More than or equal to 30</a:t>
                      </a:r>
                      <a:endParaRPr lang="en-US" sz="18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IN" sz="1800" dirty="0">
                          <a:effectLst/>
                        </a:rPr>
                        <a:t>45-4 =41</a:t>
                      </a:r>
                      <a:endParaRPr lang="en-US" sz="18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4"/>
                  </a:ext>
                </a:extLst>
              </a:tr>
              <a:tr h="334401">
                <a:tc>
                  <a:txBody>
                    <a:bodyPr/>
                    <a:lstStyle/>
                    <a:p>
                      <a:pPr marL="0" marR="0">
                        <a:lnSpc>
                          <a:spcPct val="115000"/>
                        </a:lnSpc>
                        <a:spcBef>
                          <a:spcPts val="0"/>
                        </a:spcBef>
                        <a:spcAft>
                          <a:spcPts val="1000"/>
                        </a:spcAft>
                      </a:pPr>
                      <a:r>
                        <a:rPr lang="en-IN" sz="1800">
                          <a:effectLst/>
                        </a:rPr>
                        <a:t>More than or equal to 40</a:t>
                      </a:r>
                      <a:endParaRPr lang="en-US" sz="18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IN" sz="1800" dirty="0">
                          <a:effectLst/>
                        </a:rPr>
                        <a:t>41-3=38</a:t>
                      </a:r>
                      <a:endParaRPr lang="en-US" sz="18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5"/>
                  </a:ext>
                </a:extLst>
              </a:tr>
              <a:tr h="334401">
                <a:tc>
                  <a:txBody>
                    <a:bodyPr/>
                    <a:lstStyle/>
                    <a:p>
                      <a:pPr marL="0" marR="0">
                        <a:lnSpc>
                          <a:spcPct val="115000"/>
                        </a:lnSpc>
                        <a:spcBef>
                          <a:spcPts val="0"/>
                        </a:spcBef>
                        <a:spcAft>
                          <a:spcPts val="1000"/>
                        </a:spcAft>
                      </a:pPr>
                      <a:r>
                        <a:rPr lang="en-IN" sz="1800">
                          <a:effectLst/>
                        </a:rPr>
                        <a:t>More than or equal to 50</a:t>
                      </a:r>
                      <a:endParaRPr lang="en-US" sz="18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IN" sz="1800" dirty="0">
                          <a:effectLst/>
                        </a:rPr>
                        <a:t>38-3=35</a:t>
                      </a:r>
                      <a:endParaRPr lang="en-US" sz="18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6"/>
                  </a:ext>
                </a:extLst>
              </a:tr>
              <a:tr h="334401">
                <a:tc>
                  <a:txBody>
                    <a:bodyPr/>
                    <a:lstStyle/>
                    <a:p>
                      <a:pPr marL="0" marR="0">
                        <a:lnSpc>
                          <a:spcPct val="115000"/>
                        </a:lnSpc>
                        <a:spcBef>
                          <a:spcPts val="0"/>
                        </a:spcBef>
                        <a:spcAft>
                          <a:spcPts val="1000"/>
                        </a:spcAft>
                      </a:pPr>
                      <a:r>
                        <a:rPr lang="en-IN" sz="1800">
                          <a:effectLst/>
                        </a:rPr>
                        <a:t>More than or equal to  60</a:t>
                      </a:r>
                      <a:endParaRPr lang="en-US" sz="18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IN" sz="1800" dirty="0">
                          <a:effectLst/>
                        </a:rPr>
                        <a:t>35-4=31</a:t>
                      </a:r>
                      <a:endParaRPr lang="en-US" sz="18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7"/>
                  </a:ext>
                </a:extLst>
              </a:tr>
              <a:tr h="334401">
                <a:tc>
                  <a:txBody>
                    <a:bodyPr/>
                    <a:lstStyle/>
                    <a:p>
                      <a:pPr marL="0" marR="0">
                        <a:lnSpc>
                          <a:spcPct val="115000"/>
                        </a:lnSpc>
                        <a:spcBef>
                          <a:spcPts val="0"/>
                        </a:spcBef>
                        <a:spcAft>
                          <a:spcPts val="1000"/>
                        </a:spcAft>
                      </a:pPr>
                      <a:r>
                        <a:rPr lang="en-IN" sz="1800">
                          <a:effectLst/>
                        </a:rPr>
                        <a:t>More than or equal to 70</a:t>
                      </a:r>
                      <a:endParaRPr lang="en-US" sz="18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IN" sz="1800" dirty="0">
                          <a:effectLst/>
                        </a:rPr>
                        <a:t>31-7=24</a:t>
                      </a:r>
                      <a:endParaRPr lang="en-US" sz="18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8"/>
                  </a:ext>
                </a:extLst>
              </a:tr>
              <a:tr h="334401">
                <a:tc>
                  <a:txBody>
                    <a:bodyPr/>
                    <a:lstStyle/>
                    <a:p>
                      <a:pPr marL="0" marR="0">
                        <a:lnSpc>
                          <a:spcPct val="115000"/>
                        </a:lnSpc>
                        <a:spcBef>
                          <a:spcPts val="0"/>
                        </a:spcBef>
                        <a:spcAft>
                          <a:spcPts val="1000"/>
                        </a:spcAft>
                      </a:pPr>
                      <a:r>
                        <a:rPr lang="en-IN" sz="1800">
                          <a:effectLst/>
                        </a:rPr>
                        <a:t>More than or equal to 80</a:t>
                      </a:r>
                      <a:endParaRPr lang="en-US" sz="18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IN" sz="1800" dirty="0">
                          <a:effectLst/>
                        </a:rPr>
                        <a:t>24-9=15</a:t>
                      </a:r>
                      <a:endParaRPr lang="en-US" sz="18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9"/>
                  </a:ext>
                </a:extLst>
              </a:tr>
              <a:tr h="334401">
                <a:tc>
                  <a:txBody>
                    <a:bodyPr/>
                    <a:lstStyle/>
                    <a:p>
                      <a:pPr marL="0" marR="0">
                        <a:lnSpc>
                          <a:spcPct val="115000"/>
                        </a:lnSpc>
                        <a:spcBef>
                          <a:spcPts val="0"/>
                        </a:spcBef>
                        <a:spcAft>
                          <a:spcPts val="1000"/>
                        </a:spcAft>
                      </a:pPr>
                      <a:r>
                        <a:rPr lang="en-IN" sz="1800">
                          <a:effectLst/>
                        </a:rPr>
                        <a:t>More than or equal to 90</a:t>
                      </a:r>
                      <a:endParaRPr lang="en-US" sz="18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IN" sz="1800" dirty="0">
                          <a:effectLst/>
                        </a:rPr>
                        <a:t>15-7=8</a:t>
                      </a:r>
                      <a:endParaRPr lang="en-US" sz="18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10"/>
                  </a:ext>
                </a:extLst>
              </a:tr>
            </a:tbl>
          </a:graphicData>
        </a:graphic>
      </p:graphicFrame>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7503" y="5152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539410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07504" y="116632"/>
            <a:ext cx="8928992" cy="6624736"/>
          </a:xfrm>
          <a:noFill/>
        </p:spPr>
        <p:txBody>
          <a:bodyPr/>
          <a:lstStyle/>
          <a:p>
            <a:r>
              <a:rPr lang="en-IN" sz="2400" dirty="0"/>
              <a:t>	The table above is called a </a:t>
            </a:r>
            <a:r>
              <a:rPr lang="en-IN" sz="2400" i="1" dirty="0"/>
              <a:t>cumulative frequency distribution of the more 	than type</a:t>
            </a:r>
            <a:r>
              <a:rPr lang="en-IN" sz="2400" dirty="0"/>
              <a:t>. Here 0, 10, 20, . . ., 90 give the lower limits of the respective 	class intervals.</a:t>
            </a:r>
            <a:endParaRPr lang="en-US" sz="2400" dirty="0"/>
          </a:p>
          <a:p>
            <a:pPr marL="0" indent="0">
              <a:buNone/>
            </a:pPr>
            <a:r>
              <a:rPr lang="en-IN" sz="2400" dirty="0"/>
              <a:t>    Now, to find the median of grouped data, we can make use of any of these     	cumulative frequency distributions.</a:t>
            </a:r>
            <a:endParaRPr lang="en-US" sz="2400" dirty="0"/>
          </a:p>
          <a:p>
            <a:pPr marL="0" indent="0">
              <a:buNone/>
            </a:pPr>
            <a:r>
              <a:rPr lang="en-IN" sz="2400" dirty="0"/>
              <a:t>    By combining Question Table &amp; Less than type Table we can get  a Table 	given below.</a:t>
            </a:r>
          </a:p>
          <a:p>
            <a:pPr marL="0" indent="0">
              <a:buNone/>
            </a:pPr>
            <a:endParaRPr lang="en-US" sz="2400" dirty="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xmlns="" val="216679978"/>
              </p:ext>
            </p:extLst>
          </p:nvPr>
        </p:nvGraphicFramePr>
        <p:xfrm>
          <a:off x="539552" y="2636912"/>
          <a:ext cx="8136904" cy="3816428"/>
        </p:xfrm>
        <a:graphic>
          <a:graphicData uri="http://schemas.openxmlformats.org/drawingml/2006/table">
            <a:tbl>
              <a:tblPr firstRow="1" firstCol="1" bandRow="1">
                <a:tableStyleId>{5C22544A-7EE6-4342-B048-85BDC9FD1C3A}</a:tableStyleId>
              </a:tblPr>
              <a:tblGrid>
                <a:gridCol w="2711714">
                  <a:extLst>
                    <a:ext uri="{9D8B030D-6E8A-4147-A177-3AD203B41FA5}">
                      <a16:colId xmlns:a16="http://schemas.microsoft.com/office/drawing/2014/main" xmlns="" val="20000"/>
                    </a:ext>
                  </a:extLst>
                </a:gridCol>
                <a:gridCol w="2712595">
                  <a:extLst>
                    <a:ext uri="{9D8B030D-6E8A-4147-A177-3AD203B41FA5}">
                      <a16:colId xmlns:a16="http://schemas.microsoft.com/office/drawing/2014/main" xmlns="" val="20001"/>
                    </a:ext>
                  </a:extLst>
                </a:gridCol>
                <a:gridCol w="2712595">
                  <a:extLst>
                    <a:ext uri="{9D8B030D-6E8A-4147-A177-3AD203B41FA5}">
                      <a16:colId xmlns:a16="http://schemas.microsoft.com/office/drawing/2014/main" xmlns="" val="20002"/>
                    </a:ext>
                  </a:extLst>
                </a:gridCol>
              </a:tblGrid>
              <a:tr h="346948">
                <a:tc>
                  <a:txBody>
                    <a:bodyPr/>
                    <a:lstStyle/>
                    <a:p>
                      <a:pPr marL="0" marR="0" algn="ctr">
                        <a:lnSpc>
                          <a:spcPct val="115000"/>
                        </a:lnSpc>
                        <a:spcBef>
                          <a:spcPts val="0"/>
                        </a:spcBef>
                        <a:spcAft>
                          <a:spcPts val="1000"/>
                        </a:spcAft>
                      </a:pPr>
                      <a:r>
                        <a:rPr lang="en-IN" sz="1800" dirty="0">
                          <a:effectLst/>
                        </a:rPr>
                        <a:t>Marks</a:t>
                      </a:r>
                      <a:endParaRPr lang="en-US" sz="18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1800" dirty="0">
                          <a:effectLst/>
                        </a:rPr>
                        <a:t>Number of students(f)</a:t>
                      </a:r>
                      <a:endParaRPr lang="en-US" sz="18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1800" dirty="0">
                          <a:effectLst/>
                        </a:rPr>
                        <a:t>Cumulative frequency(</a:t>
                      </a:r>
                      <a:r>
                        <a:rPr lang="en-IN" sz="1800" dirty="0" err="1">
                          <a:effectLst/>
                        </a:rPr>
                        <a:t>cf</a:t>
                      </a:r>
                      <a:r>
                        <a:rPr lang="en-IN" sz="1800" dirty="0">
                          <a:effectLst/>
                        </a:rPr>
                        <a:t>)</a:t>
                      </a:r>
                      <a:endParaRPr lang="en-US" sz="18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0"/>
                  </a:ext>
                </a:extLst>
              </a:tr>
              <a:tr h="346948">
                <a:tc>
                  <a:txBody>
                    <a:bodyPr/>
                    <a:lstStyle/>
                    <a:p>
                      <a:pPr marL="0" marR="0" algn="ctr">
                        <a:lnSpc>
                          <a:spcPct val="115000"/>
                        </a:lnSpc>
                        <a:spcBef>
                          <a:spcPts val="0"/>
                        </a:spcBef>
                        <a:spcAft>
                          <a:spcPts val="1000"/>
                        </a:spcAft>
                      </a:pPr>
                      <a:r>
                        <a:rPr lang="en-IN" sz="1800" dirty="0">
                          <a:effectLst/>
                        </a:rPr>
                        <a:t>0-10</a:t>
                      </a:r>
                      <a:endParaRPr lang="en-US" sz="18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1800" dirty="0">
                          <a:effectLst/>
                        </a:rPr>
                        <a:t>5</a:t>
                      </a:r>
                      <a:endParaRPr lang="en-US" sz="18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1800" dirty="0">
                          <a:effectLst/>
                        </a:rPr>
                        <a:t>5</a:t>
                      </a:r>
                      <a:endParaRPr lang="en-US" sz="18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1"/>
                  </a:ext>
                </a:extLst>
              </a:tr>
              <a:tr h="346948">
                <a:tc>
                  <a:txBody>
                    <a:bodyPr/>
                    <a:lstStyle/>
                    <a:p>
                      <a:pPr marL="0" marR="0" algn="ctr">
                        <a:lnSpc>
                          <a:spcPct val="115000"/>
                        </a:lnSpc>
                        <a:spcBef>
                          <a:spcPts val="0"/>
                        </a:spcBef>
                        <a:spcAft>
                          <a:spcPts val="1000"/>
                        </a:spcAft>
                      </a:pPr>
                      <a:r>
                        <a:rPr lang="en-IN" sz="1800" dirty="0">
                          <a:effectLst/>
                        </a:rPr>
                        <a:t>10-20</a:t>
                      </a:r>
                      <a:endParaRPr lang="en-US" sz="18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1800" dirty="0">
                          <a:effectLst/>
                        </a:rPr>
                        <a:t>3</a:t>
                      </a:r>
                      <a:endParaRPr lang="en-US" sz="18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1800" dirty="0">
                          <a:effectLst/>
                        </a:rPr>
                        <a:t>8</a:t>
                      </a:r>
                      <a:endParaRPr lang="en-US" sz="18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2"/>
                  </a:ext>
                </a:extLst>
              </a:tr>
              <a:tr h="346948">
                <a:tc>
                  <a:txBody>
                    <a:bodyPr/>
                    <a:lstStyle/>
                    <a:p>
                      <a:pPr marL="0" marR="0" algn="ctr">
                        <a:lnSpc>
                          <a:spcPct val="115000"/>
                        </a:lnSpc>
                        <a:spcBef>
                          <a:spcPts val="0"/>
                        </a:spcBef>
                        <a:spcAft>
                          <a:spcPts val="1000"/>
                        </a:spcAft>
                      </a:pPr>
                      <a:r>
                        <a:rPr lang="en-IN" sz="1800" dirty="0">
                          <a:effectLst/>
                        </a:rPr>
                        <a:t>20-30</a:t>
                      </a:r>
                      <a:endParaRPr lang="en-US" sz="18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1800" dirty="0">
                          <a:effectLst/>
                        </a:rPr>
                        <a:t>4</a:t>
                      </a:r>
                      <a:endParaRPr lang="en-US" sz="18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1800" dirty="0">
                          <a:effectLst/>
                        </a:rPr>
                        <a:t>12</a:t>
                      </a:r>
                      <a:endParaRPr lang="en-US" sz="18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3"/>
                  </a:ext>
                </a:extLst>
              </a:tr>
              <a:tr h="346948">
                <a:tc>
                  <a:txBody>
                    <a:bodyPr/>
                    <a:lstStyle/>
                    <a:p>
                      <a:pPr marL="0" marR="0" algn="ctr">
                        <a:lnSpc>
                          <a:spcPct val="115000"/>
                        </a:lnSpc>
                        <a:spcBef>
                          <a:spcPts val="0"/>
                        </a:spcBef>
                        <a:spcAft>
                          <a:spcPts val="1000"/>
                        </a:spcAft>
                      </a:pPr>
                      <a:r>
                        <a:rPr lang="en-IN" sz="1800" dirty="0">
                          <a:effectLst/>
                        </a:rPr>
                        <a:t>30-40</a:t>
                      </a:r>
                      <a:endParaRPr lang="en-US" sz="18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1800">
                          <a:effectLst/>
                        </a:rPr>
                        <a:t>3</a:t>
                      </a:r>
                      <a:endParaRPr lang="en-US" sz="18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1800" dirty="0">
                          <a:effectLst/>
                        </a:rPr>
                        <a:t>15</a:t>
                      </a:r>
                      <a:endParaRPr lang="en-US" sz="18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4"/>
                  </a:ext>
                </a:extLst>
              </a:tr>
              <a:tr h="346948">
                <a:tc>
                  <a:txBody>
                    <a:bodyPr/>
                    <a:lstStyle/>
                    <a:p>
                      <a:pPr marL="0" marR="0" algn="ctr">
                        <a:lnSpc>
                          <a:spcPct val="115000"/>
                        </a:lnSpc>
                        <a:spcBef>
                          <a:spcPts val="0"/>
                        </a:spcBef>
                        <a:spcAft>
                          <a:spcPts val="1000"/>
                        </a:spcAft>
                      </a:pPr>
                      <a:r>
                        <a:rPr lang="en-IN" sz="1800" dirty="0">
                          <a:effectLst/>
                        </a:rPr>
                        <a:t>40-50</a:t>
                      </a:r>
                      <a:endParaRPr lang="en-US" sz="18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1800">
                          <a:effectLst/>
                        </a:rPr>
                        <a:t>3</a:t>
                      </a:r>
                      <a:endParaRPr lang="en-US" sz="18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1800" dirty="0">
                          <a:effectLst/>
                        </a:rPr>
                        <a:t>18</a:t>
                      </a:r>
                      <a:endParaRPr lang="en-US" sz="18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5"/>
                  </a:ext>
                </a:extLst>
              </a:tr>
              <a:tr h="346948">
                <a:tc>
                  <a:txBody>
                    <a:bodyPr/>
                    <a:lstStyle/>
                    <a:p>
                      <a:pPr marL="0" marR="0" algn="ctr">
                        <a:lnSpc>
                          <a:spcPct val="115000"/>
                        </a:lnSpc>
                        <a:spcBef>
                          <a:spcPts val="0"/>
                        </a:spcBef>
                        <a:spcAft>
                          <a:spcPts val="1000"/>
                        </a:spcAft>
                      </a:pPr>
                      <a:r>
                        <a:rPr lang="en-IN" sz="1800" dirty="0">
                          <a:effectLst/>
                        </a:rPr>
                        <a:t>50-60</a:t>
                      </a:r>
                      <a:endParaRPr lang="en-US" sz="18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1800" dirty="0">
                          <a:effectLst/>
                        </a:rPr>
                        <a:t>4</a:t>
                      </a:r>
                      <a:endParaRPr lang="en-US" sz="18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1800" dirty="0">
                          <a:effectLst/>
                        </a:rPr>
                        <a:t>22</a:t>
                      </a:r>
                      <a:endParaRPr lang="en-US" sz="18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6"/>
                  </a:ext>
                </a:extLst>
              </a:tr>
              <a:tr h="346948">
                <a:tc>
                  <a:txBody>
                    <a:bodyPr/>
                    <a:lstStyle/>
                    <a:p>
                      <a:pPr marL="0" marR="0" algn="ctr">
                        <a:lnSpc>
                          <a:spcPct val="115000"/>
                        </a:lnSpc>
                        <a:spcBef>
                          <a:spcPts val="0"/>
                        </a:spcBef>
                        <a:spcAft>
                          <a:spcPts val="1000"/>
                        </a:spcAft>
                      </a:pPr>
                      <a:r>
                        <a:rPr lang="en-IN" sz="1800">
                          <a:effectLst/>
                        </a:rPr>
                        <a:t>60-70</a:t>
                      </a:r>
                      <a:endParaRPr lang="en-US" sz="18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1800" dirty="0">
                          <a:effectLst/>
                        </a:rPr>
                        <a:t>7</a:t>
                      </a:r>
                      <a:endParaRPr lang="en-US" sz="18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1800" dirty="0">
                          <a:effectLst/>
                        </a:rPr>
                        <a:t>29</a:t>
                      </a:r>
                      <a:endParaRPr lang="en-US" sz="18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7"/>
                  </a:ext>
                </a:extLst>
              </a:tr>
              <a:tr h="346948">
                <a:tc>
                  <a:txBody>
                    <a:bodyPr/>
                    <a:lstStyle/>
                    <a:p>
                      <a:pPr marL="0" marR="0" algn="ctr">
                        <a:lnSpc>
                          <a:spcPct val="115000"/>
                        </a:lnSpc>
                        <a:spcBef>
                          <a:spcPts val="0"/>
                        </a:spcBef>
                        <a:spcAft>
                          <a:spcPts val="1000"/>
                        </a:spcAft>
                      </a:pPr>
                      <a:r>
                        <a:rPr lang="en-IN" sz="1800">
                          <a:effectLst/>
                        </a:rPr>
                        <a:t>70-80</a:t>
                      </a:r>
                      <a:endParaRPr lang="en-US" sz="18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1800" dirty="0">
                          <a:effectLst/>
                        </a:rPr>
                        <a:t>9</a:t>
                      </a:r>
                      <a:endParaRPr lang="en-US" sz="18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1800" dirty="0">
                          <a:effectLst/>
                        </a:rPr>
                        <a:t>38</a:t>
                      </a:r>
                      <a:endParaRPr lang="en-US" sz="18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8"/>
                  </a:ext>
                </a:extLst>
              </a:tr>
              <a:tr h="346948">
                <a:tc>
                  <a:txBody>
                    <a:bodyPr/>
                    <a:lstStyle/>
                    <a:p>
                      <a:pPr marL="0" marR="0" algn="ctr">
                        <a:lnSpc>
                          <a:spcPct val="115000"/>
                        </a:lnSpc>
                        <a:spcBef>
                          <a:spcPts val="0"/>
                        </a:spcBef>
                        <a:spcAft>
                          <a:spcPts val="1000"/>
                        </a:spcAft>
                      </a:pPr>
                      <a:r>
                        <a:rPr lang="en-IN" sz="1800" dirty="0">
                          <a:effectLst/>
                        </a:rPr>
                        <a:t>80-90</a:t>
                      </a:r>
                      <a:endParaRPr lang="en-US" sz="18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1800" dirty="0">
                          <a:effectLst/>
                        </a:rPr>
                        <a:t>7</a:t>
                      </a:r>
                      <a:endParaRPr lang="en-US" sz="18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1800" dirty="0">
                          <a:effectLst/>
                        </a:rPr>
                        <a:t>45</a:t>
                      </a:r>
                      <a:endParaRPr lang="en-US" sz="18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9"/>
                  </a:ext>
                </a:extLst>
              </a:tr>
              <a:tr h="346948">
                <a:tc>
                  <a:txBody>
                    <a:bodyPr/>
                    <a:lstStyle/>
                    <a:p>
                      <a:pPr marL="0" marR="0" algn="ctr">
                        <a:lnSpc>
                          <a:spcPct val="115000"/>
                        </a:lnSpc>
                        <a:spcBef>
                          <a:spcPts val="0"/>
                        </a:spcBef>
                        <a:spcAft>
                          <a:spcPts val="1000"/>
                        </a:spcAft>
                      </a:pPr>
                      <a:r>
                        <a:rPr lang="en-IN" sz="1800" dirty="0">
                          <a:effectLst/>
                        </a:rPr>
                        <a:t>90-100</a:t>
                      </a:r>
                      <a:endParaRPr lang="en-US" sz="18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1800" dirty="0">
                          <a:effectLst/>
                        </a:rPr>
                        <a:t>8</a:t>
                      </a:r>
                      <a:endParaRPr lang="en-US" sz="18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1000"/>
                        </a:spcAft>
                      </a:pPr>
                      <a:r>
                        <a:rPr lang="en-IN" sz="1800" dirty="0">
                          <a:effectLst/>
                        </a:rPr>
                        <a:t>53</a:t>
                      </a:r>
                      <a:endParaRPr lang="en-US" sz="18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10"/>
                  </a:ext>
                </a:extLst>
              </a:tr>
            </a:tbl>
          </a:graphicData>
        </a:graphic>
      </p:graphicFrame>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7503" y="5152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019142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xmlns="" Requires="a14">
          <p:sp>
            <p:nvSpPr>
              <p:cNvPr id="3" name="Content Placeholder 2"/>
              <p:cNvSpPr>
                <a:spLocks noGrp="1"/>
              </p:cNvSpPr>
              <p:nvPr>
                <p:ph sz="quarter" idx="1"/>
              </p:nvPr>
            </p:nvSpPr>
            <p:spPr>
              <a:xfrm>
                <a:off x="107504" y="116632"/>
                <a:ext cx="8928992" cy="6624736"/>
              </a:xfrm>
              <a:noFill/>
            </p:spPr>
            <p:txBody>
              <a:bodyPr>
                <a:normAutofit fontScale="77500" lnSpcReduction="20000"/>
              </a:bodyPr>
              <a:lstStyle/>
              <a:p>
                <a:pPr marL="0" indent="0">
                  <a:buNone/>
                </a:pPr>
                <a:r>
                  <a:rPr lang="en-IN" dirty="0"/>
                  <a:t>	To find this class, we find the cumulative frequencies of all the classes and  </a:t>
                </a:r>
                <a14:m>
                  <m:oMath xmlns:m="http://schemas.openxmlformats.org/officeDocument/2006/math">
                    <m:f>
                      <m:fPr>
                        <m:ctrlPr>
                          <a:rPr lang="en-US" i="1">
                            <a:latin typeface="Cambria Math" panose="02040503050406030204" pitchFamily="18" charset="0"/>
                          </a:rPr>
                        </m:ctrlPr>
                      </m:fPr>
                      <m:num>
                        <m:r>
                          <a:rPr lang="en-IN" i="1">
                            <a:latin typeface="Cambria Math"/>
                          </a:rPr>
                          <m:t>𝑛</m:t>
                        </m:r>
                      </m:num>
                      <m:den>
                        <m:r>
                          <a:rPr lang="en-IN" i="1">
                            <a:latin typeface="Cambria Math"/>
                          </a:rPr>
                          <m:t>2</m:t>
                        </m:r>
                      </m:den>
                    </m:f>
                  </m:oMath>
                </a14:m>
                <a:r>
                  <a:rPr lang="en-IN" dirty="0"/>
                  <a:t> . We now 	locate the class whose cumulative frequency is greater than (and nearest to) </a:t>
                </a:r>
                <a14:m>
                  <m:oMath xmlns:m="http://schemas.openxmlformats.org/officeDocument/2006/math">
                    <m:f>
                      <m:fPr>
                        <m:ctrlPr>
                          <a:rPr lang="en-US" i="1">
                            <a:latin typeface="Cambria Math" panose="02040503050406030204" pitchFamily="18" charset="0"/>
                          </a:rPr>
                        </m:ctrlPr>
                      </m:fPr>
                      <m:num>
                        <m:r>
                          <a:rPr lang="en-IN" i="1">
                            <a:latin typeface="Cambria Math"/>
                          </a:rPr>
                          <m:t>𝑛</m:t>
                        </m:r>
                      </m:num>
                      <m:den>
                        <m:r>
                          <a:rPr lang="en-IN" i="1">
                            <a:latin typeface="Cambria Math"/>
                          </a:rPr>
                          <m:t>2</m:t>
                        </m:r>
                      </m:den>
                    </m:f>
                  </m:oMath>
                </a14:m>
                <a:r>
                  <a:rPr lang="en-IN" dirty="0"/>
                  <a:t>. This is 	called the </a:t>
                </a:r>
                <a:r>
                  <a:rPr lang="en-IN" b="1" dirty="0"/>
                  <a:t>median class</a:t>
                </a:r>
                <a:r>
                  <a:rPr lang="en-IN" dirty="0"/>
                  <a:t>. In the distribution above, </a:t>
                </a:r>
                <a:r>
                  <a:rPr lang="en-IN" i="1" dirty="0"/>
                  <a:t>n </a:t>
                </a:r>
                <a:r>
                  <a:rPr lang="en-IN" dirty="0"/>
                  <a:t>= 53. So, </a:t>
                </a:r>
                <a14:m>
                  <m:oMath xmlns:m="http://schemas.openxmlformats.org/officeDocument/2006/math">
                    <m:f>
                      <m:fPr>
                        <m:ctrlPr>
                          <a:rPr lang="en-US" i="1">
                            <a:latin typeface="Cambria Math" panose="02040503050406030204" pitchFamily="18" charset="0"/>
                          </a:rPr>
                        </m:ctrlPr>
                      </m:fPr>
                      <m:num>
                        <m:r>
                          <a:rPr lang="en-IN" i="1">
                            <a:latin typeface="Cambria Math"/>
                          </a:rPr>
                          <m:t>𝑛</m:t>
                        </m:r>
                      </m:num>
                      <m:den>
                        <m:r>
                          <a:rPr lang="en-IN" i="1">
                            <a:latin typeface="Cambria Math"/>
                          </a:rPr>
                          <m:t>2</m:t>
                        </m:r>
                      </m:den>
                    </m:f>
                  </m:oMath>
                </a14:m>
                <a:r>
                  <a:rPr lang="en-IN" dirty="0"/>
                  <a:t> = 26.5.</a:t>
                </a:r>
                <a:endParaRPr lang="en-US" dirty="0"/>
              </a:p>
              <a:p>
                <a:pPr marL="0" indent="0">
                  <a:buNone/>
                </a:pPr>
                <a:r>
                  <a:rPr lang="en-IN" dirty="0"/>
                  <a:t>	Now 60 – 70 is the class whose cumulative frequency 29 is greater than (and nearest</a:t>
                </a:r>
                <a:endParaRPr lang="en-US" dirty="0"/>
              </a:p>
              <a:p>
                <a:pPr marL="0" indent="0">
                  <a:buNone/>
                </a:pPr>
                <a:r>
                  <a:rPr lang="en-IN" dirty="0"/>
                  <a:t>	to) </a:t>
                </a:r>
                <a14:m>
                  <m:oMath xmlns:m="http://schemas.openxmlformats.org/officeDocument/2006/math">
                    <m:f>
                      <m:fPr>
                        <m:ctrlPr>
                          <a:rPr lang="en-US" i="1">
                            <a:latin typeface="Cambria Math" panose="02040503050406030204" pitchFamily="18" charset="0"/>
                          </a:rPr>
                        </m:ctrlPr>
                      </m:fPr>
                      <m:num>
                        <m:r>
                          <a:rPr lang="en-IN" i="1">
                            <a:latin typeface="Cambria Math"/>
                          </a:rPr>
                          <m:t>𝑛</m:t>
                        </m:r>
                      </m:num>
                      <m:den>
                        <m:r>
                          <a:rPr lang="en-IN" i="1">
                            <a:latin typeface="Cambria Math"/>
                          </a:rPr>
                          <m:t>2</m:t>
                        </m:r>
                      </m:den>
                    </m:f>
                  </m:oMath>
                </a14:m>
                <a:r>
                  <a:rPr lang="en-IN" dirty="0"/>
                  <a:t> = 26.5  .Therefore, 60 – 70 is the </a:t>
                </a:r>
                <a:r>
                  <a:rPr lang="en-IN" b="1" dirty="0"/>
                  <a:t>median class</a:t>
                </a:r>
                <a:r>
                  <a:rPr lang="en-IN" dirty="0"/>
                  <a:t>.</a:t>
                </a:r>
                <a:endParaRPr lang="en-US" dirty="0"/>
              </a:p>
              <a:p>
                <a:pPr marL="0" indent="0">
                  <a:buNone/>
                </a:pPr>
                <a:r>
                  <a:rPr lang="en-IN" dirty="0"/>
                  <a:t> After finding the median class, we use the following formula for calculating the median.</a:t>
                </a:r>
                <a:endParaRPr lang="en-US" dirty="0"/>
              </a:p>
              <a:p>
                <a:pPr marL="0" indent="0">
                  <a:buNone/>
                </a:pPr>
                <a:r>
                  <a:rPr lang="en-IN" dirty="0"/>
                  <a:t> Median =</a:t>
                </a:r>
                <a14:m>
                  <m:oMath xmlns:m="http://schemas.openxmlformats.org/officeDocument/2006/math">
                    <m:r>
                      <a:rPr lang="en-IN" i="1">
                        <a:latin typeface="Cambria Math"/>
                      </a:rPr>
                      <m:t> </m:t>
                    </m:r>
                    <m:r>
                      <a:rPr lang="en-IN" i="1">
                        <a:latin typeface="Cambria Math"/>
                      </a:rPr>
                      <m:t>𝑙</m:t>
                    </m:r>
                  </m:oMath>
                </a14:m>
                <a:r>
                  <a:rPr lang="en-IN" dirty="0"/>
                  <a:t> +  </a:t>
                </a:r>
                <a14:m>
                  <m:oMath xmlns:m="http://schemas.openxmlformats.org/officeDocument/2006/math">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f>
                              <m:fPr>
                                <m:ctrlPr>
                                  <a:rPr lang="en-US" i="1">
                                    <a:latin typeface="Cambria Math" panose="02040503050406030204" pitchFamily="18" charset="0"/>
                                  </a:rPr>
                                </m:ctrlPr>
                              </m:fPr>
                              <m:num>
                                <m:r>
                                  <a:rPr lang="en-IN" i="1">
                                    <a:latin typeface="Cambria Math"/>
                                  </a:rPr>
                                  <m:t>𝑛</m:t>
                                </m:r>
                              </m:num>
                              <m:den>
                                <m:r>
                                  <a:rPr lang="en-IN" i="1">
                                    <a:latin typeface="Cambria Math"/>
                                  </a:rPr>
                                  <m:t>2</m:t>
                                </m:r>
                              </m:den>
                            </m:f>
                            <m:r>
                              <a:rPr lang="en-IN" i="1">
                                <a:latin typeface="Cambria Math"/>
                              </a:rPr>
                              <m:t>−</m:t>
                            </m:r>
                            <m:r>
                              <a:rPr lang="en-IN" i="1">
                                <a:latin typeface="Cambria Math"/>
                              </a:rPr>
                              <m:t>𝑐𝑓</m:t>
                            </m:r>
                          </m:num>
                          <m:den>
                            <m:r>
                              <a:rPr lang="en-IN" i="1">
                                <a:latin typeface="Cambria Math"/>
                              </a:rPr>
                              <m:t>𝑓</m:t>
                            </m:r>
                          </m:den>
                        </m:f>
                      </m:e>
                    </m:d>
                    <m:r>
                      <a:rPr lang="en-IN" i="1">
                        <a:latin typeface="Cambria Math"/>
                      </a:rPr>
                      <m:t>×</m:t>
                    </m:r>
                    <m:r>
                      <a:rPr lang="en-IN" i="1">
                        <a:latin typeface="Cambria Math"/>
                      </a:rPr>
                      <m:t>h</m:t>
                    </m:r>
                  </m:oMath>
                </a14:m>
                <a:r>
                  <a:rPr lang="en-US" dirty="0"/>
                  <a:t> ,    </a:t>
                </a:r>
                <a:r>
                  <a:rPr lang="en-IN" dirty="0"/>
                  <a:t>Where  </a:t>
                </a:r>
                <a14:m>
                  <m:oMath xmlns:m="http://schemas.openxmlformats.org/officeDocument/2006/math">
                    <m:r>
                      <a:rPr lang="en-IN" i="1">
                        <a:latin typeface="Cambria Math"/>
                      </a:rPr>
                      <m:t>𝑙</m:t>
                    </m:r>
                  </m:oMath>
                </a14:m>
                <a:r>
                  <a:rPr lang="en-IN" dirty="0"/>
                  <a:t>= lower limit of the median class.</a:t>
                </a:r>
                <a:endParaRPr lang="en-US" dirty="0"/>
              </a:p>
              <a:p>
                <a:pPr marL="0" indent="0">
                  <a:buNone/>
                </a:pPr>
                <a:r>
                  <a:rPr lang="en-IN" dirty="0"/>
                  <a:t>n = number of observations.</a:t>
                </a:r>
                <a:endParaRPr lang="en-US" dirty="0"/>
              </a:p>
              <a:p>
                <a:pPr marL="0" indent="0">
                  <a:buNone/>
                </a:pPr>
                <a:r>
                  <a:rPr lang="en-IN" i="1" dirty="0" err="1"/>
                  <a:t>cf</a:t>
                </a:r>
                <a:r>
                  <a:rPr lang="en-IN" dirty="0"/>
                  <a:t>= cumulative frequency of class preceding the  median class.</a:t>
                </a:r>
                <a:endParaRPr lang="en-US" dirty="0"/>
              </a:p>
              <a:p>
                <a:pPr marL="0" indent="0">
                  <a:buNone/>
                </a:pPr>
                <a:r>
                  <a:rPr lang="en-IN" i="1" dirty="0"/>
                  <a:t>		f</a:t>
                </a:r>
                <a:r>
                  <a:rPr lang="en-IN" dirty="0"/>
                  <a:t>= frequency of the median class.</a:t>
                </a:r>
                <a:endParaRPr lang="en-US" dirty="0"/>
              </a:p>
              <a:p>
                <a:pPr marL="0" indent="0">
                  <a:buNone/>
                </a:pPr>
                <a:r>
                  <a:rPr lang="en-IN" i="1" dirty="0"/>
                  <a:t>h</a:t>
                </a:r>
                <a:r>
                  <a:rPr lang="en-IN" dirty="0"/>
                  <a:t>= class size(assuming class size to be equal)</a:t>
                </a:r>
                <a:endParaRPr lang="en-US" dirty="0"/>
              </a:p>
              <a:p>
                <a:pPr marL="0" indent="0">
                  <a:buNone/>
                </a:pPr>
                <a:r>
                  <a:rPr lang="en-IN" dirty="0"/>
                  <a:t>Substituting the values  </a:t>
                </a:r>
                <a14:m>
                  <m:oMath xmlns:m="http://schemas.openxmlformats.org/officeDocument/2006/math">
                    <m:f>
                      <m:fPr>
                        <m:ctrlPr>
                          <a:rPr lang="en-US" i="1">
                            <a:latin typeface="Cambria Math" panose="02040503050406030204" pitchFamily="18" charset="0"/>
                          </a:rPr>
                        </m:ctrlPr>
                      </m:fPr>
                      <m:num>
                        <m:r>
                          <a:rPr lang="en-IN" i="1">
                            <a:latin typeface="Cambria Math"/>
                          </a:rPr>
                          <m:t>𝑛</m:t>
                        </m:r>
                      </m:num>
                      <m:den>
                        <m:r>
                          <a:rPr lang="en-IN" i="1">
                            <a:latin typeface="Cambria Math"/>
                          </a:rPr>
                          <m:t>2</m:t>
                        </m:r>
                      </m:den>
                    </m:f>
                  </m:oMath>
                </a14:m>
                <a:r>
                  <a:rPr lang="en-IN" dirty="0"/>
                  <a:t>  =  26.5, </a:t>
                </a:r>
                <a:r>
                  <a:rPr lang="en-IN" i="1" dirty="0"/>
                  <a:t>l </a:t>
                </a:r>
                <a:r>
                  <a:rPr lang="en-IN" dirty="0"/>
                  <a:t>= 60,  </a:t>
                </a:r>
                <a:r>
                  <a:rPr lang="en-IN" dirty="0" err="1"/>
                  <a:t>cf</a:t>
                </a:r>
                <a:r>
                  <a:rPr lang="en-IN" dirty="0"/>
                  <a:t> = 22,  </a:t>
                </a:r>
                <a:r>
                  <a:rPr lang="en-IN" i="1" dirty="0"/>
                  <a:t>f </a:t>
                </a:r>
                <a:r>
                  <a:rPr lang="en-IN" dirty="0"/>
                  <a:t>= 7,  </a:t>
                </a:r>
                <a:r>
                  <a:rPr lang="en-IN" i="1" dirty="0"/>
                  <a:t>h </a:t>
                </a:r>
                <a:r>
                  <a:rPr lang="en-IN" dirty="0"/>
                  <a:t>= 10 in the formula above, we get</a:t>
                </a:r>
                <a:endParaRPr lang="en-US" dirty="0"/>
              </a:p>
              <a:p>
                <a:pPr marL="0" indent="0">
                  <a:buNone/>
                </a:pPr>
                <a:r>
                  <a:rPr lang="en-IN" dirty="0"/>
                  <a:t>Median 	= 60 +</a:t>
                </a:r>
                <a14:m>
                  <m:oMath xmlns:m="http://schemas.openxmlformats.org/officeDocument/2006/math">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r>
                              <a:rPr lang="en-IN" i="1">
                                <a:latin typeface="Cambria Math"/>
                              </a:rPr>
                              <m:t>26.5−22</m:t>
                            </m:r>
                          </m:num>
                          <m:den>
                            <m:r>
                              <a:rPr lang="en-IN" i="1">
                                <a:latin typeface="Cambria Math"/>
                              </a:rPr>
                              <m:t>7</m:t>
                            </m:r>
                          </m:den>
                        </m:f>
                      </m:e>
                    </m:d>
                    <m:r>
                      <a:rPr lang="en-IN" i="1">
                        <a:latin typeface="Cambria Math"/>
                      </a:rPr>
                      <m:t>×10</m:t>
                    </m:r>
                  </m:oMath>
                </a14:m>
                <a:endParaRPr lang="en-US" dirty="0"/>
              </a:p>
              <a:p>
                <a:pPr marL="0" indent="0">
                  <a:buNone/>
                </a:pPr>
                <a:r>
                  <a:rPr lang="en-IN" dirty="0"/>
                  <a:t>	=60+</a:t>
                </a:r>
                <a14:m>
                  <m:oMath xmlns:m="http://schemas.openxmlformats.org/officeDocument/2006/math">
                    <m:f>
                      <m:fPr>
                        <m:ctrlPr>
                          <a:rPr lang="en-US" i="1">
                            <a:latin typeface="Cambria Math" panose="02040503050406030204" pitchFamily="18" charset="0"/>
                          </a:rPr>
                        </m:ctrlPr>
                      </m:fPr>
                      <m:num>
                        <m:r>
                          <a:rPr lang="en-IN" i="1">
                            <a:latin typeface="Cambria Math"/>
                          </a:rPr>
                          <m:t>45</m:t>
                        </m:r>
                      </m:num>
                      <m:den>
                        <m:r>
                          <a:rPr lang="en-IN" i="1">
                            <a:latin typeface="Cambria Math"/>
                          </a:rPr>
                          <m:t>7</m:t>
                        </m:r>
                      </m:den>
                    </m:f>
                  </m:oMath>
                </a14:m>
                <a:endParaRPr lang="en-US" dirty="0"/>
              </a:p>
              <a:p>
                <a:pPr marL="0" indent="0">
                  <a:buNone/>
                </a:pPr>
                <a:r>
                  <a:rPr lang="en-IN" dirty="0"/>
                  <a:t>	=66.4</a:t>
                </a:r>
                <a:endParaRPr lang="en-US" dirty="0"/>
              </a:p>
              <a:p>
                <a:pPr marL="0" indent="0">
                  <a:buNone/>
                </a:pPr>
                <a:r>
                  <a:rPr lang="en-IN" dirty="0"/>
                  <a:t>So, about half the students have scored marks less than 66.4, and the other half have</a:t>
                </a:r>
                <a:endParaRPr lang="en-US" dirty="0"/>
              </a:p>
              <a:p>
                <a:pPr marL="0" indent="0">
                  <a:buNone/>
                </a:pPr>
                <a:r>
                  <a:rPr lang="en-IN" dirty="0"/>
                  <a:t>scored marks more than 66.4.</a:t>
                </a:r>
                <a:endParaRPr lang="en-US" dirty="0"/>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sz="quarter" idx="1"/>
              </p:nvPr>
            </p:nvSpPr>
            <p:spPr>
              <a:xfrm>
                <a:off x="107504" y="116632"/>
                <a:ext cx="8928992" cy="6624736"/>
              </a:xfrm>
              <a:blipFill rotWithShape="1">
                <a:blip r:embed="rId2"/>
                <a:stretch>
                  <a:fillRect l="-751" t="-368" r="-1230"/>
                </a:stretch>
              </a:blipFill>
            </p:spPr>
            <p:txBody>
              <a:bodyPr/>
              <a:lstStyle/>
              <a:p>
                <a:r>
                  <a:rPr lang="en-US">
                    <a:noFill/>
                  </a:rPr>
                  <a:t> </a:t>
                </a:r>
              </a:p>
            </p:txBody>
          </p:sp>
        </mc:Fallback>
      </mc:AlternateContent>
      <p:pic>
        <p:nvPicPr>
          <p:cNvPr id="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7503" y="5152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339220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0" name="Picture 6"/>
          <p:cNvPicPr>
            <a:picLocks noGrp="1" noChangeAspect="1" noChangeArrowheads="1"/>
          </p:cNvPicPr>
          <p:nvPr>
            <p:ph sz="quarter" idx="1"/>
          </p:nvPr>
        </p:nvPicPr>
        <p:blipFill>
          <a:blip r:embed="rId2" cstate="print">
            <a:extLst>
              <a:ext uri="{28A0092B-C50C-407E-A947-70E740481C1C}">
                <a14:useLocalDpi xmlns:a14="http://schemas.microsoft.com/office/drawing/2010/main" xmlns="" val="0"/>
              </a:ext>
            </a:extLst>
          </a:blip>
          <a:stretch>
            <a:fillRect/>
          </a:stretch>
        </p:blipFill>
        <p:spPr bwMode="auto">
          <a:xfrm>
            <a:off x="616372" y="838200"/>
            <a:ext cx="7918028" cy="5410200"/>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7503" y="5152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097090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quarter" idx="1"/>
          </p:nvPr>
        </p:nvPicPr>
        <p:blipFill>
          <a:blip r:embed="rId2">
            <a:extLst>
              <a:ext uri="{28A0092B-C50C-407E-A947-70E740481C1C}">
                <a14:useLocalDpi xmlns:a14="http://schemas.microsoft.com/office/drawing/2010/main" xmlns="" val="0"/>
              </a:ext>
            </a:extLst>
          </a:blip>
          <a:srcRect/>
          <a:stretch>
            <a:fillRect/>
          </a:stretch>
        </p:blipFill>
        <p:spPr bwMode="auto">
          <a:xfrm>
            <a:off x="1187624" y="188640"/>
            <a:ext cx="7721658" cy="64087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7503" y="5152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137501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19200" y="457200"/>
            <a:ext cx="7560748" cy="60681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52400" y="15240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05775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4800" y="304800"/>
            <a:ext cx="8659688" cy="6292552"/>
          </a:xfrm>
          <a:noFill/>
        </p:spPr>
        <p:txBody>
          <a:bodyPr>
            <a:normAutofit/>
          </a:bodyPr>
          <a:lstStyle/>
          <a:p>
            <a:pPr marL="0" indent="0" algn="ctr">
              <a:buNone/>
            </a:pPr>
            <a:r>
              <a:rPr lang="en-US" sz="2800" b="1" dirty="0">
                <a:solidFill>
                  <a:srgbClr val="FF0000"/>
                </a:solidFill>
                <a:effectLst>
                  <a:outerShdw blurRad="38100" dist="38100" dir="2700000" algn="tl">
                    <a:srgbClr val="000000">
                      <a:alpha val="43137"/>
                    </a:srgbClr>
                  </a:outerShdw>
                </a:effectLst>
              </a:rPr>
              <a:t>PREVIOUS KNOWLEDGE</a:t>
            </a:r>
          </a:p>
          <a:p>
            <a:r>
              <a:rPr lang="en-US" dirty="0"/>
              <a:t>Concept of Exclusive form of group(Continuous Form) and Inclusive form of group (Discontinuous Form);</a:t>
            </a:r>
          </a:p>
          <a:p>
            <a:r>
              <a:rPr lang="en-US" dirty="0"/>
              <a:t>Finding Class size ;</a:t>
            </a:r>
          </a:p>
          <a:p>
            <a:r>
              <a:rPr lang="en-US" dirty="0"/>
              <a:t>Finding mid value of a class or Class Mark;</a:t>
            </a:r>
          </a:p>
          <a:p>
            <a:r>
              <a:rPr lang="en-US" dirty="0"/>
              <a:t>Conversion of a Discontinuous Class to Continuous.</a:t>
            </a:r>
          </a:p>
          <a:p>
            <a:r>
              <a:rPr lang="en-US" b="1" dirty="0"/>
              <a:t>Measure of central tendency</a:t>
            </a:r>
            <a:r>
              <a:rPr lang="en-US" dirty="0"/>
              <a:t>.</a:t>
            </a:r>
          </a:p>
          <a:p>
            <a:pPr marL="514350" indent="-514350">
              <a:buFont typeface="+mj-lt"/>
              <a:buAutoNum type="arabicPeriod"/>
            </a:pPr>
            <a:r>
              <a:rPr lang="en-US" dirty="0"/>
              <a:t>Calculating </a:t>
            </a:r>
            <a:r>
              <a:rPr lang="en-US" b="1" dirty="0"/>
              <a:t>Mean</a:t>
            </a:r>
            <a:r>
              <a:rPr lang="en-US" dirty="0"/>
              <a:t> of  Raw data &amp; Ungrouped Data. </a:t>
            </a:r>
          </a:p>
          <a:p>
            <a:pPr marL="514350" indent="-514350">
              <a:buFont typeface="+mj-lt"/>
              <a:buAutoNum type="arabicPeriod"/>
            </a:pPr>
            <a:r>
              <a:rPr lang="en-US" dirty="0"/>
              <a:t>Finding </a:t>
            </a:r>
            <a:r>
              <a:rPr lang="en-US" b="1" dirty="0"/>
              <a:t>median</a:t>
            </a:r>
            <a:r>
              <a:rPr lang="en-US" dirty="0"/>
              <a:t> of ungrouped Data;</a:t>
            </a:r>
          </a:p>
          <a:p>
            <a:pPr marL="514350" indent="-514350">
              <a:buFont typeface="+mj-lt"/>
              <a:buAutoNum type="arabicPeriod"/>
            </a:pPr>
            <a:r>
              <a:rPr lang="en-US" dirty="0"/>
              <a:t>Finding </a:t>
            </a:r>
            <a:r>
              <a:rPr lang="en-US" b="1" dirty="0"/>
              <a:t>mode</a:t>
            </a:r>
            <a:r>
              <a:rPr lang="en-US" dirty="0"/>
              <a:t> of Ungrouped data;</a:t>
            </a:r>
          </a:p>
          <a:p>
            <a:r>
              <a:rPr lang="en-US" dirty="0"/>
              <a:t>Graphical representation of Continuous and Discontinuous data.</a:t>
            </a:r>
          </a:p>
          <a:p>
            <a:pPr>
              <a:buNone/>
            </a:pPr>
            <a:r>
              <a:rPr lang="en-US" dirty="0"/>
              <a:t>    (Such as Bar Graphs, Histograms of uniform width and of varying widths &amp; Frequency polygons)</a:t>
            </a:r>
          </a:p>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7503" y="5152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335681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79512" y="116632"/>
            <a:ext cx="8784976" cy="6624736"/>
          </a:xfrm>
          <a:noFill/>
        </p:spPr>
        <p:txBody>
          <a:bodyPr>
            <a:normAutofit fontScale="92500" lnSpcReduction="20000"/>
          </a:bodyPr>
          <a:lstStyle/>
          <a:p>
            <a:pPr algn="ctr"/>
            <a:r>
              <a:rPr lang="en-IN" b="1" dirty="0">
                <a:solidFill>
                  <a:srgbClr val="FF0000"/>
                </a:solidFill>
                <a:effectLst>
                  <a:outerShdw blurRad="38100" dist="38100" dir="2700000" algn="tl">
                    <a:srgbClr val="000000">
                      <a:alpha val="43137"/>
                    </a:srgbClr>
                  </a:outerShdw>
                </a:effectLst>
              </a:rPr>
              <a:t>	GRAPHICAL REPRESENTATION OF CUMULATIVE FREQUENCY DISTRIBUTION</a:t>
            </a:r>
          </a:p>
          <a:p>
            <a:r>
              <a:rPr lang="en-IN" sz="2400" dirty="0"/>
              <a:t>In previous class IX we have studied simple frequency curves which are drawn by plotting frequencies against class marks of the class intervals.</a:t>
            </a:r>
          </a:p>
          <a:p>
            <a:r>
              <a:rPr lang="en-IN" sz="2400" dirty="0"/>
              <a:t>In this class we will learn the technique of drawing Cumulative Frequencies plotted against corresponding upper or lower limits of the classes depending upon the manner in which the series has been cumulated.</a:t>
            </a:r>
          </a:p>
          <a:p>
            <a:r>
              <a:rPr lang="en-IN" sz="2400" dirty="0"/>
              <a:t>Such type of curves are called  </a:t>
            </a:r>
            <a:r>
              <a:rPr lang="en-IN" sz="2400" dirty="0" err="1"/>
              <a:t>Ogives</a:t>
            </a:r>
            <a:r>
              <a:rPr lang="en-IN" sz="2400" dirty="0"/>
              <a:t>.</a:t>
            </a:r>
          </a:p>
          <a:p>
            <a:r>
              <a:rPr lang="en-IN" sz="2400" dirty="0"/>
              <a:t>An </a:t>
            </a:r>
            <a:r>
              <a:rPr lang="en-IN" sz="2400" dirty="0" err="1"/>
              <a:t>Ogive</a:t>
            </a:r>
            <a:r>
              <a:rPr lang="en-IN" sz="2400" dirty="0"/>
              <a:t> is a graphical representation of cumulative frequency distribution, in the form of a smooth continuous, free hand curve, which is either ever rising upwards or ever falling downwards.</a:t>
            </a:r>
          </a:p>
          <a:p>
            <a:r>
              <a:rPr lang="en-IN" sz="2400" dirty="0"/>
              <a:t>As per the data is cumulated there are two types of </a:t>
            </a:r>
            <a:r>
              <a:rPr lang="en-IN" sz="2400" dirty="0" err="1"/>
              <a:t>Ogives</a:t>
            </a:r>
            <a:r>
              <a:rPr lang="en-IN" sz="2400" dirty="0"/>
              <a:t> are possible according to it </a:t>
            </a:r>
            <a:r>
              <a:rPr lang="en-IN" sz="2400" dirty="0" err="1"/>
              <a:t>i.e</a:t>
            </a:r>
            <a:r>
              <a:rPr lang="en-IN" sz="2400" dirty="0"/>
              <a:t> less than type and more than type.</a:t>
            </a:r>
          </a:p>
          <a:p>
            <a:r>
              <a:rPr lang="en-IN" sz="2400" dirty="0"/>
              <a:t>Less than type </a:t>
            </a:r>
            <a:r>
              <a:rPr lang="en-IN" sz="2400" dirty="0" err="1"/>
              <a:t>Ogive</a:t>
            </a:r>
            <a:r>
              <a:rPr lang="en-IN" sz="2400" dirty="0"/>
              <a:t> is drawn by taking upper limits with corresponding increasing cumulative frequencies ,while More than type </a:t>
            </a:r>
            <a:r>
              <a:rPr lang="en-IN" sz="2400" dirty="0" err="1"/>
              <a:t>Ogive</a:t>
            </a:r>
            <a:r>
              <a:rPr lang="en-IN" sz="2400" dirty="0"/>
              <a:t> is drawn by taking lower limits with corresponding  decreasing cumulative frequencies .</a:t>
            </a:r>
          </a:p>
          <a:p>
            <a:r>
              <a:rPr lang="en-IN" sz="2400" dirty="0"/>
              <a:t>Median can be  found from these graphs by finding corresponding  value of observation from class interval axis by joining middle place (n/2)from the                             cumulative frequency axis.</a:t>
            </a:r>
          </a:p>
          <a:p>
            <a:r>
              <a:rPr lang="en-IN" sz="2400" dirty="0"/>
              <a:t>Lets learn through an </a:t>
            </a:r>
            <a:r>
              <a:rPr lang="en-IN" b="1" dirty="0"/>
              <a:t>ACTIVITY</a:t>
            </a:r>
            <a:r>
              <a:rPr lang="en-IN" sz="2400" dirty="0"/>
              <a:t>:</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7503" y="5152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2" name="Object 1"/>
          <p:cNvGraphicFramePr>
            <a:graphicFrameLocks noChangeAspect="1"/>
          </p:cNvGraphicFramePr>
          <p:nvPr>
            <p:extLst>
              <p:ext uri="{D42A27DB-BD31-4B8C-83A1-F6EECF244321}">
                <p14:modId xmlns:p14="http://schemas.microsoft.com/office/powerpoint/2010/main" xmlns="" val="2187100044"/>
              </p:ext>
            </p:extLst>
          </p:nvPr>
        </p:nvGraphicFramePr>
        <p:xfrm>
          <a:off x="3987800" y="5715000"/>
          <a:ext cx="4622800" cy="762000"/>
        </p:xfrm>
        <a:graphic>
          <a:graphicData uri="http://schemas.openxmlformats.org/presentationml/2006/ole">
            <p:oleObj spid="_x0000_s5126" name="Packager Shell Object" showAsIcon="1" r:id="rId4" imgW="2198160" imgH="685800" progId="Package">
              <p:embed/>
            </p:oleObj>
          </a:graphicData>
        </a:graphic>
      </p:graphicFrame>
    </p:spTree>
    <p:extLst>
      <p:ext uri="{BB962C8B-B14F-4D97-AF65-F5344CB8AC3E}">
        <p14:creationId xmlns:p14="http://schemas.microsoft.com/office/powerpoint/2010/main" xmlns="" val="4212104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79512" y="116632"/>
            <a:ext cx="8856984" cy="6624736"/>
          </a:xfrm>
          <a:noFill/>
        </p:spPr>
        <p:txBody>
          <a:bodyPr/>
          <a:lstStyle/>
          <a:p>
            <a:pPr algn="ctr"/>
            <a:r>
              <a:rPr lang="en-IN" sz="2200" b="1" dirty="0">
                <a:solidFill>
                  <a:srgbClr val="FF0000"/>
                </a:solidFill>
                <a:effectLst>
                  <a:outerShdw blurRad="38100" dist="38100" dir="2700000" algn="tl">
                    <a:srgbClr val="000000">
                      <a:alpha val="43137"/>
                    </a:srgbClr>
                  </a:outerShdw>
                </a:effectLst>
              </a:rPr>
              <a:t>	CUMULATIVE FREQUENCY DISTRIBUTION TABLE OF LESS THAN TYPE AND GRAPH</a:t>
            </a:r>
            <a:r>
              <a:rPr lang="en-IN" dirty="0">
                <a:solidFill>
                  <a:srgbClr val="FF0000"/>
                </a:solidFill>
              </a:rPr>
              <a:t>:</a:t>
            </a:r>
          </a:p>
          <a:p>
            <a:pPr algn="ctr"/>
            <a:endParaRPr lang="en-IN" dirty="0">
              <a:solidFill>
                <a:srgbClr val="FF0000"/>
              </a:solidFill>
            </a:endParaRPr>
          </a:p>
          <a:p>
            <a:endParaRPr lang="en-IN" dirty="0"/>
          </a:p>
          <a:p>
            <a:endParaRPr lang="en-IN" dirty="0"/>
          </a:p>
          <a:p>
            <a:endParaRPr lang="en-IN" dirty="0"/>
          </a:p>
          <a:p>
            <a:endParaRPr lang="en-IN" dirty="0"/>
          </a:p>
          <a:p>
            <a:endParaRPr lang="en-IN" dirty="0"/>
          </a:p>
          <a:p>
            <a:endParaRPr lang="en-US" dirty="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xmlns="" val="4226102062"/>
              </p:ext>
            </p:extLst>
          </p:nvPr>
        </p:nvGraphicFramePr>
        <p:xfrm>
          <a:off x="323528" y="1196752"/>
          <a:ext cx="4104456" cy="4275998"/>
        </p:xfrm>
        <a:graphic>
          <a:graphicData uri="http://schemas.openxmlformats.org/drawingml/2006/table">
            <a:tbl>
              <a:tblPr firstRow="1" firstCol="1" bandRow="1">
                <a:tableStyleId>{5C22544A-7EE6-4342-B048-85BDC9FD1C3A}</a:tableStyleId>
              </a:tblPr>
              <a:tblGrid>
                <a:gridCol w="1900211">
                  <a:extLst>
                    <a:ext uri="{9D8B030D-6E8A-4147-A177-3AD203B41FA5}">
                      <a16:colId xmlns:a16="http://schemas.microsoft.com/office/drawing/2014/main" xmlns="" val="20000"/>
                    </a:ext>
                  </a:extLst>
                </a:gridCol>
                <a:gridCol w="2204245">
                  <a:extLst>
                    <a:ext uri="{9D8B030D-6E8A-4147-A177-3AD203B41FA5}">
                      <a16:colId xmlns:a16="http://schemas.microsoft.com/office/drawing/2014/main" xmlns="" val="20001"/>
                    </a:ext>
                  </a:extLst>
                </a:gridCol>
              </a:tblGrid>
              <a:tr h="712668">
                <a:tc>
                  <a:txBody>
                    <a:bodyPr/>
                    <a:lstStyle/>
                    <a:p>
                      <a:pPr marL="0" marR="0">
                        <a:lnSpc>
                          <a:spcPct val="115000"/>
                        </a:lnSpc>
                        <a:spcBef>
                          <a:spcPts val="0"/>
                        </a:spcBef>
                        <a:spcAft>
                          <a:spcPts val="0"/>
                        </a:spcAft>
                      </a:pPr>
                      <a:r>
                        <a:rPr lang="en-IN" sz="1600" dirty="0">
                          <a:effectLst/>
                        </a:rPr>
                        <a:t>Marks obtained</a:t>
                      </a:r>
                      <a:endParaRPr lang="en-US" sz="16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600" dirty="0">
                          <a:effectLst/>
                        </a:rPr>
                        <a:t>Number of students (Cumulative frequency)</a:t>
                      </a:r>
                      <a:endParaRPr lang="en-US" sz="16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0"/>
                  </a:ext>
                </a:extLst>
              </a:tr>
              <a:tr h="356333">
                <a:tc>
                  <a:txBody>
                    <a:bodyPr/>
                    <a:lstStyle/>
                    <a:p>
                      <a:pPr marL="0" marR="0">
                        <a:lnSpc>
                          <a:spcPct val="115000"/>
                        </a:lnSpc>
                        <a:spcBef>
                          <a:spcPts val="0"/>
                        </a:spcBef>
                        <a:spcAft>
                          <a:spcPts val="0"/>
                        </a:spcAft>
                      </a:pPr>
                      <a:r>
                        <a:rPr lang="en-IN" sz="1800" dirty="0">
                          <a:effectLst/>
                        </a:rPr>
                        <a:t>Less than 10</a:t>
                      </a:r>
                      <a:endParaRPr lang="en-US" sz="18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800">
                          <a:effectLst/>
                        </a:rPr>
                        <a:t>5</a:t>
                      </a:r>
                      <a:endParaRPr lang="en-US" sz="180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1"/>
                  </a:ext>
                </a:extLst>
              </a:tr>
              <a:tr h="356333">
                <a:tc>
                  <a:txBody>
                    <a:bodyPr/>
                    <a:lstStyle/>
                    <a:p>
                      <a:pPr marL="0" marR="0">
                        <a:lnSpc>
                          <a:spcPct val="115000"/>
                        </a:lnSpc>
                        <a:spcBef>
                          <a:spcPts val="0"/>
                        </a:spcBef>
                        <a:spcAft>
                          <a:spcPts val="0"/>
                        </a:spcAft>
                      </a:pPr>
                      <a:r>
                        <a:rPr lang="en-IN" sz="1800" dirty="0">
                          <a:effectLst/>
                        </a:rPr>
                        <a:t>Less than  20</a:t>
                      </a:r>
                      <a:endParaRPr lang="en-US" sz="18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800" dirty="0">
                          <a:effectLst/>
                        </a:rPr>
                        <a:t>5+3=8</a:t>
                      </a:r>
                      <a:endParaRPr lang="en-US" sz="18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2"/>
                  </a:ext>
                </a:extLst>
              </a:tr>
              <a:tr h="356333">
                <a:tc>
                  <a:txBody>
                    <a:bodyPr/>
                    <a:lstStyle/>
                    <a:p>
                      <a:pPr marL="0" marR="0">
                        <a:lnSpc>
                          <a:spcPct val="115000"/>
                        </a:lnSpc>
                        <a:spcBef>
                          <a:spcPts val="0"/>
                        </a:spcBef>
                        <a:spcAft>
                          <a:spcPts val="0"/>
                        </a:spcAft>
                      </a:pPr>
                      <a:r>
                        <a:rPr lang="en-IN" sz="1800">
                          <a:effectLst/>
                        </a:rPr>
                        <a:t>Less than 30</a:t>
                      </a:r>
                      <a:endParaRPr lang="en-US" sz="18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800" dirty="0">
                          <a:effectLst/>
                        </a:rPr>
                        <a:t>8+4=12</a:t>
                      </a:r>
                      <a:endParaRPr lang="en-US" sz="18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3"/>
                  </a:ext>
                </a:extLst>
              </a:tr>
              <a:tr h="356333">
                <a:tc>
                  <a:txBody>
                    <a:bodyPr/>
                    <a:lstStyle/>
                    <a:p>
                      <a:pPr marL="0" marR="0">
                        <a:lnSpc>
                          <a:spcPct val="115000"/>
                        </a:lnSpc>
                        <a:spcBef>
                          <a:spcPts val="0"/>
                        </a:spcBef>
                        <a:spcAft>
                          <a:spcPts val="0"/>
                        </a:spcAft>
                      </a:pPr>
                      <a:r>
                        <a:rPr lang="en-IN" sz="1800">
                          <a:effectLst/>
                        </a:rPr>
                        <a:t>Less than 40</a:t>
                      </a:r>
                      <a:endParaRPr lang="en-US" sz="18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800" dirty="0">
                          <a:effectLst/>
                        </a:rPr>
                        <a:t>12+3= 15</a:t>
                      </a:r>
                      <a:endParaRPr lang="en-US" sz="18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4"/>
                  </a:ext>
                </a:extLst>
              </a:tr>
              <a:tr h="356333">
                <a:tc>
                  <a:txBody>
                    <a:bodyPr/>
                    <a:lstStyle/>
                    <a:p>
                      <a:pPr marL="0" marR="0">
                        <a:lnSpc>
                          <a:spcPct val="115000"/>
                        </a:lnSpc>
                        <a:spcBef>
                          <a:spcPts val="0"/>
                        </a:spcBef>
                        <a:spcAft>
                          <a:spcPts val="0"/>
                        </a:spcAft>
                      </a:pPr>
                      <a:r>
                        <a:rPr lang="en-IN" sz="1800">
                          <a:effectLst/>
                        </a:rPr>
                        <a:t>Less than 50</a:t>
                      </a:r>
                      <a:endParaRPr lang="en-US" sz="18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800" dirty="0">
                          <a:effectLst/>
                        </a:rPr>
                        <a:t>15+3 =18</a:t>
                      </a:r>
                      <a:endParaRPr lang="en-US" sz="18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5"/>
                  </a:ext>
                </a:extLst>
              </a:tr>
              <a:tr h="356333">
                <a:tc>
                  <a:txBody>
                    <a:bodyPr/>
                    <a:lstStyle/>
                    <a:p>
                      <a:pPr marL="0" marR="0">
                        <a:lnSpc>
                          <a:spcPct val="115000"/>
                        </a:lnSpc>
                        <a:spcBef>
                          <a:spcPts val="0"/>
                        </a:spcBef>
                        <a:spcAft>
                          <a:spcPts val="0"/>
                        </a:spcAft>
                      </a:pPr>
                      <a:r>
                        <a:rPr lang="en-IN" sz="1800">
                          <a:effectLst/>
                        </a:rPr>
                        <a:t>Less than 60</a:t>
                      </a:r>
                      <a:endParaRPr lang="en-US" sz="18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800" dirty="0">
                          <a:effectLst/>
                        </a:rPr>
                        <a:t>18+4  = 22</a:t>
                      </a:r>
                      <a:endParaRPr lang="en-US" sz="18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6"/>
                  </a:ext>
                </a:extLst>
              </a:tr>
              <a:tr h="356333">
                <a:tc>
                  <a:txBody>
                    <a:bodyPr/>
                    <a:lstStyle/>
                    <a:p>
                      <a:pPr marL="0" marR="0">
                        <a:lnSpc>
                          <a:spcPct val="115000"/>
                        </a:lnSpc>
                        <a:spcBef>
                          <a:spcPts val="0"/>
                        </a:spcBef>
                        <a:spcAft>
                          <a:spcPts val="0"/>
                        </a:spcAft>
                      </a:pPr>
                      <a:r>
                        <a:rPr lang="en-IN" sz="1800">
                          <a:effectLst/>
                        </a:rPr>
                        <a:t>Less than 70</a:t>
                      </a:r>
                      <a:endParaRPr lang="en-US" sz="18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800" dirty="0">
                          <a:effectLst/>
                        </a:rPr>
                        <a:t>22+7=29</a:t>
                      </a:r>
                      <a:endParaRPr lang="en-US" sz="18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7"/>
                  </a:ext>
                </a:extLst>
              </a:tr>
              <a:tr h="356333">
                <a:tc>
                  <a:txBody>
                    <a:bodyPr/>
                    <a:lstStyle/>
                    <a:p>
                      <a:pPr marL="0" marR="0">
                        <a:lnSpc>
                          <a:spcPct val="115000"/>
                        </a:lnSpc>
                        <a:spcBef>
                          <a:spcPts val="0"/>
                        </a:spcBef>
                        <a:spcAft>
                          <a:spcPts val="0"/>
                        </a:spcAft>
                      </a:pPr>
                      <a:r>
                        <a:rPr lang="en-IN" sz="1800">
                          <a:effectLst/>
                        </a:rPr>
                        <a:t>Less than 80</a:t>
                      </a:r>
                      <a:endParaRPr lang="en-US" sz="18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800" dirty="0">
                          <a:effectLst/>
                        </a:rPr>
                        <a:t>29+ 9= 38</a:t>
                      </a:r>
                      <a:endParaRPr lang="en-US" sz="18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8"/>
                  </a:ext>
                </a:extLst>
              </a:tr>
              <a:tr h="356333">
                <a:tc>
                  <a:txBody>
                    <a:bodyPr/>
                    <a:lstStyle/>
                    <a:p>
                      <a:pPr marL="0" marR="0">
                        <a:lnSpc>
                          <a:spcPct val="115000"/>
                        </a:lnSpc>
                        <a:spcBef>
                          <a:spcPts val="0"/>
                        </a:spcBef>
                        <a:spcAft>
                          <a:spcPts val="0"/>
                        </a:spcAft>
                      </a:pPr>
                      <a:r>
                        <a:rPr lang="en-IN" sz="1800">
                          <a:effectLst/>
                        </a:rPr>
                        <a:t>Less than 90</a:t>
                      </a:r>
                      <a:endParaRPr lang="en-US" sz="18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800" dirty="0">
                          <a:effectLst/>
                        </a:rPr>
                        <a:t>38+7=45</a:t>
                      </a:r>
                      <a:endParaRPr lang="en-US" sz="18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9"/>
                  </a:ext>
                </a:extLst>
              </a:tr>
              <a:tr h="356333">
                <a:tc>
                  <a:txBody>
                    <a:bodyPr/>
                    <a:lstStyle/>
                    <a:p>
                      <a:pPr marL="0" marR="0">
                        <a:lnSpc>
                          <a:spcPct val="115000"/>
                        </a:lnSpc>
                        <a:spcBef>
                          <a:spcPts val="0"/>
                        </a:spcBef>
                        <a:spcAft>
                          <a:spcPts val="0"/>
                        </a:spcAft>
                      </a:pPr>
                      <a:r>
                        <a:rPr lang="en-IN" sz="1800">
                          <a:effectLst/>
                        </a:rPr>
                        <a:t>Less than 100</a:t>
                      </a:r>
                      <a:endParaRPr lang="en-US" sz="18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800" dirty="0">
                          <a:effectLst/>
                        </a:rPr>
                        <a:t>45+8=53</a:t>
                      </a:r>
                      <a:endParaRPr lang="en-US" sz="18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10"/>
                  </a:ext>
                </a:extLst>
              </a:tr>
            </a:tbl>
          </a:graphicData>
        </a:graphic>
      </p:graphicFrame>
      <p:pic>
        <p:nvPicPr>
          <p:cNvPr id="5" name="Picture 4"/>
          <p:cNvPicPr/>
          <p:nvPr/>
        </p:nvPicPr>
        <p:blipFill>
          <a:blip r:embed="rId2"/>
          <a:srcRect/>
          <a:stretch>
            <a:fillRect/>
          </a:stretch>
        </p:blipFill>
        <p:spPr bwMode="auto">
          <a:xfrm>
            <a:off x="4644008" y="1196752"/>
            <a:ext cx="3960440" cy="4176464"/>
          </a:xfrm>
          <a:prstGeom prst="rect">
            <a:avLst/>
          </a:prstGeom>
          <a:noFill/>
          <a:ln w="9525">
            <a:noFill/>
            <a:miter lim="800000"/>
            <a:headEnd/>
            <a:tailEnd/>
          </a:ln>
        </p:spPr>
      </p:pic>
      <p:pic>
        <p:nvPicPr>
          <p:cNvPr id="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7503" y="5152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10313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07504" y="116632"/>
            <a:ext cx="8928992" cy="6624736"/>
          </a:xfrm>
          <a:noFill/>
        </p:spPr>
        <p:txBody>
          <a:bodyPr/>
          <a:lstStyle/>
          <a:p>
            <a:pPr algn="ctr"/>
            <a:r>
              <a:rPr lang="en-IN" sz="2000" b="1" dirty="0">
                <a:solidFill>
                  <a:srgbClr val="FF0000"/>
                </a:solidFill>
                <a:effectLst>
                  <a:outerShdw blurRad="38100" dist="38100" dir="2700000" algn="tl">
                    <a:srgbClr val="000000">
                      <a:alpha val="43137"/>
                    </a:srgbClr>
                  </a:outerShdw>
                </a:effectLst>
              </a:rPr>
              <a:t>	CUMULATIVE FREQUENCY DISTRIBUTION TABLE OF THE </a:t>
            </a:r>
          </a:p>
          <a:p>
            <a:pPr algn="ctr"/>
            <a:r>
              <a:rPr lang="en-IN" sz="2000" b="1" dirty="0">
                <a:solidFill>
                  <a:srgbClr val="FF0000"/>
                </a:solidFill>
                <a:effectLst>
                  <a:outerShdw blurRad="38100" dist="38100" dir="2700000" algn="tl">
                    <a:srgbClr val="000000">
                      <a:alpha val="43137"/>
                    </a:srgbClr>
                  </a:outerShdw>
                </a:effectLst>
              </a:rPr>
              <a:t>MORE  THAN  TYPE  AND  GRAPH.</a:t>
            </a:r>
          </a:p>
          <a:p>
            <a:endParaRPr lang="en-IN" sz="2000" b="1" dirty="0">
              <a:effectLst>
                <a:outerShdw blurRad="38100" dist="38100" dir="2700000" algn="tl">
                  <a:srgbClr val="000000">
                    <a:alpha val="43137"/>
                  </a:srgbClr>
                </a:outerShdw>
              </a:effectLst>
            </a:endParaRPr>
          </a:p>
          <a:p>
            <a:endParaRPr lang="en-IN" sz="2000" b="1" dirty="0">
              <a:effectLst>
                <a:outerShdw blurRad="38100" dist="38100" dir="2700000" algn="tl">
                  <a:srgbClr val="000000">
                    <a:alpha val="43137"/>
                  </a:srgbClr>
                </a:outerShdw>
              </a:effectLst>
            </a:endParaRPr>
          </a:p>
          <a:p>
            <a:endParaRPr lang="en-IN" sz="2000" b="1" dirty="0">
              <a:effectLst>
                <a:outerShdw blurRad="38100" dist="38100" dir="2700000" algn="tl">
                  <a:srgbClr val="000000">
                    <a:alpha val="43137"/>
                  </a:srgbClr>
                </a:outerShdw>
              </a:effectLst>
            </a:endParaRPr>
          </a:p>
          <a:p>
            <a:endParaRPr lang="en-IN" sz="2000" b="1" dirty="0">
              <a:effectLst>
                <a:outerShdw blurRad="38100" dist="38100" dir="2700000" algn="tl">
                  <a:srgbClr val="000000">
                    <a:alpha val="43137"/>
                  </a:srgbClr>
                </a:outerShdw>
              </a:effectLst>
            </a:endParaRPr>
          </a:p>
          <a:p>
            <a:endParaRPr lang="en-IN" sz="2000" b="1" dirty="0">
              <a:effectLst>
                <a:outerShdw blurRad="38100" dist="38100" dir="2700000" algn="tl">
                  <a:srgbClr val="000000">
                    <a:alpha val="43137"/>
                  </a:srgbClr>
                </a:outerShdw>
              </a:effectLst>
            </a:endParaRPr>
          </a:p>
          <a:p>
            <a:endParaRPr lang="en-IN" sz="2000" b="1" dirty="0">
              <a:effectLst>
                <a:outerShdw blurRad="38100" dist="38100" dir="2700000" algn="tl">
                  <a:srgbClr val="000000">
                    <a:alpha val="43137"/>
                  </a:srgbClr>
                </a:outerShdw>
              </a:effectLst>
            </a:endParaRPr>
          </a:p>
          <a:p>
            <a:endParaRPr lang="en-IN" sz="2000" b="1" dirty="0">
              <a:effectLst>
                <a:outerShdw blurRad="38100" dist="38100" dir="2700000" algn="tl">
                  <a:srgbClr val="000000">
                    <a:alpha val="43137"/>
                  </a:srgbClr>
                </a:outerShdw>
              </a:effectLst>
            </a:endParaRPr>
          </a:p>
          <a:p>
            <a:endParaRPr lang="en-US" sz="2000" b="1" dirty="0">
              <a:effectLst>
                <a:outerShdw blurRad="38100" dist="38100" dir="2700000" algn="tl">
                  <a:srgbClr val="000000">
                    <a:alpha val="43137"/>
                  </a:srgbClr>
                </a:outerShdw>
              </a:effectLst>
            </a:endParaRP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xmlns="" val="1207352212"/>
              </p:ext>
            </p:extLst>
          </p:nvPr>
        </p:nvGraphicFramePr>
        <p:xfrm>
          <a:off x="467544" y="1268760"/>
          <a:ext cx="4032448" cy="4608515"/>
        </p:xfrm>
        <a:graphic>
          <a:graphicData uri="http://schemas.openxmlformats.org/drawingml/2006/table">
            <a:tbl>
              <a:tblPr firstRow="1" firstCol="1" bandRow="1">
                <a:tableStyleId>{5C22544A-7EE6-4342-B048-85BDC9FD1C3A}</a:tableStyleId>
              </a:tblPr>
              <a:tblGrid>
                <a:gridCol w="2065729">
                  <a:extLst>
                    <a:ext uri="{9D8B030D-6E8A-4147-A177-3AD203B41FA5}">
                      <a16:colId xmlns:a16="http://schemas.microsoft.com/office/drawing/2014/main" xmlns="" val="20000"/>
                    </a:ext>
                  </a:extLst>
                </a:gridCol>
                <a:gridCol w="1966719">
                  <a:extLst>
                    <a:ext uri="{9D8B030D-6E8A-4147-A177-3AD203B41FA5}">
                      <a16:colId xmlns:a16="http://schemas.microsoft.com/office/drawing/2014/main" xmlns="" val="20001"/>
                    </a:ext>
                  </a:extLst>
                </a:gridCol>
              </a:tblGrid>
              <a:tr h="768085">
                <a:tc>
                  <a:txBody>
                    <a:bodyPr/>
                    <a:lstStyle/>
                    <a:p>
                      <a:pPr marL="0" marR="0">
                        <a:lnSpc>
                          <a:spcPct val="115000"/>
                        </a:lnSpc>
                        <a:spcBef>
                          <a:spcPts val="0"/>
                        </a:spcBef>
                        <a:spcAft>
                          <a:spcPts val="0"/>
                        </a:spcAft>
                      </a:pPr>
                      <a:r>
                        <a:rPr lang="en-IN" sz="1400" dirty="0">
                          <a:effectLst/>
                        </a:rPr>
                        <a:t>Marks</a:t>
                      </a:r>
                      <a:endParaRPr lang="en-US" sz="14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400">
                          <a:effectLst/>
                        </a:rPr>
                        <a:t>Number of students (Cumulative freqency)</a:t>
                      </a:r>
                      <a:endParaRPr lang="en-US" sz="140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0"/>
                  </a:ext>
                </a:extLst>
              </a:tr>
              <a:tr h="384043">
                <a:tc>
                  <a:txBody>
                    <a:bodyPr/>
                    <a:lstStyle/>
                    <a:p>
                      <a:pPr marL="0" marR="0">
                        <a:lnSpc>
                          <a:spcPct val="115000"/>
                        </a:lnSpc>
                        <a:spcBef>
                          <a:spcPts val="0"/>
                        </a:spcBef>
                        <a:spcAft>
                          <a:spcPts val="0"/>
                        </a:spcAft>
                      </a:pPr>
                      <a:r>
                        <a:rPr lang="en-IN" sz="1400" dirty="0">
                          <a:effectLst/>
                        </a:rPr>
                        <a:t>More than or equal to  0</a:t>
                      </a:r>
                      <a:endParaRPr lang="en-US" sz="14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400">
                          <a:effectLst/>
                        </a:rPr>
                        <a:t>53</a:t>
                      </a:r>
                      <a:endParaRPr lang="en-US" sz="140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1"/>
                  </a:ext>
                </a:extLst>
              </a:tr>
              <a:tr h="384043">
                <a:tc>
                  <a:txBody>
                    <a:bodyPr/>
                    <a:lstStyle/>
                    <a:p>
                      <a:pPr marL="0" marR="0">
                        <a:lnSpc>
                          <a:spcPct val="115000"/>
                        </a:lnSpc>
                        <a:spcBef>
                          <a:spcPts val="0"/>
                        </a:spcBef>
                        <a:spcAft>
                          <a:spcPts val="0"/>
                        </a:spcAft>
                      </a:pPr>
                      <a:r>
                        <a:rPr lang="en-IN" sz="1400" dirty="0">
                          <a:effectLst/>
                        </a:rPr>
                        <a:t>More than or equal to  10</a:t>
                      </a:r>
                      <a:endParaRPr lang="en-US" sz="14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400">
                          <a:effectLst/>
                        </a:rPr>
                        <a:t>53-5= 48</a:t>
                      </a:r>
                      <a:endParaRPr lang="en-US" sz="140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2"/>
                  </a:ext>
                </a:extLst>
              </a:tr>
              <a:tr h="384043">
                <a:tc>
                  <a:txBody>
                    <a:bodyPr/>
                    <a:lstStyle/>
                    <a:p>
                      <a:pPr marL="0" marR="0">
                        <a:lnSpc>
                          <a:spcPct val="115000"/>
                        </a:lnSpc>
                        <a:spcBef>
                          <a:spcPts val="0"/>
                        </a:spcBef>
                        <a:spcAft>
                          <a:spcPts val="0"/>
                        </a:spcAft>
                      </a:pPr>
                      <a:r>
                        <a:rPr lang="en-IN" sz="1400" dirty="0">
                          <a:effectLst/>
                        </a:rPr>
                        <a:t>More than or equal to  20</a:t>
                      </a:r>
                      <a:endParaRPr lang="en-US" sz="14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400">
                          <a:effectLst/>
                        </a:rPr>
                        <a:t>48-3=45</a:t>
                      </a:r>
                      <a:endParaRPr lang="en-US" sz="140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3"/>
                  </a:ext>
                </a:extLst>
              </a:tr>
              <a:tr h="384043">
                <a:tc>
                  <a:txBody>
                    <a:bodyPr/>
                    <a:lstStyle/>
                    <a:p>
                      <a:pPr marL="0" marR="0">
                        <a:lnSpc>
                          <a:spcPct val="115000"/>
                        </a:lnSpc>
                        <a:spcBef>
                          <a:spcPts val="0"/>
                        </a:spcBef>
                        <a:spcAft>
                          <a:spcPts val="0"/>
                        </a:spcAft>
                      </a:pPr>
                      <a:r>
                        <a:rPr lang="en-IN" sz="1400" dirty="0">
                          <a:effectLst/>
                        </a:rPr>
                        <a:t>More than or equal to 30</a:t>
                      </a:r>
                      <a:endParaRPr lang="en-US" sz="14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400" dirty="0">
                          <a:effectLst/>
                        </a:rPr>
                        <a:t>45-4 =41</a:t>
                      </a:r>
                      <a:endParaRPr lang="en-US" sz="14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4"/>
                  </a:ext>
                </a:extLst>
              </a:tr>
              <a:tr h="384043">
                <a:tc>
                  <a:txBody>
                    <a:bodyPr/>
                    <a:lstStyle/>
                    <a:p>
                      <a:pPr marL="0" marR="0">
                        <a:lnSpc>
                          <a:spcPct val="115000"/>
                        </a:lnSpc>
                        <a:spcBef>
                          <a:spcPts val="0"/>
                        </a:spcBef>
                        <a:spcAft>
                          <a:spcPts val="0"/>
                        </a:spcAft>
                      </a:pPr>
                      <a:r>
                        <a:rPr lang="en-IN" sz="1400">
                          <a:effectLst/>
                        </a:rPr>
                        <a:t>More than or equal to 40</a:t>
                      </a:r>
                      <a:endParaRPr lang="en-US" sz="14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400" dirty="0">
                          <a:effectLst/>
                        </a:rPr>
                        <a:t>41-3=38</a:t>
                      </a:r>
                      <a:endParaRPr lang="en-US" sz="14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5"/>
                  </a:ext>
                </a:extLst>
              </a:tr>
              <a:tr h="384043">
                <a:tc>
                  <a:txBody>
                    <a:bodyPr/>
                    <a:lstStyle/>
                    <a:p>
                      <a:pPr marL="0" marR="0">
                        <a:lnSpc>
                          <a:spcPct val="115000"/>
                        </a:lnSpc>
                        <a:spcBef>
                          <a:spcPts val="0"/>
                        </a:spcBef>
                        <a:spcAft>
                          <a:spcPts val="0"/>
                        </a:spcAft>
                      </a:pPr>
                      <a:r>
                        <a:rPr lang="en-IN" sz="1400">
                          <a:effectLst/>
                        </a:rPr>
                        <a:t>More than or equal to 50</a:t>
                      </a:r>
                      <a:endParaRPr lang="en-US" sz="14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400" dirty="0">
                          <a:effectLst/>
                        </a:rPr>
                        <a:t>38-3=35</a:t>
                      </a:r>
                      <a:endParaRPr lang="en-US" sz="14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6"/>
                  </a:ext>
                </a:extLst>
              </a:tr>
              <a:tr h="384043">
                <a:tc>
                  <a:txBody>
                    <a:bodyPr/>
                    <a:lstStyle/>
                    <a:p>
                      <a:pPr marL="0" marR="0">
                        <a:lnSpc>
                          <a:spcPct val="115000"/>
                        </a:lnSpc>
                        <a:spcBef>
                          <a:spcPts val="0"/>
                        </a:spcBef>
                        <a:spcAft>
                          <a:spcPts val="0"/>
                        </a:spcAft>
                      </a:pPr>
                      <a:r>
                        <a:rPr lang="en-IN" sz="1400">
                          <a:effectLst/>
                        </a:rPr>
                        <a:t>More than or equal to  60</a:t>
                      </a:r>
                      <a:endParaRPr lang="en-US" sz="14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400" dirty="0">
                          <a:effectLst/>
                        </a:rPr>
                        <a:t>35-4=31</a:t>
                      </a:r>
                      <a:endParaRPr lang="en-US" sz="14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7"/>
                  </a:ext>
                </a:extLst>
              </a:tr>
              <a:tr h="384043">
                <a:tc>
                  <a:txBody>
                    <a:bodyPr/>
                    <a:lstStyle/>
                    <a:p>
                      <a:pPr marL="0" marR="0">
                        <a:lnSpc>
                          <a:spcPct val="115000"/>
                        </a:lnSpc>
                        <a:spcBef>
                          <a:spcPts val="0"/>
                        </a:spcBef>
                        <a:spcAft>
                          <a:spcPts val="0"/>
                        </a:spcAft>
                      </a:pPr>
                      <a:r>
                        <a:rPr lang="en-IN" sz="1400">
                          <a:effectLst/>
                        </a:rPr>
                        <a:t>More than or equal to 70</a:t>
                      </a:r>
                      <a:endParaRPr lang="en-US" sz="14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400" dirty="0">
                          <a:effectLst/>
                        </a:rPr>
                        <a:t>31-7=24</a:t>
                      </a:r>
                      <a:endParaRPr lang="en-US" sz="14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8"/>
                  </a:ext>
                </a:extLst>
              </a:tr>
              <a:tr h="384043">
                <a:tc>
                  <a:txBody>
                    <a:bodyPr/>
                    <a:lstStyle/>
                    <a:p>
                      <a:pPr marL="0" marR="0">
                        <a:lnSpc>
                          <a:spcPct val="115000"/>
                        </a:lnSpc>
                        <a:spcBef>
                          <a:spcPts val="0"/>
                        </a:spcBef>
                        <a:spcAft>
                          <a:spcPts val="0"/>
                        </a:spcAft>
                      </a:pPr>
                      <a:r>
                        <a:rPr lang="en-IN" sz="1400">
                          <a:effectLst/>
                        </a:rPr>
                        <a:t>More than or equal to 80</a:t>
                      </a:r>
                      <a:endParaRPr lang="en-US" sz="14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400" dirty="0">
                          <a:effectLst/>
                        </a:rPr>
                        <a:t>24-9=15</a:t>
                      </a:r>
                      <a:endParaRPr lang="en-US" sz="14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9"/>
                  </a:ext>
                </a:extLst>
              </a:tr>
              <a:tr h="384043">
                <a:tc>
                  <a:txBody>
                    <a:bodyPr/>
                    <a:lstStyle/>
                    <a:p>
                      <a:pPr marL="0" marR="0">
                        <a:lnSpc>
                          <a:spcPct val="115000"/>
                        </a:lnSpc>
                        <a:spcBef>
                          <a:spcPts val="0"/>
                        </a:spcBef>
                        <a:spcAft>
                          <a:spcPts val="0"/>
                        </a:spcAft>
                      </a:pPr>
                      <a:r>
                        <a:rPr lang="en-IN" sz="1400">
                          <a:effectLst/>
                        </a:rPr>
                        <a:t>More than or equal to 90</a:t>
                      </a:r>
                      <a:endParaRPr lang="en-US" sz="14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400" dirty="0">
                          <a:effectLst/>
                        </a:rPr>
                        <a:t>15-7=8</a:t>
                      </a:r>
                      <a:endParaRPr lang="en-US" sz="14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10"/>
                  </a:ext>
                </a:extLst>
              </a:tr>
            </a:tbl>
          </a:graphicData>
        </a:graphic>
      </p:graphicFrame>
      <p:pic>
        <p:nvPicPr>
          <p:cNvPr id="5" name="Picture 4"/>
          <p:cNvPicPr/>
          <p:nvPr/>
        </p:nvPicPr>
        <p:blipFill>
          <a:blip r:embed="rId2"/>
          <a:srcRect/>
          <a:stretch>
            <a:fillRect/>
          </a:stretch>
        </p:blipFill>
        <p:spPr bwMode="auto">
          <a:xfrm>
            <a:off x="4641848" y="1340768"/>
            <a:ext cx="4032448" cy="4536504"/>
          </a:xfrm>
          <a:prstGeom prst="rect">
            <a:avLst/>
          </a:prstGeom>
          <a:noFill/>
          <a:ln w="9525">
            <a:noFill/>
            <a:miter lim="800000"/>
            <a:headEnd/>
            <a:tailEnd/>
          </a:ln>
        </p:spPr>
      </p:pic>
      <p:pic>
        <p:nvPicPr>
          <p:cNvPr id="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7503" y="5152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598623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7" name="Picture 3"/>
          <p:cNvPicPr>
            <a:picLocks noGrp="1" noChangeAspect="1" noChangeArrowheads="1"/>
          </p:cNvPicPr>
          <p:nvPr>
            <p:ph sz="quarter"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5576" y="431500"/>
            <a:ext cx="8064896" cy="58058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7503" y="5152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888602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p:cNvPicPr>
            <a:picLocks noGrp="1" noChangeAspect="1" noChangeArrowheads="1"/>
          </p:cNvPicPr>
          <p:nvPr>
            <p:ph sz="quarter" idx="1"/>
          </p:nvPr>
        </p:nvPicPr>
        <p:blipFill>
          <a:blip r:embed="rId2">
            <a:extLst>
              <a:ext uri="{28A0092B-C50C-407E-A947-70E740481C1C}">
                <a14:useLocalDpi xmlns:a14="http://schemas.microsoft.com/office/drawing/2010/main" xmlns="" val="0"/>
              </a:ext>
            </a:extLst>
          </a:blip>
          <a:srcRect/>
          <a:stretch>
            <a:fillRect/>
          </a:stretch>
        </p:blipFill>
        <p:spPr bwMode="auto">
          <a:xfrm>
            <a:off x="179512" y="548680"/>
            <a:ext cx="8712969" cy="55446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7503" y="5152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01669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51520" y="188640"/>
            <a:ext cx="8712968" cy="6480720"/>
          </a:xfrm>
          <a:noFill/>
        </p:spPr>
        <p:txBody>
          <a:bodyPr/>
          <a:lstStyle/>
          <a:p>
            <a:r>
              <a:rPr lang="en-IN" sz="2000" dirty="0"/>
              <a:t>	Example-5:The table given below shows the frequency distribution of the scores 	obtained by 200candidates in a BBA entrance examination. Draw cumulative 	frequency curves  by using </a:t>
            </a:r>
          </a:p>
          <a:p>
            <a:r>
              <a:rPr lang="en-IN" sz="2000" dirty="0"/>
              <a:t>	</a:t>
            </a:r>
            <a:r>
              <a:rPr lang="en-US" sz="2000" dirty="0"/>
              <a:t>(i)</a:t>
            </a:r>
            <a:r>
              <a:rPr lang="en-IN" sz="2000" dirty="0"/>
              <a:t>'less than' series </a:t>
            </a:r>
            <a:br>
              <a:rPr lang="en-IN" sz="2000" dirty="0"/>
            </a:br>
            <a:r>
              <a:rPr lang="en-IN" sz="2000" dirty="0"/>
              <a:t>	(ii)'More than' series</a:t>
            </a:r>
            <a:br>
              <a:rPr lang="en-IN" sz="2000" dirty="0"/>
            </a:br>
            <a:r>
              <a:rPr lang="en-IN" sz="2000" dirty="0"/>
              <a:t>	(iii)Hence, find the median</a:t>
            </a:r>
          </a:p>
          <a:p>
            <a:pPr marL="0" indent="0">
              <a:buNone/>
            </a:pPr>
            <a:endParaRPr lang="en-IN" sz="2000" dirty="0"/>
          </a:p>
          <a:p>
            <a:pPr marL="0" indent="0">
              <a:buNone/>
            </a:pPr>
            <a:endParaRPr lang="en-IN" sz="2000" dirty="0"/>
          </a:p>
          <a:p>
            <a:pPr marL="0" indent="0">
              <a:buNone/>
            </a:pPr>
            <a:r>
              <a:rPr lang="en-IN" sz="2000" dirty="0"/>
              <a:t>Solution: </a:t>
            </a:r>
            <a:endParaRPr lang="en-US" sz="2000" dirty="0"/>
          </a:p>
          <a:p>
            <a:pPr marL="0" indent="0">
              <a:buNone/>
            </a:pPr>
            <a:r>
              <a:rPr lang="en-IN" sz="2000" dirty="0"/>
              <a:t>(i)Less than' series :Prepare the 'less than' series as under                         (1 mark)</a:t>
            </a:r>
            <a:endParaRPr lang="en-US" sz="2000" dirty="0"/>
          </a:p>
          <a:p>
            <a:pPr marL="0" indent="0">
              <a:buNone/>
            </a:pPr>
            <a:r>
              <a:rPr lang="en-IN" sz="2000" dirty="0"/>
              <a:t>(ii) 'More than' </a:t>
            </a:r>
            <a:r>
              <a:rPr lang="en-IN" sz="2000" dirty="0" err="1"/>
              <a:t>series:Prepare</a:t>
            </a:r>
            <a:r>
              <a:rPr lang="en-IN" sz="2000" dirty="0"/>
              <a:t> the 'more than' series as under</a:t>
            </a:r>
            <a:r>
              <a:rPr lang="en-IN" dirty="0"/>
              <a:t>:             </a:t>
            </a:r>
            <a:r>
              <a:rPr lang="en-IN" sz="2000" dirty="0"/>
              <a:t>(1 mark)</a:t>
            </a:r>
            <a:endParaRPr lang="en-US" sz="2000" dirty="0"/>
          </a:p>
          <a:p>
            <a:pPr marL="0" lvl="0" indent="0">
              <a:buNone/>
            </a:pPr>
            <a:endParaRPr lang="en-US" dirty="0"/>
          </a:p>
          <a:p>
            <a:pPr marL="0" indent="0">
              <a:buNone/>
            </a:pPr>
            <a:r>
              <a:rPr lang="en-IN" dirty="0"/>
              <a:t> </a:t>
            </a:r>
            <a:endParaRPr lang="en-US" dirty="0"/>
          </a:p>
          <a:p>
            <a:r>
              <a:rPr lang="en-US" dirty="0"/>
              <a:t>                                     </a:t>
            </a:r>
          </a:p>
        </p:txBody>
      </p:sp>
      <p:graphicFrame>
        <p:nvGraphicFramePr>
          <p:cNvPr id="4" name="Table 3"/>
          <p:cNvGraphicFramePr>
            <a:graphicFrameLocks noGrp="1"/>
          </p:cNvGraphicFramePr>
          <p:nvPr>
            <p:extLst>
              <p:ext uri="{D42A27DB-BD31-4B8C-83A1-F6EECF244321}">
                <p14:modId xmlns:p14="http://schemas.microsoft.com/office/powerpoint/2010/main" xmlns="" val="475415266"/>
              </p:ext>
            </p:extLst>
          </p:nvPr>
        </p:nvGraphicFramePr>
        <p:xfrm>
          <a:off x="4211960" y="980728"/>
          <a:ext cx="4176464" cy="1993380"/>
        </p:xfrm>
        <a:graphic>
          <a:graphicData uri="http://schemas.openxmlformats.org/drawingml/2006/table">
            <a:tbl>
              <a:tblPr firstRow="1" firstCol="1" bandRow="1">
                <a:tableStyleId>{5C22544A-7EE6-4342-B048-85BDC9FD1C3A}</a:tableStyleId>
              </a:tblPr>
              <a:tblGrid>
                <a:gridCol w="2088232">
                  <a:extLst>
                    <a:ext uri="{9D8B030D-6E8A-4147-A177-3AD203B41FA5}">
                      <a16:colId xmlns:a16="http://schemas.microsoft.com/office/drawing/2014/main" xmlns="" val="20000"/>
                    </a:ext>
                  </a:extLst>
                </a:gridCol>
                <a:gridCol w="2088232">
                  <a:extLst>
                    <a:ext uri="{9D8B030D-6E8A-4147-A177-3AD203B41FA5}">
                      <a16:colId xmlns:a16="http://schemas.microsoft.com/office/drawing/2014/main" xmlns="" val="20001"/>
                    </a:ext>
                  </a:extLst>
                </a:gridCol>
              </a:tblGrid>
              <a:tr h="257810">
                <a:tc>
                  <a:txBody>
                    <a:bodyPr/>
                    <a:lstStyle/>
                    <a:p>
                      <a:pPr marL="0" marR="0" algn="ctr">
                        <a:lnSpc>
                          <a:spcPct val="115000"/>
                        </a:lnSpc>
                        <a:spcBef>
                          <a:spcPts val="0"/>
                        </a:spcBef>
                        <a:spcAft>
                          <a:spcPts val="1000"/>
                        </a:spcAft>
                      </a:pPr>
                      <a:r>
                        <a:rPr lang="en-IN" sz="1100" dirty="0">
                          <a:effectLst/>
                        </a:rPr>
                        <a:t>Score</a:t>
                      </a:r>
                      <a:endParaRPr lang="en-US" sz="1600" dirty="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100" dirty="0">
                          <a:effectLst/>
                        </a:rPr>
                        <a:t>Number of candidates</a:t>
                      </a:r>
                      <a:endParaRPr lang="en-US" sz="1600" dirty="0">
                        <a:effectLst/>
                        <a:latin typeface="Calibri"/>
                        <a:ea typeface="Times New Roman"/>
                        <a:cs typeface="Times New Roman"/>
                      </a:endParaRPr>
                    </a:p>
                  </a:txBody>
                  <a:tcPr marL="9525" marR="9525" marT="9525" marB="9525"/>
                </a:tc>
                <a:extLst>
                  <a:ext uri="{0D108BD9-81ED-4DB2-BD59-A6C34878D82A}">
                    <a16:rowId xmlns:a16="http://schemas.microsoft.com/office/drawing/2014/main" xmlns="" val="10000"/>
                  </a:ext>
                </a:extLst>
              </a:tr>
              <a:tr h="130810">
                <a:tc>
                  <a:txBody>
                    <a:bodyPr/>
                    <a:lstStyle/>
                    <a:p>
                      <a:pPr marL="0" marR="0" algn="ctr">
                        <a:lnSpc>
                          <a:spcPct val="115000"/>
                        </a:lnSpc>
                        <a:spcBef>
                          <a:spcPts val="0"/>
                        </a:spcBef>
                        <a:spcAft>
                          <a:spcPts val="1000"/>
                        </a:spcAft>
                      </a:pPr>
                      <a:r>
                        <a:rPr lang="en-IN" sz="1100" dirty="0">
                          <a:effectLst/>
                        </a:rPr>
                        <a:t>200 - 250</a:t>
                      </a:r>
                      <a:endParaRPr lang="en-US" sz="1600" dirty="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100" dirty="0">
                          <a:effectLst/>
                        </a:rPr>
                        <a:t>30</a:t>
                      </a:r>
                      <a:endParaRPr lang="en-US" sz="1600" dirty="0">
                        <a:effectLst/>
                        <a:latin typeface="Calibri"/>
                        <a:ea typeface="Times New Roman"/>
                        <a:cs typeface="Times New Roman"/>
                      </a:endParaRPr>
                    </a:p>
                  </a:txBody>
                  <a:tcPr marL="9525" marR="9525" marT="9525" marB="9525"/>
                </a:tc>
                <a:extLst>
                  <a:ext uri="{0D108BD9-81ED-4DB2-BD59-A6C34878D82A}">
                    <a16:rowId xmlns:a16="http://schemas.microsoft.com/office/drawing/2014/main" xmlns="" val="10001"/>
                  </a:ext>
                </a:extLst>
              </a:tr>
              <a:tr h="126365">
                <a:tc>
                  <a:txBody>
                    <a:bodyPr/>
                    <a:lstStyle/>
                    <a:p>
                      <a:pPr marL="0" marR="0" algn="ctr">
                        <a:lnSpc>
                          <a:spcPct val="115000"/>
                        </a:lnSpc>
                        <a:spcBef>
                          <a:spcPts val="0"/>
                        </a:spcBef>
                        <a:spcAft>
                          <a:spcPts val="1000"/>
                        </a:spcAft>
                      </a:pPr>
                      <a:r>
                        <a:rPr lang="en-IN" sz="1100">
                          <a:effectLst/>
                        </a:rPr>
                        <a:t>250 - 300</a:t>
                      </a:r>
                      <a:endParaRPr lang="en-US" sz="16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100" dirty="0">
                          <a:effectLst/>
                        </a:rPr>
                        <a:t>15</a:t>
                      </a:r>
                      <a:endParaRPr lang="en-US" sz="1600" dirty="0">
                        <a:effectLst/>
                        <a:latin typeface="Calibri"/>
                        <a:ea typeface="Times New Roman"/>
                        <a:cs typeface="Times New Roman"/>
                      </a:endParaRPr>
                    </a:p>
                  </a:txBody>
                  <a:tcPr marL="9525" marR="9525" marT="9525" marB="9525"/>
                </a:tc>
                <a:extLst>
                  <a:ext uri="{0D108BD9-81ED-4DB2-BD59-A6C34878D82A}">
                    <a16:rowId xmlns:a16="http://schemas.microsoft.com/office/drawing/2014/main" xmlns="" val="10002"/>
                  </a:ext>
                </a:extLst>
              </a:tr>
              <a:tr h="252718">
                <a:tc>
                  <a:txBody>
                    <a:bodyPr/>
                    <a:lstStyle/>
                    <a:p>
                      <a:pPr marL="0" marR="0" algn="ctr">
                        <a:lnSpc>
                          <a:spcPct val="115000"/>
                        </a:lnSpc>
                        <a:spcBef>
                          <a:spcPts val="0"/>
                        </a:spcBef>
                        <a:spcAft>
                          <a:spcPts val="1000"/>
                        </a:spcAft>
                      </a:pPr>
                      <a:r>
                        <a:rPr lang="en-IN" sz="1100">
                          <a:effectLst/>
                        </a:rPr>
                        <a:t>300 - 350</a:t>
                      </a:r>
                      <a:endParaRPr lang="en-US" sz="16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100" dirty="0">
                          <a:effectLst/>
                        </a:rPr>
                        <a:t>45</a:t>
                      </a:r>
                      <a:endParaRPr lang="en-US" sz="1600" dirty="0">
                        <a:effectLst/>
                        <a:latin typeface="Calibri"/>
                        <a:ea typeface="Times New Roman"/>
                        <a:cs typeface="Times New Roman"/>
                      </a:endParaRPr>
                    </a:p>
                  </a:txBody>
                  <a:tcPr marL="9525" marR="9525" marT="9525" marB="9525"/>
                </a:tc>
                <a:extLst>
                  <a:ext uri="{0D108BD9-81ED-4DB2-BD59-A6C34878D82A}">
                    <a16:rowId xmlns:a16="http://schemas.microsoft.com/office/drawing/2014/main" xmlns="" val="10003"/>
                  </a:ext>
                </a:extLst>
              </a:tr>
              <a:tr h="130810">
                <a:tc>
                  <a:txBody>
                    <a:bodyPr/>
                    <a:lstStyle/>
                    <a:p>
                      <a:pPr marL="0" marR="0" algn="ctr">
                        <a:lnSpc>
                          <a:spcPct val="115000"/>
                        </a:lnSpc>
                        <a:spcBef>
                          <a:spcPts val="0"/>
                        </a:spcBef>
                        <a:spcAft>
                          <a:spcPts val="1000"/>
                        </a:spcAft>
                      </a:pPr>
                      <a:r>
                        <a:rPr lang="en-IN" sz="1100">
                          <a:effectLst/>
                        </a:rPr>
                        <a:t>350 - 400</a:t>
                      </a:r>
                      <a:endParaRPr lang="en-US" sz="16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100" dirty="0">
                          <a:effectLst/>
                        </a:rPr>
                        <a:t>20</a:t>
                      </a:r>
                      <a:endParaRPr lang="en-US" sz="1600" dirty="0">
                        <a:effectLst/>
                        <a:latin typeface="Calibri"/>
                        <a:ea typeface="Times New Roman"/>
                        <a:cs typeface="Times New Roman"/>
                      </a:endParaRPr>
                    </a:p>
                  </a:txBody>
                  <a:tcPr marL="9525" marR="9525" marT="9525" marB="9525"/>
                </a:tc>
                <a:extLst>
                  <a:ext uri="{0D108BD9-81ED-4DB2-BD59-A6C34878D82A}">
                    <a16:rowId xmlns:a16="http://schemas.microsoft.com/office/drawing/2014/main" xmlns="" val="10004"/>
                  </a:ext>
                </a:extLst>
              </a:tr>
              <a:tr h="126365">
                <a:tc>
                  <a:txBody>
                    <a:bodyPr/>
                    <a:lstStyle/>
                    <a:p>
                      <a:pPr marL="0" marR="0" algn="ctr">
                        <a:lnSpc>
                          <a:spcPct val="115000"/>
                        </a:lnSpc>
                        <a:spcBef>
                          <a:spcPts val="0"/>
                        </a:spcBef>
                        <a:spcAft>
                          <a:spcPts val="1000"/>
                        </a:spcAft>
                      </a:pPr>
                      <a:r>
                        <a:rPr lang="en-IN" sz="1100">
                          <a:effectLst/>
                        </a:rPr>
                        <a:t>400 - 450</a:t>
                      </a:r>
                      <a:endParaRPr lang="en-US" sz="16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100" dirty="0">
                          <a:effectLst/>
                        </a:rPr>
                        <a:t>25</a:t>
                      </a:r>
                      <a:endParaRPr lang="en-US" sz="1600" dirty="0">
                        <a:effectLst/>
                        <a:latin typeface="Calibri"/>
                        <a:ea typeface="Times New Roman"/>
                        <a:cs typeface="Times New Roman"/>
                      </a:endParaRPr>
                    </a:p>
                  </a:txBody>
                  <a:tcPr marL="9525" marR="9525" marT="9525" marB="9525"/>
                </a:tc>
                <a:extLst>
                  <a:ext uri="{0D108BD9-81ED-4DB2-BD59-A6C34878D82A}">
                    <a16:rowId xmlns:a16="http://schemas.microsoft.com/office/drawing/2014/main" xmlns="" val="10005"/>
                  </a:ext>
                </a:extLst>
              </a:tr>
              <a:tr h="130810">
                <a:tc>
                  <a:txBody>
                    <a:bodyPr/>
                    <a:lstStyle/>
                    <a:p>
                      <a:pPr marL="0" marR="0" algn="ctr">
                        <a:lnSpc>
                          <a:spcPct val="115000"/>
                        </a:lnSpc>
                        <a:spcBef>
                          <a:spcPts val="0"/>
                        </a:spcBef>
                        <a:spcAft>
                          <a:spcPts val="1000"/>
                        </a:spcAft>
                      </a:pPr>
                      <a:r>
                        <a:rPr lang="en-IN" sz="1100">
                          <a:effectLst/>
                        </a:rPr>
                        <a:t>450 - 500</a:t>
                      </a:r>
                      <a:endParaRPr lang="en-US" sz="16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100" dirty="0">
                          <a:effectLst/>
                        </a:rPr>
                        <a:t>40</a:t>
                      </a:r>
                      <a:endParaRPr lang="en-US" sz="1600" dirty="0">
                        <a:effectLst/>
                        <a:latin typeface="Calibri"/>
                        <a:ea typeface="Times New Roman"/>
                        <a:cs typeface="Times New Roman"/>
                      </a:endParaRPr>
                    </a:p>
                  </a:txBody>
                  <a:tcPr marL="9525" marR="9525" marT="9525" marB="9525"/>
                </a:tc>
                <a:extLst>
                  <a:ext uri="{0D108BD9-81ED-4DB2-BD59-A6C34878D82A}">
                    <a16:rowId xmlns:a16="http://schemas.microsoft.com/office/drawing/2014/main" xmlns="" val="10006"/>
                  </a:ext>
                </a:extLst>
              </a:tr>
              <a:tr h="126365">
                <a:tc>
                  <a:txBody>
                    <a:bodyPr/>
                    <a:lstStyle/>
                    <a:p>
                      <a:pPr marL="0" marR="0" algn="ctr">
                        <a:lnSpc>
                          <a:spcPct val="115000"/>
                        </a:lnSpc>
                        <a:spcBef>
                          <a:spcPts val="0"/>
                        </a:spcBef>
                        <a:spcAft>
                          <a:spcPts val="1000"/>
                        </a:spcAft>
                      </a:pPr>
                      <a:r>
                        <a:rPr lang="en-IN" sz="1100">
                          <a:effectLst/>
                        </a:rPr>
                        <a:t>500 - 550</a:t>
                      </a:r>
                      <a:endParaRPr lang="en-US" sz="1600">
                        <a:effectLst/>
                        <a:latin typeface="Calibri"/>
                        <a:ea typeface="Times New Roman"/>
                        <a:cs typeface="Times New Roman"/>
                      </a:endParaRPr>
                    </a:p>
                  </a:txBody>
                  <a:tcPr marL="9525" marR="9525" marT="9525" marB="9525" anchor="ctr"/>
                </a:tc>
                <a:tc>
                  <a:txBody>
                    <a:bodyPr/>
                    <a:lstStyle/>
                    <a:p>
                      <a:pPr marL="0" marR="0" algn="ctr">
                        <a:lnSpc>
                          <a:spcPct val="115000"/>
                        </a:lnSpc>
                        <a:spcBef>
                          <a:spcPts val="0"/>
                        </a:spcBef>
                        <a:spcAft>
                          <a:spcPts val="1000"/>
                        </a:spcAft>
                      </a:pPr>
                      <a:r>
                        <a:rPr lang="en-IN" sz="1100" dirty="0">
                          <a:effectLst/>
                        </a:rPr>
                        <a:t>10</a:t>
                      </a:r>
                      <a:endParaRPr lang="en-US" sz="1600" dirty="0">
                        <a:effectLst/>
                        <a:latin typeface="Calibri"/>
                        <a:ea typeface="Times New Roman"/>
                        <a:cs typeface="Times New Roman"/>
                      </a:endParaRPr>
                    </a:p>
                  </a:txBody>
                  <a:tcPr marL="9525" marR="9525" marT="9525" marB="9525"/>
                </a:tc>
                <a:extLst>
                  <a:ext uri="{0D108BD9-81ED-4DB2-BD59-A6C34878D82A}">
                    <a16:rowId xmlns:a16="http://schemas.microsoft.com/office/drawing/2014/main" xmlns="" val="10007"/>
                  </a:ext>
                </a:extLst>
              </a:tr>
              <a:tr h="139065">
                <a:tc>
                  <a:txBody>
                    <a:bodyPr/>
                    <a:lstStyle/>
                    <a:p>
                      <a:pPr marL="0" marR="0" algn="ctr">
                        <a:lnSpc>
                          <a:spcPct val="115000"/>
                        </a:lnSpc>
                        <a:spcBef>
                          <a:spcPts val="0"/>
                        </a:spcBef>
                        <a:spcAft>
                          <a:spcPts val="1000"/>
                        </a:spcAft>
                      </a:pPr>
                      <a:r>
                        <a:rPr lang="en-IN" sz="1100">
                          <a:effectLst/>
                        </a:rPr>
                        <a:t> 550 - 600</a:t>
                      </a:r>
                      <a:endParaRPr lang="en-US" sz="1600">
                        <a:effectLst/>
                        <a:latin typeface="Calibri"/>
                        <a:ea typeface="Times New Roman"/>
                        <a:cs typeface="Times New Roman"/>
                      </a:endParaRPr>
                    </a:p>
                  </a:txBody>
                  <a:tcPr marL="9525" marR="9525" marT="9525" marB="9525" anchor="ctr"/>
                </a:tc>
                <a:tc>
                  <a:txBody>
                    <a:bodyPr/>
                    <a:lstStyle/>
                    <a:p>
                      <a:pPr marL="0" marR="0" algn="ctr">
                        <a:lnSpc>
                          <a:spcPct val="115000"/>
                        </a:lnSpc>
                        <a:spcBef>
                          <a:spcPts val="0"/>
                        </a:spcBef>
                        <a:spcAft>
                          <a:spcPts val="1000"/>
                        </a:spcAft>
                      </a:pPr>
                      <a:r>
                        <a:rPr lang="en-IN" sz="1100" dirty="0">
                          <a:effectLst/>
                        </a:rPr>
                        <a:t>15</a:t>
                      </a:r>
                      <a:endParaRPr lang="en-US" sz="1600" dirty="0">
                        <a:effectLst/>
                        <a:latin typeface="Calibri"/>
                        <a:ea typeface="Times New Roman"/>
                        <a:cs typeface="Times New Roman"/>
                      </a:endParaRPr>
                    </a:p>
                  </a:txBody>
                  <a:tcPr marL="9525" marR="9525" marT="9525" marB="9525"/>
                </a:tc>
                <a:extLst>
                  <a:ext uri="{0D108BD9-81ED-4DB2-BD59-A6C34878D82A}">
                    <a16:rowId xmlns:a16="http://schemas.microsoft.com/office/drawing/2014/main" xmlns="" val="10008"/>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xmlns="" val="2033686384"/>
              </p:ext>
            </p:extLst>
          </p:nvPr>
        </p:nvGraphicFramePr>
        <p:xfrm>
          <a:off x="683568" y="4077068"/>
          <a:ext cx="3024336" cy="2088240"/>
        </p:xfrm>
        <a:graphic>
          <a:graphicData uri="http://schemas.openxmlformats.org/drawingml/2006/table">
            <a:tbl>
              <a:tblPr firstRow="1" firstCol="1" bandRow="1">
                <a:tableStyleId>{5C22544A-7EE6-4342-B048-85BDC9FD1C3A}</a:tableStyleId>
              </a:tblPr>
              <a:tblGrid>
                <a:gridCol w="1519596">
                  <a:extLst>
                    <a:ext uri="{9D8B030D-6E8A-4147-A177-3AD203B41FA5}">
                      <a16:colId xmlns:a16="http://schemas.microsoft.com/office/drawing/2014/main" xmlns="" val="20000"/>
                    </a:ext>
                  </a:extLst>
                </a:gridCol>
                <a:gridCol w="1504740">
                  <a:extLst>
                    <a:ext uri="{9D8B030D-6E8A-4147-A177-3AD203B41FA5}">
                      <a16:colId xmlns:a16="http://schemas.microsoft.com/office/drawing/2014/main" xmlns="" val="20001"/>
                    </a:ext>
                  </a:extLst>
                </a:gridCol>
              </a:tblGrid>
              <a:tr h="208824">
                <a:tc>
                  <a:txBody>
                    <a:bodyPr/>
                    <a:lstStyle/>
                    <a:p>
                      <a:pPr marL="0" marR="0" algn="ctr">
                        <a:lnSpc>
                          <a:spcPct val="115000"/>
                        </a:lnSpc>
                        <a:spcBef>
                          <a:spcPts val="0"/>
                        </a:spcBef>
                        <a:spcAft>
                          <a:spcPts val="1000"/>
                        </a:spcAft>
                      </a:pPr>
                      <a:r>
                        <a:rPr lang="en-IN" sz="1050" dirty="0">
                          <a:effectLst/>
                        </a:rPr>
                        <a:t>Score</a:t>
                      </a:r>
                      <a:endParaRPr lang="en-US" sz="1400" dirty="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050">
                          <a:effectLst/>
                        </a:rPr>
                        <a:t>Number of Candidates</a:t>
                      </a:r>
                      <a:endParaRPr lang="en-US" sz="1400">
                        <a:effectLst/>
                        <a:latin typeface="Calibri"/>
                        <a:ea typeface="Times New Roman"/>
                        <a:cs typeface="Times New Roman"/>
                      </a:endParaRPr>
                    </a:p>
                  </a:txBody>
                  <a:tcPr marL="9525" marR="9525" marT="9525" marB="9525"/>
                </a:tc>
                <a:extLst>
                  <a:ext uri="{0D108BD9-81ED-4DB2-BD59-A6C34878D82A}">
                    <a16:rowId xmlns:a16="http://schemas.microsoft.com/office/drawing/2014/main" xmlns="" val="10000"/>
                  </a:ext>
                </a:extLst>
              </a:tr>
              <a:tr h="208824">
                <a:tc>
                  <a:txBody>
                    <a:bodyPr/>
                    <a:lstStyle/>
                    <a:p>
                      <a:pPr marL="0" marR="0" algn="ctr">
                        <a:lnSpc>
                          <a:spcPct val="115000"/>
                        </a:lnSpc>
                        <a:spcBef>
                          <a:spcPts val="0"/>
                        </a:spcBef>
                        <a:spcAft>
                          <a:spcPts val="1000"/>
                        </a:spcAft>
                      </a:pPr>
                      <a:r>
                        <a:rPr lang="en-IN" sz="1050" dirty="0">
                          <a:effectLst/>
                        </a:rPr>
                        <a:t>Less than 200 </a:t>
                      </a:r>
                      <a:endParaRPr lang="en-US" sz="1400" dirty="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050" dirty="0">
                          <a:effectLst/>
                        </a:rPr>
                        <a:t>0</a:t>
                      </a:r>
                      <a:endParaRPr lang="en-US" sz="1400" dirty="0">
                        <a:effectLst/>
                        <a:latin typeface="Calibri"/>
                        <a:ea typeface="Times New Roman"/>
                        <a:cs typeface="Times New Roman"/>
                      </a:endParaRPr>
                    </a:p>
                  </a:txBody>
                  <a:tcPr marL="9525" marR="9525" marT="9525" marB="9525"/>
                </a:tc>
                <a:extLst>
                  <a:ext uri="{0D108BD9-81ED-4DB2-BD59-A6C34878D82A}">
                    <a16:rowId xmlns:a16="http://schemas.microsoft.com/office/drawing/2014/main" xmlns="" val="10001"/>
                  </a:ext>
                </a:extLst>
              </a:tr>
              <a:tr h="208824">
                <a:tc>
                  <a:txBody>
                    <a:bodyPr/>
                    <a:lstStyle/>
                    <a:p>
                      <a:pPr marL="0" marR="0" algn="ctr">
                        <a:lnSpc>
                          <a:spcPct val="115000"/>
                        </a:lnSpc>
                        <a:spcBef>
                          <a:spcPts val="0"/>
                        </a:spcBef>
                        <a:spcAft>
                          <a:spcPts val="1000"/>
                        </a:spcAft>
                      </a:pPr>
                      <a:r>
                        <a:rPr lang="en-IN" sz="1050" dirty="0">
                          <a:effectLst/>
                        </a:rPr>
                        <a:t>Less than  250</a:t>
                      </a:r>
                      <a:endParaRPr lang="en-US" sz="1400" dirty="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050" dirty="0">
                          <a:effectLst/>
                        </a:rPr>
                        <a:t>30</a:t>
                      </a:r>
                      <a:endParaRPr lang="en-US" sz="1400" dirty="0">
                        <a:effectLst/>
                        <a:latin typeface="Calibri"/>
                        <a:ea typeface="Times New Roman"/>
                        <a:cs typeface="Times New Roman"/>
                      </a:endParaRPr>
                    </a:p>
                  </a:txBody>
                  <a:tcPr marL="9525" marR="9525" marT="9525" marB="9525"/>
                </a:tc>
                <a:extLst>
                  <a:ext uri="{0D108BD9-81ED-4DB2-BD59-A6C34878D82A}">
                    <a16:rowId xmlns:a16="http://schemas.microsoft.com/office/drawing/2014/main" xmlns="" val="10002"/>
                  </a:ext>
                </a:extLst>
              </a:tr>
              <a:tr h="208824">
                <a:tc>
                  <a:txBody>
                    <a:bodyPr/>
                    <a:lstStyle/>
                    <a:p>
                      <a:pPr marL="0" marR="0" algn="ctr">
                        <a:lnSpc>
                          <a:spcPct val="115000"/>
                        </a:lnSpc>
                        <a:spcBef>
                          <a:spcPts val="0"/>
                        </a:spcBef>
                        <a:spcAft>
                          <a:spcPts val="1000"/>
                        </a:spcAft>
                      </a:pPr>
                      <a:r>
                        <a:rPr lang="en-IN" sz="1050">
                          <a:effectLst/>
                        </a:rPr>
                        <a:t>Less than 300</a:t>
                      </a:r>
                      <a:endParaRPr lang="en-US" sz="14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050" dirty="0">
                          <a:effectLst/>
                        </a:rPr>
                        <a:t>45</a:t>
                      </a:r>
                      <a:endParaRPr lang="en-US" sz="1400" dirty="0">
                        <a:effectLst/>
                        <a:latin typeface="Calibri"/>
                        <a:ea typeface="Times New Roman"/>
                        <a:cs typeface="Times New Roman"/>
                      </a:endParaRPr>
                    </a:p>
                  </a:txBody>
                  <a:tcPr marL="9525" marR="9525" marT="9525" marB="9525"/>
                </a:tc>
                <a:extLst>
                  <a:ext uri="{0D108BD9-81ED-4DB2-BD59-A6C34878D82A}">
                    <a16:rowId xmlns:a16="http://schemas.microsoft.com/office/drawing/2014/main" xmlns="" val="10003"/>
                  </a:ext>
                </a:extLst>
              </a:tr>
              <a:tr h="208824">
                <a:tc>
                  <a:txBody>
                    <a:bodyPr/>
                    <a:lstStyle/>
                    <a:p>
                      <a:pPr marL="0" marR="0" algn="ctr">
                        <a:lnSpc>
                          <a:spcPct val="115000"/>
                        </a:lnSpc>
                        <a:spcBef>
                          <a:spcPts val="0"/>
                        </a:spcBef>
                        <a:spcAft>
                          <a:spcPts val="1000"/>
                        </a:spcAft>
                      </a:pPr>
                      <a:r>
                        <a:rPr lang="en-IN" sz="1050">
                          <a:effectLst/>
                        </a:rPr>
                        <a:t>Less than 350</a:t>
                      </a:r>
                      <a:endParaRPr lang="en-US" sz="14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050" dirty="0">
                          <a:effectLst/>
                        </a:rPr>
                        <a:t>90</a:t>
                      </a:r>
                      <a:endParaRPr lang="en-US" sz="1400" dirty="0">
                        <a:effectLst/>
                        <a:latin typeface="Calibri"/>
                        <a:ea typeface="Times New Roman"/>
                        <a:cs typeface="Times New Roman"/>
                      </a:endParaRPr>
                    </a:p>
                  </a:txBody>
                  <a:tcPr marL="9525" marR="9525" marT="9525" marB="9525"/>
                </a:tc>
                <a:extLst>
                  <a:ext uri="{0D108BD9-81ED-4DB2-BD59-A6C34878D82A}">
                    <a16:rowId xmlns:a16="http://schemas.microsoft.com/office/drawing/2014/main" xmlns="" val="10004"/>
                  </a:ext>
                </a:extLst>
              </a:tr>
              <a:tr h="208824">
                <a:tc>
                  <a:txBody>
                    <a:bodyPr/>
                    <a:lstStyle/>
                    <a:p>
                      <a:pPr marL="0" marR="0" algn="ctr">
                        <a:lnSpc>
                          <a:spcPct val="115000"/>
                        </a:lnSpc>
                        <a:spcBef>
                          <a:spcPts val="0"/>
                        </a:spcBef>
                        <a:spcAft>
                          <a:spcPts val="1000"/>
                        </a:spcAft>
                      </a:pPr>
                      <a:r>
                        <a:rPr lang="en-IN" sz="1050">
                          <a:effectLst/>
                        </a:rPr>
                        <a:t>Less than 400</a:t>
                      </a:r>
                      <a:endParaRPr lang="en-US" sz="14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050" dirty="0">
                          <a:effectLst/>
                        </a:rPr>
                        <a:t>110</a:t>
                      </a:r>
                      <a:endParaRPr lang="en-US" sz="1400" dirty="0">
                        <a:effectLst/>
                        <a:latin typeface="Calibri"/>
                        <a:ea typeface="Times New Roman"/>
                        <a:cs typeface="Times New Roman"/>
                      </a:endParaRPr>
                    </a:p>
                  </a:txBody>
                  <a:tcPr marL="9525" marR="9525" marT="9525" marB="9525"/>
                </a:tc>
                <a:extLst>
                  <a:ext uri="{0D108BD9-81ED-4DB2-BD59-A6C34878D82A}">
                    <a16:rowId xmlns:a16="http://schemas.microsoft.com/office/drawing/2014/main" xmlns="" val="10005"/>
                  </a:ext>
                </a:extLst>
              </a:tr>
              <a:tr h="208824">
                <a:tc>
                  <a:txBody>
                    <a:bodyPr/>
                    <a:lstStyle/>
                    <a:p>
                      <a:pPr marL="0" marR="0" algn="ctr">
                        <a:lnSpc>
                          <a:spcPct val="115000"/>
                        </a:lnSpc>
                        <a:spcBef>
                          <a:spcPts val="0"/>
                        </a:spcBef>
                        <a:spcAft>
                          <a:spcPts val="1000"/>
                        </a:spcAft>
                      </a:pPr>
                      <a:r>
                        <a:rPr lang="en-IN" sz="1050">
                          <a:effectLst/>
                        </a:rPr>
                        <a:t>Less than 450</a:t>
                      </a:r>
                      <a:endParaRPr lang="en-US" sz="14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050" dirty="0">
                          <a:effectLst/>
                        </a:rPr>
                        <a:t>135</a:t>
                      </a:r>
                      <a:endParaRPr lang="en-US" sz="1400" dirty="0">
                        <a:effectLst/>
                        <a:latin typeface="Calibri"/>
                        <a:ea typeface="Times New Roman"/>
                        <a:cs typeface="Times New Roman"/>
                      </a:endParaRPr>
                    </a:p>
                  </a:txBody>
                  <a:tcPr marL="9525" marR="9525" marT="9525" marB="9525"/>
                </a:tc>
                <a:extLst>
                  <a:ext uri="{0D108BD9-81ED-4DB2-BD59-A6C34878D82A}">
                    <a16:rowId xmlns:a16="http://schemas.microsoft.com/office/drawing/2014/main" xmlns="" val="10006"/>
                  </a:ext>
                </a:extLst>
              </a:tr>
              <a:tr h="208824">
                <a:tc>
                  <a:txBody>
                    <a:bodyPr/>
                    <a:lstStyle/>
                    <a:p>
                      <a:pPr marL="0" marR="0" algn="ctr">
                        <a:lnSpc>
                          <a:spcPct val="115000"/>
                        </a:lnSpc>
                        <a:spcBef>
                          <a:spcPts val="0"/>
                        </a:spcBef>
                        <a:spcAft>
                          <a:spcPts val="1000"/>
                        </a:spcAft>
                      </a:pPr>
                      <a:r>
                        <a:rPr lang="en-IN" sz="1050">
                          <a:effectLst/>
                        </a:rPr>
                        <a:t>Less than 500</a:t>
                      </a:r>
                      <a:endParaRPr lang="en-US" sz="14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050" dirty="0">
                          <a:effectLst/>
                        </a:rPr>
                        <a:t>175</a:t>
                      </a:r>
                      <a:endParaRPr lang="en-US" sz="1400" dirty="0">
                        <a:effectLst/>
                        <a:latin typeface="Calibri"/>
                        <a:ea typeface="Times New Roman"/>
                        <a:cs typeface="Times New Roman"/>
                      </a:endParaRPr>
                    </a:p>
                  </a:txBody>
                  <a:tcPr marL="9525" marR="9525" marT="9525" marB="9525"/>
                </a:tc>
                <a:extLst>
                  <a:ext uri="{0D108BD9-81ED-4DB2-BD59-A6C34878D82A}">
                    <a16:rowId xmlns:a16="http://schemas.microsoft.com/office/drawing/2014/main" xmlns="" val="10007"/>
                  </a:ext>
                </a:extLst>
              </a:tr>
              <a:tr h="208824">
                <a:tc>
                  <a:txBody>
                    <a:bodyPr/>
                    <a:lstStyle/>
                    <a:p>
                      <a:pPr marL="0" marR="0" algn="ctr">
                        <a:lnSpc>
                          <a:spcPct val="115000"/>
                        </a:lnSpc>
                        <a:spcBef>
                          <a:spcPts val="0"/>
                        </a:spcBef>
                        <a:spcAft>
                          <a:spcPts val="1000"/>
                        </a:spcAft>
                      </a:pPr>
                      <a:r>
                        <a:rPr lang="en-IN" sz="1050">
                          <a:effectLst/>
                        </a:rPr>
                        <a:t>Less than 550</a:t>
                      </a:r>
                      <a:endParaRPr lang="en-US" sz="14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050" dirty="0">
                          <a:effectLst/>
                        </a:rPr>
                        <a:t>185</a:t>
                      </a:r>
                      <a:endParaRPr lang="en-US" sz="1400" dirty="0">
                        <a:effectLst/>
                        <a:latin typeface="Calibri"/>
                        <a:ea typeface="Times New Roman"/>
                        <a:cs typeface="Times New Roman"/>
                      </a:endParaRPr>
                    </a:p>
                  </a:txBody>
                  <a:tcPr marL="9525" marR="9525" marT="9525" marB="9525"/>
                </a:tc>
                <a:extLst>
                  <a:ext uri="{0D108BD9-81ED-4DB2-BD59-A6C34878D82A}">
                    <a16:rowId xmlns:a16="http://schemas.microsoft.com/office/drawing/2014/main" xmlns="" val="10008"/>
                  </a:ext>
                </a:extLst>
              </a:tr>
              <a:tr h="208824">
                <a:tc>
                  <a:txBody>
                    <a:bodyPr/>
                    <a:lstStyle/>
                    <a:p>
                      <a:pPr marL="0" marR="0" algn="ctr">
                        <a:lnSpc>
                          <a:spcPct val="115000"/>
                        </a:lnSpc>
                        <a:spcBef>
                          <a:spcPts val="0"/>
                        </a:spcBef>
                        <a:spcAft>
                          <a:spcPts val="1000"/>
                        </a:spcAft>
                      </a:pPr>
                      <a:r>
                        <a:rPr lang="en-IN" sz="1050">
                          <a:effectLst/>
                        </a:rPr>
                        <a:t>Less than 600</a:t>
                      </a:r>
                      <a:endParaRPr lang="en-US" sz="14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050" dirty="0">
                          <a:effectLst/>
                        </a:rPr>
                        <a:t>200</a:t>
                      </a:r>
                      <a:endParaRPr lang="en-US" sz="1400" dirty="0">
                        <a:effectLst/>
                        <a:latin typeface="Calibri"/>
                        <a:ea typeface="Times New Roman"/>
                        <a:cs typeface="Times New Roman"/>
                      </a:endParaRPr>
                    </a:p>
                  </a:txBody>
                  <a:tcPr marL="9525" marR="9525" marT="9525" marB="9525"/>
                </a:tc>
                <a:extLst>
                  <a:ext uri="{0D108BD9-81ED-4DB2-BD59-A6C34878D82A}">
                    <a16:rowId xmlns:a16="http://schemas.microsoft.com/office/drawing/2014/main" xmlns="" val="10009"/>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xmlns="" val="1435785062"/>
              </p:ext>
            </p:extLst>
          </p:nvPr>
        </p:nvGraphicFramePr>
        <p:xfrm>
          <a:off x="4716016" y="4077072"/>
          <a:ext cx="2952328" cy="2160240"/>
        </p:xfrm>
        <a:graphic>
          <a:graphicData uri="http://schemas.openxmlformats.org/drawingml/2006/table">
            <a:tbl>
              <a:tblPr firstRow="1" firstCol="1" bandRow="1">
                <a:tableStyleId>{5C22544A-7EE6-4342-B048-85BDC9FD1C3A}</a:tableStyleId>
              </a:tblPr>
              <a:tblGrid>
                <a:gridCol w="1152128">
                  <a:extLst>
                    <a:ext uri="{9D8B030D-6E8A-4147-A177-3AD203B41FA5}">
                      <a16:colId xmlns:a16="http://schemas.microsoft.com/office/drawing/2014/main" xmlns="" val="20000"/>
                    </a:ext>
                  </a:extLst>
                </a:gridCol>
                <a:gridCol w="1800200">
                  <a:extLst>
                    <a:ext uri="{9D8B030D-6E8A-4147-A177-3AD203B41FA5}">
                      <a16:colId xmlns:a16="http://schemas.microsoft.com/office/drawing/2014/main" xmlns="" val="20001"/>
                    </a:ext>
                  </a:extLst>
                </a:gridCol>
              </a:tblGrid>
              <a:tr h="216024">
                <a:tc>
                  <a:txBody>
                    <a:bodyPr/>
                    <a:lstStyle/>
                    <a:p>
                      <a:pPr marL="0" marR="0" algn="ctr">
                        <a:lnSpc>
                          <a:spcPct val="115000"/>
                        </a:lnSpc>
                        <a:spcBef>
                          <a:spcPts val="0"/>
                        </a:spcBef>
                        <a:spcAft>
                          <a:spcPts val="1000"/>
                        </a:spcAft>
                      </a:pPr>
                      <a:r>
                        <a:rPr lang="en-IN" sz="1050" dirty="0">
                          <a:effectLst/>
                        </a:rPr>
                        <a:t>Score</a:t>
                      </a:r>
                      <a:endParaRPr lang="en-US" sz="1400" dirty="0">
                        <a:effectLst/>
                        <a:latin typeface="Calibri"/>
                        <a:ea typeface="Times New Roman"/>
                        <a:cs typeface="Times New Roman"/>
                      </a:endParaRPr>
                    </a:p>
                  </a:txBody>
                  <a:tcPr marL="9525" marR="9525" marT="9525" marB="9525"/>
                </a:tc>
                <a:tc>
                  <a:txBody>
                    <a:bodyPr/>
                    <a:lstStyle/>
                    <a:p>
                      <a:pPr marL="0" marR="0" algn="l">
                        <a:lnSpc>
                          <a:spcPct val="115000"/>
                        </a:lnSpc>
                        <a:spcBef>
                          <a:spcPts val="0"/>
                        </a:spcBef>
                        <a:spcAft>
                          <a:spcPts val="1000"/>
                        </a:spcAft>
                      </a:pPr>
                      <a:r>
                        <a:rPr lang="en-IN" sz="1050" dirty="0">
                          <a:effectLst/>
                        </a:rPr>
                        <a:t>Number of candidates</a:t>
                      </a:r>
                      <a:endParaRPr lang="en-US" sz="1400" dirty="0">
                        <a:effectLst/>
                        <a:latin typeface="Calibri"/>
                        <a:ea typeface="Times New Roman"/>
                        <a:cs typeface="Times New Roman"/>
                      </a:endParaRPr>
                    </a:p>
                  </a:txBody>
                  <a:tcPr marL="9525" marR="9525" marT="9525" marB="9525"/>
                </a:tc>
                <a:extLst>
                  <a:ext uri="{0D108BD9-81ED-4DB2-BD59-A6C34878D82A}">
                    <a16:rowId xmlns:a16="http://schemas.microsoft.com/office/drawing/2014/main" xmlns="" val="10000"/>
                  </a:ext>
                </a:extLst>
              </a:tr>
              <a:tr h="216024">
                <a:tc>
                  <a:txBody>
                    <a:bodyPr/>
                    <a:lstStyle/>
                    <a:p>
                      <a:pPr marL="0" marR="0" algn="ctr">
                        <a:lnSpc>
                          <a:spcPct val="115000"/>
                        </a:lnSpc>
                        <a:spcBef>
                          <a:spcPts val="0"/>
                        </a:spcBef>
                        <a:spcAft>
                          <a:spcPts val="1000"/>
                        </a:spcAft>
                      </a:pPr>
                      <a:r>
                        <a:rPr lang="en-IN" sz="1050">
                          <a:effectLst/>
                        </a:rPr>
                        <a:t>More than 200</a:t>
                      </a:r>
                      <a:endParaRPr lang="en-US" sz="14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050" dirty="0">
                          <a:effectLst/>
                        </a:rPr>
                        <a:t>200</a:t>
                      </a:r>
                      <a:endParaRPr lang="en-US" sz="1400" dirty="0">
                        <a:effectLst/>
                        <a:latin typeface="Calibri"/>
                        <a:ea typeface="Times New Roman"/>
                        <a:cs typeface="Times New Roman"/>
                      </a:endParaRPr>
                    </a:p>
                  </a:txBody>
                  <a:tcPr marL="9525" marR="9525" marT="9525" marB="9525"/>
                </a:tc>
                <a:extLst>
                  <a:ext uri="{0D108BD9-81ED-4DB2-BD59-A6C34878D82A}">
                    <a16:rowId xmlns:a16="http://schemas.microsoft.com/office/drawing/2014/main" xmlns="" val="10001"/>
                  </a:ext>
                </a:extLst>
              </a:tr>
              <a:tr h="216024">
                <a:tc>
                  <a:txBody>
                    <a:bodyPr/>
                    <a:lstStyle/>
                    <a:p>
                      <a:pPr marL="0" marR="0" algn="ctr">
                        <a:lnSpc>
                          <a:spcPct val="115000"/>
                        </a:lnSpc>
                        <a:spcBef>
                          <a:spcPts val="0"/>
                        </a:spcBef>
                        <a:spcAft>
                          <a:spcPts val="1000"/>
                        </a:spcAft>
                      </a:pPr>
                      <a:r>
                        <a:rPr lang="en-IN" sz="1050">
                          <a:effectLst/>
                        </a:rPr>
                        <a:t>More than 250</a:t>
                      </a:r>
                      <a:endParaRPr lang="en-US" sz="14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050" dirty="0">
                          <a:effectLst/>
                        </a:rPr>
                        <a:t>170</a:t>
                      </a:r>
                      <a:endParaRPr lang="en-US" sz="1400" dirty="0">
                        <a:effectLst/>
                        <a:latin typeface="Calibri"/>
                        <a:ea typeface="Times New Roman"/>
                        <a:cs typeface="Times New Roman"/>
                      </a:endParaRPr>
                    </a:p>
                  </a:txBody>
                  <a:tcPr marL="9525" marR="9525" marT="9525" marB="9525"/>
                </a:tc>
                <a:extLst>
                  <a:ext uri="{0D108BD9-81ED-4DB2-BD59-A6C34878D82A}">
                    <a16:rowId xmlns:a16="http://schemas.microsoft.com/office/drawing/2014/main" xmlns="" val="10002"/>
                  </a:ext>
                </a:extLst>
              </a:tr>
              <a:tr h="216024">
                <a:tc>
                  <a:txBody>
                    <a:bodyPr/>
                    <a:lstStyle/>
                    <a:p>
                      <a:pPr marL="0" marR="0" algn="ctr">
                        <a:lnSpc>
                          <a:spcPct val="115000"/>
                        </a:lnSpc>
                        <a:spcBef>
                          <a:spcPts val="0"/>
                        </a:spcBef>
                        <a:spcAft>
                          <a:spcPts val="1000"/>
                        </a:spcAft>
                      </a:pPr>
                      <a:r>
                        <a:rPr lang="en-IN" sz="1050">
                          <a:effectLst/>
                        </a:rPr>
                        <a:t>More than 300</a:t>
                      </a:r>
                      <a:endParaRPr lang="en-US" sz="14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050" dirty="0">
                          <a:effectLst/>
                        </a:rPr>
                        <a:t>155</a:t>
                      </a:r>
                      <a:endParaRPr lang="en-US" sz="1400" dirty="0">
                        <a:effectLst/>
                        <a:latin typeface="Calibri"/>
                        <a:ea typeface="Times New Roman"/>
                        <a:cs typeface="Times New Roman"/>
                      </a:endParaRPr>
                    </a:p>
                  </a:txBody>
                  <a:tcPr marL="9525" marR="9525" marT="9525" marB="9525"/>
                </a:tc>
                <a:extLst>
                  <a:ext uri="{0D108BD9-81ED-4DB2-BD59-A6C34878D82A}">
                    <a16:rowId xmlns:a16="http://schemas.microsoft.com/office/drawing/2014/main" xmlns="" val="10003"/>
                  </a:ext>
                </a:extLst>
              </a:tr>
              <a:tr h="216024">
                <a:tc>
                  <a:txBody>
                    <a:bodyPr/>
                    <a:lstStyle/>
                    <a:p>
                      <a:pPr marL="0" marR="0" algn="ctr">
                        <a:lnSpc>
                          <a:spcPct val="115000"/>
                        </a:lnSpc>
                        <a:spcBef>
                          <a:spcPts val="0"/>
                        </a:spcBef>
                        <a:spcAft>
                          <a:spcPts val="1000"/>
                        </a:spcAft>
                      </a:pPr>
                      <a:r>
                        <a:rPr lang="en-IN" sz="1050">
                          <a:effectLst/>
                        </a:rPr>
                        <a:t>More than 350</a:t>
                      </a:r>
                      <a:endParaRPr lang="en-US" sz="14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050" dirty="0">
                          <a:effectLst/>
                        </a:rPr>
                        <a:t>110</a:t>
                      </a:r>
                      <a:endParaRPr lang="en-US" sz="1400" dirty="0">
                        <a:effectLst/>
                        <a:latin typeface="Calibri"/>
                        <a:ea typeface="Times New Roman"/>
                        <a:cs typeface="Times New Roman"/>
                      </a:endParaRPr>
                    </a:p>
                  </a:txBody>
                  <a:tcPr marL="9525" marR="9525" marT="9525" marB="9525"/>
                </a:tc>
                <a:extLst>
                  <a:ext uri="{0D108BD9-81ED-4DB2-BD59-A6C34878D82A}">
                    <a16:rowId xmlns:a16="http://schemas.microsoft.com/office/drawing/2014/main" xmlns="" val="10004"/>
                  </a:ext>
                </a:extLst>
              </a:tr>
              <a:tr h="216024">
                <a:tc>
                  <a:txBody>
                    <a:bodyPr/>
                    <a:lstStyle/>
                    <a:p>
                      <a:pPr marL="0" marR="0" algn="ctr">
                        <a:lnSpc>
                          <a:spcPct val="115000"/>
                        </a:lnSpc>
                        <a:spcBef>
                          <a:spcPts val="0"/>
                        </a:spcBef>
                        <a:spcAft>
                          <a:spcPts val="1000"/>
                        </a:spcAft>
                      </a:pPr>
                      <a:r>
                        <a:rPr lang="en-IN" sz="1050">
                          <a:effectLst/>
                        </a:rPr>
                        <a:t>More than 400</a:t>
                      </a:r>
                      <a:endParaRPr lang="en-US" sz="14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050" dirty="0">
                          <a:effectLst/>
                        </a:rPr>
                        <a:t>90</a:t>
                      </a:r>
                      <a:endParaRPr lang="en-US" sz="1400" dirty="0">
                        <a:effectLst/>
                        <a:latin typeface="Calibri"/>
                        <a:ea typeface="Times New Roman"/>
                        <a:cs typeface="Times New Roman"/>
                      </a:endParaRPr>
                    </a:p>
                  </a:txBody>
                  <a:tcPr marL="9525" marR="9525" marT="9525" marB="9525"/>
                </a:tc>
                <a:extLst>
                  <a:ext uri="{0D108BD9-81ED-4DB2-BD59-A6C34878D82A}">
                    <a16:rowId xmlns:a16="http://schemas.microsoft.com/office/drawing/2014/main" xmlns="" val="10005"/>
                  </a:ext>
                </a:extLst>
              </a:tr>
              <a:tr h="216024">
                <a:tc>
                  <a:txBody>
                    <a:bodyPr/>
                    <a:lstStyle/>
                    <a:p>
                      <a:pPr marL="0" marR="0" algn="ctr">
                        <a:lnSpc>
                          <a:spcPct val="115000"/>
                        </a:lnSpc>
                        <a:spcBef>
                          <a:spcPts val="0"/>
                        </a:spcBef>
                        <a:spcAft>
                          <a:spcPts val="1000"/>
                        </a:spcAft>
                      </a:pPr>
                      <a:r>
                        <a:rPr lang="en-IN" sz="1050">
                          <a:effectLst/>
                        </a:rPr>
                        <a:t>More than 450</a:t>
                      </a:r>
                      <a:endParaRPr lang="en-US" sz="14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050" dirty="0">
                          <a:effectLst/>
                        </a:rPr>
                        <a:t>65</a:t>
                      </a:r>
                      <a:endParaRPr lang="en-US" sz="1400" dirty="0">
                        <a:effectLst/>
                        <a:latin typeface="Calibri"/>
                        <a:ea typeface="Times New Roman"/>
                        <a:cs typeface="Times New Roman"/>
                      </a:endParaRPr>
                    </a:p>
                  </a:txBody>
                  <a:tcPr marL="9525" marR="9525" marT="9525" marB="9525"/>
                </a:tc>
                <a:extLst>
                  <a:ext uri="{0D108BD9-81ED-4DB2-BD59-A6C34878D82A}">
                    <a16:rowId xmlns:a16="http://schemas.microsoft.com/office/drawing/2014/main" xmlns="" val="10006"/>
                  </a:ext>
                </a:extLst>
              </a:tr>
              <a:tr h="216024">
                <a:tc>
                  <a:txBody>
                    <a:bodyPr/>
                    <a:lstStyle/>
                    <a:p>
                      <a:pPr marL="0" marR="0" algn="ctr">
                        <a:lnSpc>
                          <a:spcPct val="115000"/>
                        </a:lnSpc>
                        <a:spcBef>
                          <a:spcPts val="0"/>
                        </a:spcBef>
                        <a:spcAft>
                          <a:spcPts val="1000"/>
                        </a:spcAft>
                      </a:pPr>
                      <a:r>
                        <a:rPr lang="en-IN" sz="1050">
                          <a:effectLst/>
                        </a:rPr>
                        <a:t>More than 500</a:t>
                      </a:r>
                      <a:endParaRPr lang="en-US" sz="14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050" dirty="0">
                          <a:effectLst/>
                        </a:rPr>
                        <a:t>25</a:t>
                      </a:r>
                      <a:endParaRPr lang="en-US" sz="1400" dirty="0">
                        <a:effectLst/>
                        <a:latin typeface="Calibri"/>
                        <a:ea typeface="Times New Roman"/>
                        <a:cs typeface="Times New Roman"/>
                      </a:endParaRPr>
                    </a:p>
                  </a:txBody>
                  <a:tcPr marL="9525" marR="9525" marT="9525" marB="9525"/>
                </a:tc>
                <a:extLst>
                  <a:ext uri="{0D108BD9-81ED-4DB2-BD59-A6C34878D82A}">
                    <a16:rowId xmlns:a16="http://schemas.microsoft.com/office/drawing/2014/main" xmlns="" val="10007"/>
                  </a:ext>
                </a:extLst>
              </a:tr>
              <a:tr h="216024">
                <a:tc>
                  <a:txBody>
                    <a:bodyPr/>
                    <a:lstStyle/>
                    <a:p>
                      <a:pPr marL="0" marR="0" algn="ctr">
                        <a:lnSpc>
                          <a:spcPct val="115000"/>
                        </a:lnSpc>
                        <a:spcBef>
                          <a:spcPts val="0"/>
                        </a:spcBef>
                        <a:spcAft>
                          <a:spcPts val="1000"/>
                        </a:spcAft>
                      </a:pPr>
                      <a:r>
                        <a:rPr lang="en-IN" sz="1050" dirty="0">
                          <a:effectLst/>
                        </a:rPr>
                        <a:t>More than 550</a:t>
                      </a:r>
                      <a:endParaRPr lang="en-US" sz="1400" dirty="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050" dirty="0">
                          <a:effectLst/>
                        </a:rPr>
                        <a:t>15</a:t>
                      </a:r>
                      <a:endParaRPr lang="en-US" sz="1400" dirty="0">
                        <a:effectLst/>
                        <a:latin typeface="Calibri"/>
                        <a:ea typeface="Times New Roman"/>
                        <a:cs typeface="Times New Roman"/>
                      </a:endParaRPr>
                    </a:p>
                  </a:txBody>
                  <a:tcPr marL="9525" marR="9525" marT="9525" marB="9525"/>
                </a:tc>
                <a:extLst>
                  <a:ext uri="{0D108BD9-81ED-4DB2-BD59-A6C34878D82A}">
                    <a16:rowId xmlns:a16="http://schemas.microsoft.com/office/drawing/2014/main" xmlns="" val="10008"/>
                  </a:ext>
                </a:extLst>
              </a:tr>
              <a:tr h="216024">
                <a:tc>
                  <a:txBody>
                    <a:bodyPr/>
                    <a:lstStyle/>
                    <a:p>
                      <a:pPr marL="0" marR="0" algn="ctr">
                        <a:lnSpc>
                          <a:spcPct val="115000"/>
                        </a:lnSpc>
                        <a:spcBef>
                          <a:spcPts val="0"/>
                        </a:spcBef>
                        <a:spcAft>
                          <a:spcPts val="1000"/>
                        </a:spcAft>
                      </a:pPr>
                      <a:r>
                        <a:rPr lang="en-IN" sz="1050">
                          <a:effectLst/>
                        </a:rPr>
                        <a:t>More than 600</a:t>
                      </a:r>
                      <a:endParaRPr lang="en-US" sz="1400">
                        <a:effectLst/>
                        <a:latin typeface="Calibri"/>
                        <a:ea typeface="Times New Roman"/>
                        <a:cs typeface="Times New Roman"/>
                      </a:endParaRPr>
                    </a:p>
                  </a:txBody>
                  <a:tcPr marL="9525" marR="9525" marT="9525" marB="9525"/>
                </a:tc>
                <a:tc>
                  <a:txBody>
                    <a:bodyPr/>
                    <a:lstStyle/>
                    <a:p>
                      <a:pPr marL="0" marR="0" algn="ctr">
                        <a:lnSpc>
                          <a:spcPct val="115000"/>
                        </a:lnSpc>
                        <a:spcBef>
                          <a:spcPts val="0"/>
                        </a:spcBef>
                        <a:spcAft>
                          <a:spcPts val="1000"/>
                        </a:spcAft>
                      </a:pPr>
                      <a:r>
                        <a:rPr lang="en-IN" sz="1050" dirty="0">
                          <a:effectLst/>
                        </a:rPr>
                        <a:t>0</a:t>
                      </a:r>
                      <a:endParaRPr lang="en-US" sz="1400" dirty="0">
                        <a:effectLst/>
                        <a:latin typeface="Calibri"/>
                        <a:ea typeface="Times New Roman"/>
                        <a:cs typeface="Times New Roman"/>
                      </a:endParaRPr>
                    </a:p>
                  </a:txBody>
                  <a:tcPr marL="9525" marR="9525" marT="9525" marB="9525"/>
                </a:tc>
                <a:extLst>
                  <a:ext uri="{0D108BD9-81ED-4DB2-BD59-A6C34878D82A}">
                    <a16:rowId xmlns:a16="http://schemas.microsoft.com/office/drawing/2014/main" xmlns="" val="10009"/>
                  </a:ext>
                </a:extLst>
              </a:tr>
            </a:tbl>
          </a:graphicData>
        </a:graphic>
      </p:graphicFrame>
      <p:pic>
        <p:nvPicPr>
          <p:cNvPr id="7"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7503" y="5152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712266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07504" y="0"/>
            <a:ext cx="8856984" cy="6741368"/>
          </a:xfrm>
        </p:spPr>
        <p:txBody>
          <a:bodyPr/>
          <a:lstStyle/>
          <a:p>
            <a:pPr algn="ctr"/>
            <a:r>
              <a:rPr lang="en-US" sz="2400" dirty="0">
                <a:solidFill>
                  <a:srgbClr val="FF0000"/>
                </a:solidFill>
                <a:effectLst>
                  <a:outerShdw blurRad="38100" dist="38100" dir="2700000" algn="tl">
                    <a:srgbClr val="000000">
                      <a:alpha val="43137"/>
                    </a:srgbClr>
                  </a:outerShdw>
                </a:effectLst>
              </a:rPr>
              <a:t>	THE DOUBLE OGIVE FROM THE  ABOVE TWO TABLES:                    </a:t>
            </a:r>
            <a:r>
              <a:rPr lang="en-US" sz="1800" dirty="0"/>
              <a:t>(1.5 marks</a:t>
            </a:r>
            <a:r>
              <a:rPr lang="en-US" sz="2000" dirty="0"/>
              <a:t>)</a:t>
            </a:r>
            <a:br>
              <a:rPr lang="en-US" sz="2000" dirty="0"/>
            </a:b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r>
              <a:rPr lang="en-US" sz="2400" dirty="0"/>
              <a:t>The two curves intersect at the point P(375, 100)</a:t>
            </a:r>
            <a:br>
              <a:rPr lang="en-US" sz="2400" dirty="0"/>
            </a:br>
            <a:r>
              <a:rPr lang="en-US" sz="2400" dirty="0"/>
              <a:t>Hence, median = 375  						</a:t>
            </a:r>
            <a:r>
              <a:rPr lang="en-US" sz="1800" dirty="0"/>
              <a:t>(1/2 mark)</a:t>
            </a:r>
          </a:p>
          <a:p>
            <a:pPr marL="0" indent="0">
              <a:buNone/>
            </a:pPr>
            <a:endParaRPr lang="en-US" dirty="0"/>
          </a:p>
          <a:p>
            <a:endParaRPr lang="en-US" dirty="0"/>
          </a:p>
        </p:txBody>
      </p:sp>
      <p:pic>
        <p:nvPicPr>
          <p:cNvPr id="4" name="Picture 3" descr="http://server/tlm/imgRep/83/5504/81.gif"/>
          <p:cNvPicPr/>
          <p:nvPr/>
        </p:nvPicPr>
        <p:blipFill>
          <a:blip r:embed="rId2"/>
          <a:srcRect/>
          <a:stretch>
            <a:fillRect/>
          </a:stretch>
        </p:blipFill>
        <p:spPr bwMode="auto">
          <a:xfrm>
            <a:off x="1331640" y="692696"/>
            <a:ext cx="5993645" cy="4221693"/>
          </a:xfrm>
          <a:prstGeom prst="rect">
            <a:avLst/>
          </a:prstGeom>
          <a:noFill/>
          <a:ln w="9525">
            <a:noFill/>
            <a:miter lim="800000"/>
            <a:headEnd/>
            <a:tailEnd/>
          </a:ln>
        </p:spPr>
      </p:pic>
      <p:pic>
        <p:nvPicPr>
          <p:cNvPr id="5"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7503" y="5152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979500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20" name="Picture 4"/>
          <p:cNvPicPr>
            <a:picLocks noGrp="1" noChangeAspect="1" noChangeArrowheads="1"/>
          </p:cNvPicPr>
          <p:nvPr>
            <p:ph sz="quarter" idx="1"/>
          </p:nvPr>
        </p:nvPicPr>
        <p:blipFill>
          <a:blip r:embed="rId2" cstate="print">
            <a:extLst>
              <a:ext uri="{28A0092B-C50C-407E-A947-70E740481C1C}">
                <a14:useLocalDpi xmlns:a14="http://schemas.microsoft.com/office/drawing/2010/main" xmlns="" val="0"/>
              </a:ext>
            </a:extLst>
          </a:blip>
          <a:stretch>
            <a:fillRect/>
          </a:stretch>
        </p:blipFill>
        <p:spPr bwMode="auto">
          <a:xfrm>
            <a:off x="381000" y="838200"/>
            <a:ext cx="8458200" cy="579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7503" y="5152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777265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xmlns="" Requires="a14">
          <p:sp>
            <p:nvSpPr>
              <p:cNvPr id="3" name="Content Placeholder 2"/>
              <p:cNvSpPr>
                <a:spLocks noGrp="1"/>
              </p:cNvSpPr>
              <p:nvPr>
                <p:ph sz="quarter" idx="1"/>
              </p:nvPr>
            </p:nvSpPr>
            <p:spPr>
              <a:xfrm>
                <a:off x="179512" y="116632"/>
                <a:ext cx="8712968" cy="6741368"/>
              </a:xfrm>
              <a:noFill/>
            </p:spPr>
            <p:txBody>
              <a:bodyPr>
                <a:normAutofit fontScale="55000" lnSpcReduction="20000"/>
              </a:bodyPr>
              <a:lstStyle/>
              <a:p>
                <a:pPr marL="0" indent="0" algn="ctr">
                  <a:buNone/>
                </a:pPr>
                <a:endParaRPr lang="en-US" sz="5100" b="1" dirty="0">
                  <a:solidFill>
                    <a:srgbClr val="FF0000"/>
                  </a:solidFill>
                  <a:effectLst>
                    <a:outerShdw blurRad="38100" dist="38100" dir="2700000" algn="tl">
                      <a:srgbClr val="000000">
                        <a:alpha val="43137"/>
                      </a:srgbClr>
                    </a:outerShdw>
                  </a:effectLst>
                </a:endParaRPr>
              </a:p>
              <a:p>
                <a:pPr marL="0" indent="0" algn="ctr">
                  <a:buNone/>
                </a:pPr>
                <a:r>
                  <a:rPr lang="en-US" sz="5100" b="1" dirty="0">
                    <a:solidFill>
                      <a:srgbClr val="FF0000"/>
                    </a:solidFill>
                    <a:effectLst>
                      <a:outerShdw blurRad="38100" dist="38100" dir="2700000" algn="tl">
                        <a:srgbClr val="000000">
                          <a:alpha val="43137"/>
                        </a:srgbClr>
                      </a:outerShdw>
                    </a:effectLst>
                  </a:rPr>
                  <a:t>SUMMARY</a:t>
                </a:r>
              </a:p>
              <a:p>
                <a:pPr marL="0" indent="0">
                  <a:buNone/>
                </a:pPr>
                <a:r>
                  <a:rPr lang="en-US" sz="3200" dirty="0">
                    <a:effectLst/>
                  </a:rPr>
                  <a:t>In this chapter we have studied the following points :</a:t>
                </a:r>
              </a:p>
              <a:p>
                <a:r>
                  <a:rPr lang="en-US" sz="3200" dirty="0">
                    <a:effectLst/>
                  </a:rPr>
                  <a:t>The mean of grouped data  can be found by </a:t>
                </a:r>
              </a:p>
              <a:p>
                <a:r>
                  <a:rPr lang="en-US" sz="3200" dirty="0">
                    <a:effectLst/>
                  </a:rPr>
                  <a:t>(i) Direct method :               </a:t>
                </a:r>
                <a14:m>
                  <m:oMath xmlns:m="http://schemas.openxmlformats.org/officeDocument/2006/math">
                    <m:r>
                      <a:rPr lang="en-US" sz="2900" b="0" i="0" smtClean="0">
                        <a:effectLst/>
                        <a:latin typeface="Cambria Math"/>
                      </a:rPr>
                      <m:t>  </m:t>
                    </m:r>
                    <m:bar>
                      <m:barPr>
                        <m:pos m:val="top"/>
                        <m:ctrlPr>
                          <a:rPr lang="en-US" sz="2900" i="1">
                            <a:effectLst/>
                            <a:latin typeface="Cambria Math" panose="02040503050406030204" pitchFamily="18" charset="0"/>
                          </a:rPr>
                        </m:ctrlPr>
                      </m:barPr>
                      <m:e>
                        <m:r>
                          <a:rPr lang="en-IN" sz="2900" i="1">
                            <a:effectLst/>
                            <a:latin typeface="Cambria Math"/>
                          </a:rPr>
                          <m:t>𝑥</m:t>
                        </m:r>
                      </m:e>
                    </m:bar>
                  </m:oMath>
                </a14:m>
                <a:r>
                  <a:rPr lang="en-IN" sz="2900" dirty="0">
                    <a:effectLst/>
                  </a:rPr>
                  <a:t>= </a:t>
                </a:r>
                <a14:m>
                  <m:oMath xmlns:m="http://schemas.openxmlformats.org/officeDocument/2006/math">
                    <m:f>
                      <m:fPr>
                        <m:ctrlPr>
                          <a:rPr lang="en-US" sz="2900" i="1">
                            <a:effectLst/>
                            <a:latin typeface="Cambria Math" panose="02040503050406030204" pitchFamily="18" charset="0"/>
                          </a:rPr>
                        </m:ctrlPr>
                      </m:fPr>
                      <m:num>
                        <m:nary>
                          <m:naryPr>
                            <m:chr m:val="∑"/>
                            <m:limLoc m:val="undOvr"/>
                            <m:subHide m:val="on"/>
                            <m:supHide m:val="on"/>
                            <m:ctrlPr>
                              <a:rPr lang="en-US" sz="2900" i="1">
                                <a:effectLst/>
                                <a:latin typeface="Cambria Math" panose="02040503050406030204" pitchFamily="18" charset="0"/>
                              </a:rPr>
                            </m:ctrlPr>
                          </m:naryPr>
                          <m:sub/>
                          <m:sup/>
                          <m:e>
                            <m:sSub>
                              <m:sSubPr>
                                <m:ctrlPr>
                                  <a:rPr lang="en-US" sz="2900" i="1">
                                    <a:effectLst/>
                                    <a:latin typeface="Cambria Math" panose="02040503050406030204" pitchFamily="18" charset="0"/>
                                  </a:rPr>
                                </m:ctrlPr>
                              </m:sSubPr>
                              <m:e>
                                <m:r>
                                  <a:rPr lang="en-IN" sz="2900" i="1">
                                    <a:effectLst/>
                                    <a:latin typeface="Cambria Math"/>
                                  </a:rPr>
                                  <m:t>𝑓</m:t>
                                </m:r>
                              </m:e>
                              <m:sub>
                                <m:r>
                                  <a:rPr lang="en-IN" sz="2900" i="1">
                                    <a:effectLst/>
                                    <a:latin typeface="Cambria Math"/>
                                  </a:rPr>
                                  <m:t>𝑖</m:t>
                                </m:r>
                              </m:sub>
                            </m:sSub>
                            <m:sSub>
                              <m:sSubPr>
                                <m:ctrlPr>
                                  <a:rPr lang="en-US" sz="2900" i="1">
                                    <a:effectLst/>
                                    <a:latin typeface="Cambria Math" panose="02040503050406030204" pitchFamily="18" charset="0"/>
                                  </a:rPr>
                                </m:ctrlPr>
                              </m:sSubPr>
                              <m:e>
                                <m:r>
                                  <a:rPr lang="en-IN" sz="2900" i="1">
                                    <a:effectLst/>
                                    <a:latin typeface="Cambria Math"/>
                                  </a:rPr>
                                  <m:t>𝑥</m:t>
                                </m:r>
                              </m:e>
                              <m:sub>
                                <m:r>
                                  <a:rPr lang="en-IN" sz="2900" i="1">
                                    <a:effectLst/>
                                    <a:latin typeface="Cambria Math"/>
                                  </a:rPr>
                                  <m:t>𝑖</m:t>
                                </m:r>
                              </m:sub>
                            </m:sSub>
                          </m:e>
                        </m:nary>
                      </m:num>
                      <m:den>
                        <m:nary>
                          <m:naryPr>
                            <m:chr m:val="∑"/>
                            <m:limLoc m:val="undOvr"/>
                            <m:subHide m:val="on"/>
                            <m:supHide m:val="on"/>
                            <m:ctrlPr>
                              <a:rPr lang="en-US" sz="2900" i="1">
                                <a:effectLst/>
                                <a:latin typeface="Cambria Math" panose="02040503050406030204" pitchFamily="18" charset="0"/>
                              </a:rPr>
                            </m:ctrlPr>
                          </m:naryPr>
                          <m:sub/>
                          <m:sup/>
                          <m:e>
                            <m:sSub>
                              <m:sSubPr>
                                <m:ctrlPr>
                                  <a:rPr lang="en-US" sz="2900" i="1">
                                    <a:effectLst/>
                                    <a:latin typeface="Cambria Math" panose="02040503050406030204" pitchFamily="18" charset="0"/>
                                  </a:rPr>
                                </m:ctrlPr>
                              </m:sSubPr>
                              <m:e>
                                <m:r>
                                  <a:rPr lang="en-IN" sz="2900" i="1">
                                    <a:effectLst/>
                                    <a:latin typeface="Cambria Math"/>
                                  </a:rPr>
                                  <m:t>𝑓</m:t>
                                </m:r>
                              </m:e>
                              <m:sub>
                                <m:r>
                                  <a:rPr lang="en-IN" sz="2900" i="1">
                                    <a:effectLst/>
                                    <a:latin typeface="Cambria Math"/>
                                  </a:rPr>
                                  <m:t>𝑖</m:t>
                                </m:r>
                              </m:sub>
                            </m:sSub>
                          </m:e>
                        </m:nary>
                      </m:den>
                    </m:f>
                  </m:oMath>
                </a14:m>
                <a:endParaRPr lang="en-US" sz="3200" dirty="0">
                  <a:effectLst/>
                </a:endParaRPr>
              </a:p>
              <a:p>
                <a:r>
                  <a:rPr lang="en-US" sz="3200" dirty="0">
                    <a:effectLst/>
                  </a:rPr>
                  <a:t>(ii)Assumed Mean Method : </a:t>
                </a:r>
                <a:r>
                  <a:rPr lang="en-IN" sz="3200" dirty="0">
                    <a:effectLst/>
                    <a:latin typeface="Perpetua" pitchFamily="18" charset="0"/>
                  </a:rPr>
                  <a:t>( </a:t>
                </a:r>
                <a14:m>
                  <m:oMath xmlns:m="http://schemas.openxmlformats.org/officeDocument/2006/math">
                    <m:bar>
                      <m:barPr>
                        <m:pos m:val="top"/>
                        <m:ctrlPr>
                          <a:rPr lang="en-US" sz="3200" i="1">
                            <a:effectLst/>
                            <a:latin typeface="Cambria Math" panose="02040503050406030204" pitchFamily="18" charset="0"/>
                          </a:rPr>
                        </m:ctrlPr>
                      </m:barPr>
                      <m:e>
                        <m:r>
                          <a:rPr lang="en-IN" sz="3200" i="1">
                            <a:effectLst/>
                            <a:latin typeface="Cambria Math"/>
                          </a:rPr>
                          <m:t>𝑥</m:t>
                        </m:r>
                      </m:e>
                    </m:bar>
                  </m:oMath>
                </a14:m>
                <a:r>
                  <a:rPr lang="en-IN" sz="3200" dirty="0">
                    <a:effectLst/>
                    <a:latin typeface="Perpetua" pitchFamily="18" charset="0"/>
                  </a:rPr>
                  <a:t>) = a + </a:t>
                </a:r>
                <a14:m>
                  <m:oMath xmlns:m="http://schemas.openxmlformats.org/officeDocument/2006/math">
                    <m:f>
                      <m:fPr>
                        <m:ctrlPr>
                          <a:rPr lang="en-US" sz="3200" i="1">
                            <a:effectLst/>
                            <a:latin typeface="Cambria Math" panose="02040503050406030204" pitchFamily="18" charset="0"/>
                          </a:rPr>
                        </m:ctrlPr>
                      </m:fPr>
                      <m:num>
                        <m:nary>
                          <m:naryPr>
                            <m:chr m:val="∑"/>
                            <m:limLoc m:val="undOvr"/>
                            <m:subHide m:val="on"/>
                            <m:supHide m:val="on"/>
                            <m:ctrlPr>
                              <a:rPr lang="en-US" sz="3200" i="1">
                                <a:effectLst/>
                                <a:latin typeface="Cambria Math" panose="02040503050406030204" pitchFamily="18" charset="0"/>
                              </a:rPr>
                            </m:ctrlPr>
                          </m:naryPr>
                          <m:sub/>
                          <m:sup/>
                          <m:e>
                            <m:sSub>
                              <m:sSubPr>
                                <m:ctrlPr>
                                  <a:rPr lang="en-US" sz="3200" i="1">
                                    <a:effectLst/>
                                    <a:latin typeface="Cambria Math" panose="02040503050406030204" pitchFamily="18" charset="0"/>
                                  </a:rPr>
                                </m:ctrlPr>
                              </m:sSubPr>
                              <m:e>
                                <m:r>
                                  <a:rPr lang="en-IN" sz="3200" i="1">
                                    <a:effectLst/>
                                    <a:latin typeface="Cambria Math"/>
                                  </a:rPr>
                                  <m:t>𝑓</m:t>
                                </m:r>
                              </m:e>
                              <m:sub>
                                <m:r>
                                  <a:rPr lang="en-IN" sz="3200" i="1">
                                    <a:effectLst/>
                                    <a:latin typeface="Cambria Math"/>
                                  </a:rPr>
                                  <m:t>𝑖</m:t>
                                </m:r>
                              </m:sub>
                            </m:sSub>
                            <m:sSub>
                              <m:sSubPr>
                                <m:ctrlPr>
                                  <a:rPr lang="en-US" sz="3200" i="1">
                                    <a:effectLst/>
                                    <a:latin typeface="Cambria Math" panose="02040503050406030204" pitchFamily="18" charset="0"/>
                                  </a:rPr>
                                </m:ctrlPr>
                              </m:sSubPr>
                              <m:e>
                                <m:r>
                                  <a:rPr lang="en-IN" sz="3200" i="1">
                                    <a:effectLst/>
                                    <a:latin typeface="Cambria Math"/>
                                  </a:rPr>
                                  <m:t>𝑑</m:t>
                                </m:r>
                              </m:e>
                              <m:sub>
                                <m:r>
                                  <a:rPr lang="en-IN" sz="3200" i="1">
                                    <a:effectLst/>
                                    <a:latin typeface="Cambria Math"/>
                                  </a:rPr>
                                  <m:t>𝑖</m:t>
                                </m:r>
                              </m:sub>
                            </m:sSub>
                          </m:e>
                        </m:nary>
                      </m:num>
                      <m:den>
                        <m:nary>
                          <m:naryPr>
                            <m:chr m:val="∑"/>
                            <m:limLoc m:val="undOvr"/>
                            <m:subHide m:val="on"/>
                            <m:supHide m:val="on"/>
                            <m:ctrlPr>
                              <a:rPr lang="en-US" sz="3200" i="1">
                                <a:effectLst/>
                                <a:latin typeface="Cambria Math" panose="02040503050406030204" pitchFamily="18" charset="0"/>
                              </a:rPr>
                            </m:ctrlPr>
                          </m:naryPr>
                          <m:sub/>
                          <m:sup/>
                          <m:e>
                            <m:sSub>
                              <m:sSubPr>
                                <m:ctrlPr>
                                  <a:rPr lang="en-US" sz="3200" i="1">
                                    <a:effectLst/>
                                    <a:latin typeface="Cambria Math" panose="02040503050406030204" pitchFamily="18" charset="0"/>
                                  </a:rPr>
                                </m:ctrlPr>
                              </m:sSubPr>
                              <m:e>
                                <m:r>
                                  <a:rPr lang="en-IN" sz="3200" i="1">
                                    <a:effectLst/>
                                    <a:latin typeface="Cambria Math"/>
                                  </a:rPr>
                                  <m:t>𝑓</m:t>
                                </m:r>
                              </m:e>
                              <m:sub>
                                <m:r>
                                  <a:rPr lang="en-IN" sz="3200" i="1">
                                    <a:effectLst/>
                                    <a:latin typeface="Cambria Math"/>
                                  </a:rPr>
                                  <m:t>𝑖</m:t>
                                </m:r>
                              </m:sub>
                            </m:sSub>
                          </m:e>
                        </m:nary>
                      </m:den>
                    </m:f>
                  </m:oMath>
                </a14:m>
                <a:endParaRPr lang="en-US" sz="3200" dirty="0">
                  <a:effectLst/>
                </a:endParaRPr>
              </a:p>
              <a:p>
                <a:r>
                  <a:rPr lang="en-US" sz="3200" dirty="0">
                    <a:effectLst/>
                  </a:rPr>
                  <a:t>(iii) Step Deviation method: </a:t>
                </a:r>
                <a14:m>
                  <m:oMath xmlns:m="http://schemas.openxmlformats.org/officeDocument/2006/math">
                    <m:bar>
                      <m:barPr>
                        <m:pos m:val="top"/>
                        <m:ctrlPr>
                          <a:rPr lang="en-US" sz="3200" i="1">
                            <a:effectLst/>
                            <a:latin typeface="Cambria Math" panose="02040503050406030204" pitchFamily="18" charset="0"/>
                          </a:rPr>
                        </m:ctrlPr>
                      </m:barPr>
                      <m:e>
                        <m:r>
                          <a:rPr lang="en-US" sz="3200" b="0" i="1" smtClean="0">
                            <a:effectLst/>
                            <a:latin typeface="Cambria Math"/>
                          </a:rPr>
                          <m:t> </m:t>
                        </m:r>
                        <m:r>
                          <a:rPr lang="en-US" sz="3200" i="1">
                            <a:effectLst/>
                            <a:latin typeface="Cambria Math"/>
                          </a:rPr>
                          <m:t>𝑥</m:t>
                        </m:r>
                      </m:e>
                    </m:bar>
                  </m:oMath>
                </a14:m>
                <a:r>
                  <a:rPr lang="en-IN" sz="3200" dirty="0">
                    <a:effectLst/>
                  </a:rPr>
                  <a:t> = a + </a:t>
                </a:r>
                <a14:m>
                  <m:oMath xmlns:m="http://schemas.openxmlformats.org/officeDocument/2006/math">
                    <m:d>
                      <m:dPr>
                        <m:begChr m:val="{"/>
                        <m:endChr m:val="}"/>
                        <m:ctrlPr>
                          <a:rPr lang="en-US" sz="3200" i="1">
                            <a:effectLst/>
                            <a:latin typeface="Cambria Math" panose="02040503050406030204" pitchFamily="18" charset="0"/>
                          </a:rPr>
                        </m:ctrlPr>
                      </m:dPr>
                      <m:e>
                        <m:f>
                          <m:fPr>
                            <m:ctrlPr>
                              <a:rPr lang="en-US" sz="3200" i="1">
                                <a:effectLst/>
                                <a:latin typeface="Cambria Math" panose="02040503050406030204" pitchFamily="18" charset="0"/>
                              </a:rPr>
                            </m:ctrlPr>
                          </m:fPr>
                          <m:num>
                            <m:nary>
                              <m:naryPr>
                                <m:chr m:val="∑"/>
                                <m:limLoc m:val="undOvr"/>
                                <m:subHide m:val="on"/>
                                <m:supHide m:val="on"/>
                                <m:ctrlPr>
                                  <a:rPr lang="en-US" sz="3200" i="1">
                                    <a:effectLst/>
                                    <a:latin typeface="Cambria Math" panose="02040503050406030204" pitchFamily="18" charset="0"/>
                                  </a:rPr>
                                </m:ctrlPr>
                              </m:naryPr>
                              <m:sub/>
                              <m:sup/>
                              <m:e>
                                <m:sSub>
                                  <m:sSubPr>
                                    <m:ctrlPr>
                                      <a:rPr lang="en-US" sz="3200" i="1">
                                        <a:effectLst/>
                                        <a:latin typeface="Cambria Math" panose="02040503050406030204" pitchFamily="18" charset="0"/>
                                      </a:rPr>
                                    </m:ctrlPr>
                                  </m:sSubPr>
                                  <m:e>
                                    <m:r>
                                      <a:rPr lang="en-IN" sz="3200" i="1">
                                        <a:effectLst/>
                                        <a:latin typeface="Cambria Math"/>
                                      </a:rPr>
                                      <m:t>𝑓</m:t>
                                    </m:r>
                                  </m:e>
                                  <m:sub>
                                    <m:r>
                                      <a:rPr lang="en-IN" sz="3200" i="1">
                                        <a:effectLst/>
                                        <a:latin typeface="Cambria Math"/>
                                      </a:rPr>
                                      <m:t>𝑖</m:t>
                                    </m:r>
                                  </m:sub>
                                </m:sSub>
                                <m:sSub>
                                  <m:sSubPr>
                                    <m:ctrlPr>
                                      <a:rPr lang="en-US" sz="3200" i="1">
                                        <a:effectLst/>
                                        <a:latin typeface="Cambria Math" panose="02040503050406030204" pitchFamily="18" charset="0"/>
                                      </a:rPr>
                                    </m:ctrlPr>
                                  </m:sSubPr>
                                  <m:e>
                                    <m:r>
                                      <a:rPr lang="en-IN" sz="3200" i="1">
                                        <a:effectLst/>
                                        <a:latin typeface="Cambria Math"/>
                                      </a:rPr>
                                      <m:t>𝑢</m:t>
                                    </m:r>
                                  </m:e>
                                  <m:sub>
                                    <m:r>
                                      <a:rPr lang="en-IN" sz="3200" i="1">
                                        <a:effectLst/>
                                        <a:latin typeface="Cambria Math"/>
                                      </a:rPr>
                                      <m:t>𝑖</m:t>
                                    </m:r>
                                  </m:sub>
                                </m:sSub>
                              </m:e>
                            </m:nary>
                          </m:num>
                          <m:den>
                            <m:nary>
                              <m:naryPr>
                                <m:chr m:val="∑"/>
                                <m:limLoc m:val="undOvr"/>
                                <m:subHide m:val="on"/>
                                <m:supHide m:val="on"/>
                                <m:ctrlPr>
                                  <a:rPr lang="en-US" sz="3200" i="1">
                                    <a:effectLst/>
                                    <a:latin typeface="Cambria Math" panose="02040503050406030204" pitchFamily="18" charset="0"/>
                                  </a:rPr>
                                </m:ctrlPr>
                              </m:naryPr>
                              <m:sub/>
                              <m:sup/>
                              <m:e>
                                <m:sSub>
                                  <m:sSubPr>
                                    <m:ctrlPr>
                                      <a:rPr lang="en-US" sz="3200" i="1">
                                        <a:effectLst/>
                                        <a:latin typeface="Cambria Math" panose="02040503050406030204" pitchFamily="18" charset="0"/>
                                      </a:rPr>
                                    </m:ctrlPr>
                                  </m:sSubPr>
                                  <m:e>
                                    <m:r>
                                      <a:rPr lang="en-IN" sz="3200" i="1">
                                        <a:effectLst/>
                                        <a:latin typeface="Cambria Math"/>
                                      </a:rPr>
                                      <m:t>𝑓</m:t>
                                    </m:r>
                                  </m:e>
                                  <m:sub>
                                    <m:r>
                                      <a:rPr lang="en-IN" sz="3200" i="1">
                                        <a:effectLst/>
                                        <a:latin typeface="Cambria Math"/>
                                      </a:rPr>
                                      <m:t>𝑖</m:t>
                                    </m:r>
                                  </m:sub>
                                </m:sSub>
                              </m:e>
                            </m:nary>
                          </m:den>
                        </m:f>
                      </m:e>
                    </m:d>
                    <m:r>
                      <a:rPr lang="en-IN" sz="3200" i="1">
                        <a:effectLst/>
                        <a:latin typeface="Cambria Math"/>
                      </a:rPr>
                      <m:t>×</m:t>
                    </m:r>
                    <m:r>
                      <a:rPr lang="en-IN" sz="3200" i="1">
                        <a:effectLst/>
                        <a:latin typeface="Cambria Math"/>
                      </a:rPr>
                      <m:t>h</m:t>
                    </m:r>
                  </m:oMath>
                </a14:m>
                <a:endParaRPr lang="en-US" sz="3200" dirty="0">
                  <a:effectLst/>
                </a:endParaRPr>
              </a:p>
              <a:p>
                <a:pPr>
                  <a:buFont typeface="Arial" pitchFamily="34" charset="0"/>
                  <a:buChar char="•"/>
                </a:pPr>
                <a:r>
                  <a:rPr lang="en-US" sz="3200" dirty="0">
                    <a:effectLst/>
                  </a:rPr>
                  <a:t>With the assumption that the frequency of a class is centered at its mid point, called its class mark.</a:t>
                </a:r>
              </a:p>
              <a:p>
                <a:pPr>
                  <a:buFont typeface="Arial" pitchFamily="34" charset="0"/>
                  <a:buChar char="•"/>
                </a:pPr>
                <a:r>
                  <a:rPr lang="en-US" sz="3200" dirty="0">
                    <a:effectLst/>
                  </a:rPr>
                  <a:t>The mode of the group data can be found by using the formula :</a:t>
                </a:r>
              </a:p>
              <a:p>
                <a:pPr marL="0" indent="0">
                  <a:buNone/>
                </a:pPr>
                <a:r>
                  <a:rPr lang="en-IN" sz="3200" dirty="0">
                    <a:effectLst/>
                  </a:rPr>
                  <a:t>		Mode = </a:t>
                </a:r>
                <a:r>
                  <a:rPr lang="en-IN" sz="3200" i="1" dirty="0">
                    <a:effectLst/>
                  </a:rPr>
                  <a:t>l</a:t>
                </a:r>
                <a:r>
                  <a:rPr lang="en-IN" sz="3200" dirty="0">
                    <a:effectLst/>
                  </a:rPr>
                  <a:t>  +  </a:t>
                </a:r>
                <a14:m>
                  <m:oMath xmlns:m="http://schemas.openxmlformats.org/officeDocument/2006/math">
                    <m:d>
                      <m:dPr>
                        <m:begChr m:val="{"/>
                        <m:endChr m:val="}"/>
                        <m:ctrlPr>
                          <a:rPr lang="en-US" sz="3200" i="1">
                            <a:effectLst/>
                            <a:latin typeface="Cambria Math" panose="02040503050406030204" pitchFamily="18" charset="0"/>
                          </a:rPr>
                        </m:ctrlPr>
                      </m:dPr>
                      <m:e>
                        <m:f>
                          <m:fPr>
                            <m:ctrlPr>
                              <a:rPr lang="en-US" sz="3200" i="1">
                                <a:effectLst/>
                                <a:latin typeface="Cambria Math" panose="02040503050406030204" pitchFamily="18" charset="0"/>
                              </a:rPr>
                            </m:ctrlPr>
                          </m:fPr>
                          <m:num>
                            <m:sSub>
                              <m:sSubPr>
                                <m:ctrlPr>
                                  <a:rPr lang="en-US" sz="3200" i="1">
                                    <a:effectLst/>
                                    <a:latin typeface="Cambria Math" panose="02040503050406030204" pitchFamily="18" charset="0"/>
                                  </a:rPr>
                                </m:ctrlPr>
                              </m:sSubPr>
                              <m:e>
                                <m:r>
                                  <a:rPr lang="en-IN" sz="3200" i="1">
                                    <a:effectLst/>
                                    <a:latin typeface="Cambria Math"/>
                                  </a:rPr>
                                  <m:t>𝑓</m:t>
                                </m:r>
                              </m:e>
                              <m:sub>
                                <m:r>
                                  <a:rPr lang="en-IN" sz="3200" i="1">
                                    <a:effectLst/>
                                    <a:latin typeface="Cambria Math"/>
                                  </a:rPr>
                                  <m:t>1</m:t>
                                </m:r>
                              </m:sub>
                            </m:sSub>
                            <m:r>
                              <a:rPr lang="en-IN" sz="3200" i="1">
                                <a:effectLst/>
                                <a:latin typeface="Cambria Math"/>
                              </a:rPr>
                              <m:t>−</m:t>
                            </m:r>
                            <m:sSub>
                              <m:sSubPr>
                                <m:ctrlPr>
                                  <a:rPr lang="en-US" sz="3200" i="1">
                                    <a:effectLst/>
                                    <a:latin typeface="Cambria Math" panose="02040503050406030204" pitchFamily="18" charset="0"/>
                                  </a:rPr>
                                </m:ctrlPr>
                              </m:sSubPr>
                              <m:e>
                                <m:r>
                                  <a:rPr lang="en-IN" sz="3200" i="1">
                                    <a:effectLst/>
                                    <a:latin typeface="Cambria Math"/>
                                  </a:rPr>
                                  <m:t>𝑓</m:t>
                                </m:r>
                              </m:e>
                              <m:sub>
                                <m:r>
                                  <a:rPr lang="en-IN" sz="3200" i="1">
                                    <a:effectLst/>
                                    <a:latin typeface="Cambria Math"/>
                                  </a:rPr>
                                  <m:t>0</m:t>
                                </m:r>
                              </m:sub>
                            </m:sSub>
                          </m:num>
                          <m:den>
                            <m:r>
                              <a:rPr lang="en-IN" sz="3200" i="1">
                                <a:effectLst/>
                                <a:latin typeface="Cambria Math"/>
                              </a:rPr>
                              <m:t>2</m:t>
                            </m:r>
                            <m:sSub>
                              <m:sSubPr>
                                <m:ctrlPr>
                                  <a:rPr lang="en-US" sz="3200" i="1">
                                    <a:effectLst/>
                                    <a:latin typeface="Cambria Math" panose="02040503050406030204" pitchFamily="18" charset="0"/>
                                  </a:rPr>
                                </m:ctrlPr>
                              </m:sSubPr>
                              <m:e>
                                <m:r>
                                  <a:rPr lang="en-IN" sz="3200" i="1">
                                    <a:effectLst/>
                                    <a:latin typeface="Cambria Math"/>
                                  </a:rPr>
                                  <m:t>𝑓</m:t>
                                </m:r>
                              </m:e>
                              <m:sub>
                                <m:r>
                                  <a:rPr lang="en-IN" sz="3200" i="1">
                                    <a:effectLst/>
                                    <a:latin typeface="Cambria Math"/>
                                  </a:rPr>
                                  <m:t>1</m:t>
                                </m:r>
                              </m:sub>
                            </m:sSub>
                            <m:r>
                              <a:rPr lang="en-IN" sz="3200" i="1">
                                <a:effectLst/>
                                <a:latin typeface="Cambria Math"/>
                              </a:rPr>
                              <m:t>−</m:t>
                            </m:r>
                            <m:sSub>
                              <m:sSubPr>
                                <m:ctrlPr>
                                  <a:rPr lang="en-US" sz="3200" i="1">
                                    <a:effectLst/>
                                    <a:latin typeface="Cambria Math" panose="02040503050406030204" pitchFamily="18" charset="0"/>
                                  </a:rPr>
                                </m:ctrlPr>
                              </m:sSubPr>
                              <m:e>
                                <m:r>
                                  <a:rPr lang="en-IN" sz="3200" i="1">
                                    <a:effectLst/>
                                    <a:latin typeface="Cambria Math"/>
                                  </a:rPr>
                                  <m:t>𝑓</m:t>
                                </m:r>
                              </m:e>
                              <m:sub>
                                <m:r>
                                  <a:rPr lang="en-IN" sz="3200" i="1">
                                    <a:effectLst/>
                                    <a:latin typeface="Cambria Math"/>
                                  </a:rPr>
                                  <m:t>0</m:t>
                                </m:r>
                              </m:sub>
                            </m:sSub>
                            <m:r>
                              <a:rPr lang="en-IN" sz="3200" i="1">
                                <a:effectLst/>
                                <a:latin typeface="Cambria Math"/>
                              </a:rPr>
                              <m:t>−</m:t>
                            </m:r>
                            <m:sSub>
                              <m:sSubPr>
                                <m:ctrlPr>
                                  <a:rPr lang="en-US" sz="3200" i="1">
                                    <a:effectLst/>
                                    <a:latin typeface="Cambria Math" panose="02040503050406030204" pitchFamily="18" charset="0"/>
                                  </a:rPr>
                                </m:ctrlPr>
                              </m:sSubPr>
                              <m:e>
                                <m:r>
                                  <a:rPr lang="en-IN" sz="3200" i="1">
                                    <a:effectLst/>
                                    <a:latin typeface="Cambria Math"/>
                                  </a:rPr>
                                  <m:t>𝑓</m:t>
                                </m:r>
                              </m:e>
                              <m:sub>
                                <m:r>
                                  <a:rPr lang="en-IN" sz="3200" i="1">
                                    <a:effectLst/>
                                    <a:latin typeface="Cambria Math"/>
                                  </a:rPr>
                                  <m:t>2</m:t>
                                </m:r>
                              </m:sub>
                            </m:sSub>
                          </m:den>
                        </m:f>
                      </m:e>
                    </m:d>
                    <m:r>
                      <a:rPr lang="en-IN" sz="3200" i="1">
                        <a:effectLst/>
                        <a:latin typeface="Cambria Math"/>
                      </a:rPr>
                      <m:t>×</m:t>
                    </m:r>
                    <m:r>
                      <a:rPr lang="en-IN" sz="3200" i="1">
                        <a:effectLst/>
                        <a:latin typeface="Cambria Math"/>
                      </a:rPr>
                      <m:t>h</m:t>
                    </m:r>
                  </m:oMath>
                </a14:m>
                <a:r>
                  <a:rPr lang="en-US" sz="3200" dirty="0">
                    <a:effectLst/>
                  </a:rPr>
                  <a:t> , where symbols have their usual meaning .</a:t>
                </a:r>
              </a:p>
              <a:p>
                <a:pPr>
                  <a:buFont typeface="Arial" pitchFamily="34" charset="0"/>
                  <a:buChar char="•"/>
                </a:pPr>
                <a:r>
                  <a:rPr lang="en-US" sz="3200" dirty="0">
                    <a:effectLst/>
                  </a:rPr>
                  <a:t>The cumulative frequency of a class is the frequency obtained by adding the frequencies of all classes preceding the given class.</a:t>
                </a:r>
              </a:p>
              <a:p>
                <a:pPr>
                  <a:buFont typeface="Arial" pitchFamily="34" charset="0"/>
                  <a:buChar char="•"/>
                </a:pPr>
                <a:r>
                  <a:rPr lang="en-US" sz="3200" dirty="0">
                    <a:effectLst/>
                  </a:rPr>
                  <a:t>The median of a grouped data is found by the formula:</a:t>
                </a:r>
              </a:p>
              <a:p>
                <a:pPr marL="0" indent="0">
                  <a:buNone/>
                </a:pPr>
                <a:r>
                  <a:rPr lang="en-IN" sz="3200" dirty="0">
                    <a:effectLst/>
                  </a:rPr>
                  <a:t>			Median =</a:t>
                </a:r>
                <a14:m>
                  <m:oMath xmlns:m="http://schemas.openxmlformats.org/officeDocument/2006/math">
                    <m:r>
                      <a:rPr lang="en-IN" sz="3200" i="1">
                        <a:effectLst/>
                        <a:latin typeface="Cambria Math"/>
                      </a:rPr>
                      <m:t> </m:t>
                    </m:r>
                    <m:r>
                      <a:rPr lang="en-IN" sz="3200" i="1">
                        <a:effectLst/>
                        <a:latin typeface="Cambria Math"/>
                      </a:rPr>
                      <m:t>𝑙</m:t>
                    </m:r>
                  </m:oMath>
                </a14:m>
                <a:r>
                  <a:rPr lang="en-IN" sz="3200" dirty="0">
                    <a:effectLst/>
                  </a:rPr>
                  <a:t> +  </a:t>
                </a:r>
                <a14:m>
                  <m:oMath xmlns:m="http://schemas.openxmlformats.org/officeDocument/2006/math">
                    <m:d>
                      <m:dPr>
                        <m:begChr m:val="["/>
                        <m:endChr m:val="]"/>
                        <m:ctrlPr>
                          <a:rPr lang="en-US" sz="3200" i="1">
                            <a:effectLst/>
                            <a:latin typeface="Cambria Math" panose="02040503050406030204" pitchFamily="18" charset="0"/>
                          </a:rPr>
                        </m:ctrlPr>
                      </m:dPr>
                      <m:e>
                        <m:f>
                          <m:fPr>
                            <m:ctrlPr>
                              <a:rPr lang="en-US" sz="3200" i="1">
                                <a:effectLst/>
                                <a:latin typeface="Cambria Math" panose="02040503050406030204" pitchFamily="18" charset="0"/>
                              </a:rPr>
                            </m:ctrlPr>
                          </m:fPr>
                          <m:num>
                            <m:f>
                              <m:fPr>
                                <m:ctrlPr>
                                  <a:rPr lang="en-US" sz="3200" i="1">
                                    <a:effectLst/>
                                    <a:latin typeface="Cambria Math" panose="02040503050406030204" pitchFamily="18" charset="0"/>
                                  </a:rPr>
                                </m:ctrlPr>
                              </m:fPr>
                              <m:num>
                                <m:r>
                                  <a:rPr lang="en-IN" sz="3200" i="1">
                                    <a:effectLst/>
                                    <a:latin typeface="Cambria Math"/>
                                  </a:rPr>
                                  <m:t>𝑛</m:t>
                                </m:r>
                              </m:num>
                              <m:den>
                                <m:r>
                                  <a:rPr lang="en-IN" sz="3200" i="1">
                                    <a:effectLst/>
                                    <a:latin typeface="Cambria Math"/>
                                  </a:rPr>
                                  <m:t>2</m:t>
                                </m:r>
                              </m:den>
                            </m:f>
                            <m:r>
                              <a:rPr lang="en-IN" sz="3200" i="1">
                                <a:effectLst/>
                                <a:latin typeface="Cambria Math"/>
                              </a:rPr>
                              <m:t>−</m:t>
                            </m:r>
                            <m:r>
                              <a:rPr lang="en-IN" sz="3200" i="1">
                                <a:effectLst/>
                                <a:latin typeface="Cambria Math"/>
                              </a:rPr>
                              <m:t>𝑐𝑓</m:t>
                            </m:r>
                          </m:num>
                          <m:den>
                            <m:r>
                              <a:rPr lang="en-IN" sz="3200" i="1">
                                <a:effectLst/>
                                <a:latin typeface="Cambria Math"/>
                              </a:rPr>
                              <m:t>𝑓</m:t>
                            </m:r>
                          </m:den>
                        </m:f>
                      </m:e>
                    </m:d>
                    <m:r>
                      <a:rPr lang="en-IN" sz="3200" i="1">
                        <a:effectLst/>
                        <a:latin typeface="Cambria Math"/>
                      </a:rPr>
                      <m:t>×</m:t>
                    </m:r>
                    <m:r>
                      <a:rPr lang="en-IN" sz="3200" i="1">
                        <a:effectLst/>
                        <a:latin typeface="Cambria Math"/>
                      </a:rPr>
                      <m:t>h</m:t>
                    </m:r>
                  </m:oMath>
                </a14:m>
                <a:r>
                  <a:rPr lang="en-US" sz="3200" dirty="0">
                    <a:effectLst/>
                  </a:rPr>
                  <a:t>, where symbols have their usual meaning. </a:t>
                </a:r>
              </a:p>
              <a:p>
                <a:pPr>
                  <a:lnSpc>
                    <a:spcPct val="120000"/>
                  </a:lnSpc>
                  <a:buFont typeface="Arial" pitchFamily="34" charset="0"/>
                  <a:buChar char="•"/>
                </a:pPr>
                <a:r>
                  <a:rPr lang="en-US" sz="3200" dirty="0">
                    <a:effectLst/>
                  </a:rPr>
                  <a:t>Representing a cumulative frequency distribution graphically as a cumulative curve , or an </a:t>
                </a:r>
                <a:r>
                  <a:rPr lang="en-US" sz="3200" dirty="0" err="1">
                    <a:effectLst/>
                  </a:rPr>
                  <a:t>ogive</a:t>
                </a:r>
                <a:r>
                  <a:rPr lang="en-US" sz="3200" dirty="0">
                    <a:effectLst/>
                  </a:rPr>
                  <a:t> of less than type and of more than type.</a:t>
                </a:r>
              </a:p>
              <a:p>
                <a:pPr>
                  <a:lnSpc>
                    <a:spcPct val="120000"/>
                  </a:lnSpc>
                  <a:buFont typeface="Arial" pitchFamily="34" charset="0"/>
                  <a:buChar char="•"/>
                </a:pPr>
                <a:r>
                  <a:rPr lang="en-US" sz="3200" dirty="0">
                    <a:effectLst/>
                  </a:rPr>
                  <a:t>The median grouped data can be obtained graphically as the x coordinate of the point of intersection of the two </a:t>
                </a:r>
                <a:r>
                  <a:rPr lang="en-US" sz="3200" dirty="0" err="1">
                    <a:effectLst/>
                  </a:rPr>
                  <a:t>ogives</a:t>
                </a:r>
                <a:r>
                  <a:rPr lang="en-US" sz="3200" dirty="0">
                    <a:effectLst/>
                  </a:rPr>
                  <a:t> for a data.</a:t>
                </a:r>
              </a:p>
            </p:txBody>
          </p:sp>
        </mc:Choice>
        <mc:Fallback>
          <p:sp>
            <p:nvSpPr>
              <p:cNvPr id="3" name="Content Placeholder 2"/>
              <p:cNvSpPr>
                <a:spLocks noGrp="1" noRot="1" noChangeAspect="1" noMove="1" noResize="1" noEditPoints="1" noAdjustHandles="1" noChangeArrowheads="1" noChangeShapeType="1" noTextEdit="1"/>
              </p:cNvSpPr>
              <p:nvPr>
                <p:ph sz="quarter" idx="1"/>
              </p:nvPr>
            </p:nvSpPr>
            <p:spPr>
              <a:xfrm>
                <a:off x="179512" y="116632"/>
                <a:ext cx="8712968" cy="6741368"/>
              </a:xfrm>
              <a:blipFill rotWithShape="1">
                <a:blip r:embed="rId2"/>
                <a:stretch>
                  <a:fillRect l="-559" r="-979"/>
                </a:stretch>
              </a:blipFill>
            </p:spPr>
            <p:txBody>
              <a:bodyPr/>
              <a:lstStyle/>
              <a:p>
                <a:r>
                  <a:rPr lang="en-US">
                    <a:noFill/>
                  </a:rPr>
                  <a:t> </a:t>
                </a:r>
              </a:p>
            </p:txBody>
          </p:sp>
        </mc:Fallback>
      </mc:AlternateContent>
      <p:pic>
        <p:nvPicPr>
          <p:cNvPr id="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7503" y="5152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58961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07504" y="116632"/>
            <a:ext cx="8856984" cy="6552728"/>
          </a:xfrm>
        </p:spPr>
        <p:txBody>
          <a:bodyPr>
            <a:normAutofit/>
          </a:bodyPr>
          <a:lstStyle/>
          <a:p>
            <a:pPr marL="0" indent="0" algn="ctr">
              <a:buNone/>
            </a:pPr>
            <a:r>
              <a:rPr lang="en-US" sz="3200" b="1" dirty="0">
                <a:solidFill>
                  <a:srgbClr val="FF0000"/>
                </a:solidFill>
                <a:effectLst>
                  <a:outerShdw blurRad="38100" dist="38100" dir="2700000" algn="tl">
                    <a:srgbClr val="000000">
                      <a:alpha val="43137"/>
                    </a:srgbClr>
                  </a:outerShdw>
                </a:effectLst>
              </a:rPr>
              <a:t>		CONCEPT MAPPING OF THE TOPIC : STATISTICS</a:t>
            </a:r>
          </a:p>
          <a:p>
            <a:pPr marL="0" indent="0">
              <a:buNone/>
            </a:pPr>
            <a:endParaRPr lang="en-US" sz="3200" b="1" dirty="0">
              <a:effectLst>
                <a:outerShdw blurRad="38100" dist="38100" dir="2700000" algn="tl">
                  <a:srgbClr val="000000">
                    <a:alpha val="43137"/>
                  </a:srgbClr>
                </a:outerShdw>
              </a:effectLst>
            </a:endParaRPr>
          </a:p>
        </p:txBody>
      </p:sp>
      <p:pic>
        <p:nvPicPr>
          <p:cNvPr id="4" name="Picture 2" descr="C:\Users\guduli\Desktop\math material\STD X STATISTICS\Screenshot_20200430-030847_2.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85800" y="1030221"/>
            <a:ext cx="8350696" cy="556713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49613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12788" y="188913"/>
            <a:ext cx="8431212" cy="6897687"/>
          </a:xfrm>
          <a:noFill/>
        </p:spPr>
        <p:txBody>
          <a:bodyPr>
            <a:normAutofit fontScale="90000"/>
          </a:bodyPr>
          <a:lstStyle/>
          <a:p>
            <a:r>
              <a:rPr lang="en-US" sz="3200" dirty="0">
                <a:effectLst>
                  <a:outerShdw blurRad="38100" dist="38100" dir="2700000" algn="tl">
                    <a:srgbClr val="000000">
                      <a:alpha val="43137"/>
                    </a:srgbClr>
                  </a:outerShdw>
                </a:effectLst>
                <a:latin typeface="Perpetua" pitchFamily="18" charset="0"/>
              </a:rPr>
              <a:t>                              </a:t>
            </a:r>
            <a:r>
              <a:rPr lang="en-US" sz="3200" b="1" dirty="0">
                <a:solidFill>
                  <a:srgbClr val="FF0000"/>
                </a:solidFill>
                <a:effectLst>
                  <a:outerShdw blurRad="38100" dist="38100" dir="2700000" algn="tl">
                    <a:srgbClr val="000000">
                      <a:alpha val="43137"/>
                    </a:srgbClr>
                  </a:outerShdw>
                </a:effectLst>
                <a:latin typeface="Perpetua" pitchFamily="18" charset="0"/>
              </a:rPr>
              <a:t>INTRODUCTION</a:t>
            </a:r>
            <a:r>
              <a:rPr lang="en-US" sz="3200" dirty="0">
                <a:effectLst>
                  <a:outerShdw blurRad="38100" dist="38100" dir="2700000" algn="tl">
                    <a:srgbClr val="000000">
                      <a:alpha val="43137"/>
                    </a:srgbClr>
                  </a:outerShdw>
                </a:effectLst>
                <a:latin typeface="Perpetua" pitchFamily="18" charset="0"/>
              </a:rPr>
              <a:t/>
            </a:r>
            <a:br>
              <a:rPr lang="en-US" sz="3200" dirty="0">
                <a:effectLst>
                  <a:outerShdw blurRad="38100" dist="38100" dir="2700000" algn="tl">
                    <a:srgbClr val="000000">
                      <a:alpha val="43137"/>
                    </a:srgbClr>
                  </a:outerShdw>
                </a:effectLst>
                <a:latin typeface="Perpetua" pitchFamily="18" charset="0"/>
              </a:rPr>
            </a:br>
            <a:r>
              <a:rPr lang="en-US" sz="3200" dirty="0">
                <a:effectLst>
                  <a:outerShdw blurRad="38100" dist="38100" dir="2700000" algn="tl">
                    <a:srgbClr val="000000">
                      <a:alpha val="43137"/>
                    </a:srgbClr>
                  </a:outerShdw>
                </a:effectLst>
                <a:latin typeface="Perpetua" pitchFamily="18" charset="0"/>
              </a:rPr>
              <a:t>	</a:t>
            </a:r>
            <a:r>
              <a:rPr lang="en-US" sz="2900" dirty="0">
                <a:solidFill>
                  <a:schemeClr val="tx1"/>
                </a:solidFill>
                <a:latin typeface="Perpetua" pitchFamily="18" charset="0"/>
              </a:rPr>
              <a:t>In the previous year we learnt about the ungrouped data , its presentation and central tendencies ,now this year we will proceed to find the central tendencies of grouped data with various methods</a:t>
            </a:r>
            <a:r>
              <a:rPr lang="en-US" sz="2900" dirty="0">
                <a:solidFill>
                  <a:schemeClr val="tx1"/>
                </a:solidFill>
                <a:effectLst>
                  <a:outerShdw blurRad="38100" dist="38100" dir="2700000" algn="tl">
                    <a:srgbClr val="000000">
                      <a:alpha val="43137"/>
                    </a:srgbClr>
                  </a:outerShdw>
                </a:effectLst>
                <a:latin typeface="Perpetua" pitchFamily="18" charset="0"/>
              </a:rPr>
              <a:t>.</a:t>
            </a:r>
            <a:br>
              <a:rPr lang="en-US" sz="2900" dirty="0">
                <a:solidFill>
                  <a:schemeClr val="tx1"/>
                </a:solidFill>
                <a:effectLst>
                  <a:outerShdw blurRad="38100" dist="38100" dir="2700000" algn="tl">
                    <a:srgbClr val="000000">
                      <a:alpha val="43137"/>
                    </a:srgbClr>
                  </a:outerShdw>
                </a:effectLst>
                <a:latin typeface="Perpetua" pitchFamily="18" charset="0"/>
              </a:rPr>
            </a:br>
            <a:r>
              <a:rPr lang="en-US" sz="2900" dirty="0">
                <a:solidFill>
                  <a:schemeClr val="tx1"/>
                </a:solidFill>
                <a:effectLst>
                  <a:outerShdw blurRad="38100" dist="38100" dir="2700000" algn="tl">
                    <a:srgbClr val="000000">
                      <a:alpha val="43137"/>
                    </a:srgbClr>
                  </a:outerShdw>
                </a:effectLst>
                <a:latin typeface="Perpetua" pitchFamily="18" charset="0"/>
              </a:rPr>
              <a:t/>
            </a:r>
            <a:br>
              <a:rPr lang="en-US" sz="2900" dirty="0">
                <a:solidFill>
                  <a:schemeClr val="tx1"/>
                </a:solidFill>
                <a:effectLst>
                  <a:outerShdw blurRad="38100" dist="38100" dir="2700000" algn="tl">
                    <a:srgbClr val="000000">
                      <a:alpha val="43137"/>
                    </a:srgbClr>
                  </a:outerShdw>
                </a:effectLst>
                <a:latin typeface="Perpetua" pitchFamily="18" charset="0"/>
              </a:rPr>
            </a:br>
            <a:r>
              <a:rPr lang="en-US" sz="2900" dirty="0">
                <a:solidFill>
                  <a:schemeClr val="tx1"/>
                </a:solidFill>
                <a:latin typeface="+mn-lt"/>
              </a:rPr>
              <a:t>In this regard we will discuss about various methods of finding mean of a grouped data such as </a:t>
            </a:r>
            <a:r>
              <a:rPr lang="en-US" sz="2900" b="1" dirty="0">
                <a:solidFill>
                  <a:schemeClr val="tx1"/>
                </a:solidFill>
                <a:latin typeface="+mn-lt"/>
              </a:rPr>
              <a:t>Direct method</a:t>
            </a:r>
            <a:r>
              <a:rPr lang="en-US" sz="2900" dirty="0">
                <a:solidFill>
                  <a:schemeClr val="tx1"/>
                </a:solidFill>
                <a:latin typeface="+mn-lt"/>
              </a:rPr>
              <a:t>, </a:t>
            </a:r>
            <a:r>
              <a:rPr lang="en-US" sz="2900" b="1" dirty="0">
                <a:solidFill>
                  <a:schemeClr val="tx1"/>
                </a:solidFill>
                <a:latin typeface="+mn-lt"/>
              </a:rPr>
              <a:t>Assumed Mean method , and Step Deviation method</a:t>
            </a:r>
            <a:r>
              <a:rPr lang="en-US" sz="2900" dirty="0">
                <a:solidFill>
                  <a:schemeClr val="tx1"/>
                </a:solidFill>
                <a:latin typeface="+mn-lt"/>
              </a:rPr>
              <a:t>;</a:t>
            </a:r>
            <a:br>
              <a:rPr lang="en-US" sz="2900" dirty="0">
                <a:solidFill>
                  <a:schemeClr val="tx1"/>
                </a:solidFill>
                <a:latin typeface="+mn-lt"/>
              </a:rPr>
            </a:br>
            <a:r>
              <a:rPr lang="en-US" sz="2900" dirty="0">
                <a:solidFill>
                  <a:schemeClr val="tx1"/>
                </a:solidFill>
                <a:latin typeface="+mn-lt"/>
              </a:rPr>
              <a:t/>
            </a:r>
            <a:br>
              <a:rPr lang="en-US" sz="2900" dirty="0">
                <a:solidFill>
                  <a:schemeClr val="tx1"/>
                </a:solidFill>
                <a:latin typeface="+mn-lt"/>
              </a:rPr>
            </a:br>
            <a:r>
              <a:rPr lang="en-US" sz="2900" dirty="0">
                <a:solidFill>
                  <a:schemeClr val="tx1"/>
                </a:solidFill>
                <a:latin typeface="+mn-lt"/>
              </a:rPr>
              <a:t>Various methods of finding </a:t>
            </a:r>
            <a:r>
              <a:rPr lang="en-US" sz="2900" b="1" dirty="0">
                <a:solidFill>
                  <a:schemeClr val="tx1"/>
                </a:solidFill>
                <a:latin typeface="+mn-lt"/>
              </a:rPr>
              <a:t>median</a:t>
            </a:r>
            <a:r>
              <a:rPr lang="en-US" sz="2900" dirty="0">
                <a:solidFill>
                  <a:schemeClr val="tx1"/>
                </a:solidFill>
                <a:latin typeface="+mn-lt"/>
              </a:rPr>
              <a:t> of a grouped data such as from formula and from cumulative frequency curves or </a:t>
            </a:r>
            <a:r>
              <a:rPr lang="en-US" sz="2900" b="1" dirty="0" err="1">
                <a:solidFill>
                  <a:schemeClr val="tx1"/>
                </a:solidFill>
                <a:latin typeface="+mn-lt"/>
              </a:rPr>
              <a:t>Ogives</a:t>
            </a:r>
            <a:r>
              <a:rPr lang="en-US" sz="2900" b="1" dirty="0">
                <a:solidFill>
                  <a:schemeClr val="tx1"/>
                </a:solidFill>
                <a:latin typeface="+mn-lt"/>
              </a:rPr>
              <a:t>.</a:t>
            </a:r>
            <a:br>
              <a:rPr lang="en-US" sz="2900" b="1" dirty="0">
                <a:solidFill>
                  <a:schemeClr val="tx1"/>
                </a:solidFill>
                <a:latin typeface="+mn-lt"/>
              </a:rPr>
            </a:br>
            <a:r>
              <a:rPr lang="en-US" sz="2900" b="1" dirty="0">
                <a:latin typeface="+mn-lt"/>
              </a:rPr>
              <a:t/>
            </a:r>
            <a:br>
              <a:rPr lang="en-US" sz="2900" b="1" dirty="0">
                <a:latin typeface="+mn-lt"/>
              </a:rPr>
            </a:br>
            <a:r>
              <a:rPr lang="en-US" sz="2900" dirty="0">
                <a:latin typeface="+mn-lt"/>
              </a:rPr>
              <a:t>Finding </a:t>
            </a:r>
            <a:r>
              <a:rPr lang="en-US" sz="2900" b="1" dirty="0">
                <a:latin typeface="+mn-lt"/>
              </a:rPr>
              <a:t>mode</a:t>
            </a:r>
            <a:r>
              <a:rPr lang="en-US" sz="2900" dirty="0">
                <a:latin typeface="+mn-lt"/>
              </a:rPr>
              <a:t> of a grouped frequency distribution;</a:t>
            </a:r>
            <a:br>
              <a:rPr lang="en-US" sz="2900" dirty="0">
                <a:latin typeface="+mn-lt"/>
              </a:rPr>
            </a:br>
            <a:r>
              <a:rPr lang="en-US" sz="2900" dirty="0">
                <a:latin typeface="+mn-lt"/>
              </a:rPr>
              <a:t/>
            </a:r>
            <a:br>
              <a:rPr lang="en-US" sz="2900" dirty="0">
                <a:latin typeface="+mn-lt"/>
              </a:rPr>
            </a:br>
            <a:r>
              <a:rPr lang="en-US" sz="2900" dirty="0">
                <a:latin typeface="+mn-lt"/>
              </a:rPr>
              <a:t>Finding </a:t>
            </a:r>
            <a:r>
              <a:rPr lang="en-US" sz="2900" b="1" dirty="0">
                <a:latin typeface="+mn-lt"/>
              </a:rPr>
              <a:t>missing frequency </a:t>
            </a:r>
            <a:r>
              <a:rPr lang="en-US" sz="2900" dirty="0">
                <a:latin typeface="+mn-lt"/>
              </a:rPr>
              <a:t>of a class when the median or mean of that data is given.</a:t>
            </a:r>
            <a:r>
              <a:rPr lang="en-US" sz="3200" dirty="0">
                <a:latin typeface="+mn-lt"/>
              </a:rPr>
              <a:t/>
            </a:r>
            <a:br>
              <a:rPr lang="en-US" sz="3200" dirty="0">
                <a:latin typeface="+mn-lt"/>
              </a:rPr>
            </a:br>
            <a:endParaRPr lang="en-US" sz="3200" dirty="0">
              <a:latin typeface="+mn-lt"/>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7503" y="5152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745591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79512" y="116632"/>
            <a:ext cx="8856984" cy="6552728"/>
          </a:xfrm>
          <a:noFill/>
        </p:spPr>
        <p:txBody>
          <a:bodyPr/>
          <a:lstStyle/>
          <a:p>
            <a:pPr marL="0" indent="0" algn="ctr">
              <a:buNone/>
            </a:pPr>
            <a:endParaRPr lang="en-US" sz="3200" b="1" dirty="0">
              <a:solidFill>
                <a:srgbClr val="FF0000"/>
              </a:solidFill>
              <a:effectLst>
                <a:outerShdw blurRad="38100" dist="38100" dir="2700000" algn="tl">
                  <a:srgbClr val="000000">
                    <a:alpha val="43137"/>
                  </a:srgbClr>
                </a:outerShdw>
              </a:effectLst>
            </a:endParaRPr>
          </a:p>
          <a:p>
            <a:pPr marL="0" indent="0" algn="ctr">
              <a:buNone/>
            </a:pPr>
            <a:endParaRPr lang="en-US" sz="3200" b="1" dirty="0">
              <a:solidFill>
                <a:srgbClr val="FF0000"/>
              </a:solidFill>
              <a:effectLst>
                <a:outerShdw blurRad="38100" dist="38100" dir="2700000" algn="tl">
                  <a:srgbClr val="000000">
                    <a:alpha val="43137"/>
                  </a:srgbClr>
                </a:outerShdw>
              </a:effectLst>
            </a:endParaRPr>
          </a:p>
          <a:p>
            <a:pPr marL="0" indent="0" algn="ctr">
              <a:buNone/>
            </a:pPr>
            <a:r>
              <a:rPr lang="en-US" sz="3200" b="1" dirty="0">
                <a:solidFill>
                  <a:srgbClr val="FF0000"/>
                </a:solidFill>
                <a:effectLst>
                  <a:outerShdw blurRad="38100" dist="38100" dir="2700000" algn="tl">
                    <a:srgbClr val="000000">
                      <a:alpha val="43137"/>
                    </a:srgbClr>
                  </a:outerShdw>
                </a:effectLst>
              </a:rPr>
              <a:t>WORKSHEETS LINK FOR TEST OF DIFFERENT LEVEL</a:t>
            </a:r>
          </a:p>
          <a:p>
            <a:pPr algn="ctr"/>
            <a:endParaRPr lang="en-US" dirty="0"/>
          </a:p>
          <a:p>
            <a:pPr algn="ctr"/>
            <a:endParaRPr lang="en-US" dirty="0"/>
          </a:p>
          <a:p>
            <a:pPr algn="ctr"/>
            <a:r>
              <a:rPr lang="en-US" sz="3600" dirty="0">
                <a:effectLst>
                  <a:outerShdw blurRad="38100" dist="38100" dir="2700000" algn="tl">
                    <a:srgbClr val="000000">
                      <a:alpha val="43137"/>
                    </a:srgbClr>
                  </a:outerShdw>
                </a:effectLst>
                <a:hlinkClick r:id="rId2" action="ppaction://hlinkfile"/>
              </a:rPr>
              <a:t>BASIC LEVEL</a:t>
            </a:r>
            <a:endParaRPr lang="en-US" sz="3600" dirty="0">
              <a:effectLst>
                <a:outerShdw blurRad="38100" dist="38100" dir="2700000" algn="tl">
                  <a:srgbClr val="000000">
                    <a:alpha val="43137"/>
                  </a:srgbClr>
                </a:outerShdw>
              </a:effectLst>
            </a:endParaRPr>
          </a:p>
          <a:p>
            <a:pPr algn="ctr"/>
            <a:r>
              <a:rPr lang="en-US" sz="3600" dirty="0">
                <a:effectLst>
                  <a:outerShdw blurRad="38100" dist="38100" dir="2700000" algn="tl">
                    <a:srgbClr val="000000">
                      <a:alpha val="43137"/>
                    </a:srgbClr>
                  </a:outerShdw>
                </a:effectLst>
                <a:hlinkClick r:id="rId3" action="ppaction://hlinkfile"/>
              </a:rPr>
              <a:t>STANDARD LEVEL</a:t>
            </a:r>
            <a:endParaRPr lang="en-US" sz="3600" dirty="0">
              <a:effectLst>
                <a:outerShdw blurRad="38100" dist="38100" dir="2700000" algn="tl">
                  <a:srgbClr val="000000">
                    <a:alpha val="43137"/>
                  </a:srgbClr>
                </a:outerShdw>
              </a:effectLst>
            </a:endParaRPr>
          </a:p>
          <a:p>
            <a:pPr algn="ctr"/>
            <a:r>
              <a:rPr lang="en-US" sz="3600" dirty="0">
                <a:effectLst>
                  <a:outerShdw blurRad="38100" dist="38100" dir="2700000" algn="tl">
                    <a:srgbClr val="000000">
                      <a:alpha val="43137"/>
                    </a:srgbClr>
                  </a:outerShdw>
                </a:effectLst>
                <a:hlinkClick r:id="rId4" action="ppaction://hlinkfile"/>
              </a:rPr>
              <a:t>ADVANCED LEVEL</a:t>
            </a:r>
            <a:endParaRPr lang="en-US" sz="3600" dirty="0">
              <a:effectLst>
                <a:outerShdw blurRad="38100" dist="38100" dir="2700000" algn="tl">
                  <a:srgbClr val="000000">
                    <a:alpha val="43137"/>
                  </a:srgbClr>
                </a:outerShdw>
              </a:effectLst>
            </a:endParaRPr>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07503" y="5152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333205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79512" y="116632"/>
            <a:ext cx="8856984" cy="6480720"/>
          </a:xfrm>
          <a:noFill/>
        </p:spPr>
        <p:txBody>
          <a:bodyP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indent="0">
              <a:buNone/>
            </a:pPr>
            <a:endParaRPr lang="en-US" sz="115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marL="0" indent="0">
              <a:buNone/>
            </a:pPr>
            <a:r>
              <a:rPr lang="en-US" sz="115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THANK  YOU</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7503" y="5152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39814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noRot="1" noChangeAspect="1" noMove="1" noResize="1" noEditPoints="1" noAdjustHandles="1" noChangeArrowheads="1" noChangeShapeType="1" noTextEdit="1"/>
          </p:cNvSpPr>
          <p:nvPr>
            <p:ph sz="quarter" idx="1"/>
          </p:nvPr>
        </p:nvSpPr>
        <p:spPr>
          <a:xfrm>
            <a:off x="179512" y="0"/>
            <a:ext cx="8784976" cy="6669360"/>
          </a:xfrm>
          <a:blipFill rotWithShape="1">
            <a:blip r:embed="rId2"/>
            <a:stretch>
              <a:fillRect l="-832" r="-1526"/>
            </a:stretch>
          </a:blipFill>
        </p:spPr>
        <p:txBody>
          <a:bodyPr/>
          <a:lstStyle/>
          <a:p>
            <a:r>
              <a:rPr lang="en-US"/>
              <a:t> </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7503" y="5152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99114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noRot="1" noChangeAspect="1" noMove="1" noResize="1" noEditPoints="1" noAdjustHandles="1" noChangeArrowheads="1" noChangeShapeType="1" noTextEdit="1"/>
          </p:cNvSpPr>
          <p:nvPr>
            <p:ph sz="quarter" idx="1"/>
          </p:nvPr>
        </p:nvSpPr>
        <p:spPr>
          <a:xfrm>
            <a:off x="152400" y="152400"/>
            <a:ext cx="8839200" cy="6705600"/>
          </a:xfrm>
          <a:blipFill rotWithShape="1">
            <a:blip r:embed="rId2"/>
            <a:stretch>
              <a:fillRect l="-1172" t="-727" r="-828"/>
            </a:stretch>
          </a:blipFill>
        </p:spPr>
        <p:txBody>
          <a:bodyPr/>
          <a:lstStyle/>
          <a:p>
            <a:r>
              <a:rPr lang="en-US"/>
              <a:t> </a:t>
            </a:r>
          </a:p>
        </p:txBody>
      </p:sp>
      <mc:AlternateContent xmlns:mc="http://schemas.openxmlformats.org/markup-compatibility/2006">
        <mc:Choice xmlns:a14="http://schemas.microsoft.com/office/drawing/2010/main" xmlns="" Requires="a14">
          <p:graphicFrame>
            <p:nvGraphicFramePr>
              <p:cNvPr id="10" name="Table 9"/>
              <p:cNvGraphicFramePr>
                <a:graphicFrameLocks noGrp="1"/>
              </p:cNvGraphicFramePr>
              <p:nvPr>
                <p:extLst>
                  <p:ext uri="{D42A27DB-BD31-4B8C-83A1-F6EECF244321}">
                    <p14:modId xmlns:p14="http://schemas.microsoft.com/office/powerpoint/2010/main" val="1270434043"/>
                  </p:ext>
                </p:extLst>
              </p:nvPr>
            </p:nvGraphicFramePr>
            <p:xfrm>
              <a:off x="395536" y="2276872"/>
              <a:ext cx="8229600" cy="593164"/>
            </p:xfrm>
            <a:graphic>
              <a:graphicData uri="http://schemas.openxmlformats.org/drawingml/2006/table">
                <a:tbl>
                  <a:tblPr firstRow="1" firstCol="1" bandRow="1">
                    <a:tableStyleId>{5C22544A-7EE6-4342-B048-85BDC9FD1C3A}</a:tableStyleId>
                  </a:tblPr>
                  <a:tblGrid>
                    <a:gridCol w="2016996">
                      <a:extLst>
                        <a:ext uri="{9D8B030D-6E8A-4147-A177-3AD203B41FA5}">
                          <a16:colId xmlns:a16="http://schemas.microsoft.com/office/drawing/2014/main" val="20000"/>
                        </a:ext>
                      </a:extLst>
                    </a:gridCol>
                    <a:gridCol w="461752">
                      <a:extLst>
                        <a:ext uri="{9D8B030D-6E8A-4147-A177-3AD203B41FA5}">
                          <a16:colId xmlns:a16="http://schemas.microsoft.com/office/drawing/2014/main" val="20001"/>
                        </a:ext>
                      </a:extLst>
                    </a:gridCol>
                    <a:gridCol w="461752">
                      <a:extLst>
                        <a:ext uri="{9D8B030D-6E8A-4147-A177-3AD203B41FA5}">
                          <a16:colId xmlns:a16="http://schemas.microsoft.com/office/drawing/2014/main" val="20002"/>
                        </a:ext>
                      </a:extLst>
                    </a:gridCol>
                    <a:gridCol w="461752">
                      <a:extLst>
                        <a:ext uri="{9D8B030D-6E8A-4147-A177-3AD203B41FA5}">
                          <a16:colId xmlns:a16="http://schemas.microsoft.com/office/drawing/2014/main" val="20003"/>
                        </a:ext>
                      </a:extLst>
                    </a:gridCol>
                    <a:gridCol w="461752">
                      <a:extLst>
                        <a:ext uri="{9D8B030D-6E8A-4147-A177-3AD203B41FA5}">
                          <a16:colId xmlns:a16="http://schemas.microsoft.com/office/drawing/2014/main" val="20004"/>
                        </a:ext>
                      </a:extLst>
                    </a:gridCol>
                    <a:gridCol w="461752">
                      <a:extLst>
                        <a:ext uri="{9D8B030D-6E8A-4147-A177-3AD203B41FA5}">
                          <a16:colId xmlns:a16="http://schemas.microsoft.com/office/drawing/2014/main" val="20005"/>
                        </a:ext>
                      </a:extLst>
                    </a:gridCol>
                    <a:gridCol w="461752">
                      <a:extLst>
                        <a:ext uri="{9D8B030D-6E8A-4147-A177-3AD203B41FA5}">
                          <a16:colId xmlns:a16="http://schemas.microsoft.com/office/drawing/2014/main" val="20006"/>
                        </a:ext>
                      </a:extLst>
                    </a:gridCol>
                    <a:gridCol w="461752">
                      <a:extLst>
                        <a:ext uri="{9D8B030D-6E8A-4147-A177-3AD203B41FA5}">
                          <a16:colId xmlns:a16="http://schemas.microsoft.com/office/drawing/2014/main" val="20007"/>
                        </a:ext>
                      </a:extLst>
                    </a:gridCol>
                    <a:gridCol w="461752">
                      <a:extLst>
                        <a:ext uri="{9D8B030D-6E8A-4147-A177-3AD203B41FA5}">
                          <a16:colId xmlns:a16="http://schemas.microsoft.com/office/drawing/2014/main" val="20008"/>
                        </a:ext>
                      </a:extLst>
                    </a:gridCol>
                    <a:gridCol w="461752">
                      <a:extLst>
                        <a:ext uri="{9D8B030D-6E8A-4147-A177-3AD203B41FA5}">
                          <a16:colId xmlns:a16="http://schemas.microsoft.com/office/drawing/2014/main" val="20009"/>
                        </a:ext>
                      </a:extLst>
                    </a:gridCol>
                    <a:gridCol w="461752">
                      <a:extLst>
                        <a:ext uri="{9D8B030D-6E8A-4147-A177-3AD203B41FA5}">
                          <a16:colId xmlns:a16="http://schemas.microsoft.com/office/drawing/2014/main" val="20010"/>
                        </a:ext>
                      </a:extLst>
                    </a:gridCol>
                    <a:gridCol w="384794">
                      <a:extLst>
                        <a:ext uri="{9D8B030D-6E8A-4147-A177-3AD203B41FA5}">
                          <a16:colId xmlns:a16="http://schemas.microsoft.com/office/drawing/2014/main" val="20011"/>
                        </a:ext>
                      </a:extLst>
                    </a:gridCol>
                    <a:gridCol w="461752">
                      <a:extLst>
                        <a:ext uri="{9D8B030D-6E8A-4147-A177-3AD203B41FA5}">
                          <a16:colId xmlns:a16="http://schemas.microsoft.com/office/drawing/2014/main" val="20012"/>
                        </a:ext>
                      </a:extLst>
                    </a:gridCol>
                    <a:gridCol w="748538">
                      <a:extLst>
                        <a:ext uri="{9D8B030D-6E8A-4147-A177-3AD203B41FA5}">
                          <a16:colId xmlns:a16="http://schemas.microsoft.com/office/drawing/2014/main" val="20013"/>
                        </a:ext>
                      </a:extLst>
                    </a:gridCol>
                  </a:tblGrid>
                  <a:tr h="312440">
                    <a:tc>
                      <a:txBody>
                        <a:bodyPr/>
                        <a:lstStyle/>
                        <a:p>
                          <a:pPr marL="0" marR="0">
                            <a:lnSpc>
                              <a:spcPct val="115000"/>
                            </a:lnSpc>
                            <a:spcBef>
                              <a:spcPts val="0"/>
                            </a:spcBef>
                            <a:spcAft>
                              <a:spcPts val="0"/>
                            </a:spcAft>
                          </a:pPr>
                          <a:r>
                            <a:rPr lang="en-IN" sz="1100" dirty="0">
                              <a:effectLst/>
                            </a:rPr>
                            <a:t>Marks obtained  </a:t>
                          </a:r>
                          <a14:m>
                            <m:oMath xmlns:m="http://schemas.openxmlformats.org/officeDocument/2006/math">
                              <m:r>
                                <a:rPr lang="en-IN" sz="1100">
                                  <a:effectLst/>
                                  <a:latin typeface="Cambria Math"/>
                                </a:rPr>
                                <m:t>(</m:t>
                              </m:r>
                              <m:sSub>
                                <m:sSubPr>
                                  <m:ctrlPr>
                                    <a:rPr lang="en-US" sz="1100" i="1">
                                      <a:effectLst/>
                                      <a:latin typeface="Cambria Math" panose="02040503050406030204" pitchFamily="18" charset="0"/>
                                    </a:rPr>
                                  </m:ctrlPr>
                                </m:sSubPr>
                                <m:e>
                                  <m:r>
                                    <a:rPr lang="en-IN" sz="1100">
                                      <a:effectLst/>
                                      <a:latin typeface="Cambria Math"/>
                                    </a:rPr>
                                    <m:t>𝑥</m:t>
                                  </m:r>
                                </m:e>
                                <m:sub>
                                  <m:r>
                                    <a:rPr lang="en-IN" sz="1100">
                                      <a:effectLst/>
                                      <a:latin typeface="Cambria Math"/>
                                    </a:rPr>
                                    <m:t>𝑖</m:t>
                                  </m:r>
                                </m:sub>
                              </m:sSub>
                            </m:oMath>
                          </a14:m>
                          <a:r>
                            <a:rPr lang="en-IN" sz="1100" dirty="0">
                              <a:effectLst/>
                            </a:rPr>
                            <a:t>)</a:t>
                          </a:r>
                          <a:endParaRPr lang="en-US" sz="11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dirty="0">
                              <a:effectLst/>
                            </a:rPr>
                            <a:t>10</a:t>
                          </a:r>
                          <a:endParaRPr lang="en-US" sz="11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20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36</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40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50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56</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60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70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72</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80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88</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92</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dirty="0">
                              <a:effectLst/>
                            </a:rPr>
                            <a:t>95</a:t>
                          </a:r>
                          <a:endParaRPr lang="en-US" sz="1100" dirty="0">
                            <a:effectLst/>
                            <a:latin typeface="Calibri"/>
                            <a:ea typeface="Times New Roman"/>
                            <a:cs typeface="Times New Roman"/>
                          </a:endParaRPr>
                        </a:p>
                      </a:txBody>
                      <a:tcPr marL="68580" marR="68580" marT="0" marB="0"/>
                    </a:tc>
                    <a:extLst>
                      <a:ext uri="{0D108BD9-81ED-4DB2-BD59-A6C34878D82A}">
                        <a16:rowId xmlns:a16="http://schemas.microsoft.com/office/drawing/2014/main" val="10000"/>
                      </a:ext>
                    </a:extLst>
                  </a:tr>
                  <a:tr h="280724">
                    <a:tc>
                      <a:txBody>
                        <a:bodyPr/>
                        <a:lstStyle/>
                        <a:p>
                          <a:pPr marL="0" marR="0">
                            <a:lnSpc>
                              <a:spcPct val="115000"/>
                            </a:lnSpc>
                            <a:spcBef>
                              <a:spcPts val="0"/>
                            </a:spcBef>
                            <a:spcAft>
                              <a:spcPts val="0"/>
                            </a:spcAft>
                          </a:pPr>
                          <a:r>
                            <a:rPr lang="en-IN" sz="1100" dirty="0">
                              <a:effectLst/>
                            </a:rPr>
                            <a:t>Number of students </a:t>
                          </a:r>
                          <a14:m>
                            <m:oMath xmlns:m="http://schemas.openxmlformats.org/officeDocument/2006/math">
                              <m:sSub>
                                <m:sSubPr>
                                  <m:ctrlPr>
                                    <a:rPr lang="en-US" sz="1100" i="1">
                                      <a:effectLst/>
                                      <a:latin typeface="Cambria Math" panose="02040503050406030204" pitchFamily="18" charset="0"/>
                                    </a:rPr>
                                  </m:ctrlPr>
                                </m:sSubPr>
                                <m:e>
                                  <m:r>
                                    <a:rPr lang="en-IN" sz="1100">
                                      <a:effectLst/>
                                      <a:latin typeface="Cambria Math"/>
                                    </a:rPr>
                                    <m:t>(</m:t>
                                  </m:r>
                                  <m:r>
                                    <a:rPr lang="en-IN" sz="1100">
                                      <a:effectLst/>
                                      <a:latin typeface="Cambria Math"/>
                                    </a:rPr>
                                    <m:t>𝑓</m:t>
                                  </m:r>
                                </m:e>
                                <m:sub>
                                  <m:r>
                                    <a:rPr lang="en-IN" sz="1100">
                                      <a:effectLst/>
                                      <a:latin typeface="Cambria Math"/>
                                    </a:rPr>
                                    <m:t>𝑖</m:t>
                                  </m:r>
                                </m:sub>
                              </m:sSub>
                            </m:oMath>
                          </a14:m>
                          <a:r>
                            <a:rPr lang="en-IN" sz="1100" dirty="0">
                              <a:effectLst/>
                            </a:rPr>
                            <a:t>)</a:t>
                          </a:r>
                          <a:endParaRPr lang="en-US" sz="11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1</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1</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3</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4</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3</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2</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4</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4</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1</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1</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2</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3</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dirty="0">
                              <a:effectLst/>
                            </a:rPr>
                            <a:t>1</a:t>
                          </a:r>
                          <a:endParaRPr lang="en-US" sz="1100" dirty="0">
                            <a:effectLst/>
                            <a:latin typeface="Calibri"/>
                            <a:ea typeface="Times New Roman"/>
                            <a:cs typeface="Times New Roman"/>
                          </a:endParaRPr>
                        </a:p>
                      </a:txBody>
                      <a:tcPr marL="68580" marR="68580" marT="0" marB="0"/>
                    </a:tc>
                    <a:extLst>
                      <a:ext uri="{0D108BD9-81ED-4DB2-BD59-A6C34878D82A}">
                        <a16:rowId xmlns:a16="http://schemas.microsoft.com/office/drawing/2014/main" val="10001"/>
                      </a:ext>
                    </a:extLst>
                  </a:tr>
                </a:tbl>
              </a:graphicData>
            </a:graphic>
          </p:graphicFrame>
        </mc:Choice>
        <mc:Fallback>
          <p:graphicFrame>
            <p:nvGraphicFramePr>
              <p:cNvPr id="10" name="Table 9"/>
              <p:cNvGraphicFramePr>
                <a:graphicFrameLocks noGrp="1"/>
              </p:cNvGraphicFramePr>
              <p:nvPr>
                <p:extLst>
                  <p:ext uri="{D42A27DB-BD31-4B8C-83A1-F6EECF244321}">
                    <p14:modId xmlns:a14="http://schemas.microsoft.com/office/drawing/2010/main" xmlns="" xmlns:p14="http://schemas.microsoft.com/office/powerpoint/2010/main" val="1270434043"/>
                  </p:ext>
                </p:extLst>
              </p:nvPr>
            </p:nvGraphicFramePr>
            <p:xfrm>
              <a:off x="395536" y="2276872"/>
              <a:ext cx="8229600" cy="593164"/>
            </p:xfrm>
            <a:graphic>
              <a:graphicData uri="http://schemas.openxmlformats.org/drawingml/2006/table">
                <a:tbl>
                  <a:tblPr firstRow="1" firstCol="1" bandRow="1">
                    <a:tableStyleId>{5C22544A-7EE6-4342-B048-85BDC9FD1C3A}</a:tableStyleId>
                  </a:tblPr>
                  <a:tblGrid>
                    <a:gridCol w="2016996"/>
                    <a:gridCol w="461752"/>
                    <a:gridCol w="461752"/>
                    <a:gridCol w="461752"/>
                    <a:gridCol w="461752"/>
                    <a:gridCol w="461752"/>
                    <a:gridCol w="461752"/>
                    <a:gridCol w="461752"/>
                    <a:gridCol w="461752"/>
                    <a:gridCol w="461752"/>
                    <a:gridCol w="461752"/>
                    <a:gridCol w="384794"/>
                    <a:gridCol w="461752"/>
                    <a:gridCol w="748538"/>
                  </a:tblGrid>
                  <a:tr h="312440">
                    <a:tc>
                      <a:txBody>
                        <a:bodyPr/>
                        <a:lstStyle/>
                        <a:p>
                          <a:endParaRPr lang="en-US"/>
                        </a:p>
                      </a:txBody>
                      <a:tcPr marL="68580" marR="68580" marT="0" marB="0">
                        <a:blipFill rotWithShape="1">
                          <a:blip r:embed="rId3"/>
                          <a:stretch>
                            <a:fillRect l="-302" t="-9804" r="-307855" b="-90196"/>
                          </a:stretch>
                        </a:blipFill>
                      </a:tcPr>
                    </a:tc>
                    <a:tc>
                      <a:txBody>
                        <a:bodyPr/>
                        <a:lstStyle/>
                        <a:p>
                          <a:pPr marL="0" marR="0">
                            <a:lnSpc>
                              <a:spcPct val="115000"/>
                            </a:lnSpc>
                            <a:spcBef>
                              <a:spcPts val="0"/>
                            </a:spcBef>
                            <a:spcAft>
                              <a:spcPts val="0"/>
                            </a:spcAft>
                          </a:pPr>
                          <a:r>
                            <a:rPr lang="en-IN" sz="1100" dirty="0">
                              <a:effectLst/>
                            </a:rPr>
                            <a:t>10</a:t>
                          </a:r>
                          <a:endParaRPr lang="en-US" sz="11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20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36</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40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50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56</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60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70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72</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80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88</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92</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dirty="0">
                              <a:effectLst/>
                            </a:rPr>
                            <a:t>95</a:t>
                          </a:r>
                          <a:endParaRPr lang="en-US" sz="1100" dirty="0">
                            <a:effectLst/>
                            <a:latin typeface="Calibri"/>
                            <a:ea typeface="Times New Roman"/>
                            <a:cs typeface="Times New Roman"/>
                          </a:endParaRPr>
                        </a:p>
                      </a:txBody>
                      <a:tcPr marL="68580" marR="68580" marT="0" marB="0"/>
                    </a:tc>
                  </a:tr>
                  <a:tr h="280724">
                    <a:tc>
                      <a:txBody>
                        <a:bodyPr/>
                        <a:lstStyle/>
                        <a:p>
                          <a:endParaRPr lang="en-US"/>
                        </a:p>
                      </a:txBody>
                      <a:tcPr marL="68580" marR="68580" marT="0" marB="0">
                        <a:blipFill rotWithShape="1">
                          <a:blip r:embed="rId3"/>
                          <a:stretch>
                            <a:fillRect l="-302" t="-121739" r="-307855"/>
                          </a:stretch>
                        </a:blipFill>
                      </a:tcPr>
                    </a:tc>
                    <a:tc>
                      <a:txBody>
                        <a:bodyPr/>
                        <a:lstStyle/>
                        <a:p>
                          <a:pPr marL="0" marR="0">
                            <a:lnSpc>
                              <a:spcPct val="115000"/>
                            </a:lnSpc>
                            <a:spcBef>
                              <a:spcPts val="0"/>
                            </a:spcBef>
                            <a:spcAft>
                              <a:spcPts val="0"/>
                            </a:spcAft>
                          </a:pPr>
                          <a:r>
                            <a:rPr lang="en-IN" sz="1100">
                              <a:effectLst/>
                            </a:rPr>
                            <a:t>1</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1</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3</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4</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3</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2</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4</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4</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1</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1</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2</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a:effectLst/>
                            </a:rPr>
                            <a:t>3</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100" dirty="0">
                              <a:effectLst/>
                            </a:rPr>
                            <a:t>1</a:t>
                          </a:r>
                          <a:endParaRPr lang="en-US" sz="1100" dirty="0">
                            <a:effectLst/>
                            <a:latin typeface="Calibri"/>
                            <a:ea typeface="Times New Roman"/>
                            <a:cs typeface="Times New Roman"/>
                          </a:endParaRPr>
                        </a:p>
                      </a:txBody>
                      <a:tcPr marL="68580" marR="68580" marT="0" marB="0"/>
                    </a:tc>
                  </a:tr>
                </a:tbl>
              </a:graphicData>
            </a:graphic>
          </p:graphicFrame>
        </mc:Fallback>
      </mc:AlternateContent>
      <mc:AlternateContent xmlns:mc="http://schemas.openxmlformats.org/markup-compatibility/2006">
        <mc:Choice xmlns:a14="http://schemas.microsoft.com/office/drawing/2010/main" xmlns="" Requires="a14">
          <p:graphicFrame>
            <p:nvGraphicFramePr>
              <p:cNvPr id="11" name="Table 10"/>
              <p:cNvGraphicFramePr>
                <a:graphicFrameLocks noGrp="1"/>
              </p:cNvGraphicFramePr>
              <p:nvPr>
                <p:extLst>
                  <p:ext uri="{D42A27DB-BD31-4B8C-83A1-F6EECF244321}">
                    <p14:modId xmlns:p14="http://schemas.microsoft.com/office/powerpoint/2010/main" val="3737840224"/>
                  </p:ext>
                </p:extLst>
              </p:nvPr>
            </p:nvGraphicFramePr>
            <p:xfrm>
              <a:off x="4572000" y="3212976"/>
              <a:ext cx="4118992" cy="3313120"/>
            </p:xfrm>
            <a:graphic>
              <a:graphicData uri="http://schemas.openxmlformats.org/drawingml/2006/table">
                <a:tbl>
                  <a:tblPr firstRow="1" firstCol="1" bandRow="1">
                    <a:tableStyleId>{5C22544A-7EE6-4342-B048-85BDC9FD1C3A}</a:tableStyleId>
                  </a:tblPr>
                  <a:tblGrid>
                    <a:gridCol w="1372686">
                      <a:extLst>
                        <a:ext uri="{9D8B030D-6E8A-4147-A177-3AD203B41FA5}">
                          <a16:colId xmlns:a16="http://schemas.microsoft.com/office/drawing/2014/main" val="20000"/>
                        </a:ext>
                      </a:extLst>
                    </a:gridCol>
                    <a:gridCol w="1373153">
                      <a:extLst>
                        <a:ext uri="{9D8B030D-6E8A-4147-A177-3AD203B41FA5}">
                          <a16:colId xmlns:a16="http://schemas.microsoft.com/office/drawing/2014/main" val="20001"/>
                        </a:ext>
                      </a:extLst>
                    </a:gridCol>
                    <a:gridCol w="1373153">
                      <a:extLst>
                        <a:ext uri="{9D8B030D-6E8A-4147-A177-3AD203B41FA5}">
                          <a16:colId xmlns:a16="http://schemas.microsoft.com/office/drawing/2014/main" val="20002"/>
                        </a:ext>
                      </a:extLst>
                    </a:gridCol>
                  </a:tblGrid>
                  <a:tr h="344928">
                    <a:tc>
                      <a:txBody>
                        <a:bodyPr/>
                        <a:lstStyle/>
                        <a:p>
                          <a:pPr marL="0" marR="0" algn="ctr">
                            <a:lnSpc>
                              <a:spcPct val="115000"/>
                            </a:lnSpc>
                            <a:spcBef>
                              <a:spcPts val="0"/>
                            </a:spcBef>
                            <a:spcAft>
                              <a:spcPts val="0"/>
                            </a:spcAft>
                          </a:pPr>
                          <a:r>
                            <a:rPr lang="en-IN" sz="1100" dirty="0">
                              <a:effectLst/>
                            </a:rPr>
                            <a:t>Marks obtained </a:t>
                          </a:r>
                          <a14:m>
                            <m:oMath xmlns:m="http://schemas.openxmlformats.org/officeDocument/2006/math">
                              <m:r>
                                <a:rPr lang="en-IN" sz="1100">
                                  <a:effectLst/>
                                  <a:latin typeface="Cambria Math"/>
                                </a:rPr>
                                <m:t>(</m:t>
                              </m:r>
                              <m:sSub>
                                <m:sSubPr>
                                  <m:ctrlPr>
                                    <a:rPr lang="en-US" sz="1100" i="1">
                                      <a:effectLst/>
                                      <a:latin typeface="Cambria Math" panose="02040503050406030204" pitchFamily="18" charset="0"/>
                                    </a:rPr>
                                  </m:ctrlPr>
                                </m:sSubPr>
                                <m:e>
                                  <m:r>
                                    <a:rPr lang="en-IN" sz="1100">
                                      <a:effectLst/>
                                      <a:latin typeface="Cambria Math"/>
                                    </a:rPr>
                                    <m:t>𝑥</m:t>
                                  </m:r>
                                </m:e>
                                <m:sub>
                                  <m:r>
                                    <a:rPr lang="en-IN" sz="1100">
                                      <a:effectLst/>
                                      <a:latin typeface="Cambria Math"/>
                                    </a:rPr>
                                    <m:t>𝑖</m:t>
                                  </m:r>
                                </m:sub>
                              </m:sSub>
                              <m:r>
                                <a:rPr lang="en-IN" sz="1100">
                                  <a:effectLst/>
                                  <a:latin typeface="Cambria Math"/>
                                </a:rPr>
                                <m:t>)</m:t>
                              </m:r>
                            </m:oMath>
                          </a14:m>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Number of students </a:t>
                          </a:r>
                          <a14:m>
                            <m:oMath xmlns:m="http://schemas.openxmlformats.org/officeDocument/2006/math">
                              <m:sSub>
                                <m:sSubPr>
                                  <m:ctrlPr>
                                    <a:rPr lang="en-US" sz="1100" i="1">
                                      <a:effectLst/>
                                      <a:latin typeface="Cambria Math" panose="02040503050406030204" pitchFamily="18" charset="0"/>
                                    </a:rPr>
                                  </m:ctrlPr>
                                </m:sSubPr>
                                <m:e>
                                  <m:r>
                                    <a:rPr lang="en-IN" sz="1100">
                                      <a:effectLst/>
                                      <a:latin typeface="Cambria Math"/>
                                    </a:rPr>
                                    <m:t>(</m:t>
                                  </m:r>
                                  <m:r>
                                    <a:rPr lang="en-IN" sz="1100">
                                      <a:effectLst/>
                                      <a:latin typeface="Cambria Math"/>
                                    </a:rPr>
                                    <m:t>𝑓</m:t>
                                  </m:r>
                                </m:e>
                                <m:sub>
                                  <m:r>
                                    <a:rPr lang="en-IN" sz="1100">
                                      <a:effectLst/>
                                      <a:latin typeface="Cambria Math"/>
                                    </a:rPr>
                                    <m:t>𝑖</m:t>
                                  </m:r>
                                </m:sub>
                              </m:sSub>
                            </m:oMath>
                          </a14:m>
                          <a:r>
                            <a:rPr lang="en-IN" sz="1100">
                              <a:effectLst/>
                            </a:rPr>
                            <a:t>)</a:t>
                          </a:r>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100" i="1">
                                        <a:effectLst/>
                                        <a:latin typeface="Cambria Math" panose="02040503050406030204" pitchFamily="18" charset="0"/>
                                      </a:rPr>
                                    </m:ctrlPr>
                                  </m:sSubPr>
                                  <m:e>
                                    <m:r>
                                      <a:rPr lang="en-IN" sz="1100">
                                        <a:effectLst/>
                                        <a:latin typeface="Cambria Math"/>
                                      </a:rPr>
                                      <m:t>𝑓</m:t>
                                    </m:r>
                                  </m:e>
                                  <m:sub>
                                    <m:r>
                                      <a:rPr lang="en-IN" sz="1100">
                                        <a:effectLst/>
                                        <a:latin typeface="Cambria Math"/>
                                      </a:rPr>
                                      <m:t>𝑖</m:t>
                                    </m:r>
                                  </m:sub>
                                </m:sSub>
                                <m:sSub>
                                  <m:sSubPr>
                                    <m:ctrlPr>
                                      <a:rPr lang="en-US" sz="1100" i="1">
                                        <a:effectLst/>
                                        <a:latin typeface="Cambria Math" panose="02040503050406030204" pitchFamily="18" charset="0"/>
                                      </a:rPr>
                                    </m:ctrlPr>
                                  </m:sSubPr>
                                  <m:e>
                                    <m:r>
                                      <a:rPr lang="en-IN" sz="1100">
                                        <a:effectLst/>
                                        <a:latin typeface="Cambria Math"/>
                                      </a:rPr>
                                      <m:t>𝑥</m:t>
                                    </m:r>
                                  </m:e>
                                  <m:sub>
                                    <m:r>
                                      <a:rPr lang="en-IN" sz="1100">
                                        <a:effectLst/>
                                        <a:latin typeface="Cambria Math"/>
                                      </a:rPr>
                                      <m:t>𝑖</m:t>
                                    </m:r>
                                  </m:sub>
                                </m:sSub>
                              </m:oMath>
                            </m:oMathPara>
                          </a14:m>
                          <a:endParaRPr lang="en-US" sz="1100">
                            <a:effectLst/>
                            <a:latin typeface="Calibri"/>
                            <a:ea typeface="Times New Roman"/>
                            <a:cs typeface="Times New Roman"/>
                          </a:endParaRPr>
                        </a:p>
                      </a:txBody>
                      <a:tcPr marL="68580" marR="68580" marT="0" marB="0"/>
                    </a:tc>
                    <a:extLst>
                      <a:ext uri="{0D108BD9-81ED-4DB2-BD59-A6C34878D82A}">
                        <a16:rowId xmlns:a16="http://schemas.microsoft.com/office/drawing/2014/main" val="10000"/>
                      </a:ext>
                    </a:extLst>
                  </a:tr>
                  <a:tr h="172464">
                    <a:tc>
                      <a:txBody>
                        <a:bodyPr/>
                        <a:lstStyle/>
                        <a:p>
                          <a:pPr marL="0" marR="0" algn="ctr">
                            <a:lnSpc>
                              <a:spcPct val="115000"/>
                            </a:lnSpc>
                            <a:spcBef>
                              <a:spcPts val="0"/>
                            </a:spcBef>
                            <a:spcAft>
                              <a:spcPts val="0"/>
                            </a:spcAft>
                          </a:pPr>
                          <a:r>
                            <a:rPr lang="en-IN" sz="1100" dirty="0">
                              <a:effectLst/>
                            </a:rPr>
                            <a:t>10</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1</a:t>
                          </a:r>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10</a:t>
                          </a:r>
                          <a:endParaRPr lang="en-US" sz="1100">
                            <a:effectLst/>
                            <a:latin typeface="Calibri"/>
                            <a:ea typeface="Times New Roman"/>
                            <a:cs typeface="Times New Roman"/>
                          </a:endParaRPr>
                        </a:p>
                      </a:txBody>
                      <a:tcPr marL="68580" marR="68580" marT="0" marB="0"/>
                    </a:tc>
                    <a:extLst>
                      <a:ext uri="{0D108BD9-81ED-4DB2-BD59-A6C34878D82A}">
                        <a16:rowId xmlns:a16="http://schemas.microsoft.com/office/drawing/2014/main" val="10001"/>
                      </a:ext>
                    </a:extLst>
                  </a:tr>
                  <a:tr h="172464">
                    <a:tc>
                      <a:txBody>
                        <a:bodyPr/>
                        <a:lstStyle/>
                        <a:p>
                          <a:pPr marL="0" marR="0" algn="ctr">
                            <a:lnSpc>
                              <a:spcPct val="115000"/>
                            </a:lnSpc>
                            <a:spcBef>
                              <a:spcPts val="0"/>
                            </a:spcBef>
                            <a:spcAft>
                              <a:spcPts val="0"/>
                            </a:spcAft>
                          </a:pPr>
                          <a:r>
                            <a:rPr lang="en-IN" sz="1100">
                              <a:effectLst/>
                            </a:rPr>
                            <a:t>20</a:t>
                          </a:r>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1</a:t>
                          </a:r>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20</a:t>
                          </a:r>
                          <a:endParaRPr lang="en-US" sz="1100">
                            <a:effectLst/>
                            <a:latin typeface="Calibri"/>
                            <a:ea typeface="Times New Roman"/>
                            <a:cs typeface="Times New Roman"/>
                          </a:endParaRPr>
                        </a:p>
                      </a:txBody>
                      <a:tcPr marL="68580" marR="68580" marT="0" marB="0"/>
                    </a:tc>
                    <a:extLst>
                      <a:ext uri="{0D108BD9-81ED-4DB2-BD59-A6C34878D82A}">
                        <a16:rowId xmlns:a16="http://schemas.microsoft.com/office/drawing/2014/main" val="10002"/>
                      </a:ext>
                    </a:extLst>
                  </a:tr>
                  <a:tr h="172464">
                    <a:tc>
                      <a:txBody>
                        <a:bodyPr/>
                        <a:lstStyle/>
                        <a:p>
                          <a:pPr marL="0" marR="0" algn="ctr">
                            <a:lnSpc>
                              <a:spcPct val="115000"/>
                            </a:lnSpc>
                            <a:spcBef>
                              <a:spcPts val="0"/>
                            </a:spcBef>
                            <a:spcAft>
                              <a:spcPts val="0"/>
                            </a:spcAft>
                          </a:pPr>
                          <a:r>
                            <a:rPr lang="en-IN" sz="1100">
                              <a:effectLst/>
                            </a:rPr>
                            <a:t>36</a:t>
                          </a:r>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3</a:t>
                          </a:r>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108</a:t>
                          </a:r>
                          <a:endParaRPr lang="en-US" sz="1100">
                            <a:effectLst/>
                            <a:latin typeface="Calibri"/>
                            <a:ea typeface="Times New Roman"/>
                            <a:cs typeface="Times New Roman"/>
                          </a:endParaRPr>
                        </a:p>
                      </a:txBody>
                      <a:tcPr marL="68580" marR="68580" marT="0" marB="0"/>
                    </a:tc>
                    <a:extLst>
                      <a:ext uri="{0D108BD9-81ED-4DB2-BD59-A6C34878D82A}">
                        <a16:rowId xmlns:a16="http://schemas.microsoft.com/office/drawing/2014/main" val="10003"/>
                      </a:ext>
                    </a:extLst>
                  </a:tr>
                  <a:tr h="172464">
                    <a:tc>
                      <a:txBody>
                        <a:bodyPr/>
                        <a:lstStyle/>
                        <a:p>
                          <a:pPr marL="0" marR="0" algn="ctr">
                            <a:lnSpc>
                              <a:spcPct val="115000"/>
                            </a:lnSpc>
                            <a:spcBef>
                              <a:spcPts val="0"/>
                            </a:spcBef>
                            <a:spcAft>
                              <a:spcPts val="0"/>
                            </a:spcAft>
                          </a:pPr>
                          <a:r>
                            <a:rPr lang="en-IN" sz="1100">
                              <a:effectLst/>
                            </a:rPr>
                            <a:t>40</a:t>
                          </a:r>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4</a:t>
                          </a:r>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160</a:t>
                          </a:r>
                          <a:endParaRPr lang="en-US" sz="1100">
                            <a:effectLst/>
                            <a:latin typeface="Calibri"/>
                            <a:ea typeface="Times New Roman"/>
                            <a:cs typeface="Times New Roman"/>
                          </a:endParaRPr>
                        </a:p>
                      </a:txBody>
                      <a:tcPr marL="68580" marR="68580" marT="0" marB="0"/>
                    </a:tc>
                    <a:extLst>
                      <a:ext uri="{0D108BD9-81ED-4DB2-BD59-A6C34878D82A}">
                        <a16:rowId xmlns:a16="http://schemas.microsoft.com/office/drawing/2014/main" val="10004"/>
                      </a:ext>
                    </a:extLst>
                  </a:tr>
                  <a:tr h="172464">
                    <a:tc>
                      <a:txBody>
                        <a:bodyPr/>
                        <a:lstStyle/>
                        <a:p>
                          <a:pPr marL="0" marR="0" algn="ctr">
                            <a:lnSpc>
                              <a:spcPct val="115000"/>
                            </a:lnSpc>
                            <a:spcBef>
                              <a:spcPts val="0"/>
                            </a:spcBef>
                            <a:spcAft>
                              <a:spcPts val="0"/>
                            </a:spcAft>
                          </a:pPr>
                          <a:r>
                            <a:rPr lang="en-IN" sz="1100">
                              <a:effectLst/>
                            </a:rPr>
                            <a:t>50</a:t>
                          </a:r>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3</a:t>
                          </a:r>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150</a:t>
                          </a:r>
                          <a:endParaRPr lang="en-US" sz="1100">
                            <a:effectLst/>
                            <a:latin typeface="Calibri"/>
                            <a:ea typeface="Times New Roman"/>
                            <a:cs typeface="Times New Roman"/>
                          </a:endParaRPr>
                        </a:p>
                      </a:txBody>
                      <a:tcPr marL="68580" marR="68580" marT="0" marB="0"/>
                    </a:tc>
                    <a:extLst>
                      <a:ext uri="{0D108BD9-81ED-4DB2-BD59-A6C34878D82A}">
                        <a16:rowId xmlns:a16="http://schemas.microsoft.com/office/drawing/2014/main" val="10005"/>
                      </a:ext>
                    </a:extLst>
                  </a:tr>
                  <a:tr h="172464">
                    <a:tc>
                      <a:txBody>
                        <a:bodyPr/>
                        <a:lstStyle/>
                        <a:p>
                          <a:pPr marL="0" marR="0" algn="ctr">
                            <a:lnSpc>
                              <a:spcPct val="115000"/>
                            </a:lnSpc>
                            <a:spcBef>
                              <a:spcPts val="0"/>
                            </a:spcBef>
                            <a:spcAft>
                              <a:spcPts val="0"/>
                            </a:spcAft>
                          </a:pPr>
                          <a:r>
                            <a:rPr lang="en-IN" sz="1100">
                              <a:effectLst/>
                            </a:rPr>
                            <a:t>56</a:t>
                          </a:r>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2</a:t>
                          </a:r>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112</a:t>
                          </a:r>
                          <a:endParaRPr lang="en-US" sz="1100">
                            <a:effectLst/>
                            <a:latin typeface="Calibri"/>
                            <a:ea typeface="Times New Roman"/>
                            <a:cs typeface="Times New Roman"/>
                          </a:endParaRPr>
                        </a:p>
                      </a:txBody>
                      <a:tcPr marL="68580" marR="68580" marT="0" marB="0"/>
                    </a:tc>
                    <a:extLst>
                      <a:ext uri="{0D108BD9-81ED-4DB2-BD59-A6C34878D82A}">
                        <a16:rowId xmlns:a16="http://schemas.microsoft.com/office/drawing/2014/main" val="10006"/>
                      </a:ext>
                    </a:extLst>
                  </a:tr>
                  <a:tr h="172464">
                    <a:tc>
                      <a:txBody>
                        <a:bodyPr/>
                        <a:lstStyle/>
                        <a:p>
                          <a:pPr marL="0" marR="0" algn="ctr">
                            <a:lnSpc>
                              <a:spcPct val="115000"/>
                            </a:lnSpc>
                            <a:spcBef>
                              <a:spcPts val="0"/>
                            </a:spcBef>
                            <a:spcAft>
                              <a:spcPts val="0"/>
                            </a:spcAft>
                          </a:pPr>
                          <a:r>
                            <a:rPr lang="en-IN" sz="1100">
                              <a:effectLst/>
                            </a:rPr>
                            <a:t>60</a:t>
                          </a:r>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4</a:t>
                          </a:r>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240</a:t>
                          </a:r>
                          <a:endParaRPr lang="en-US" sz="1100">
                            <a:effectLst/>
                            <a:latin typeface="Calibri"/>
                            <a:ea typeface="Times New Roman"/>
                            <a:cs typeface="Times New Roman"/>
                          </a:endParaRPr>
                        </a:p>
                      </a:txBody>
                      <a:tcPr marL="68580" marR="68580" marT="0" marB="0"/>
                    </a:tc>
                    <a:extLst>
                      <a:ext uri="{0D108BD9-81ED-4DB2-BD59-A6C34878D82A}">
                        <a16:rowId xmlns:a16="http://schemas.microsoft.com/office/drawing/2014/main" val="10007"/>
                      </a:ext>
                    </a:extLst>
                  </a:tr>
                  <a:tr h="172464">
                    <a:tc>
                      <a:txBody>
                        <a:bodyPr/>
                        <a:lstStyle/>
                        <a:p>
                          <a:pPr marL="0" marR="0" algn="ctr">
                            <a:lnSpc>
                              <a:spcPct val="115000"/>
                            </a:lnSpc>
                            <a:spcBef>
                              <a:spcPts val="0"/>
                            </a:spcBef>
                            <a:spcAft>
                              <a:spcPts val="0"/>
                            </a:spcAft>
                          </a:pPr>
                          <a:r>
                            <a:rPr lang="en-IN" sz="1100">
                              <a:effectLst/>
                            </a:rPr>
                            <a:t>70</a:t>
                          </a:r>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4</a:t>
                          </a:r>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280</a:t>
                          </a:r>
                          <a:endParaRPr lang="en-US" sz="1100">
                            <a:effectLst/>
                            <a:latin typeface="Calibri"/>
                            <a:ea typeface="Times New Roman"/>
                            <a:cs typeface="Times New Roman"/>
                          </a:endParaRPr>
                        </a:p>
                      </a:txBody>
                      <a:tcPr marL="68580" marR="68580" marT="0" marB="0"/>
                    </a:tc>
                    <a:extLst>
                      <a:ext uri="{0D108BD9-81ED-4DB2-BD59-A6C34878D82A}">
                        <a16:rowId xmlns:a16="http://schemas.microsoft.com/office/drawing/2014/main" val="10008"/>
                      </a:ext>
                    </a:extLst>
                  </a:tr>
                  <a:tr h="172464">
                    <a:tc>
                      <a:txBody>
                        <a:bodyPr/>
                        <a:lstStyle/>
                        <a:p>
                          <a:pPr marL="0" marR="0" algn="ctr">
                            <a:lnSpc>
                              <a:spcPct val="115000"/>
                            </a:lnSpc>
                            <a:spcBef>
                              <a:spcPts val="0"/>
                            </a:spcBef>
                            <a:spcAft>
                              <a:spcPts val="0"/>
                            </a:spcAft>
                          </a:pPr>
                          <a:r>
                            <a:rPr lang="en-IN" sz="1100">
                              <a:effectLst/>
                            </a:rPr>
                            <a:t>72</a:t>
                          </a:r>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1</a:t>
                          </a:r>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72</a:t>
                          </a:r>
                          <a:endParaRPr lang="en-US" sz="1100">
                            <a:effectLst/>
                            <a:latin typeface="Calibri"/>
                            <a:ea typeface="Times New Roman"/>
                            <a:cs typeface="Times New Roman"/>
                          </a:endParaRPr>
                        </a:p>
                      </a:txBody>
                      <a:tcPr marL="68580" marR="68580" marT="0" marB="0"/>
                    </a:tc>
                    <a:extLst>
                      <a:ext uri="{0D108BD9-81ED-4DB2-BD59-A6C34878D82A}">
                        <a16:rowId xmlns:a16="http://schemas.microsoft.com/office/drawing/2014/main" val="10009"/>
                      </a:ext>
                    </a:extLst>
                  </a:tr>
                  <a:tr h="172464">
                    <a:tc>
                      <a:txBody>
                        <a:bodyPr/>
                        <a:lstStyle/>
                        <a:p>
                          <a:pPr marL="0" marR="0" algn="ctr">
                            <a:lnSpc>
                              <a:spcPct val="115000"/>
                            </a:lnSpc>
                            <a:spcBef>
                              <a:spcPts val="0"/>
                            </a:spcBef>
                            <a:spcAft>
                              <a:spcPts val="0"/>
                            </a:spcAft>
                          </a:pPr>
                          <a:r>
                            <a:rPr lang="en-IN" sz="1100">
                              <a:effectLst/>
                            </a:rPr>
                            <a:t>80</a:t>
                          </a:r>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1</a:t>
                          </a:r>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80</a:t>
                          </a:r>
                          <a:endParaRPr lang="en-US" sz="1100">
                            <a:effectLst/>
                            <a:latin typeface="Calibri"/>
                            <a:ea typeface="Times New Roman"/>
                            <a:cs typeface="Times New Roman"/>
                          </a:endParaRPr>
                        </a:p>
                      </a:txBody>
                      <a:tcPr marL="68580" marR="68580" marT="0" marB="0"/>
                    </a:tc>
                    <a:extLst>
                      <a:ext uri="{0D108BD9-81ED-4DB2-BD59-A6C34878D82A}">
                        <a16:rowId xmlns:a16="http://schemas.microsoft.com/office/drawing/2014/main" val="10010"/>
                      </a:ext>
                    </a:extLst>
                  </a:tr>
                  <a:tr h="172464">
                    <a:tc>
                      <a:txBody>
                        <a:bodyPr/>
                        <a:lstStyle/>
                        <a:p>
                          <a:pPr marL="0" marR="0" algn="ctr">
                            <a:lnSpc>
                              <a:spcPct val="115000"/>
                            </a:lnSpc>
                            <a:spcBef>
                              <a:spcPts val="0"/>
                            </a:spcBef>
                            <a:spcAft>
                              <a:spcPts val="0"/>
                            </a:spcAft>
                          </a:pPr>
                          <a:r>
                            <a:rPr lang="en-IN" sz="1100">
                              <a:effectLst/>
                            </a:rPr>
                            <a:t>88</a:t>
                          </a:r>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2</a:t>
                          </a:r>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176</a:t>
                          </a:r>
                          <a:endParaRPr lang="en-US" sz="1100">
                            <a:effectLst/>
                            <a:latin typeface="Calibri"/>
                            <a:ea typeface="Times New Roman"/>
                            <a:cs typeface="Times New Roman"/>
                          </a:endParaRPr>
                        </a:p>
                      </a:txBody>
                      <a:tcPr marL="68580" marR="68580" marT="0" marB="0"/>
                    </a:tc>
                    <a:extLst>
                      <a:ext uri="{0D108BD9-81ED-4DB2-BD59-A6C34878D82A}">
                        <a16:rowId xmlns:a16="http://schemas.microsoft.com/office/drawing/2014/main" val="10011"/>
                      </a:ext>
                    </a:extLst>
                  </a:tr>
                  <a:tr h="172464">
                    <a:tc>
                      <a:txBody>
                        <a:bodyPr/>
                        <a:lstStyle/>
                        <a:p>
                          <a:pPr marL="0" marR="0" algn="ctr">
                            <a:lnSpc>
                              <a:spcPct val="115000"/>
                            </a:lnSpc>
                            <a:spcBef>
                              <a:spcPts val="0"/>
                            </a:spcBef>
                            <a:spcAft>
                              <a:spcPts val="0"/>
                            </a:spcAft>
                          </a:pPr>
                          <a:r>
                            <a:rPr lang="en-IN" sz="1100">
                              <a:effectLst/>
                            </a:rPr>
                            <a:t>92</a:t>
                          </a:r>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3</a:t>
                          </a:r>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276</a:t>
                          </a:r>
                          <a:endParaRPr lang="en-US" sz="1100">
                            <a:effectLst/>
                            <a:latin typeface="Calibri"/>
                            <a:ea typeface="Times New Roman"/>
                            <a:cs typeface="Times New Roman"/>
                          </a:endParaRPr>
                        </a:p>
                      </a:txBody>
                      <a:tcPr marL="68580" marR="68580" marT="0" marB="0"/>
                    </a:tc>
                    <a:extLst>
                      <a:ext uri="{0D108BD9-81ED-4DB2-BD59-A6C34878D82A}">
                        <a16:rowId xmlns:a16="http://schemas.microsoft.com/office/drawing/2014/main" val="10012"/>
                      </a:ext>
                    </a:extLst>
                  </a:tr>
                  <a:tr h="172464">
                    <a:tc>
                      <a:txBody>
                        <a:bodyPr/>
                        <a:lstStyle/>
                        <a:p>
                          <a:pPr marL="0" marR="0" algn="ctr">
                            <a:lnSpc>
                              <a:spcPct val="115000"/>
                            </a:lnSpc>
                            <a:spcBef>
                              <a:spcPts val="0"/>
                            </a:spcBef>
                            <a:spcAft>
                              <a:spcPts val="0"/>
                            </a:spcAft>
                          </a:pPr>
                          <a:r>
                            <a:rPr lang="en-IN" sz="1100">
                              <a:effectLst/>
                            </a:rPr>
                            <a:t>95</a:t>
                          </a:r>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1</a:t>
                          </a:r>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95</a:t>
                          </a:r>
                          <a:endParaRPr lang="en-US" sz="1100">
                            <a:effectLst/>
                            <a:latin typeface="Calibri"/>
                            <a:ea typeface="Times New Roman"/>
                            <a:cs typeface="Times New Roman"/>
                          </a:endParaRPr>
                        </a:p>
                      </a:txBody>
                      <a:tcPr marL="68580" marR="68580" marT="0" marB="0"/>
                    </a:tc>
                    <a:extLst>
                      <a:ext uri="{0D108BD9-81ED-4DB2-BD59-A6C34878D82A}">
                        <a16:rowId xmlns:a16="http://schemas.microsoft.com/office/drawing/2014/main" val="10013"/>
                      </a:ext>
                    </a:extLst>
                  </a:tr>
                  <a:tr h="455643">
                    <a:tc>
                      <a:txBody>
                        <a:bodyPr/>
                        <a:lstStyle/>
                        <a:p>
                          <a:pPr marL="0" marR="0" algn="ctr">
                            <a:lnSpc>
                              <a:spcPct val="115000"/>
                            </a:lnSpc>
                            <a:spcBef>
                              <a:spcPts val="0"/>
                            </a:spcBef>
                            <a:spcAft>
                              <a:spcPts val="0"/>
                            </a:spcAft>
                          </a:pPr>
                          <a:r>
                            <a:rPr lang="en-IN" sz="1100" dirty="0">
                              <a:effectLst/>
                            </a:rPr>
                            <a:t>Total</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sz="1100" i="1">
                                        <a:effectLst/>
                                        <a:latin typeface="Cambria Math" panose="02040503050406030204" pitchFamily="18" charset="0"/>
                                      </a:rPr>
                                    </m:ctrlPr>
                                  </m:naryPr>
                                  <m:sub/>
                                  <m:sup/>
                                  <m:e>
                                    <m:sSub>
                                      <m:sSubPr>
                                        <m:ctrlPr>
                                          <a:rPr lang="en-US" sz="1100" i="1">
                                            <a:effectLst/>
                                            <a:latin typeface="Cambria Math" panose="02040503050406030204" pitchFamily="18" charset="0"/>
                                          </a:rPr>
                                        </m:ctrlPr>
                                      </m:sSubPr>
                                      <m:e>
                                        <m:r>
                                          <a:rPr lang="en-IN" sz="1100">
                                            <a:effectLst/>
                                            <a:latin typeface="Cambria Math"/>
                                          </a:rPr>
                                          <m:t>𝑓</m:t>
                                        </m:r>
                                      </m:e>
                                      <m:sub>
                                        <m:r>
                                          <a:rPr lang="en-IN" sz="1100">
                                            <a:effectLst/>
                                            <a:latin typeface="Cambria Math"/>
                                          </a:rPr>
                                          <m:t>𝑖</m:t>
                                        </m:r>
                                      </m:sub>
                                    </m:sSub>
                                    <m:r>
                                      <a:rPr lang="en-IN" sz="1100">
                                        <a:effectLst/>
                                        <a:latin typeface="Cambria Math"/>
                                      </a:rPr>
                                      <m:t>=30</m:t>
                                    </m:r>
                                  </m:e>
                                </m:nary>
                              </m:oMath>
                            </m:oMathPara>
                          </a14:m>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sz="1200" i="1">
                                        <a:effectLst/>
                                        <a:latin typeface="Cambria Math" panose="02040503050406030204" pitchFamily="18" charset="0"/>
                                      </a:rPr>
                                    </m:ctrlPr>
                                  </m:naryPr>
                                  <m:sub/>
                                  <m:sup/>
                                  <m:e>
                                    <m:sSub>
                                      <m:sSubPr>
                                        <m:ctrlPr>
                                          <a:rPr lang="en-US" sz="1200" i="1">
                                            <a:effectLst/>
                                            <a:latin typeface="Cambria Math" panose="02040503050406030204" pitchFamily="18" charset="0"/>
                                          </a:rPr>
                                        </m:ctrlPr>
                                      </m:sSubPr>
                                      <m:e>
                                        <m:r>
                                          <a:rPr lang="en-IN" sz="1200">
                                            <a:effectLst/>
                                            <a:latin typeface="Cambria Math"/>
                                          </a:rPr>
                                          <m:t>𝑓</m:t>
                                        </m:r>
                                      </m:e>
                                      <m:sub>
                                        <m:r>
                                          <a:rPr lang="en-IN" sz="1200">
                                            <a:effectLst/>
                                            <a:latin typeface="Cambria Math"/>
                                          </a:rPr>
                                          <m:t>𝑖</m:t>
                                        </m:r>
                                      </m:sub>
                                    </m:sSub>
                                    <m:sSub>
                                      <m:sSubPr>
                                        <m:ctrlPr>
                                          <a:rPr lang="en-US" sz="1200" i="1">
                                            <a:effectLst/>
                                            <a:latin typeface="Cambria Math" panose="02040503050406030204" pitchFamily="18" charset="0"/>
                                          </a:rPr>
                                        </m:ctrlPr>
                                      </m:sSubPr>
                                      <m:e>
                                        <m:r>
                                          <a:rPr lang="en-IN" sz="1200">
                                            <a:effectLst/>
                                            <a:latin typeface="Cambria Math"/>
                                          </a:rPr>
                                          <m:t>𝑥</m:t>
                                        </m:r>
                                      </m:e>
                                      <m:sub>
                                        <m:r>
                                          <a:rPr lang="en-IN" sz="1200">
                                            <a:effectLst/>
                                            <a:latin typeface="Cambria Math"/>
                                          </a:rPr>
                                          <m:t>𝑖</m:t>
                                        </m:r>
                                        <m:r>
                                          <a:rPr lang="en-IN" sz="1200">
                                            <a:effectLst/>
                                            <a:latin typeface="Cambria Math"/>
                                          </a:rPr>
                                          <m:t>=1779</m:t>
                                        </m:r>
                                      </m:sub>
                                    </m:sSub>
                                  </m:e>
                                </m:nary>
                              </m:oMath>
                            </m:oMathPara>
                          </a14:m>
                          <a:endParaRPr lang="en-US" sz="1200" dirty="0">
                            <a:effectLst/>
                            <a:latin typeface="Calibri"/>
                            <a:ea typeface="Times New Roman"/>
                            <a:cs typeface="Times New Roman"/>
                          </a:endParaRPr>
                        </a:p>
                      </a:txBody>
                      <a:tcPr marL="68580" marR="68580" marT="0" marB="0"/>
                    </a:tc>
                    <a:extLst>
                      <a:ext uri="{0D108BD9-81ED-4DB2-BD59-A6C34878D82A}">
                        <a16:rowId xmlns:a16="http://schemas.microsoft.com/office/drawing/2014/main" val="10014"/>
                      </a:ext>
                    </a:extLst>
                  </a:tr>
                </a:tbl>
              </a:graphicData>
            </a:graphic>
          </p:graphicFrame>
        </mc:Choice>
        <mc:Fallback>
          <p:graphicFrame>
            <p:nvGraphicFramePr>
              <p:cNvPr id="11" name="Table 10"/>
              <p:cNvGraphicFramePr>
                <a:graphicFrameLocks noGrp="1"/>
              </p:cNvGraphicFramePr>
              <p:nvPr>
                <p:extLst>
                  <p:ext uri="{D42A27DB-BD31-4B8C-83A1-F6EECF244321}">
                    <p14:modId xmlns:a14="http://schemas.microsoft.com/office/drawing/2010/main" xmlns="" xmlns:p14="http://schemas.microsoft.com/office/powerpoint/2010/main" val="3737840224"/>
                  </p:ext>
                </p:extLst>
              </p:nvPr>
            </p:nvGraphicFramePr>
            <p:xfrm>
              <a:off x="4572000" y="3212976"/>
              <a:ext cx="4118992" cy="3401124"/>
            </p:xfrm>
            <a:graphic>
              <a:graphicData uri="http://schemas.openxmlformats.org/drawingml/2006/table">
                <a:tbl>
                  <a:tblPr firstRow="1" firstCol="1" bandRow="1">
                    <a:tableStyleId>{5C22544A-7EE6-4342-B048-85BDC9FD1C3A}</a:tableStyleId>
                  </a:tblPr>
                  <a:tblGrid>
                    <a:gridCol w="1372686"/>
                    <a:gridCol w="1373153"/>
                    <a:gridCol w="1373153"/>
                  </a:tblGrid>
                  <a:tr h="385572">
                    <a:tc>
                      <a:txBody>
                        <a:bodyPr/>
                        <a:lstStyle/>
                        <a:p>
                          <a:endParaRPr lang="en-US"/>
                        </a:p>
                      </a:txBody>
                      <a:tcPr marL="68580" marR="68580" marT="0" marB="0">
                        <a:blipFill rotWithShape="1">
                          <a:blip r:embed="rId4"/>
                          <a:stretch>
                            <a:fillRect t="-6349" r="-200444" b="-996825"/>
                          </a:stretch>
                        </a:blipFill>
                      </a:tcPr>
                    </a:tc>
                    <a:tc>
                      <a:txBody>
                        <a:bodyPr/>
                        <a:lstStyle/>
                        <a:p>
                          <a:endParaRPr lang="en-US"/>
                        </a:p>
                      </a:txBody>
                      <a:tcPr marL="68580" marR="68580" marT="0" marB="0">
                        <a:blipFill rotWithShape="1">
                          <a:blip r:embed="rId4"/>
                          <a:stretch>
                            <a:fillRect l="-99558" t="-6349" r="-99558" b="-996825"/>
                          </a:stretch>
                        </a:blipFill>
                      </a:tcPr>
                    </a:tc>
                    <a:tc>
                      <a:txBody>
                        <a:bodyPr/>
                        <a:lstStyle/>
                        <a:p>
                          <a:endParaRPr lang="en-US"/>
                        </a:p>
                      </a:txBody>
                      <a:tcPr marL="68580" marR="68580" marT="0" marB="0">
                        <a:blipFill rotWithShape="1">
                          <a:blip r:embed="rId4"/>
                          <a:stretch>
                            <a:fillRect l="-200444" t="-6349" b="-996825"/>
                          </a:stretch>
                        </a:blipFill>
                      </a:tcPr>
                    </a:tc>
                  </a:tr>
                  <a:tr h="192786">
                    <a:tc>
                      <a:txBody>
                        <a:bodyPr/>
                        <a:lstStyle/>
                        <a:p>
                          <a:pPr marL="0" marR="0" algn="ctr">
                            <a:lnSpc>
                              <a:spcPct val="115000"/>
                            </a:lnSpc>
                            <a:spcBef>
                              <a:spcPts val="0"/>
                            </a:spcBef>
                            <a:spcAft>
                              <a:spcPts val="0"/>
                            </a:spcAft>
                          </a:pPr>
                          <a:r>
                            <a:rPr lang="en-IN" sz="1100" dirty="0">
                              <a:effectLst/>
                            </a:rPr>
                            <a:t>10</a:t>
                          </a:r>
                          <a:endParaRPr lang="en-US" sz="11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1</a:t>
                          </a:r>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10</a:t>
                          </a:r>
                          <a:endParaRPr lang="en-US" sz="1100">
                            <a:effectLst/>
                            <a:latin typeface="Calibri"/>
                            <a:ea typeface="Times New Roman"/>
                            <a:cs typeface="Times New Roman"/>
                          </a:endParaRPr>
                        </a:p>
                      </a:txBody>
                      <a:tcPr marL="68580" marR="68580" marT="0" marB="0"/>
                    </a:tc>
                  </a:tr>
                  <a:tr h="192786">
                    <a:tc>
                      <a:txBody>
                        <a:bodyPr/>
                        <a:lstStyle/>
                        <a:p>
                          <a:pPr marL="0" marR="0" algn="ctr">
                            <a:lnSpc>
                              <a:spcPct val="115000"/>
                            </a:lnSpc>
                            <a:spcBef>
                              <a:spcPts val="0"/>
                            </a:spcBef>
                            <a:spcAft>
                              <a:spcPts val="0"/>
                            </a:spcAft>
                          </a:pPr>
                          <a:r>
                            <a:rPr lang="en-IN" sz="1100">
                              <a:effectLst/>
                            </a:rPr>
                            <a:t>20</a:t>
                          </a:r>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1</a:t>
                          </a:r>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20</a:t>
                          </a:r>
                          <a:endParaRPr lang="en-US" sz="1100">
                            <a:effectLst/>
                            <a:latin typeface="Calibri"/>
                            <a:ea typeface="Times New Roman"/>
                            <a:cs typeface="Times New Roman"/>
                          </a:endParaRPr>
                        </a:p>
                      </a:txBody>
                      <a:tcPr marL="68580" marR="68580" marT="0" marB="0"/>
                    </a:tc>
                  </a:tr>
                  <a:tr h="192786">
                    <a:tc>
                      <a:txBody>
                        <a:bodyPr/>
                        <a:lstStyle/>
                        <a:p>
                          <a:pPr marL="0" marR="0" algn="ctr">
                            <a:lnSpc>
                              <a:spcPct val="115000"/>
                            </a:lnSpc>
                            <a:spcBef>
                              <a:spcPts val="0"/>
                            </a:spcBef>
                            <a:spcAft>
                              <a:spcPts val="0"/>
                            </a:spcAft>
                          </a:pPr>
                          <a:r>
                            <a:rPr lang="en-IN" sz="1100">
                              <a:effectLst/>
                            </a:rPr>
                            <a:t>36</a:t>
                          </a:r>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3</a:t>
                          </a:r>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108</a:t>
                          </a:r>
                          <a:endParaRPr lang="en-US" sz="1100">
                            <a:effectLst/>
                            <a:latin typeface="Calibri"/>
                            <a:ea typeface="Times New Roman"/>
                            <a:cs typeface="Times New Roman"/>
                          </a:endParaRPr>
                        </a:p>
                      </a:txBody>
                      <a:tcPr marL="68580" marR="68580" marT="0" marB="0"/>
                    </a:tc>
                  </a:tr>
                  <a:tr h="192786">
                    <a:tc>
                      <a:txBody>
                        <a:bodyPr/>
                        <a:lstStyle/>
                        <a:p>
                          <a:pPr marL="0" marR="0" algn="ctr">
                            <a:lnSpc>
                              <a:spcPct val="115000"/>
                            </a:lnSpc>
                            <a:spcBef>
                              <a:spcPts val="0"/>
                            </a:spcBef>
                            <a:spcAft>
                              <a:spcPts val="0"/>
                            </a:spcAft>
                          </a:pPr>
                          <a:r>
                            <a:rPr lang="en-IN" sz="1100">
                              <a:effectLst/>
                            </a:rPr>
                            <a:t>40</a:t>
                          </a:r>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4</a:t>
                          </a:r>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160</a:t>
                          </a:r>
                          <a:endParaRPr lang="en-US" sz="1100">
                            <a:effectLst/>
                            <a:latin typeface="Calibri"/>
                            <a:ea typeface="Times New Roman"/>
                            <a:cs typeface="Times New Roman"/>
                          </a:endParaRPr>
                        </a:p>
                      </a:txBody>
                      <a:tcPr marL="68580" marR="68580" marT="0" marB="0"/>
                    </a:tc>
                  </a:tr>
                  <a:tr h="192786">
                    <a:tc>
                      <a:txBody>
                        <a:bodyPr/>
                        <a:lstStyle/>
                        <a:p>
                          <a:pPr marL="0" marR="0" algn="ctr">
                            <a:lnSpc>
                              <a:spcPct val="115000"/>
                            </a:lnSpc>
                            <a:spcBef>
                              <a:spcPts val="0"/>
                            </a:spcBef>
                            <a:spcAft>
                              <a:spcPts val="0"/>
                            </a:spcAft>
                          </a:pPr>
                          <a:r>
                            <a:rPr lang="en-IN" sz="1100">
                              <a:effectLst/>
                            </a:rPr>
                            <a:t>50</a:t>
                          </a:r>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3</a:t>
                          </a:r>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150</a:t>
                          </a:r>
                          <a:endParaRPr lang="en-US" sz="1100">
                            <a:effectLst/>
                            <a:latin typeface="Calibri"/>
                            <a:ea typeface="Times New Roman"/>
                            <a:cs typeface="Times New Roman"/>
                          </a:endParaRPr>
                        </a:p>
                      </a:txBody>
                      <a:tcPr marL="68580" marR="68580" marT="0" marB="0"/>
                    </a:tc>
                  </a:tr>
                  <a:tr h="192786">
                    <a:tc>
                      <a:txBody>
                        <a:bodyPr/>
                        <a:lstStyle/>
                        <a:p>
                          <a:pPr marL="0" marR="0" algn="ctr">
                            <a:lnSpc>
                              <a:spcPct val="115000"/>
                            </a:lnSpc>
                            <a:spcBef>
                              <a:spcPts val="0"/>
                            </a:spcBef>
                            <a:spcAft>
                              <a:spcPts val="0"/>
                            </a:spcAft>
                          </a:pPr>
                          <a:r>
                            <a:rPr lang="en-IN" sz="1100">
                              <a:effectLst/>
                            </a:rPr>
                            <a:t>56</a:t>
                          </a:r>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2</a:t>
                          </a:r>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112</a:t>
                          </a:r>
                          <a:endParaRPr lang="en-US" sz="1100">
                            <a:effectLst/>
                            <a:latin typeface="Calibri"/>
                            <a:ea typeface="Times New Roman"/>
                            <a:cs typeface="Times New Roman"/>
                          </a:endParaRPr>
                        </a:p>
                      </a:txBody>
                      <a:tcPr marL="68580" marR="68580" marT="0" marB="0"/>
                    </a:tc>
                  </a:tr>
                  <a:tr h="192786">
                    <a:tc>
                      <a:txBody>
                        <a:bodyPr/>
                        <a:lstStyle/>
                        <a:p>
                          <a:pPr marL="0" marR="0" algn="ctr">
                            <a:lnSpc>
                              <a:spcPct val="115000"/>
                            </a:lnSpc>
                            <a:spcBef>
                              <a:spcPts val="0"/>
                            </a:spcBef>
                            <a:spcAft>
                              <a:spcPts val="0"/>
                            </a:spcAft>
                          </a:pPr>
                          <a:r>
                            <a:rPr lang="en-IN" sz="1100">
                              <a:effectLst/>
                            </a:rPr>
                            <a:t>60</a:t>
                          </a:r>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4</a:t>
                          </a:r>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240</a:t>
                          </a:r>
                          <a:endParaRPr lang="en-US" sz="1100">
                            <a:effectLst/>
                            <a:latin typeface="Calibri"/>
                            <a:ea typeface="Times New Roman"/>
                            <a:cs typeface="Times New Roman"/>
                          </a:endParaRPr>
                        </a:p>
                      </a:txBody>
                      <a:tcPr marL="68580" marR="68580" marT="0" marB="0"/>
                    </a:tc>
                  </a:tr>
                  <a:tr h="192786">
                    <a:tc>
                      <a:txBody>
                        <a:bodyPr/>
                        <a:lstStyle/>
                        <a:p>
                          <a:pPr marL="0" marR="0" algn="ctr">
                            <a:lnSpc>
                              <a:spcPct val="115000"/>
                            </a:lnSpc>
                            <a:spcBef>
                              <a:spcPts val="0"/>
                            </a:spcBef>
                            <a:spcAft>
                              <a:spcPts val="0"/>
                            </a:spcAft>
                          </a:pPr>
                          <a:r>
                            <a:rPr lang="en-IN" sz="1100">
                              <a:effectLst/>
                            </a:rPr>
                            <a:t>70</a:t>
                          </a:r>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4</a:t>
                          </a:r>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280</a:t>
                          </a:r>
                          <a:endParaRPr lang="en-US" sz="1100">
                            <a:effectLst/>
                            <a:latin typeface="Calibri"/>
                            <a:ea typeface="Times New Roman"/>
                            <a:cs typeface="Times New Roman"/>
                          </a:endParaRPr>
                        </a:p>
                      </a:txBody>
                      <a:tcPr marL="68580" marR="68580" marT="0" marB="0"/>
                    </a:tc>
                  </a:tr>
                  <a:tr h="192786">
                    <a:tc>
                      <a:txBody>
                        <a:bodyPr/>
                        <a:lstStyle/>
                        <a:p>
                          <a:pPr marL="0" marR="0" algn="ctr">
                            <a:lnSpc>
                              <a:spcPct val="115000"/>
                            </a:lnSpc>
                            <a:spcBef>
                              <a:spcPts val="0"/>
                            </a:spcBef>
                            <a:spcAft>
                              <a:spcPts val="0"/>
                            </a:spcAft>
                          </a:pPr>
                          <a:r>
                            <a:rPr lang="en-IN" sz="1100">
                              <a:effectLst/>
                            </a:rPr>
                            <a:t>72</a:t>
                          </a:r>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1</a:t>
                          </a:r>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72</a:t>
                          </a:r>
                          <a:endParaRPr lang="en-US" sz="1100">
                            <a:effectLst/>
                            <a:latin typeface="Calibri"/>
                            <a:ea typeface="Times New Roman"/>
                            <a:cs typeface="Times New Roman"/>
                          </a:endParaRPr>
                        </a:p>
                      </a:txBody>
                      <a:tcPr marL="68580" marR="68580" marT="0" marB="0"/>
                    </a:tc>
                  </a:tr>
                  <a:tr h="192786">
                    <a:tc>
                      <a:txBody>
                        <a:bodyPr/>
                        <a:lstStyle/>
                        <a:p>
                          <a:pPr marL="0" marR="0" algn="ctr">
                            <a:lnSpc>
                              <a:spcPct val="115000"/>
                            </a:lnSpc>
                            <a:spcBef>
                              <a:spcPts val="0"/>
                            </a:spcBef>
                            <a:spcAft>
                              <a:spcPts val="0"/>
                            </a:spcAft>
                          </a:pPr>
                          <a:r>
                            <a:rPr lang="en-IN" sz="1100">
                              <a:effectLst/>
                            </a:rPr>
                            <a:t>80</a:t>
                          </a:r>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1</a:t>
                          </a:r>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80</a:t>
                          </a:r>
                          <a:endParaRPr lang="en-US" sz="1100">
                            <a:effectLst/>
                            <a:latin typeface="Calibri"/>
                            <a:ea typeface="Times New Roman"/>
                            <a:cs typeface="Times New Roman"/>
                          </a:endParaRPr>
                        </a:p>
                      </a:txBody>
                      <a:tcPr marL="68580" marR="68580" marT="0" marB="0"/>
                    </a:tc>
                  </a:tr>
                  <a:tr h="192786">
                    <a:tc>
                      <a:txBody>
                        <a:bodyPr/>
                        <a:lstStyle/>
                        <a:p>
                          <a:pPr marL="0" marR="0" algn="ctr">
                            <a:lnSpc>
                              <a:spcPct val="115000"/>
                            </a:lnSpc>
                            <a:spcBef>
                              <a:spcPts val="0"/>
                            </a:spcBef>
                            <a:spcAft>
                              <a:spcPts val="0"/>
                            </a:spcAft>
                          </a:pPr>
                          <a:r>
                            <a:rPr lang="en-IN" sz="1100">
                              <a:effectLst/>
                            </a:rPr>
                            <a:t>88</a:t>
                          </a:r>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2</a:t>
                          </a:r>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176</a:t>
                          </a:r>
                          <a:endParaRPr lang="en-US" sz="1100">
                            <a:effectLst/>
                            <a:latin typeface="Calibri"/>
                            <a:ea typeface="Times New Roman"/>
                            <a:cs typeface="Times New Roman"/>
                          </a:endParaRPr>
                        </a:p>
                      </a:txBody>
                      <a:tcPr marL="68580" marR="68580" marT="0" marB="0"/>
                    </a:tc>
                  </a:tr>
                  <a:tr h="192786">
                    <a:tc>
                      <a:txBody>
                        <a:bodyPr/>
                        <a:lstStyle/>
                        <a:p>
                          <a:pPr marL="0" marR="0" algn="ctr">
                            <a:lnSpc>
                              <a:spcPct val="115000"/>
                            </a:lnSpc>
                            <a:spcBef>
                              <a:spcPts val="0"/>
                            </a:spcBef>
                            <a:spcAft>
                              <a:spcPts val="0"/>
                            </a:spcAft>
                          </a:pPr>
                          <a:r>
                            <a:rPr lang="en-IN" sz="1100">
                              <a:effectLst/>
                            </a:rPr>
                            <a:t>92</a:t>
                          </a:r>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3</a:t>
                          </a:r>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276</a:t>
                          </a:r>
                          <a:endParaRPr lang="en-US" sz="1100">
                            <a:effectLst/>
                            <a:latin typeface="Calibri"/>
                            <a:ea typeface="Times New Roman"/>
                            <a:cs typeface="Times New Roman"/>
                          </a:endParaRPr>
                        </a:p>
                      </a:txBody>
                      <a:tcPr marL="68580" marR="68580" marT="0" marB="0"/>
                    </a:tc>
                  </a:tr>
                  <a:tr h="192786">
                    <a:tc>
                      <a:txBody>
                        <a:bodyPr/>
                        <a:lstStyle/>
                        <a:p>
                          <a:pPr marL="0" marR="0" algn="ctr">
                            <a:lnSpc>
                              <a:spcPct val="115000"/>
                            </a:lnSpc>
                            <a:spcBef>
                              <a:spcPts val="0"/>
                            </a:spcBef>
                            <a:spcAft>
                              <a:spcPts val="0"/>
                            </a:spcAft>
                          </a:pPr>
                          <a:r>
                            <a:rPr lang="en-IN" sz="1100">
                              <a:effectLst/>
                            </a:rPr>
                            <a:t>95</a:t>
                          </a:r>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1</a:t>
                          </a:r>
                          <a:endParaRPr lang="en-US" sz="110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IN" sz="1100">
                              <a:effectLst/>
                            </a:rPr>
                            <a:t>95</a:t>
                          </a:r>
                          <a:endParaRPr lang="en-US" sz="1100">
                            <a:effectLst/>
                            <a:latin typeface="Calibri"/>
                            <a:ea typeface="Times New Roman"/>
                            <a:cs typeface="Times New Roman"/>
                          </a:endParaRPr>
                        </a:p>
                      </a:txBody>
                      <a:tcPr marL="68580" marR="68580" marT="0" marB="0"/>
                    </a:tc>
                  </a:tr>
                  <a:tr h="509334">
                    <a:tc>
                      <a:txBody>
                        <a:bodyPr/>
                        <a:lstStyle/>
                        <a:p>
                          <a:pPr marL="0" marR="0" algn="ctr">
                            <a:lnSpc>
                              <a:spcPct val="115000"/>
                            </a:lnSpc>
                            <a:spcBef>
                              <a:spcPts val="0"/>
                            </a:spcBef>
                            <a:spcAft>
                              <a:spcPts val="0"/>
                            </a:spcAft>
                          </a:pPr>
                          <a:r>
                            <a:rPr lang="en-IN" sz="1100" dirty="0">
                              <a:effectLst/>
                            </a:rPr>
                            <a:t>Total</a:t>
                          </a:r>
                          <a:endParaRPr lang="en-US" sz="1100" dirty="0">
                            <a:effectLst/>
                            <a:latin typeface="Calibri"/>
                            <a:ea typeface="Times New Roman"/>
                            <a:cs typeface="Times New Roman"/>
                          </a:endParaRPr>
                        </a:p>
                      </a:txBody>
                      <a:tcPr marL="68580" marR="68580" marT="0" marB="0"/>
                    </a:tc>
                    <a:tc>
                      <a:txBody>
                        <a:bodyPr/>
                        <a:lstStyle/>
                        <a:p>
                          <a:endParaRPr lang="en-US"/>
                        </a:p>
                      </a:txBody>
                      <a:tcPr marL="68580" marR="68580" marT="0" marB="0">
                        <a:blipFill rotWithShape="1">
                          <a:blip r:embed="rId4"/>
                          <a:stretch>
                            <a:fillRect l="-99558" t="-569048" r="-99558" b="-158333"/>
                          </a:stretch>
                        </a:blipFill>
                      </a:tcPr>
                    </a:tc>
                    <a:tc>
                      <a:txBody>
                        <a:bodyPr/>
                        <a:lstStyle/>
                        <a:p>
                          <a:endParaRPr lang="en-US"/>
                        </a:p>
                      </a:txBody>
                      <a:tcPr marL="68580" marR="68580" marT="0" marB="0">
                        <a:blipFill rotWithShape="1">
                          <a:blip r:embed="rId4"/>
                          <a:stretch>
                            <a:fillRect l="-200444" t="-569048" b="-158333"/>
                          </a:stretch>
                        </a:blipFill>
                      </a:tcPr>
                    </a:tc>
                  </a:tr>
                </a:tbl>
              </a:graphicData>
            </a:graphic>
          </p:graphicFrame>
        </mc:Fallback>
      </mc:AlternateContent>
      <p:pic>
        <p:nvPicPr>
          <p:cNvPr id="5"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07503" y="5152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12460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52400" y="76200"/>
            <a:ext cx="8763000" cy="6553200"/>
          </a:xfrm>
          <a:noFill/>
        </p:spPr>
        <p:txBody>
          <a:bodyPr/>
          <a:lstStyle/>
          <a:p>
            <a:pPr marL="0" indent="0" algn="ctr">
              <a:buNone/>
            </a:pPr>
            <a:r>
              <a:rPr lang="en-IN" sz="2800" b="1" dirty="0">
                <a:solidFill>
                  <a:srgbClr val="FF0000"/>
                </a:solidFill>
                <a:effectLst>
                  <a:outerShdw blurRad="38100" dist="38100" dir="2700000" algn="tl">
                    <a:srgbClr val="000000">
                      <a:alpha val="43137"/>
                    </a:srgbClr>
                  </a:outerShdw>
                </a:effectLst>
              </a:rPr>
              <a:t>MEAN OF GROUPED DATA (DIRECT METHOD)</a:t>
            </a:r>
            <a:endParaRPr lang="en-US" sz="2800" b="1" dirty="0">
              <a:solidFill>
                <a:srgbClr val="FF0000"/>
              </a:solidFill>
              <a:effectLst>
                <a:outerShdw blurRad="38100" dist="38100" dir="2700000" algn="tl">
                  <a:srgbClr val="000000">
                    <a:alpha val="43137"/>
                  </a:srgbClr>
                </a:outerShdw>
              </a:effectLst>
            </a:endParaRPr>
          </a:p>
          <a:p>
            <a:pPr marL="0" indent="0">
              <a:buNone/>
            </a:pPr>
            <a:r>
              <a:rPr lang="en-IN" dirty="0"/>
              <a:t>	</a:t>
            </a:r>
          </a:p>
          <a:p>
            <a:pPr marL="0" indent="0">
              <a:buNone/>
            </a:pPr>
            <a:r>
              <a:rPr lang="en-IN" dirty="0"/>
              <a:t>In most of our real life situations, data is usually so large that to make a meaningful study it needs to be condensed as grouped data. So, we need to convert given ungrouped data into grouped data and devise some method to find its mean.</a:t>
            </a:r>
            <a:endParaRPr lang="en-US" dirty="0"/>
          </a:p>
          <a:p>
            <a:pPr marL="0" indent="0">
              <a:buNone/>
            </a:pPr>
            <a:r>
              <a:rPr lang="en-IN" dirty="0"/>
              <a:t>Let us convert the ungrouped data of Example 1 into grouped data by forming class-intervals of width, say 15. Remember that, while allocating frequencies to each class-interval, students falling in any upper class-limit would be considered in the next class, e.g., 4 students who have obtained 40 marks would be considered in the class interval 40-55 and not in 25-40. With this convention in our mind, let us form a grouped frequency distribution table.</a:t>
            </a:r>
          </a:p>
          <a:p>
            <a:pPr marL="0" indent="0">
              <a:buNone/>
            </a:pPr>
            <a:endParaRPr lang="en-IN" dirty="0"/>
          </a:p>
          <a:p>
            <a:pPr marL="0" indent="0">
              <a:buNone/>
            </a:pPr>
            <a:endParaRPr lang="en-US" dirty="0"/>
          </a:p>
          <a:p>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7503" y="5152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07323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xmlns="" Requires="a14">
          <p:sp>
            <p:nvSpPr>
              <p:cNvPr id="3" name="Content Placeholder 2"/>
              <p:cNvSpPr>
                <a:spLocks noGrp="1"/>
              </p:cNvSpPr>
              <p:nvPr>
                <p:ph sz="quarter" idx="1"/>
              </p:nvPr>
            </p:nvSpPr>
            <p:spPr>
              <a:xfrm>
                <a:off x="152400" y="36394"/>
                <a:ext cx="8839200" cy="6669206"/>
              </a:xfrm>
              <a:noFill/>
            </p:spPr>
            <p:txBody>
              <a:bodyPr>
                <a:normAutofit fontScale="92500" lnSpcReduction="20000"/>
              </a:bodyPr>
              <a:lstStyle/>
              <a:p>
                <a:pPr marL="0" lvl="0" indent="0">
                  <a:buNone/>
                </a:pPr>
                <a:r>
                  <a:rPr lang="en-US" sz="2400" dirty="0">
                    <a:latin typeface="Perpetua" pitchFamily="18" charset="0"/>
                    <a:ea typeface="Times New Roman" pitchFamily="18" charset="0"/>
                    <a:cs typeface="Times New Roman" pitchFamily="18" charset="0"/>
                  </a:rPr>
                  <a:t>             Example-1. Find the mean marks of the following distribution by Direct    	method.</a:t>
                </a:r>
              </a:p>
              <a:p>
                <a:pPr marL="0" lvl="0" indent="0">
                  <a:buNone/>
                </a:pPr>
                <a:endParaRPr lang="en-US" sz="2400" dirty="0">
                  <a:latin typeface="Perpetua" pitchFamily="18" charset="0"/>
                  <a:cs typeface="Times New Roman" pitchFamily="18" charset="0"/>
                </a:endParaRPr>
              </a:p>
              <a:p>
                <a:pPr marL="0" lvl="0" indent="0">
                  <a:buNone/>
                </a:pPr>
                <a:endParaRPr lang="en-US" sz="1400" dirty="0">
                  <a:latin typeface="Arial" pitchFamily="34" charset="0"/>
                  <a:cs typeface="Arial" pitchFamily="34" charset="0"/>
                </a:endParaRPr>
              </a:p>
              <a:p>
                <a:pPr marL="0" lvl="0" indent="0">
                  <a:buNone/>
                </a:pPr>
                <a:endParaRPr lang="en-US" sz="1400" dirty="0">
                  <a:latin typeface="Arial" pitchFamily="34" charset="0"/>
                  <a:cs typeface="Arial" pitchFamily="34" charset="0"/>
                </a:endParaRPr>
              </a:p>
              <a:p>
                <a:pPr marL="0" lvl="0" indent="0">
                  <a:buNone/>
                </a:pPr>
                <a:endParaRPr lang="en-US" sz="1400" dirty="0">
                  <a:latin typeface="Arial" pitchFamily="34" charset="0"/>
                  <a:cs typeface="Arial" pitchFamily="34" charset="0"/>
                </a:endParaRPr>
              </a:p>
              <a:p>
                <a:pPr marL="0" lvl="0" indent="0">
                  <a:buNone/>
                </a:pPr>
                <a:endParaRPr lang="en-US" sz="1400" dirty="0">
                  <a:latin typeface="Arial" pitchFamily="34" charset="0"/>
                  <a:cs typeface="Arial" pitchFamily="34" charset="0"/>
                </a:endParaRPr>
              </a:p>
              <a:p>
                <a:pPr marL="0" indent="0">
                  <a:buNone/>
                </a:pPr>
                <a:r>
                  <a:rPr lang="en-IN" dirty="0"/>
                  <a:t>Now, for each class-interval, we require a point which would serve as the representative of the whole class. </a:t>
                </a:r>
              </a:p>
              <a:p>
                <a:pPr marL="0" indent="0">
                  <a:buNone/>
                </a:pPr>
                <a:r>
                  <a:rPr lang="en-IN" i="1" dirty="0"/>
                  <a:t>It is assumed that the frequency of each class interval is centred around its mid-point</a:t>
                </a:r>
                <a:r>
                  <a:rPr lang="en-IN" dirty="0"/>
                  <a:t>. So the </a:t>
                </a:r>
                <a:r>
                  <a:rPr lang="en-IN" i="1" dirty="0"/>
                  <a:t>mid-point </a:t>
                </a:r>
                <a:r>
                  <a:rPr lang="en-IN" dirty="0"/>
                  <a:t>(or </a:t>
                </a:r>
                <a:r>
                  <a:rPr lang="en-IN" i="1" dirty="0"/>
                  <a:t>class mark</a:t>
                </a:r>
                <a:r>
                  <a:rPr lang="en-IN" dirty="0"/>
                  <a:t>) of each class can be chosen to represent the observations falling in the class. </a:t>
                </a:r>
              </a:p>
              <a:p>
                <a:pPr marL="0" indent="0">
                  <a:buNone/>
                </a:pPr>
                <a:r>
                  <a:rPr lang="en-IN" dirty="0"/>
                  <a:t>Recall that we find the mid-point of a class (or its class mark) by finding the average of its upper and lower limits. That is,</a:t>
                </a:r>
                <a:endParaRPr lang="en-US" dirty="0"/>
              </a:p>
              <a:p>
                <a:pPr marL="0" indent="0">
                  <a:buNone/>
                </a:pPr>
                <a:r>
                  <a:rPr lang="en-IN" dirty="0"/>
                  <a:t>Class mark = </a:t>
                </a:r>
                <a14:m>
                  <m:oMath xmlns:m="http://schemas.openxmlformats.org/officeDocument/2006/math">
                    <m:f>
                      <m:fPr>
                        <m:ctrlPr>
                          <a:rPr lang="en-US" i="1">
                            <a:latin typeface="Cambria Math" panose="02040503050406030204" pitchFamily="18" charset="0"/>
                          </a:rPr>
                        </m:ctrlPr>
                      </m:fPr>
                      <m:num>
                        <m:r>
                          <m:rPr>
                            <m:sty m:val="p"/>
                          </m:rPr>
                          <a:rPr lang="en-IN">
                            <a:latin typeface="Cambria Math"/>
                          </a:rPr>
                          <m:t>Upper</m:t>
                        </m:r>
                        <m:r>
                          <a:rPr lang="en-IN">
                            <a:latin typeface="Cambria Math"/>
                          </a:rPr>
                          <m:t> </m:t>
                        </m:r>
                        <m:r>
                          <m:rPr>
                            <m:sty m:val="p"/>
                          </m:rPr>
                          <a:rPr lang="en-IN">
                            <a:latin typeface="Cambria Math"/>
                          </a:rPr>
                          <m:t>class</m:t>
                        </m:r>
                        <m:r>
                          <a:rPr lang="en-IN">
                            <a:latin typeface="Cambria Math"/>
                          </a:rPr>
                          <m:t> </m:t>
                        </m:r>
                        <m:r>
                          <m:rPr>
                            <m:sty m:val="p"/>
                          </m:rPr>
                          <a:rPr lang="en-IN">
                            <a:latin typeface="Cambria Math"/>
                          </a:rPr>
                          <m:t>limit</m:t>
                        </m:r>
                        <m:r>
                          <a:rPr lang="en-IN">
                            <a:latin typeface="Cambria Math"/>
                          </a:rPr>
                          <m:t> + </m:t>
                        </m:r>
                        <m:r>
                          <m:rPr>
                            <m:sty m:val="p"/>
                          </m:rPr>
                          <a:rPr lang="en-IN">
                            <a:latin typeface="Cambria Math"/>
                          </a:rPr>
                          <m:t>Lower</m:t>
                        </m:r>
                        <m:r>
                          <a:rPr lang="en-IN">
                            <a:latin typeface="Cambria Math"/>
                          </a:rPr>
                          <m:t> </m:t>
                        </m:r>
                        <m:r>
                          <m:rPr>
                            <m:sty m:val="p"/>
                          </m:rPr>
                          <a:rPr lang="en-IN">
                            <a:latin typeface="Cambria Math"/>
                          </a:rPr>
                          <m:t>class</m:t>
                        </m:r>
                        <m:r>
                          <a:rPr lang="en-IN">
                            <a:latin typeface="Cambria Math"/>
                          </a:rPr>
                          <m:t> </m:t>
                        </m:r>
                        <m:r>
                          <m:rPr>
                            <m:sty m:val="p"/>
                          </m:rPr>
                          <a:rPr lang="en-IN">
                            <a:latin typeface="Cambria Math"/>
                          </a:rPr>
                          <m:t>limit</m:t>
                        </m:r>
                      </m:num>
                      <m:den>
                        <m:r>
                          <a:rPr lang="en-IN" i="1">
                            <a:latin typeface="Cambria Math"/>
                          </a:rPr>
                          <m:t>2</m:t>
                        </m:r>
                      </m:den>
                    </m:f>
                  </m:oMath>
                </a14:m>
                <a:endParaRPr lang="en-US" dirty="0"/>
              </a:p>
              <a:p>
                <a:pPr marL="0" indent="0">
                  <a:buNone/>
                </a:pPr>
                <a:r>
                  <a:rPr lang="en-IN" dirty="0"/>
                  <a:t> With reference to Table given above , for the class 10 -25, the class mark is   </a:t>
                </a:r>
                <a14:m>
                  <m:oMath xmlns:m="http://schemas.openxmlformats.org/officeDocument/2006/math">
                    <m:f>
                      <m:fPr>
                        <m:ctrlPr>
                          <a:rPr lang="en-US" i="1">
                            <a:latin typeface="Cambria Math" panose="02040503050406030204" pitchFamily="18" charset="0"/>
                          </a:rPr>
                        </m:ctrlPr>
                      </m:fPr>
                      <m:num>
                        <m:r>
                          <a:rPr lang="en-IN" i="1">
                            <a:latin typeface="Cambria Math"/>
                          </a:rPr>
                          <m:t>10+25</m:t>
                        </m:r>
                      </m:num>
                      <m:den>
                        <m:r>
                          <a:rPr lang="en-IN" i="1">
                            <a:latin typeface="Cambria Math"/>
                          </a:rPr>
                          <m:t>2</m:t>
                        </m:r>
                      </m:den>
                    </m:f>
                  </m:oMath>
                </a14:m>
                <a:r>
                  <a:rPr lang="en-IN" dirty="0"/>
                  <a:t> , i.e.,17.5. Similarly, we can find the class marks of the remaining class intervals. We put them in Table  given below. These class marks serve as our </a:t>
                </a:r>
                <a:r>
                  <a:rPr lang="en-IN" i="1" dirty="0"/>
                  <a:t>xi</a:t>
                </a:r>
                <a:r>
                  <a:rPr lang="en-IN" dirty="0"/>
                  <a:t>’s. Now, in general, for the </a:t>
                </a:r>
                <a:r>
                  <a:rPr lang="en-IN" i="1" dirty="0" err="1"/>
                  <a:t>i</a:t>
                </a:r>
                <a:r>
                  <a:rPr lang="en-IN" dirty="0" err="1"/>
                  <a:t>th</a:t>
                </a:r>
                <a:r>
                  <a:rPr lang="en-IN" dirty="0"/>
                  <a:t> class interval, we have the frequency </a:t>
                </a:r>
                <a:r>
                  <a:rPr lang="en-IN" i="1" dirty="0"/>
                  <a:t>fi </a:t>
                </a:r>
                <a:r>
                  <a:rPr lang="en-IN" dirty="0"/>
                  <a:t>corresponding to the class mark </a:t>
                </a:r>
                <a:r>
                  <a:rPr lang="en-IN" i="1" dirty="0"/>
                  <a:t>xi</a:t>
                </a:r>
                <a:r>
                  <a:rPr lang="en-IN" dirty="0"/>
                  <a:t>. We can now proceed to compute the mean in the same manner as in Example 1</a:t>
                </a:r>
                <a:endParaRPr lang="en-US" dirty="0"/>
              </a:p>
              <a:p>
                <a:pPr marL="0" indent="0">
                  <a:buNone/>
                </a:pPr>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sz="quarter" idx="1"/>
              </p:nvPr>
            </p:nvSpPr>
            <p:spPr>
              <a:xfrm>
                <a:off x="152400" y="36394"/>
                <a:ext cx="8839200" cy="6669206"/>
              </a:xfrm>
              <a:blipFill rotWithShape="1">
                <a:blip r:embed="rId2"/>
                <a:stretch>
                  <a:fillRect l="-1034" t="-1280" r="-1655" b="-2102"/>
                </a:stretch>
              </a:blipFill>
            </p:spPr>
            <p:txBody>
              <a:bodyPr/>
              <a:lstStyle/>
              <a:p>
                <a:r>
                  <a:rPr lang="en-US">
                    <a:noFill/>
                  </a:rPr>
                  <a:t> </a:t>
                </a:r>
              </a:p>
            </p:txBody>
          </p:sp>
        </mc:Fallback>
      </mc:AlternateContent>
      <p:graphicFrame>
        <p:nvGraphicFramePr>
          <p:cNvPr id="4" name="Table 3"/>
          <p:cNvGraphicFramePr>
            <a:graphicFrameLocks noGrp="1"/>
          </p:cNvGraphicFramePr>
          <p:nvPr>
            <p:extLst>
              <p:ext uri="{D42A27DB-BD31-4B8C-83A1-F6EECF244321}">
                <p14:modId xmlns:p14="http://schemas.microsoft.com/office/powerpoint/2010/main" xmlns="" val="1627642422"/>
              </p:ext>
            </p:extLst>
          </p:nvPr>
        </p:nvGraphicFramePr>
        <p:xfrm>
          <a:off x="1043608" y="764704"/>
          <a:ext cx="7620000" cy="998728"/>
        </p:xfrm>
        <a:graphic>
          <a:graphicData uri="http://schemas.openxmlformats.org/drawingml/2006/table">
            <a:tbl>
              <a:tblPr firstRow="1" firstCol="1" bandRow="1">
                <a:tableStyleId>{5C22544A-7EE6-4342-B048-85BDC9FD1C3A}</a:tableStyleId>
              </a:tblPr>
              <a:tblGrid>
                <a:gridCol w="1088336">
                  <a:extLst>
                    <a:ext uri="{9D8B030D-6E8A-4147-A177-3AD203B41FA5}">
                      <a16:colId xmlns:a16="http://schemas.microsoft.com/office/drawing/2014/main" xmlns="" val="20000"/>
                    </a:ext>
                  </a:extLst>
                </a:gridCol>
                <a:gridCol w="1088336">
                  <a:extLst>
                    <a:ext uri="{9D8B030D-6E8A-4147-A177-3AD203B41FA5}">
                      <a16:colId xmlns:a16="http://schemas.microsoft.com/office/drawing/2014/main" xmlns="" val="20001"/>
                    </a:ext>
                  </a:extLst>
                </a:gridCol>
                <a:gridCol w="1088336">
                  <a:extLst>
                    <a:ext uri="{9D8B030D-6E8A-4147-A177-3AD203B41FA5}">
                      <a16:colId xmlns:a16="http://schemas.microsoft.com/office/drawing/2014/main" xmlns="" val="20002"/>
                    </a:ext>
                  </a:extLst>
                </a:gridCol>
                <a:gridCol w="1088336">
                  <a:extLst>
                    <a:ext uri="{9D8B030D-6E8A-4147-A177-3AD203B41FA5}">
                      <a16:colId xmlns:a16="http://schemas.microsoft.com/office/drawing/2014/main" xmlns="" val="20003"/>
                    </a:ext>
                  </a:extLst>
                </a:gridCol>
                <a:gridCol w="1088336">
                  <a:extLst>
                    <a:ext uri="{9D8B030D-6E8A-4147-A177-3AD203B41FA5}">
                      <a16:colId xmlns:a16="http://schemas.microsoft.com/office/drawing/2014/main" xmlns="" val="20004"/>
                    </a:ext>
                  </a:extLst>
                </a:gridCol>
                <a:gridCol w="1089160">
                  <a:extLst>
                    <a:ext uri="{9D8B030D-6E8A-4147-A177-3AD203B41FA5}">
                      <a16:colId xmlns:a16="http://schemas.microsoft.com/office/drawing/2014/main" xmlns="" val="20005"/>
                    </a:ext>
                  </a:extLst>
                </a:gridCol>
                <a:gridCol w="1089160">
                  <a:extLst>
                    <a:ext uri="{9D8B030D-6E8A-4147-A177-3AD203B41FA5}">
                      <a16:colId xmlns:a16="http://schemas.microsoft.com/office/drawing/2014/main" xmlns="" val="20006"/>
                    </a:ext>
                  </a:extLst>
                </a:gridCol>
              </a:tblGrid>
              <a:tr h="254000">
                <a:tc>
                  <a:txBody>
                    <a:bodyPr/>
                    <a:lstStyle/>
                    <a:p>
                      <a:pPr marL="0" marR="0">
                        <a:lnSpc>
                          <a:spcPct val="115000"/>
                        </a:lnSpc>
                        <a:spcBef>
                          <a:spcPts val="0"/>
                        </a:spcBef>
                        <a:spcAft>
                          <a:spcPts val="0"/>
                        </a:spcAft>
                      </a:pPr>
                      <a:r>
                        <a:rPr lang="en-IN" sz="1400" dirty="0">
                          <a:effectLst/>
                        </a:rPr>
                        <a:t>Class interval.</a:t>
                      </a:r>
                      <a:endParaRPr lang="en-US" sz="14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400">
                          <a:effectLst/>
                        </a:rPr>
                        <a:t>10-25</a:t>
                      </a:r>
                      <a:endParaRPr lang="en-US" sz="14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400">
                          <a:effectLst/>
                        </a:rPr>
                        <a:t>25-40</a:t>
                      </a:r>
                      <a:endParaRPr lang="en-US" sz="14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400">
                          <a:effectLst/>
                        </a:rPr>
                        <a:t>40-55</a:t>
                      </a:r>
                      <a:endParaRPr lang="en-US" sz="14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400">
                          <a:effectLst/>
                        </a:rPr>
                        <a:t>55-70</a:t>
                      </a:r>
                      <a:endParaRPr lang="en-US" sz="14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400">
                          <a:effectLst/>
                        </a:rPr>
                        <a:t>70-85</a:t>
                      </a:r>
                      <a:endParaRPr lang="en-US" sz="14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400" dirty="0">
                          <a:effectLst/>
                        </a:rPr>
                        <a:t>85-100</a:t>
                      </a:r>
                      <a:endParaRPr lang="en-US" sz="14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0"/>
                  </a:ext>
                </a:extLst>
              </a:tr>
              <a:tr h="508000">
                <a:tc>
                  <a:txBody>
                    <a:bodyPr/>
                    <a:lstStyle/>
                    <a:p>
                      <a:pPr marL="0" marR="0">
                        <a:lnSpc>
                          <a:spcPct val="115000"/>
                        </a:lnSpc>
                        <a:spcBef>
                          <a:spcPts val="0"/>
                        </a:spcBef>
                        <a:spcAft>
                          <a:spcPts val="0"/>
                        </a:spcAft>
                      </a:pPr>
                      <a:r>
                        <a:rPr lang="en-IN" sz="1400" dirty="0">
                          <a:effectLst/>
                        </a:rPr>
                        <a:t>Number of students</a:t>
                      </a:r>
                      <a:endParaRPr lang="en-US" sz="14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400" dirty="0">
                          <a:effectLst/>
                        </a:rPr>
                        <a:t>2</a:t>
                      </a:r>
                      <a:endParaRPr lang="en-US" sz="14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400" dirty="0">
                          <a:effectLst/>
                        </a:rPr>
                        <a:t>3</a:t>
                      </a:r>
                      <a:endParaRPr lang="en-US" sz="14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400" dirty="0">
                          <a:effectLst/>
                        </a:rPr>
                        <a:t>7</a:t>
                      </a:r>
                      <a:endParaRPr lang="en-US" sz="14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400" dirty="0">
                          <a:effectLst/>
                        </a:rPr>
                        <a:t>6</a:t>
                      </a:r>
                      <a:endParaRPr lang="en-US" sz="14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400" dirty="0">
                          <a:effectLst/>
                        </a:rPr>
                        <a:t>6</a:t>
                      </a:r>
                      <a:endParaRPr lang="en-US" sz="14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IN" sz="1400" dirty="0">
                          <a:effectLst/>
                        </a:rPr>
                        <a:t>6</a:t>
                      </a:r>
                      <a:endParaRPr lang="en-US" sz="1400" dirty="0">
                        <a:effectLst/>
                        <a:latin typeface="Calibri"/>
                        <a:ea typeface="Times New Roman"/>
                        <a:cs typeface="Times New Roman"/>
                      </a:endParaRPr>
                    </a:p>
                  </a:txBody>
                  <a:tcPr marL="68580" marR="68580" marT="0" marB="0"/>
                </a:tc>
                <a:extLst>
                  <a:ext uri="{0D108BD9-81ED-4DB2-BD59-A6C34878D82A}">
                    <a16:rowId xmlns:a16="http://schemas.microsoft.com/office/drawing/2014/main" xmlns="" val="10001"/>
                  </a:ext>
                </a:extLst>
              </a:tr>
            </a:tbl>
          </a:graphicData>
        </a:graphic>
      </p:graphicFrame>
      <p:pic>
        <p:nvPicPr>
          <p:cNvPr id="5"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7503" y="51520"/>
            <a:ext cx="8477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94733375"/>
      </p:ext>
    </p:extLst>
  </p:cSld>
  <p:clrMapOvr>
    <a:masterClrMapping/>
  </p:clrMapOvr>
</p:sld>
</file>

<file path=ppt/theme/_rels/theme5.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6.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2294</TotalTime>
  <Words>1461</Words>
  <Application>Microsoft Office PowerPoint</Application>
  <PresentationFormat>On-screen Show (4:3)</PresentationFormat>
  <Paragraphs>938</Paragraphs>
  <Slides>51</Slides>
  <Notes>1</Notes>
  <HiddenSlides>0</HiddenSlides>
  <MMClips>0</MMClips>
  <ScaleCrop>false</ScaleCrop>
  <HeadingPairs>
    <vt:vector size="6" baseType="variant">
      <vt:variant>
        <vt:lpstr>Theme</vt:lpstr>
      </vt:variant>
      <vt:variant>
        <vt:i4>7</vt:i4>
      </vt:variant>
      <vt:variant>
        <vt:lpstr>Embedded OLE Servers</vt:lpstr>
      </vt:variant>
      <vt:variant>
        <vt:i4>1</vt:i4>
      </vt:variant>
      <vt:variant>
        <vt:lpstr>Slide Titles</vt:lpstr>
      </vt:variant>
      <vt:variant>
        <vt:i4>51</vt:i4>
      </vt:variant>
    </vt:vector>
  </HeadingPairs>
  <TitlesOfParts>
    <vt:vector size="59" baseType="lpstr">
      <vt:lpstr>5_Custom Design</vt:lpstr>
      <vt:lpstr>1_Custom Design</vt:lpstr>
      <vt:lpstr>Custom Design</vt:lpstr>
      <vt:lpstr>6_Custom Design</vt:lpstr>
      <vt:lpstr>Equity</vt:lpstr>
      <vt:lpstr>9_Custom Design</vt:lpstr>
      <vt:lpstr>10_Custom Design</vt:lpstr>
      <vt:lpstr>Packager Shell Object</vt:lpstr>
      <vt:lpstr>Slide 1</vt:lpstr>
      <vt:lpstr>Slide 2</vt:lpstr>
      <vt:lpstr>Slide 3</vt:lpstr>
      <vt:lpstr>Slide 4</vt:lpstr>
      <vt:lpstr>                              INTRODUCTION  In the previous year we learnt about the ungrouped data , its presentation and central tendencies ,now this year we will proceed to find the central tendencies of grouped data with various methods.  In this regard we will discuss about various methods of finding mean of a grouped data such as Direct method, Assumed Mean method , and Step Deviation method;  Various methods of finding median of a grouped data such as from formula and from cumulative frequency curves or Ogives.  Finding mode of a grouped frequency distribution;  Finding missing frequency of a class when the median or mean of that data is given. </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CHAPTER-2 (POLYNOMIAL) STD-X DAV PUBLIC SCHOOL, CHANDRASEKHARPUR, BHUBANESWAR, ODISHA</dc:title>
  <dc:creator>Jeeten PC</dc:creator>
  <cp:lastModifiedBy>rajni bala</cp:lastModifiedBy>
  <cp:revision>314</cp:revision>
  <dcterms:created xsi:type="dcterms:W3CDTF">2006-08-16T00:00:00Z</dcterms:created>
  <dcterms:modified xsi:type="dcterms:W3CDTF">2020-05-16T09:27:07Z</dcterms:modified>
</cp:coreProperties>
</file>