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78" r:id="rId5"/>
    <p:sldId id="260" r:id="rId6"/>
    <p:sldId id="261" r:id="rId7"/>
    <p:sldId id="262" r:id="rId8"/>
    <p:sldId id="263" r:id="rId9"/>
    <p:sldId id="264" r:id="rId10"/>
    <p:sldId id="275" r:id="rId11"/>
    <p:sldId id="276" r:id="rId12"/>
    <p:sldId id="277" r:id="rId13"/>
    <p:sldId id="268" r:id="rId14"/>
    <p:sldId id="269" r:id="rId15"/>
    <p:sldId id="270" r:id="rId16"/>
    <p:sldId id="271" r:id="rId17"/>
    <p:sldId id="272" r:id="rId18"/>
    <p:sldId id="279" r:id="rId19"/>
    <p:sldId id="282" r:id="rId20"/>
    <p:sldId id="284" r:id="rId21"/>
    <p:sldId id="285" r:id="rId22"/>
    <p:sldId id="281" r:id="rId23"/>
    <p:sldId id="283" r:id="rId24"/>
    <p:sldId id="274" r:id="rId25"/>
  </p:sldIdLst>
  <p:sldSz cx="9144000" cy="6858000" type="screen4x3"/>
  <p:notesSz cx="6858000" cy="9144000"/>
  <p:embeddedFontLst>
    <p:embeddedFont>
      <p:font typeface="Roboto" charset="0"/>
      <p:regular r:id="rId27"/>
      <p:bold r:id="rId28"/>
      <p:italic r:id="rId29"/>
      <p:boldItalic r:id="rId30"/>
    </p:embeddedFont>
    <p:embeddedFont>
      <p:font typeface="Corbel" pitchFamily="34" charset="0"/>
      <p:regular r:id="rId31"/>
      <p:bold r:id="rId32"/>
      <p:italic r:id="rId33"/>
      <p:boldItalic r:id="rId34"/>
    </p:embeddedFont>
    <p:embeddedFont>
      <p:font typeface="Cambria Math" pitchFamily="18" charset="0"/>
      <p:regular r:id="rId35"/>
    </p:embeddedFont>
    <p:embeddedFont>
      <p:font typeface="Perpetua Titling MT" pitchFamily="18" charset="0"/>
      <p:regular r:id="rId36"/>
      <p:bold r:id="rId37"/>
    </p:embeddedFont>
    <p:embeddedFont>
      <p:font typeface="Algerian" pitchFamily="82" charset="0"/>
      <p:regular r:id="rId38"/>
    </p:embeddedFont>
    <p:embeddedFont>
      <p:font typeface="MS Mincho" pitchFamily="49" charset="-128"/>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3a3765bb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3a3765b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5661233"/>
            <a:ext cx="897600" cy="11967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5661167"/>
            <a:ext cx="897600" cy="11967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2425700"/>
            <a:ext cx="8222100" cy="12447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3718840"/>
            <a:ext cx="8222100" cy="57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155448"/>
            <a:ext cx="8229600" cy="1252800"/>
          </a:xfrm>
          <a:prstGeom prst="rect">
            <a:avLst/>
          </a:prstGeom>
          <a:noFill/>
          <a:ln>
            <a:noFill/>
          </a:ln>
        </p:spPr>
        <p:txBody>
          <a:bodyPr spcFirstLastPara="1" wrap="square" lIns="91425" tIns="45700" rIns="45700" bIns="45700" anchor="ctr" anchorCtr="0">
            <a:noAutofit/>
          </a:bodyPr>
          <a:lstStyle>
            <a:lvl1pPr lvl="0" algn="l" rtl="0">
              <a:spcBef>
                <a:spcPts val="0"/>
              </a:spcBef>
              <a:spcAft>
                <a:spcPts val="0"/>
              </a:spcAft>
              <a:buClr>
                <a:srgbClr val="FFC700"/>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457200" y="1775191"/>
            <a:ext cx="8229600" cy="4625700"/>
          </a:xfrm>
          <a:prstGeom prst="rect">
            <a:avLst/>
          </a:prstGeom>
          <a:noFill/>
          <a:ln>
            <a:noFill/>
          </a:ln>
        </p:spPr>
        <p:txBody>
          <a:bodyPr spcFirstLastPara="1" wrap="square" lIns="54850" tIns="91425" rIns="91425" bIns="45700" anchor="t" anchorCtr="0">
            <a:noAutofit/>
          </a:bodyPr>
          <a:lstStyle>
            <a:lvl1pPr marL="457200" lvl="0" indent="-320040" algn="l" rtl="0">
              <a:spcBef>
                <a:spcPts val="0"/>
              </a:spcBef>
              <a:spcAft>
                <a:spcPts val="0"/>
              </a:spcAft>
              <a:buSzPts val="1440"/>
              <a:buChar char="●"/>
              <a:defRPr/>
            </a:lvl1pPr>
            <a:lvl2pPr marL="914400" lvl="1" indent="-331469" algn="l" rtl="0">
              <a:spcBef>
                <a:spcPts val="1600"/>
              </a:spcBef>
              <a:spcAft>
                <a:spcPts val="0"/>
              </a:spcAft>
              <a:buSzPts val="1620"/>
              <a:buChar char="○"/>
              <a:defRPr/>
            </a:lvl2pPr>
            <a:lvl3pPr marL="1371600" lvl="2" indent="-342900" algn="l" rtl="0">
              <a:spcBef>
                <a:spcPts val="1600"/>
              </a:spcBef>
              <a:spcAft>
                <a:spcPts val="0"/>
              </a:spcAft>
              <a:buSzPts val="1800"/>
              <a:buChar char="■"/>
              <a:defRPr/>
            </a:lvl3pPr>
            <a:lvl4pPr marL="1828800" lvl="3" indent="-342900" algn="l" rtl="0">
              <a:spcBef>
                <a:spcPts val="1600"/>
              </a:spcBef>
              <a:spcAft>
                <a:spcPts val="0"/>
              </a:spcAft>
              <a:buSzPts val="1800"/>
              <a:buChar char="●"/>
              <a:defRPr/>
            </a:lvl4pPr>
            <a:lvl5pPr marL="2286000" lvl="4" indent="-342900" algn="l" rtl="0">
              <a:spcBef>
                <a:spcPts val="1600"/>
              </a:spcBef>
              <a:spcAft>
                <a:spcPts val="0"/>
              </a:spcAft>
              <a:buSzPts val="1800"/>
              <a:buChar char="○"/>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6" name="Google Shape;66;p13"/>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2640596" y="6476999"/>
            <a:ext cx="5507700" cy="274200"/>
          </a:xfrm>
          <a:prstGeom prst="rect">
            <a:avLst/>
          </a:prstGeom>
          <a:noFill/>
          <a:ln>
            <a:noFill/>
          </a:ln>
        </p:spPr>
        <p:txBody>
          <a:bodyPr spcFirstLastPara="1" wrap="square" lIns="45700" tIns="45700" rIns="4570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04396" y="6476999"/>
            <a:ext cx="733800" cy="274200"/>
          </a:xfrm>
          <a:prstGeom prst="rect">
            <a:avLst/>
          </a:prstGeom>
          <a:noFill/>
          <a:ln>
            <a:noFill/>
          </a:ln>
        </p:spPr>
        <p:txBody>
          <a:bodyPr spcFirstLastPara="1" wrap="square" lIns="91425" tIns="45700" rIns="91425"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2558767"/>
            <a:ext cx="8222100" cy="361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2558767"/>
            <a:ext cx="3999900" cy="361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2558767"/>
            <a:ext cx="3999900" cy="361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875100"/>
            <a:ext cx="9144000" cy="598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33"/>
            <a:ext cx="58674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477067"/>
            <a:ext cx="2808000" cy="1271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954400"/>
            <a:ext cx="2808000" cy="421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651000"/>
            <a:ext cx="62271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3705956"/>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100"/>
            <a:ext cx="9144000" cy="6261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6262433"/>
            <a:ext cx="8382000" cy="595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678033"/>
            <a:ext cx="8222100" cy="2618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4406167"/>
            <a:ext cx="82221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2558767"/>
            <a:ext cx="8222100" cy="361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5600"/>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flipH="1">
            <a:off x="142844" y="5214950"/>
            <a:ext cx="9001156" cy="1428760"/>
          </a:xfrm>
          <a:prstGeom prst="rect">
            <a:avLst/>
          </a:prstGeom>
          <a:noFill/>
          <a:ln>
            <a:noFill/>
          </a:ln>
        </p:spPr>
        <p:txBody>
          <a:bodyPr spcFirstLastPara="1" wrap="square" lIns="91425" tIns="0" rIns="45700" bIns="0" anchor="t" anchorCtr="0">
            <a:noAutofit/>
          </a:bodyPr>
          <a:lstStyle/>
          <a:p>
            <a:pPr marL="0" lvl="0" indent="0" algn="l" rtl="0">
              <a:spcBef>
                <a:spcPts val="0"/>
              </a:spcBef>
              <a:spcAft>
                <a:spcPts val="0"/>
              </a:spcAft>
              <a:buClr>
                <a:srgbClr val="FFC700"/>
              </a:buClr>
              <a:buSzPts val="4700"/>
              <a:buFont typeface="Corbel"/>
              <a:buNone/>
            </a:pPr>
            <a:r>
              <a:rPr lang="en-US" dirty="0"/>
              <a:t>                                            </a:t>
            </a:r>
            <a:endParaRPr dirty="0"/>
          </a:p>
        </p:txBody>
      </p:sp>
      <p:sp>
        <p:nvSpPr>
          <p:cNvPr id="74" name="Google Shape;74;p14"/>
          <p:cNvSpPr txBox="1">
            <a:spLocks noGrp="1"/>
          </p:cNvSpPr>
          <p:nvPr>
            <p:ph type="subTitle" idx="1"/>
          </p:nvPr>
        </p:nvSpPr>
        <p:spPr>
          <a:prstGeom prst="rect">
            <a:avLst/>
          </a:prstGeom>
          <a:noFill/>
          <a:ln>
            <a:noFill/>
          </a:ln>
        </p:spPr>
        <p:txBody>
          <a:bodyPr spcFirstLastPara="1" wrap="square" lIns="118850" tIns="0" rIns="45700" bIns="0" anchor="b" anchorCtr="0">
            <a:noAutofit/>
          </a:bodyPr>
          <a:lstStyle/>
          <a:p>
            <a:pPr marL="0" lvl="0" indent="0" algn="l" rtl="0">
              <a:spcBef>
                <a:spcPts val="0"/>
              </a:spcBef>
              <a:spcAft>
                <a:spcPts val="0"/>
              </a:spcAft>
              <a:buSzPts val="1600"/>
              <a:buNone/>
            </a:pPr>
            <a:endParaRPr/>
          </a:p>
        </p:txBody>
      </p:sp>
      <p:pic>
        <p:nvPicPr>
          <p:cNvPr id="75" name="Google Shape;75;p14" descr="THE REPEATED FRACTION IN A&#10;MULTIPLICATON PROBLEM&#10;BASE = POWER&#10;FACTOR * FACTOR * FACTOR = PRODUCT&#10;2 * 2 * 2 = 8&#10; "/>
          <p:cNvPicPr preferRelativeResize="0"/>
          <p:nvPr/>
        </p:nvPicPr>
        <p:blipFill rotWithShape="1">
          <a:blip r:embed="rId3">
            <a:alphaModFix/>
          </a:blip>
          <a:srcRect/>
          <a:stretch/>
        </p:blipFill>
        <p:spPr>
          <a:xfrm>
            <a:off x="0" y="0"/>
            <a:ext cx="9144000" cy="5072074"/>
          </a:xfrm>
          <a:prstGeom prst="rect">
            <a:avLst/>
          </a:prstGeom>
          <a:solidFill>
            <a:srgbClr val="FFD05D"/>
          </a:solidFill>
          <a:ln>
            <a:noFill/>
          </a:ln>
        </p:spPr>
      </p:pic>
      <p:sp>
        <p:nvSpPr>
          <p:cNvPr id="76" name="Google Shape;76;p14"/>
          <p:cNvSpPr txBox="1"/>
          <p:nvPr/>
        </p:nvSpPr>
        <p:spPr>
          <a:xfrm flipV="1">
            <a:off x="4211960" y="5105400"/>
            <a:ext cx="4932040" cy="518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smtClean="0">
                <a:solidFill>
                  <a:schemeClr val="accent4">
                    <a:lumMod val="10000"/>
                  </a:schemeClr>
                </a:solidFill>
                <a:latin typeface="Corbel"/>
                <a:ea typeface="Corbel"/>
                <a:cs typeface="Corbel"/>
                <a:sym typeface="Corbel"/>
              </a:rPr>
              <a:t> </a:t>
            </a:r>
            <a:endParaRPr sz="1600" b="1" dirty="0">
              <a:solidFill>
                <a:schemeClr val="accent4">
                  <a:lumMod val="10000"/>
                </a:schemeClr>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2500"/>
                                  </p:stCondLst>
                                  <p:childTnLst>
                                    <p:animClr clrSpc="hsl" dir="cw">
                                      <p:cBhvr override="childStyle">
                                        <p:cTn id="6" dur="1750" fill="hold"/>
                                        <p:tgtEl>
                                          <p:spTgt spid="75"/>
                                        </p:tgtEl>
                                        <p:attrNameLst>
                                          <p:attrName>style.color</p:attrName>
                                        </p:attrNameLst>
                                      </p:cBhvr>
                                      <p:by>
                                        <p:hsl h="7200000" s="0" l="0"/>
                                      </p:by>
                                    </p:animClr>
                                    <p:animClr clrSpc="hsl" dir="cw">
                                      <p:cBhvr>
                                        <p:cTn id="7" dur="1750" fill="hold"/>
                                        <p:tgtEl>
                                          <p:spTgt spid="75"/>
                                        </p:tgtEl>
                                        <p:attrNameLst>
                                          <p:attrName>fillcolor</p:attrName>
                                        </p:attrNameLst>
                                      </p:cBhvr>
                                      <p:by>
                                        <p:hsl h="7200000" s="0" l="0"/>
                                      </p:by>
                                    </p:animClr>
                                    <p:animClr clrSpc="hsl" dir="cw">
                                      <p:cBhvr>
                                        <p:cTn id="8" dur="1750" fill="hold"/>
                                        <p:tgtEl>
                                          <p:spTgt spid="75"/>
                                        </p:tgtEl>
                                        <p:attrNameLst>
                                          <p:attrName>stroke.color</p:attrName>
                                        </p:attrNameLst>
                                      </p:cBhvr>
                                      <p:by>
                                        <p:hsl h="7200000" s="0" l="0"/>
                                      </p:by>
                                    </p:animClr>
                                    <p:set>
                                      <p:cBhvr>
                                        <p:cTn id="9" dur="1750" fill="hold"/>
                                        <p:tgtEl>
                                          <p:spTgt spid="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dirty="0">
                <a:latin typeface="Perpetua Titling MT" pitchFamily="18" charset="0"/>
              </a:rPr>
              <a:t>LAWS OF EXPONENTS</a:t>
            </a:r>
          </a:p>
        </p:txBody>
      </p:sp>
      <p:sp>
        <p:nvSpPr>
          <p:cNvPr id="3" name="Text Placeholder 2"/>
          <p:cNvSpPr>
            <a:spLocks noGrp="1"/>
          </p:cNvSpPr>
          <p:nvPr>
            <p:ph type="body" idx="1"/>
          </p:nvPr>
        </p:nvSpPr>
        <p:spPr>
          <a:xfrm>
            <a:off x="457200" y="1055802"/>
            <a:ext cx="8526544" cy="5345089"/>
          </a:xfrm>
        </p:spPr>
        <p:txBody>
          <a:bodyPr/>
          <a:lstStyle/>
          <a:p>
            <a:pPr marL="137160" indent="0">
              <a:buNone/>
            </a:pPr>
            <a:r>
              <a:rPr lang="en-IN" sz="2800" dirty="0">
                <a:solidFill>
                  <a:srgbClr val="FFC000"/>
                </a:solidFill>
                <a:latin typeface="Algerian" panose="04020705040A02060702" pitchFamily="82" charset="0"/>
              </a:rPr>
              <a:t>There are seven laws of exponents . </a:t>
            </a:r>
          </a:p>
          <a:p>
            <a:pPr marL="137160" indent="0">
              <a:buNone/>
            </a:pPr>
            <a:r>
              <a:rPr lang="en-IN" sz="2800" dirty="0">
                <a:solidFill>
                  <a:srgbClr val="FFC000"/>
                </a:solidFill>
                <a:latin typeface="Algerian" panose="04020705040A02060702" pitchFamily="82" charset="0"/>
              </a:rPr>
              <a:t>They are:</a:t>
            </a:r>
          </a:p>
          <a:p>
            <a:pPr marL="651510" indent="-514350">
              <a:buAutoNum type="arabicPeriod"/>
            </a:pPr>
            <a:r>
              <a:rPr lang="en-IN" sz="2800" dirty="0" err="1">
                <a:solidFill>
                  <a:schemeClr val="bg1"/>
                </a:solidFill>
                <a:latin typeface="Algerian" panose="04020705040A02060702" pitchFamily="82" charset="0"/>
              </a:rPr>
              <a:t>Ccc</a:t>
            </a:r>
            <a:r>
              <a:rPr lang="en-IN" sz="2800" dirty="0">
                <a:solidFill>
                  <a:schemeClr val="bg1"/>
                </a:solidFill>
                <a:latin typeface="Algerian" panose="04020705040A02060702" pitchFamily="82" charset="0"/>
              </a:rPr>
              <a:t>                                                         </a:t>
            </a:r>
          </a:p>
          <a:p>
            <a:pPr marL="651510" indent="-514350">
              <a:buAutoNum type="arabicPeriod"/>
            </a:pPr>
            <a:endParaRPr lang="en-IN" sz="2800" dirty="0">
              <a:solidFill>
                <a:schemeClr val="bg1"/>
              </a:solidFill>
              <a:latin typeface="Algerian" panose="04020705040A02060702" pitchFamily="82" charset="0"/>
            </a:endParaRPr>
          </a:p>
          <a:p>
            <a:pPr marL="651510" indent="-514350">
              <a:buAutoNum type="arabicPeriod"/>
            </a:pPr>
            <a:endParaRPr lang="en-IN" sz="2800" dirty="0">
              <a:solidFill>
                <a:schemeClr val="bg1"/>
              </a:solidFill>
              <a:latin typeface="Algerian" panose="04020705040A02060702" pitchFamily="82" charset="0"/>
            </a:endParaRPr>
          </a:p>
          <a:p>
            <a:pPr marL="651510" indent="-514350">
              <a:buAutoNum type="arabicPeriod"/>
            </a:pPr>
            <a:endParaRPr lang="en-IN" sz="2800" dirty="0">
              <a:solidFill>
                <a:schemeClr val="bg1"/>
              </a:solidFill>
              <a:latin typeface="Algerian" panose="04020705040A02060702" pitchFamily="82" charset="0"/>
            </a:endParaRPr>
          </a:p>
          <a:p>
            <a:pPr marL="137160" indent="0">
              <a:buNone/>
            </a:pPr>
            <a:endParaRPr lang="en-IN" sz="2800" dirty="0">
              <a:solidFill>
                <a:schemeClr val="bg1"/>
              </a:solidFill>
              <a:latin typeface="Algerian" panose="04020705040A02060702" pitchFamily="82" charset="0"/>
            </a:endParaRPr>
          </a:p>
        </p:txBody>
      </p:sp>
      <p:pic>
        <p:nvPicPr>
          <p:cNvPr id="4" name="Google Shape;143;p23" descr="Laws of exponentsLaw 1: xmxn = xm+n               Product lawExample: x2x3 = (xx)(xxx) = xxxxx = x5So, x2x3 = x(2+3) = x5L...">
            <a:extLst>
              <a:ext uri="{FF2B5EF4-FFF2-40B4-BE49-F238E27FC236}">
                <a16:creationId xmlns:a16="http://schemas.microsoft.com/office/drawing/2014/main" xmlns="" id="{D9B17B3D-C344-487A-A1A9-A3A689480ACB}"/>
              </a:ext>
            </a:extLst>
          </p:cNvPr>
          <p:cNvPicPr preferRelativeResize="0"/>
          <p:nvPr/>
        </p:nvPicPr>
        <p:blipFill rotWithShape="1">
          <a:blip r:embed="rId2">
            <a:alphaModFix/>
          </a:blip>
          <a:srcRect l="5206" t="33662" r="5001" b="35753"/>
          <a:stretch/>
        </p:blipFill>
        <p:spPr>
          <a:xfrm>
            <a:off x="678729" y="2125789"/>
            <a:ext cx="7786541" cy="1743958"/>
          </a:xfrm>
          <a:prstGeom prst="rect">
            <a:avLst/>
          </a:prstGeom>
          <a:noFill/>
          <a:ln>
            <a:noFill/>
          </a:ln>
        </p:spPr>
      </p:pic>
      <p:pic>
        <p:nvPicPr>
          <p:cNvPr id="5" name="Google Shape;143;p23" descr="Laws of exponentsLaw 1: xmxn = xm+n               Product lawExample: x2x3 = (xx)(xxx) = xxxxx = x5So, x2x3 = x(2+3) = x5L...">
            <a:extLst>
              <a:ext uri="{FF2B5EF4-FFF2-40B4-BE49-F238E27FC236}">
                <a16:creationId xmlns:a16="http://schemas.microsoft.com/office/drawing/2014/main" xmlns="" id="{74B40B5B-4777-40E1-88A2-A73D45A148E8}"/>
              </a:ext>
            </a:extLst>
          </p:cNvPr>
          <p:cNvPicPr preferRelativeResize="0"/>
          <p:nvPr/>
        </p:nvPicPr>
        <p:blipFill rotWithShape="1">
          <a:blip r:embed="rId2">
            <a:alphaModFix/>
          </a:blip>
          <a:srcRect l="5206" t="68147" r="8660" b="7797"/>
          <a:stretch/>
        </p:blipFill>
        <p:spPr>
          <a:xfrm>
            <a:off x="678729" y="4326903"/>
            <a:ext cx="7786541" cy="18759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4BD22-6ACD-4888-A791-5076BA9FDFA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037EF862-172F-4A12-B6EF-B357FCB44B47}"/>
              </a:ext>
            </a:extLst>
          </p:cNvPr>
          <p:cNvSpPr>
            <a:spLocks noGrp="1"/>
          </p:cNvSpPr>
          <p:nvPr>
            <p:ph type="body" idx="1"/>
          </p:nvPr>
        </p:nvSpPr>
        <p:spPr/>
        <p:txBody>
          <a:bodyPr/>
          <a:lstStyle/>
          <a:p>
            <a:endParaRPr lang="en-IN" dirty="0"/>
          </a:p>
        </p:txBody>
      </p:sp>
      <p:pic>
        <p:nvPicPr>
          <p:cNvPr id="4" name="Google Shape;150;p24" descr="Laws of exponentsLaw 3: (xm)n = xmn            Power lawExample: (x3)4 = (xxx)4 = (xxx)(xxx)(xxx)(xxx)= xxxxxxxxxxxx = x12...">
            <a:extLst>
              <a:ext uri="{FF2B5EF4-FFF2-40B4-BE49-F238E27FC236}">
                <a16:creationId xmlns:a16="http://schemas.microsoft.com/office/drawing/2014/main" xmlns="" id="{03BE9EB8-138A-4C03-9E35-5E92810B994F}"/>
              </a:ext>
            </a:extLst>
          </p:cNvPr>
          <p:cNvPicPr preferRelativeResize="0"/>
          <p:nvPr/>
        </p:nvPicPr>
        <p:blipFill rotWithShape="1">
          <a:blip r:embed="rId2">
            <a:alphaModFix/>
          </a:blip>
          <a:srcRect l="5000" t="28042" r="10001" b="40618"/>
          <a:stretch/>
        </p:blipFill>
        <p:spPr>
          <a:xfrm>
            <a:off x="103694" y="522391"/>
            <a:ext cx="8832915" cy="1664628"/>
          </a:xfrm>
          <a:prstGeom prst="rect">
            <a:avLst/>
          </a:prstGeom>
          <a:noFill/>
          <a:ln>
            <a:noFill/>
          </a:ln>
        </p:spPr>
      </p:pic>
      <p:pic>
        <p:nvPicPr>
          <p:cNvPr id="5" name="Google Shape;150;p24" descr="Laws of exponentsLaw 3: (xm)n = xmn            Power lawExample: (x3)4 = (xxx)4 = (xxx)(xxx)(xxx)(xxx)= xxxxxxxxxxxx = x12...">
            <a:extLst>
              <a:ext uri="{FF2B5EF4-FFF2-40B4-BE49-F238E27FC236}">
                <a16:creationId xmlns:a16="http://schemas.microsoft.com/office/drawing/2014/main" xmlns="" id="{FCC65CAA-9C2D-4509-AB69-A7D6F2590F62}"/>
              </a:ext>
            </a:extLst>
          </p:cNvPr>
          <p:cNvPicPr preferRelativeResize="0"/>
          <p:nvPr/>
        </p:nvPicPr>
        <p:blipFill rotWithShape="1">
          <a:blip r:embed="rId2">
            <a:alphaModFix/>
          </a:blip>
          <a:srcRect l="4199" t="65685" r="8709" b="7953"/>
          <a:stretch/>
        </p:blipFill>
        <p:spPr>
          <a:xfrm>
            <a:off x="103693" y="2586956"/>
            <a:ext cx="8832915" cy="1687398"/>
          </a:xfrm>
          <a:prstGeom prst="rect">
            <a:avLst/>
          </a:prstGeom>
          <a:noFill/>
          <a:ln>
            <a:noFill/>
          </a:ln>
        </p:spPr>
      </p:pic>
      <p:pic>
        <p:nvPicPr>
          <p:cNvPr id="6" name="Google Shape;157;p25" descr="Laws of exponentsLaw 5: (x/y)n = xn/ynExample: (x/y)3 = (x/y)(x/y)(x/y) = (xxx)/(yyy) =x3/y3Law 6: x0 = 1Example: 70 = 1La...">
            <a:extLst>
              <a:ext uri="{FF2B5EF4-FFF2-40B4-BE49-F238E27FC236}">
                <a16:creationId xmlns:a16="http://schemas.microsoft.com/office/drawing/2014/main" xmlns="" id="{A4CFD863-45AC-48DC-9DC4-6262E150C1AB}"/>
              </a:ext>
            </a:extLst>
          </p:cNvPr>
          <p:cNvPicPr preferRelativeResize="0"/>
          <p:nvPr/>
        </p:nvPicPr>
        <p:blipFill rotWithShape="1">
          <a:blip r:embed="rId3">
            <a:alphaModFix/>
          </a:blip>
          <a:srcRect l="4021" t="26485" r="5979" b="48841"/>
          <a:stretch/>
        </p:blipFill>
        <p:spPr>
          <a:xfrm>
            <a:off x="103692" y="4641297"/>
            <a:ext cx="8832915" cy="1653810"/>
          </a:xfrm>
          <a:prstGeom prst="rect">
            <a:avLst/>
          </a:prstGeom>
          <a:noFill/>
          <a:ln>
            <a:noFill/>
          </a:ln>
        </p:spPr>
      </p:pic>
    </p:spTree>
    <p:extLst>
      <p:ext uri="{BB962C8B-B14F-4D97-AF65-F5344CB8AC3E}">
        <p14:creationId xmlns:p14="http://schemas.microsoft.com/office/powerpoint/2010/main" xmlns="" val="43730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DA2E4-C03E-4E60-9DD4-3403909A009D}"/>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EA8072D6-FA17-4001-BDE4-74DBE8BEA93F}"/>
              </a:ext>
            </a:extLst>
          </p:cNvPr>
          <p:cNvSpPr>
            <a:spLocks noGrp="1"/>
          </p:cNvSpPr>
          <p:nvPr>
            <p:ph type="body" idx="1"/>
          </p:nvPr>
        </p:nvSpPr>
        <p:spPr/>
        <p:txBody>
          <a:bodyPr/>
          <a:lstStyle/>
          <a:p>
            <a:endParaRPr lang="en-IN"/>
          </a:p>
        </p:txBody>
      </p:sp>
      <p:pic>
        <p:nvPicPr>
          <p:cNvPr id="4" name="Google Shape;157;p25" descr="Laws of exponentsLaw 5: (x/y)n = xn/ynExample: (x/y)3 = (x/y)(x/y)(x/y) = (xxx)/(yyy) =x3/y3Law 6: x0 = 1Example: 70 = 1La...">
            <a:extLst>
              <a:ext uri="{FF2B5EF4-FFF2-40B4-BE49-F238E27FC236}">
                <a16:creationId xmlns:a16="http://schemas.microsoft.com/office/drawing/2014/main" xmlns="" id="{970DF214-6BF4-44F8-901E-A814EB086FA5}"/>
              </a:ext>
            </a:extLst>
          </p:cNvPr>
          <p:cNvPicPr preferRelativeResize="0"/>
          <p:nvPr/>
        </p:nvPicPr>
        <p:blipFill rotWithShape="1">
          <a:blip r:embed="rId2">
            <a:alphaModFix/>
          </a:blip>
          <a:srcRect l="5000" t="49999" r="5000" b="31733"/>
          <a:stretch/>
        </p:blipFill>
        <p:spPr>
          <a:xfrm>
            <a:off x="207391" y="1550178"/>
            <a:ext cx="8691512" cy="1252801"/>
          </a:xfrm>
          <a:prstGeom prst="rect">
            <a:avLst/>
          </a:prstGeom>
          <a:noFill/>
          <a:ln>
            <a:noFill/>
          </a:ln>
        </p:spPr>
      </p:pic>
      <p:pic>
        <p:nvPicPr>
          <p:cNvPr id="5" name="Google Shape;157;p25" descr="Laws of exponentsLaw 5: (x/y)n = xn/ynExample: (x/y)3 = (x/y)(x/y)(x/y) = (xxx)/(yyy) =x3/y3Law 6: x0 = 1Example: 70 = 1La...">
            <a:extLst>
              <a:ext uri="{FF2B5EF4-FFF2-40B4-BE49-F238E27FC236}">
                <a16:creationId xmlns:a16="http://schemas.microsoft.com/office/drawing/2014/main" xmlns="" id="{006F55AD-2921-4E24-850C-5D94E275DA18}"/>
              </a:ext>
            </a:extLst>
          </p:cNvPr>
          <p:cNvPicPr preferRelativeResize="0"/>
          <p:nvPr/>
        </p:nvPicPr>
        <p:blipFill rotWithShape="1">
          <a:blip r:embed="rId2">
            <a:alphaModFix/>
          </a:blip>
          <a:srcRect l="5000" t="67491" r="8453" b="12578"/>
          <a:stretch/>
        </p:blipFill>
        <p:spPr>
          <a:xfrm>
            <a:off x="207390" y="3497344"/>
            <a:ext cx="8691513" cy="1366886"/>
          </a:xfrm>
          <a:prstGeom prst="rect">
            <a:avLst/>
          </a:prstGeom>
          <a:noFill/>
          <a:ln>
            <a:noFill/>
          </a:ln>
        </p:spPr>
      </p:pic>
    </p:spTree>
    <p:extLst>
      <p:ext uri="{BB962C8B-B14F-4D97-AF65-F5344CB8AC3E}">
        <p14:creationId xmlns:p14="http://schemas.microsoft.com/office/powerpoint/2010/main" xmlns="" val="28467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0" y="155448"/>
            <a:ext cx="9144000" cy="1252800"/>
          </a:xfrm>
          <a:prstGeom prst="rect">
            <a:avLst/>
          </a:prstGeom>
          <a:noFill/>
          <a:ln>
            <a:noFill/>
          </a:ln>
        </p:spPr>
        <p:txBody>
          <a:bodyPr spcFirstLastPara="1" wrap="square" lIns="91425" tIns="45700" rIns="45700" bIns="45700" anchor="ctr" anchorCtr="0">
            <a:noAutofit/>
          </a:bodyPr>
          <a:lstStyle/>
          <a:p>
            <a:pPr marL="0" lvl="0" indent="0" algn="ctr" rtl="0">
              <a:spcBef>
                <a:spcPts val="0"/>
              </a:spcBef>
              <a:spcAft>
                <a:spcPts val="0"/>
              </a:spcAft>
              <a:buClr>
                <a:srgbClr val="FFC700"/>
              </a:buClr>
              <a:buSzPts val="4050"/>
              <a:buFont typeface="Corbel"/>
              <a:buNone/>
            </a:pPr>
            <a:r>
              <a:rPr lang="en-US" sz="4050" b="1" u="sng" dirty="0">
                <a:latin typeface="Cambria Math" panose="02040503050406030204" pitchFamily="18" charset="0"/>
                <a:ea typeface="Cambria Math" panose="02040503050406030204" pitchFamily="18" charset="0"/>
              </a:rPr>
              <a:t>FEW EXAMPLES FOR BETTER UNDERSTANDING</a:t>
            </a:r>
            <a:endParaRPr sz="4050" b="1" u="sng" dirty="0">
              <a:latin typeface="Cambria Math" panose="02040503050406030204" pitchFamily="18" charset="0"/>
              <a:ea typeface="Cambria Math" panose="02040503050406030204" pitchFamily="18" charset="0"/>
            </a:endParaRPr>
          </a:p>
        </p:txBody>
      </p:sp>
      <p:sp>
        <p:nvSpPr>
          <p:cNvPr id="163" name="Google Shape;163;p26"/>
          <p:cNvSpPr txBox="1">
            <a:spLocks noGrp="1"/>
          </p:cNvSpPr>
          <p:nvPr>
            <p:ph type="body" idx="1"/>
          </p:nvPr>
        </p:nvSpPr>
        <p:spPr>
          <a:prstGeom prst="rect">
            <a:avLst/>
          </a:prstGeom>
          <a:noFill/>
          <a:ln>
            <a:noFill/>
          </a:ln>
        </p:spPr>
        <p:txBody>
          <a:bodyPr spcFirstLastPara="1" wrap="square" lIns="54850" tIns="91425" rIns="91425" bIns="45700" anchor="t" anchorCtr="0">
            <a:noAutofit/>
          </a:bodyPr>
          <a:lstStyle/>
          <a:p>
            <a:pPr marL="438912" lvl="0" indent="-157480" algn="l" rtl="0">
              <a:spcBef>
                <a:spcPts val="0"/>
              </a:spcBef>
              <a:spcAft>
                <a:spcPts val="1600"/>
              </a:spcAft>
              <a:buSzPts val="2560"/>
              <a:buNone/>
            </a:pPr>
            <a:endParaRPr dirty="0"/>
          </a:p>
        </p:txBody>
      </p:sp>
      <p:pic>
        <p:nvPicPr>
          <p:cNvPr id="164" name="Google Shape;164;p26"/>
          <p:cNvPicPr preferRelativeResize="0"/>
          <p:nvPr/>
        </p:nvPicPr>
        <p:blipFill rotWithShape="1">
          <a:blip r:embed="rId3">
            <a:alphaModFix/>
          </a:blip>
          <a:srcRect/>
          <a:stretch/>
        </p:blipFill>
        <p:spPr>
          <a:xfrm>
            <a:off x="0" y="1428736"/>
            <a:ext cx="6099142" cy="5429264"/>
          </a:xfrm>
          <a:prstGeom prst="rect">
            <a:avLst/>
          </a:prstGeom>
          <a:noFill/>
          <a:ln>
            <a:noFill/>
          </a:ln>
        </p:spPr>
      </p:pic>
      <p:pic>
        <p:nvPicPr>
          <p:cNvPr id="5" name="Google Shape;175;p27" descr="3d man Thinking — Stock Photo © Jocky #11456450">
            <a:extLst>
              <a:ext uri="{FF2B5EF4-FFF2-40B4-BE49-F238E27FC236}">
                <a16:creationId xmlns:a16="http://schemas.microsoft.com/office/drawing/2014/main" xmlns="" id="{0E6822BB-7A3C-4FAD-8D35-4367BAE4F449}"/>
              </a:ext>
            </a:extLst>
          </p:cNvPr>
          <p:cNvPicPr preferRelativeResize="0"/>
          <p:nvPr/>
        </p:nvPicPr>
        <p:blipFill rotWithShape="1">
          <a:blip r:embed="rId4">
            <a:alphaModFix/>
          </a:blip>
          <a:srcRect/>
          <a:stretch/>
        </p:blipFill>
        <p:spPr>
          <a:xfrm>
            <a:off x="6099142" y="1428736"/>
            <a:ext cx="3044858" cy="54292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p:nvPr/>
        </p:nvSpPr>
        <p:spPr>
          <a:xfrm>
            <a:off x="179512" y="3714752"/>
            <a:ext cx="4680520" cy="857256"/>
          </a:xfrm>
          <a:prstGeom prst="cloud">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rgbClr val="000000"/>
                </a:solidFill>
                <a:latin typeface="Corbel"/>
                <a:ea typeface="Corbel"/>
                <a:cs typeface="Corbel"/>
                <a:sym typeface="Corbel"/>
              </a:rPr>
              <a:t>0.000000000926</a:t>
            </a:r>
            <a:endParaRPr sz="1800" dirty="0">
              <a:solidFill>
                <a:schemeClr val="lt1"/>
              </a:solidFill>
              <a:latin typeface="Corbel"/>
              <a:ea typeface="Corbel"/>
              <a:cs typeface="Corbel"/>
              <a:sym typeface="Corbel"/>
            </a:endParaRPr>
          </a:p>
        </p:txBody>
      </p:sp>
      <p:sp>
        <p:nvSpPr>
          <p:cNvPr id="170" name="Google Shape;170;p27"/>
          <p:cNvSpPr/>
          <p:nvPr/>
        </p:nvSpPr>
        <p:spPr>
          <a:xfrm>
            <a:off x="500034" y="4714884"/>
            <a:ext cx="8001056" cy="1571636"/>
          </a:xfrm>
          <a:prstGeom prst="rect">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66201F"/>
              </a:buClr>
              <a:buSzPts val="2800"/>
              <a:buFont typeface="Corbel"/>
              <a:buNone/>
            </a:pPr>
            <a:r>
              <a:rPr lang="en-US" sz="2800" dirty="0">
                <a:solidFill>
                  <a:srgbClr val="FFFF00"/>
                </a:solidFill>
                <a:latin typeface="Corbel"/>
                <a:ea typeface="Corbel"/>
                <a:cs typeface="Corbel"/>
                <a:sym typeface="Corbel"/>
              </a:rPr>
              <a:t>All these numbers are too large .In order to make them </a:t>
            </a:r>
            <a:r>
              <a:rPr lang="en-US" sz="2800" dirty="0" err="1">
                <a:solidFill>
                  <a:srgbClr val="FFFF00"/>
                </a:solidFill>
                <a:latin typeface="Corbel"/>
                <a:ea typeface="Corbel"/>
                <a:cs typeface="Corbel"/>
                <a:sym typeface="Corbel"/>
              </a:rPr>
              <a:t>managable</a:t>
            </a:r>
            <a:r>
              <a:rPr lang="en-US" sz="2800" dirty="0">
                <a:solidFill>
                  <a:srgbClr val="FFFF00"/>
                </a:solidFill>
                <a:latin typeface="Corbel"/>
                <a:ea typeface="Corbel"/>
                <a:cs typeface="Corbel"/>
                <a:sym typeface="Corbel"/>
              </a:rPr>
              <a:t>, we can write these in exponents</a:t>
            </a:r>
            <a:r>
              <a:rPr lang="en-US" sz="1800" dirty="0">
                <a:solidFill>
                  <a:srgbClr val="FFFF00"/>
                </a:solidFill>
                <a:latin typeface="Corbel"/>
                <a:ea typeface="Corbel"/>
                <a:cs typeface="Corbel"/>
                <a:sym typeface="Corbel"/>
              </a:rPr>
              <a:t>.</a:t>
            </a:r>
            <a:endParaRPr dirty="0">
              <a:solidFill>
                <a:srgbClr val="FFFF00"/>
              </a:solidFill>
            </a:endParaRPr>
          </a:p>
        </p:txBody>
      </p:sp>
      <p:sp>
        <p:nvSpPr>
          <p:cNvPr id="171" name="Google Shape;171;p27"/>
          <p:cNvSpPr/>
          <p:nvPr/>
        </p:nvSpPr>
        <p:spPr>
          <a:xfrm>
            <a:off x="5076056" y="3571876"/>
            <a:ext cx="3853630" cy="1000132"/>
          </a:xfrm>
          <a:prstGeom prst="cloud">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Corbel"/>
                <a:ea typeface="Corbel"/>
                <a:cs typeface="Corbel"/>
                <a:sym typeface="Corbel"/>
              </a:rPr>
              <a:t>45920000000</a:t>
            </a:r>
            <a:endParaRPr sz="1800">
              <a:solidFill>
                <a:schemeClr val="lt1"/>
              </a:solidFill>
              <a:latin typeface="Corbel"/>
              <a:ea typeface="Corbel"/>
              <a:cs typeface="Corbel"/>
              <a:sym typeface="Corbel"/>
            </a:endParaRPr>
          </a:p>
        </p:txBody>
      </p:sp>
      <p:sp>
        <p:nvSpPr>
          <p:cNvPr id="172" name="Google Shape;172;p27"/>
          <p:cNvSpPr/>
          <p:nvPr/>
        </p:nvSpPr>
        <p:spPr>
          <a:xfrm>
            <a:off x="3059832" y="2643182"/>
            <a:ext cx="4032448" cy="1000132"/>
          </a:xfrm>
          <a:prstGeom prst="cloud">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Corbel"/>
                <a:ea typeface="Corbel"/>
                <a:cs typeface="Corbel"/>
                <a:sym typeface="Corbel"/>
              </a:rPr>
              <a:t>5,000,000,000</a:t>
            </a:r>
            <a:endParaRPr sz="1800">
              <a:solidFill>
                <a:schemeClr val="lt1"/>
              </a:solidFill>
              <a:latin typeface="Corbel"/>
              <a:ea typeface="Corbel"/>
              <a:cs typeface="Corbel"/>
              <a:sym typeface="Corbel"/>
            </a:endParaRPr>
          </a:p>
        </p:txBody>
      </p:sp>
      <p:sp>
        <p:nvSpPr>
          <p:cNvPr id="173" name="Google Shape;173;p27"/>
          <p:cNvSpPr/>
          <p:nvPr/>
        </p:nvSpPr>
        <p:spPr>
          <a:xfrm>
            <a:off x="179512" y="2143116"/>
            <a:ext cx="3463794" cy="1000132"/>
          </a:xfrm>
          <a:prstGeom prst="cloud">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Corbel"/>
                <a:ea typeface="Corbel"/>
                <a:cs typeface="Corbel"/>
                <a:sym typeface="Corbel"/>
              </a:rPr>
              <a:t>170,000,000</a:t>
            </a:r>
            <a:endParaRPr sz="1800">
              <a:solidFill>
                <a:schemeClr val="lt1"/>
              </a:solidFill>
              <a:latin typeface="Corbel"/>
              <a:ea typeface="Corbel"/>
              <a:cs typeface="Corbel"/>
              <a:sym typeface="Corbel"/>
            </a:endParaRPr>
          </a:p>
        </p:txBody>
      </p:sp>
      <p:sp>
        <p:nvSpPr>
          <p:cNvPr id="174" name="Google Shape;174;p27"/>
          <p:cNvSpPr txBox="1">
            <a:spLocks noGrp="1"/>
          </p:cNvSpPr>
          <p:nvPr>
            <p:ph type="title"/>
          </p:nvPr>
        </p:nvSpPr>
        <p:spPr>
          <a:xfrm>
            <a:off x="0" y="0"/>
            <a:ext cx="9144000" cy="1412776"/>
          </a:xfrm>
          <a:prstGeom prst="rect">
            <a:avLst/>
          </a:prstGeom>
          <a:solidFill>
            <a:schemeClr val="tx1"/>
          </a:solidFill>
          <a:ln>
            <a:noFill/>
          </a:ln>
        </p:spPr>
        <p:txBody>
          <a:bodyPr spcFirstLastPara="1" wrap="square" lIns="91425" tIns="45700" rIns="45700" bIns="45700" anchor="ctr" anchorCtr="0">
            <a:noAutofit/>
          </a:bodyPr>
          <a:lstStyle/>
          <a:p>
            <a:pPr marL="0" lvl="0" indent="0" algn="l" rtl="0">
              <a:spcBef>
                <a:spcPts val="0"/>
              </a:spcBef>
              <a:spcAft>
                <a:spcPts val="0"/>
              </a:spcAft>
              <a:buClr>
                <a:srgbClr val="8A3C12"/>
              </a:buClr>
              <a:buSzPts val="3600"/>
              <a:buFont typeface="Corbel"/>
              <a:buNone/>
            </a:pPr>
            <a:r>
              <a:rPr lang="en-US" sz="2400" b="1" u="sng" dirty="0">
                <a:solidFill>
                  <a:schemeClr val="bg1"/>
                </a:solidFill>
                <a:latin typeface="Perpetua Titling MT" panose="020B0604020202020204" pitchFamily="18" charset="0"/>
                <a:ea typeface="Cambria Math" panose="02040503050406030204" pitchFamily="18" charset="0"/>
              </a:rPr>
              <a:t>How can you express the following number in order to make them easy to read and write ?</a:t>
            </a:r>
            <a:endParaRPr sz="2400" b="1" u="sng" dirty="0">
              <a:solidFill>
                <a:schemeClr val="bg1"/>
              </a:solidFill>
              <a:latin typeface="Perpetua Titling MT" panose="020B0604020202020204" pitchFamily="18" charset="0"/>
              <a:ea typeface="Cambria Math" panose="02040503050406030204" pitchFamily="18" charset="0"/>
            </a:endParaRPr>
          </a:p>
        </p:txBody>
      </p:sp>
      <p:sp>
        <p:nvSpPr>
          <p:cNvPr id="176" name="Google Shape;176;p27"/>
          <p:cNvSpPr txBox="1">
            <a:spLocks noGrp="1"/>
          </p:cNvSpPr>
          <p:nvPr>
            <p:ph type="body" idx="1"/>
          </p:nvPr>
        </p:nvSpPr>
        <p:spPr>
          <a:xfrm>
            <a:off x="179512" y="1812898"/>
            <a:ext cx="8507288" cy="4678145"/>
          </a:xfrm>
          <a:prstGeom prst="rect">
            <a:avLst/>
          </a:prstGeom>
          <a:noFill/>
          <a:ln>
            <a:noFill/>
          </a:ln>
        </p:spPr>
        <p:txBody>
          <a:bodyPr spcFirstLastPara="1" wrap="square" lIns="54850" tIns="91425" rIns="91425" bIns="45700" anchor="t" anchorCtr="0">
            <a:noAutofit/>
          </a:bodyPr>
          <a:lstStyle/>
          <a:p>
            <a:pPr marL="118871" lvl="0" indent="0" algn="l" rtl="0">
              <a:spcBef>
                <a:spcPts val="0"/>
              </a:spcBef>
              <a:spcAft>
                <a:spcPts val="1600"/>
              </a:spcAft>
              <a:buSzPts val="2560"/>
              <a:buNone/>
            </a:pPr>
            <a:r>
              <a:rPr lang="en-US" dirty="0"/>
              <a:t>.</a:t>
            </a:r>
            <a:endParaRPr dirty="0"/>
          </a:p>
        </p:txBody>
      </p:sp>
      <p:pic>
        <p:nvPicPr>
          <p:cNvPr id="10" name="Google Shape;106;p18" descr="Thinking &amp; Awareness">
            <a:extLst>
              <a:ext uri="{FF2B5EF4-FFF2-40B4-BE49-F238E27FC236}">
                <a16:creationId xmlns:a16="http://schemas.microsoft.com/office/drawing/2014/main" xmlns="" id="{737A6D06-33F6-4B0E-8731-28B93AA3CDEC}"/>
              </a:ext>
            </a:extLst>
          </p:cNvPr>
          <p:cNvPicPr preferRelativeResize="0"/>
          <p:nvPr/>
        </p:nvPicPr>
        <p:blipFill rotWithShape="1">
          <a:blip r:embed="rId3">
            <a:alphaModFix/>
          </a:blip>
          <a:srcRect/>
          <a:stretch/>
        </p:blipFill>
        <p:spPr>
          <a:xfrm rot="1179137">
            <a:off x="6874933" y="1385804"/>
            <a:ext cx="2029213" cy="1714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p:nvPr/>
        </p:nvSpPr>
        <p:spPr>
          <a:xfrm>
            <a:off x="571472" y="5786454"/>
            <a:ext cx="7572428" cy="642942"/>
          </a:xfrm>
          <a:prstGeom prst="rect">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82" name="Google Shape;182;p28"/>
          <p:cNvSpPr txBox="1">
            <a:spLocks noGrp="1"/>
          </p:cNvSpPr>
          <p:nvPr>
            <p:ph type="title"/>
          </p:nvPr>
        </p:nvSpPr>
        <p:spPr>
          <a:xfrm>
            <a:off x="0" y="0"/>
            <a:ext cx="8686800" cy="1408176"/>
          </a:xfrm>
          <a:prstGeom prst="rect">
            <a:avLst/>
          </a:prstGeom>
          <a:noFill/>
          <a:ln>
            <a:noFill/>
          </a:ln>
        </p:spPr>
        <p:txBody>
          <a:bodyPr spcFirstLastPara="1" wrap="square" lIns="91425" tIns="45700" rIns="45700" bIns="45700" anchor="ctr" anchorCtr="0">
            <a:noAutofit/>
          </a:bodyPr>
          <a:lstStyle/>
          <a:p>
            <a:pPr marL="0" lvl="0" indent="0" algn="ctr" rtl="0">
              <a:spcBef>
                <a:spcPts val="0"/>
              </a:spcBef>
              <a:spcAft>
                <a:spcPts val="0"/>
              </a:spcAft>
              <a:buClr>
                <a:srgbClr val="FFC700"/>
              </a:buClr>
              <a:buSzPts val="4050"/>
              <a:buFont typeface="Corbel"/>
              <a:buNone/>
            </a:pPr>
            <a:r>
              <a:rPr lang="en-US" sz="4050" dirty="0"/>
              <a:t/>
            </a:r>
            <a:br>
              <a:rPr lang="en-US" sz="4050" dirty="0"/>
            </a:br>
            <a:r>
              <a:rPr lang="en-US" sz="6000" b="1" u="sng" dirty="0">
                <a:latin typeface="MS Mincho" panose="02020609040205080304" pitchFamily="49" charset="-128"/>
                <a:ea typeface="MS Mincho" panose="02020609040205080304" pitchFamily="49" charset="-128"/>
              </a:rPr>
              <a:t>STANDARD FORM</a:t>
            </a:r>
            <a:endParaRPr sz="6000" b="1" u="sng" dirty="0">
              <a:latin typeface="MS Mincho" panose="02020609040205080304" pitchFamily="49" charset="-128"/>
              <a:ea typeface="MS Mincho" panose="02020609040205080304" pitchFamily="49" charset="-128"/>
            </a:endParaRPr>
          </a:p>
        </p:txBody>
      </p:sp>
      <mc:AlternateContent xmlns:mc="http://schemas.openxmlformats.org/markup-compatibility/2006">
        <mc:Choice xmlns:a14="http://schemas.microsoft.com/office/drawing/2010/main" xmlns="" Requires="a14">
          <p:sp>
            <p:nvSpPr>
              <p:cNvPr id="183" name="Google Shape;183;p28"/>
              <p:cNvSpPr txBox="1">
                <a:spLocks noGrp="1"/>
              </p:cNvSpPr>
              <p:nvPr>
                <p:ph type="body" idx="1"/>
              </p:nvPr>
            </p:nvSpPr>
            <p:spPr>
              <a:xfrm>
                <a:off x="0" y="1775215"/>
                <a:ext cx="9144000" cy="5082809"/>
              </a:xfrm>
              <a:prstGeom prst="rect">
                <a:avLst/>
              </a:prstGeom>
              <a:solidFill>
                <a:schemeClr val="tx1"/>
              </a:solidFill>
              <a:ln>
                <a:noFill/>
              </a:ln>
            </p:spPr>
            <p:txBody>
              <a:bodyPr spcFirstLastPara="1" wrap="square" lIns="54850" tIns="91425" rIns="91425" bIns="45700" anchor="t" anchorCtr="0">
                <a:noAutofit/>
              </a:bodyPr>
              <a:lstStyle/>
              <a:p>
                <a:pPr marL="438912" lvl="0" indent="-157480" algn="l" rtl="0">
                  <a:spcBef>
                    <a:spcPts val="0"/>
                  </a:spcBef>
                  <a:spcAft>
                    <a:spcPts val="0"/>
                  </a:spcAft>
                  <a:buSzPts val="2560"/>
                  <a:buNone/>
                </a:pPr>
                <a:endParaRPr lang="en-IN" dirty="0"/>
              </a:p>
              <a:p>
                <a:pPr marL="438912" lvl="0" indent="-157480" algn="l" rtl="0">
                  <a:spcBef>
                    <a:spcPts val="0"/>
                  </a:spcBef>
                  <a:spcAft>
                    <a:spcPts val="0"/>
                  </a:spcAft>
                  <a:buSzPts val="2560"/>
                  <a:buNone/>
                </a:pPr>
                <a:endParaRPr lang="en-IN" dirty="0"/>
              </a:p>
              <a:p>
                <a:pPr marL="438912" lvl="0" indent="-157480" rtl="0">
                  <a:spcBef>
                    <a:spcPts val="0"/>
                  </a:spcBef>
                  <a:spcAft>
                    <a:spcPts val="0"/>
                  </a:spcAft>
                  <a:buSzPts val="2560"/>
                  <a:buNone/>
                </a:pPr>
                <a:r>
                  <a:rPr lang="en-IN" sz="2400" b="1" dirty="0">
                    <a:solidFill>
                      <a:schemeClr val="bg1"/>
                    </a:solidFill>
                    <a:latin typeface="Cambria Math" panose="02040503050406030204" pitchFamily="18" charset="0"/>
                    <a:ea typeface="Cambria Math" panose="02040503050406030204" pitchFamily="18" charset="0"/>
                  </a:rPr>
                  <a:t>Standard form is a way of expressing a number with one whole number and the remaining part as exponent of 10.</a:t>
                </a:r>
              </a:p>
              <a:p>
                <a:pPr marL="438912" lvl="0" indent="-157480" rtl="0">
                  <a:spcBef>
                    <a:spcPts val="0"/>
                  </a:spcBef>
                  <a:spcAft>
                    <a:spcPts val="0"/>
                  </a:spcAft>
                  <a:buSzPts val="2560"/>
                  <a:buNone/>
                </a:pPr>
                <a:r>
                  <a:rPr lang="en-IN" sz="2400" b="1" dirty="0">
                    <a:solidFill>
                      <a:schemeClr val="bg1"/>
                    </a:solidFill>
                    <a:latin typeface="Cambria Math" panose="02040503050406030204" pitchFamily="18" charset="0"/>
                    <a:ea typeface="Cambria Math" panose="02040503050406030204" pitchFamily="18" charset="0"/>
                  </a:rPr>
                  <a:t>Example: 10000000= 1*</a:t>
                </a:r>
                <a14:m>
                  <m:oMath xmlns:m="http://schemas.openxmlformats.org/officeDocument/2006/math">
                    <m:sSup>
                      <m:sSupPr>
                        <m:ctrlPr>
                          <a:rPr lang="ar-AE" sz="2400" b="1" i="1" smtClean="0">
                            <a:solidFill>
                              <a:schemeClr val="bg1"/>
                            </a:solidFill>
                            <a:latin typeface="Cambria Math" panose="02040503050406030204" pitchFamily="18" charset="0"/>
                            <a:ea typeface="Cambria Math" panose="02040503050406030204" pitchFamily="18" charset="0"/>
                          </a:rPr>
                        </m:ctrlPr>
                      </m:sSupPr>
                      <m:e>
                        <m:r>
                          <a:rPr lang="ar-AE" sz="2400" b="1" i="1" smtClean="0">
                            <a:solidFill>
                              <a:schemeClr val="bg1"/>
                            </a:solidFill>
                            <a:latin typeface="Cambria Math" panose="02040503050406030204" pitchFamily="18" charset="0"/>
                            <a:ea typeface="Cambria Math" panose="02040503050406030204" pitchFamily="18" charset="0"/>
                          </a:rPr>
                          <m:t>𝟏𝟎</m:t>
                        </m:r>
                      </m:e>
                      <m:sup>
                        <m:r>
                          <a:rPr lang="ar-AE" sz="2400" b="1" i="1" smtClean="0">
                            <a:solidFill>
                              <a:schemeClr val="bg1"/>
                            </a:solidFill>
                            <a:latin typeface="Cambria Math" panose="02040503050406030204" pitchFamily="18" charset="0"/>
                            <a:ea typeface="Cambria Math" panose="02040503050406030204" pitchFamily="18" charset="0"/>
                          </a:rPr>
                          <m:t>𝟕</m:t>
                        </m:r>
                      </m:sup>
                    </m:sSup>
                  </m:oMath>
                </a14:m>
                <a:endParaRPr lang="ar-AE" sz="2400" b="1" dirty="0">
                  <a:solidFill>
                    <a:schemeClr val="bg1"/>
                  </a:solidFill>
                  <a:latin typeface="Cambria Math" panose="02040503050406030204" pitchFamily="18" charset="0"/>
                  <a:ea typeface="Cambria Math" panose="02040503050406030204" pitchFamily="18" charset="0"/>
                </a:endParaRPr>
              </a:p>
              <a:p>
                <a:pPr marL="438912" lvl="0" indent="-157480" rtl="0">
                  <a:spcBef>
                    <a:spcPts val="0"/>
                  </a:spcBef>
                  <a:spcAft>
                    <a:spcPts val="0"/>
                  </a:spcAft>
                  <a:buSzPts val="2560"/>
                  <a:buNone/>
                </a:pPr>
                <a:endParaRPr lang="ar-AE" sz="2400" b="1" dirty="0">
                  <a:solidFill>
                    <a:schemeClr val="bg1"/>
                  </a:solidFill>
                  <a:latin typeface="Cambria Math" panose="02040503050406030204" pitchFamily="18" charset="0"/>
                  <a:ea typeface="Cambria Math" panose="02040503050406030204" pitchFamily="18" charset="0"/>
                </a:endParaRPr>
              </a:p>
              <a:p>
                <a:pPr marL="438912" lvl="0" indent="-157480" algn="l" rtl="0">
                  <a:spcBef>
                    <a:spcPts val="0"/>
                  </a:spcBef>
                  <a:spcAft>
                    <a:spcPts val="0"/>
                  </a:spcAft>
                  <a:buSzPts val="2560"/>
                  <a:buNone/>
                </a:pPr>
                <a:endParaRPr lang="ar-AE" sz="2400" b="1" dirty="0">
                  <a:solidFill>
                    <a:schemeClr val="bg1"/>
                  </a:solidFill>
                  <a:latin typeface="Cambria Math" panose="02040503050406030204" pitchFamily="18" charset="0"/>
                  <a:ea typeface="Cambria Math" panose="02040503050406030204" pitchFamily="18" charset="0"/>
                </a:endParaRPr>
              </a:p>
              <a:p>
                <a:pPr marL="438912" lvl="0" indent="-320040" algn="l" rtl="0">
                  <a:spcBef>
                    <a:spcPts val="0"/>
                  </a:spcBef>
                  <a:spcAft>
                    <a:spcPts val="0"/>
                  </a:spcAft>
                  <a:buSzPts val="2560"/>
                  <a:buNone/>
                </a:pPr>
                <a:endParaRPr lang="ar-AE" sz="3200" b="1" dirty="0">
                  <a:solidFill>
                    <a:schemeClr val="bg1"/>
                  </a:solidFill>
                  <a:latin typeface="Cambria Math" panose="02040503050406030204" pitchFamily="18" charset="0"/>
                  <a:ea typeface="Cambria Math" panose="02040503050406030204" pitchFamily="18" charset="0"/>
                </a:endParaRPr>
              </a:p>
              <a:p>
                <a:pPr marL="438912" lvl="0" indent="-320040" algn="l" rtl="0">
                  <a:spcBef>
                    <a:spcPts val="0"/>
                  </a:spcBef>
                  <a:spcAft>
                    <a:spcPts val="1600"/>
                  </a:spcAft>
                  <a:buSzPts val="2560"/>
                  <a:buNone/>
                </a:pPr>
                <a:r>
                  <a:rPr lang="en-IN" sz="3200" b="1" dirty="0">
                    <a:solidFill>
                      <a:schemeClr val="bg1"/>
                    </a:solidFill>
                    <a:latin typeface="Cambria Math" panose="02040503050406030204" pitchFamily="18" charset="0"/>
                    <a:ea typeface="Cambria Math" panose="02040503050406030204" pitchFamily="18" charset="0"/>
                  </a:rPr>
                  <a:t>Note: 1≤k&lt;10 is called the standard form</a:t>
                </a:r>
              </a:p>
            </p:txBody>
          </p:sp>
        </mc:Choice>
        <mc:Fallback>
          <p:sp>
            <p:nvSpPr>
              <p:cNvPr id="183" name="Google Shape;183;p28"/>
              <p:cNvSpPr txBox="1">
                <a:spLocks noGrp="1" noRot="1" noChangeAspect="1" noMove="1" noResize="1" noEditPoints="1" noAdjustHandles="1" noChangeArrowheads="1" noChangeShapeType="1" noTextEdit="1"/>
              </p:cNvSpPr>
              <p:nvPr>
                <p:ph type="body" idx="1"/>
              </p:nvPr>
            </p:nvSpPr>
            <p:spPr>
              <a:xfrm>
                <a:off x="0" y="1775215"/>
                <a:ext cx="9144000" cy="5082809"/>
              </a:xfrm>
              <a:prstGeom prst="rect">
                <a:avLst/>
              </a:prstGeom>
              <a:blipFill>
                <a:blip r:embed="rId3"/>
                <a:stretch>
                  <a:fillRect l="-867"/>
                </a:stretch>
              </a:blipFill>
              <a:ln>
                <a:noFill/>
              </a:ln>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457200" y="155450"/>
            <a:ext cx="7675200" cy="9408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050"/>
              <a:buFont typeface="Corbel"/>
              <a:buNone/>
            </a:pPr>
            <a:r>
              <a:rPr lang="en-US" sz="3600" b="1" u="sng" dirty="0">
                <a:latin typeface="Cambria Math" pitchFamily="18" charset="0"/>
                <a:ea typeface="Cambria Math" pitchFamily="18" charset="0"/>
              </a:rPr>
              <a:t>Let us solve few problems for better </a:t>
            </a:r>
            <a:br>
              <a:rPr lang="en-US" sz="3600" b="1" u="sng" dirty="0">
                <a:latin typeface="Cambria Math" pitchFamily="18" charset="0"/>
                <a:ea typeface="Cambria Math" pitchFamily="18" charset="0"/>
              </a:rPr>
            </a:br>
            <a:r>
              <a:rPr lang="en-US" sz="3600" b="1" u="sng" dirty="0">
                <a:latin typeface="Cambria Math" pitchFamily="18" charset="0"/>
                <a:ea typeface="Cambria Math" pitchFamily="18" charset="0"/>
              </a:rPr>
              <a:t>understanding</a:t>
            </a:r>
            <a:endParaRPr sz="3600" b="1" u="sng" dirty="0">
              <a:latin typeface="Cambria Math" pitchFamily="18" charset="0"/>
              <a:ea typeface="Cambria Math" pitchFamily="18" charset="0"/>
            </a:endParaRPr>
          </a:p>
        </p:txBody>
      </p:sp>
      <p:sp>
        <p:nvSpPr>
          <p:cNvPr id="190" name="Google Shape;190;p29"/>
          <p:cNvSpPr txBox="1">
            <a:spLocks noGrp="1"/>
          </p:cNvSpPr>
          <p:nvPr>
            <p:ph type="body" idx="1"/>
          </p:nvPr>
        </p:nvSpPr>
        <p:spPr>
          <a:prstGeom prst="rect">
            <a:avLst/>
          </a:prstGeom>
          <a:noFill/>
          <a:ln>
            <a:noFill/>
          </a:ln>
        </p:spPr>
        <p:txBody>
          <a:bodyPr spcFirstLastPara="1" wrap="square" lIns="54850" tIns="91425" rIns="91425" bIns="45700" anchor="t" anchorCtr="0">
            <a:noAutofit/>
          </a:bodyPr>
          <a:lstStyle/>
          <a:p>
            <a:pPr marL="438912" lvl="0" indent="-320040" algn="l" rtl="0">
              <a:spcBef>
                <a:spcPts val="0"/>
              </a:spcBef>
              <a:spcAft>
                <a:spcPts val="1600"/>
              </a:spcAft>
              <a:buSzPts val="2560"/>
              <a:buChar char="●"/>
            </a:pPr>
            <a:r>
              <a:rPr lang="en-US"/>
              <a:t>Express  in the form k x 10</a:t>
            </a:r>
            <a:r>
              <a:rPr lang="en-US" baseline="30000"/>
              <a:t>n</a:t>
            </a:r>
            <a:endParaRPr/>
          </a:p>
        </p:txBody>
      </p:sp>
      <p:sp>
        <p:nvSpPr>
          <p:cNvPr id="191" name="Google Shape;191;p2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93" name="Google Shape;193;p2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95" name="Google Shape;195;p29"/>
          <p:cNvSpPr/>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97" name="Google Shape;197;p29"/>
          <p:cNvSpPr/>
          <p:nvPr/>
        </p:nvSpPr>
        <p:spPr>
          <a:xfrm>
            <a:off x="71600" y="3587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199" name="Google Shape;199;p29"/>
          <p:cNvPicPr preferRelativeResize="0"/>
          <p:nvPr/>
        </p:nvPicPr>
        <p:blipFill rotWithShape="1">
          <a:blip r:embed="rId3">
            <a:alphaModFix/>
          </a:blip>
          <a:srcRect/>
          <a:stretch/>
        </p:blipFill>
        <p:spPr>
          <a:xfrm>
            <a:off x="-1" y="1428736"/>
            <a:ext cx="6249971" cy="5429264"/>
          </a:xfrm>
          <a:prstGeom prst="rect">
            <a:avLst/>
          </a:prstGeom>
          <a:solidFill>
            <a:srgbClr val="FFD05D"/>
          </a:solidFill>
          <a:ln>
            <a:noFill/>
          </a:ln>
        </p:spPr>
      </p:pic>
      <p:pic>
        <p:nvPicPr>
          <p:cNvPr id="9" name="Google Shape;136;p22" descr="3d man Thinking — Stock Photo © Jocky #11456450">
            <a:extLst>
              <a:ext uri="{FF2B5EF4-FFF2-40B4-BE49-F238E27FC236}">
                <a16:creationId xmlns:a16="http://schemas.microsoft.com/office/drawing/2014/main" xmlns="" id="{633BB52D-86F3-4733-9197-541C752B1A4F}"/>
              </a:ext>
            </a:extLst>
          </p:cNvPr>
          <p:cNvPicPr preferRelativeResize="0"/>
          <p:nvPr/>
        </p:nvPicPr>
        <p:blipFill rotWithShape="1">
          <a:blip r:embed="rId4">
            <a:alphaModFix/>
          </a:blip>
          <a:srcRect/>
          <a:stretch/>
        </p:blipFill>
        <p:spPr>
          <a:xfrm>
            <a:off x="6249970" y="1416416"/>
            <a:ext cx="2894030" cy="5441581"/>
          </a:xfrm>
          <a:prstGeom prst="rect">
            <a:avLst/>
          </a:prstGeom>
          <a:solidFill>
            <a:srgbClr val="FFE093">
              <a:alpha val="58823"/>
            </a:srgbClr>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F81"/>
            </a:gs>
            <a:gs pos="50000">
              <a:srgbClr val="FFDFB3"/>
            </a:gs>
            <a:gs pos="100000">
              <a:srgbClr val="FFEFDA"/>
            </a:gs>
          </a:gsLst>
          <a:lin ang="5400000" scaled="0"/>
        </a:gradFill>
        <a:effectLst/>
      </p:bgPr>
    </p:bg>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0" y="0"/>
            <a:ext cx="9144000" cy="1484784"/>
          </a:xfrm>
          <a:prstGeom prst="rect">
            <a:avLst/>
          </a:prstGeom>
          <a:solidFill>
            <a:schemeClr val="tx1"/>
          </a:solidFill>
          <a:ln>
            <a:noFill/>
          </a:ln>
        </p:spPr>
        <p:txBody>
          <a:bodyPr spcFirstLastPara="1" wrap="square" lIns="91425" tIns="45700" rIns="45700" bIns="45700" anchor="ctr" anchorCtr="0">
            <a:noAutofit/>
          </a:bodyPr>
          <a:lstStyle/>
          <a:p>
            <a:pPr marL="0" lvl="0" indent="0" algn="ctr" rtl="0">
              <a:spcBef>
                <a:spcPts val="0"/>
              </a:spcBef>
              <a:spcAft>
                <a:spcPts val="0"/>
              </a:spcAft>
              <a:buClr>
                <a:srgbClr val="8A3C12"/>
              </a:buClr>
              <a:buSzPts val="4500"/>
              <a:buFont typeface="Corbel"/>
              <a:buNone/>
            </a:pPr>
            <a:r>
              <a:rPr lang="en-US" sz="4400" b="1" u="sng" dirty="0">
                <a:solidFill>
                  <a:schemeClr val="bg1"/>
                </a:solidFill>
                <a:latin typeface="Perpetua Titling MT" pitchFamily="18" charset="0"/>
              </a:rPr>
              <a:t>EXAMPLE :</a:t>
            </a:r>
            <a:endParaRPr sz="4400" b="1" u="sng" dirty="0">
              <a:solidFill>
                <a:schemeClr val="bg1"/>
              </a:solidFill>
              <a:latin typeface="Perpetua Titling MT" pitchFamily="18" charset="0"/>
            </a:endParaRPr>
          </a:p>
        </p:txBody>
      </p:sp>
      <p:sp>
        <p:nvSpPr>
          <p:cNvPr id="205" name="Google Shape;205;p30"/>
          <p:cNvSpPr txBox="1">
            <a:spLocks noGrp="1"/>
          </p:cNvSpPr>
          <p:nvPr>
            <p:ph type="body" idx="1"/>
          </p:nvPr>
        </p:nvSpPr>
        <p:spPr>
          <a:xfrm>
            <a:off x="0" y="1434905"/>
            <a:ext cx="9144000" cy="5423096"/>
          </a:xfrm>
          <a:prstGeom prst="rect">
            <a:avLst/>
          </a:prstGeom>
          <a:solidFill>
            <a:schemeClr val="tx1"/>
          </a:solidFill>
          <a:ln>
            <a:noFill/>
          </a:ln>
        </p:spPr>
        <p:txBody>
          <a:bodyPr spcFirstLastPara="1" wrap="square" lIns="54850" tIns="91425" rIns="91425" bIns="45700" anchor="t" anchorCtr="0">
            <a:noAutofit/>
          </a:bodyPr>
          <a:lstStyle/>
          <a:p>
            <a:pPr marL="438912" lvl="0" indent="-169672" algn="l" rtl="0">
              <a:lnSpc>
                <a:spcPct val="80000"/>
              </a:lnSpc>
              <a:spcBef>
                <a:spcPts val="0"/>
              </a:spcBef>
              <a:spcAft>
                <a:spcPts val="0"/>
              </a:spcAft>
              <a:buSzPts val="2368"/>
              <a:buNone/>
            </a:pPr>
            <a:endParaRPr sz="2800">
              <a:solidFill>
                <a:schemeClr val="bg1"/>
              </a:solidFill>
              <a:latin typeface="Cambria Math" pitchFamily="18" charset="0"/>
              <a:ea typeface="Cambria Math" pitchFamily="18" charset="0"/>
            </a:endParaRPr>
          </a:p>
          <a:p>
            <a:pPr marL="438912" lvl="0" indent="-320040" algn="l" rtl="0">
              <a:lnSpc>
                <a:spcPct val="80000"/>
              </a:lnSpc>
              <a:spcBef>
                <a:spcPts val="0"/>
              </a:spcBef>
              <a:spcAft>
                <a:spcPts val="0"/>
              </a:spcAft>
              <a:buSzPts val="2368"/>
              <a:buChar char="●"/>
            </a:pPr>
            <a:r>
              <a:rPr lang="en-US" sz="2800" dirty="0">
                <a:solidFill>
                  <a:srgbClr val="FFFF00"/>
                </a:solidFill>
                <a:latin typeface="Cambria Math" pitchFamily="18" charset="0"/>
                <a:ea typeface="Cambria Math" pitchFamily="18" charset="0"/>
              </a:rPr>
              <a:t>Write the following numbers in the form</a:t>
            </a:r>
            <a:endParaRPr sz="2800">
              <a:solidFill>
                <a:srgbClr val="FFFF00"/>
              </a:solidFill>
              <a:latin typeface="Cambria Math" pitchFamily="18" charset="0"/>
              <a:ea typeface="Cambria Math" pitchFamily="18" charset="0"/>
            </a:endParaRPr>
          </a:p>
          <a:p>
            <a:pPr marL="438912" lvl="0" indent="-320040" algn="l" rtl="0">
              <a:lnSpc>
                <a:spcPct val="80000"/>
              </a:lnSpc>
              <a:spcBef>
                <a:spcPts val="0"/>
              </a:spcBef>
              <a:spcAft>
                <a:spcPts val="0"/>
              </a:spcAft>
              <a:buSzPts val="2368"/>
              <a:buNone/>
            </a:pPr>
            <a:r>
              <a:rPr lang="en-US" sz="2800" dirty="0">
                <a:solidFill>
                  <a:schemeClr val="bg1"/>
                </a:solidFill>
                <a:latin typeface="Cambria Math" pitchFamily="18" charset="0"/>
                <a:ea typeface="Cambria Math" pitchFamily="18" charset="0"/>
              </a:rPr>
              <a:t>      k x10</a:t>
            </a:r>
            <a:r>
              <a:rPr lang="en-US" sz="2800" baseline="30000" dirty="0">
                <a:solidFill>
                  <a:schemeClr val="bg1"/>
                </a:solidFill>
                <a:latin typeface="Cambria Math" pitchFamily="18" charset="0"/>
                <a:ea typeface="Cambria Math" pitchFamily="18" charset="0"/>
              </a:rPr>
              <a:t>n </a:t>
            </a:r>
            <a:r>
              <a:rPr lang="en-US" sz="2800" dirty="0">
                <a:solidFill>
                  <a:schemeClr val="bg1"/>
                </a:solidFill>
                <a:latin typeface="Cambria Math" pitchFamily="18" charset="0"/>
                <a:ea typeface="Cambria Math" pitchFamily="18" charset="0"/>
              </a:rPr>
              <a:t> where 1 ≤ k &lt;10 and n is an integer</a:t>
            </a:r>
            <a:endParaRPr sz="2800">
              <a:solidFill>
                <a:schemeClr val="bg1"/>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AutoNum type="romanLcParenBoth"/>
            </a:pPr>
            <a:r>
              <a:rPr lang="en-US" sz="2800" dirty="0">
                <a:solidFill>
                  <a:schemeClr val="bg1"/>
                </a:solidFill>
                <a:latin typeface="Cambria Math" pitchFamily="18" charset="0"/>
                <a:ea typeface="Cambria Math" pitchFamily="18" charset="0"/>
              </a:rPr>
              <a:t>92340000</a:t>
            </a:r>
            <a:endParaRPr sz="2800">
              <a:solidFill>
                <a:schemeClr val="bg1"/>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None/>
            </a:pPr>
            <a:r>
              <a:rPr lang="en-US" sz="2800" dirty="0">
                <a:solidFill>
                  <a:schemeClr val="bg1"/>
                </a:solidFill>
                <a:latin typeface="Cambria Math" pitchFamily="18" charset="0"/>
                <a:ea typeface="Cambria Math" pitchFamily="18" charset="0"/>
              </a:rPr>
              <a:t> sol: 92340000 = 9.234 x 10</a:t>
            </a:r>
            <a:r>
              <a:rPr lang="en-US" sz="2800" baseline="30000" dirty="0">
                <a:solidFill>
                  <a:schemeClr val="bg1"/>
                </a:solidFill>
                <a:latin typeface="Cambria Math" pitchFamily="18" charset="0"/>
                <a:ea typeface="Cambria Math" pitchFamily="18" charset="0"/>
              </a:rPr>
              <a:t>7</a:t>
            </a:r>
            <a:endParaRPr sz="2800">
              <a:solidFill>
                <a:schemeClr val="bg1"/>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None/>
            </a:pPr>
            <a:r>
              <a:rPr lang="en-US" sz="2800" dirty="0">
                <a:solidFill>
                  <a:srgbClr val="FFFF00"/>
                </a:solidFill>
                <a:latin typeface="Cambria Math" pitchFamily="18" charset="0"/>
                <a:ea typeface="Cambria Math" pitchFamily="18" charset="0"/>
              </a:rPr>
              <a:t>     [ Decimal point has to be moved 7 places from right to left When it moves from right to left, the exponent of 10 is positive]</a:t>
            </a:r>
            <a:endParaRPr sz="2800">
              <a:solidFill>
                <a:srgbClr val="FFFF00"/>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None/>
            </a:pPr>
            <a:r>
              <a:rPr lang="en-US" sz="2800" dirty="0">
                <a:solidFill>
                  <a:schemeClr val="tx2"/>
                </a:solidFill>
                <a:latin typeface="Cambria Math" pitchFamily="18" charset="0"/>
                <a:ea typeface="Cambria Math" pitchFamily="18" charset="0"/>
              </a:rPr>
              <a:t>(ii) </a:t>
            </a:r>
            <a:r>
              <a:rPr lang="en-US" sz="2800" dirty="0">
                <a:solidFill>
                  <a:schemeClr val="bg1"/>
                </a:solidFill>
                <a:latin typeface="Cambria Math" pitchFamily="18" charset="0"/>
                <a:ea typeface="Cambria Math" pitchFamily="18" charset="0"/>
              </a:rPr>
              <a:t>0.000255</a:t>
            </a:r>
            <a:endParaRPr sz="2800">
              <a:solidFill>
                <a:schemeClr val="bg1"/>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None/>
            </a:pPr>
            <a:r>
              <a:rPr lang="en-US" sz="2800" dirty="0">
                <a:solidFill>
                  <a:schemeClr val="bg1"/>
                </a:solidFill>
                <a:latin typeface="Cambria Math" pitchFamily="18" charset="0"/>
                <a:ea typeface="Cambria Math" pitchFamily="18" charset="0"/>
              </a:rPr>
              <a:t>Sol:0.000255=2.55 x 10</a:t>
            </a:r>
            <a:r>
              <a:rPr lang="en-US" sz="2800" baseline="30000" dirty="0">
                <a:solidFill>
                  <a:schemeClr val="bg1"/>
                </a:solidFill>
                <a:latin typeface="Cambria Math" pitchFamily="18" charset="0"/>
                <a:ea typeface="Cambria Math" pitchFamily="18" charset="0"/>
              </a:rPr>
              <a:t>-4</a:t>
            </a:r>
            <a:endParaRPr sz="2800">
              <a:solidFill>
                <a:schemeClr val="bg1"/>
              </a:solidFill>
              <a:latin typeface="Cambria Math" pitchFamily="18" charset="0"/>
              <a:ea typeface="Cambria Math" pitchFamily="18" charset="0"/>
            </a:endParaRPr>
          </a:p>
          <a:p>
            <a:pPr marL="690372" lvl="0" indent="-571500" algn="l" rtl="0">
              <a:lnSpc>
                <a:spcPct val="80000"/>
              </a:lnSpc>
              <a:spcBef>
                <a:spcPts val="0"/>
              </a:spcBef>
              <a:spcAft>
                <a:spcPts val="0"/>
              </a:spcAft>
              <a:buSzPts val="2368"/>
              <a:buNone/>
            </a:pPr>
            <a:r>
              <a:rPr lang="en-US" sz="2800" dirty="0">
                <a:solidFill>
                  <a:schemeClr val="bg1"/>
                </a:solidFill>
                <a:latin typeface="Cambria Math" pitchFamily="18" charset="0"/>
                <a:ea typeface="Cambria Math" pitchFamily="18" charset="0"/>
              </a:rPr>
              <a:t>        </a:t>
            </a:r>
            <a:r>
              <a:rPr lang="en-US" sz="2800" dirty="0">
                <a:solidFill>
                  <a:srgbClr val="FFFF00"/>
                </a:solidFill>
                <a:latin typeface="Cambria Math" pitchFamily="18" charset="0"/>
                <a:ea typeface="Cambria Math" pitchFamily="18" charset="0"/>
              </a:rPr>
              <a:t>[Decimal point has to be moved 4 places from left to </a:t>
            </a:r>
            <a:r>
              <a:rPr lang="en-US" sz="2800" dirty="0" err="1">
                <a:solidFill>
                  <a:srgbClr val="FFFF00"/>
                </a:solidFill>
                <a:latin typeface="Cambria Math" pitchFamily="18" charset="0"/>
                <a:ea typeface="Cambria Math" pitchFamily="18" charset="0"/>
              </a:rPr>
              <a:t>right.When</a:t>
            </a:r>
            <a:r>
              <a:rPr lang="en-US" sz="2800" dirty="0">
                <a:solidFill>
                  <a:srgbClr val="FFFF00"/>
                </a:solidFill>
                <a:latin typeface="Cambria Math" pitchFamily="18" charset="0"/>
                <a:ea typeface="Cambria Math" pitchFamily="18" charset="0"/>
              </a:rPr>
              <a:t> it moves from left to right the exponent of 10 is negative]</a:t>
            </a:r>
            <a:endParaRPr sz="2800">
              <a:solidFill>
                <a:srgbClr val="FFFF00"/>
              </a:solidFill>
              <a:latin typeface="Cambria Math" pitchFamily="18" charset="0"/>
              <a:ea typeface="Cambria Math" pitchFamily="18" charset="0"/>
            </a:endParaRPr>
          </a:p>
          <a:p>
            <a:pPr marL="690372" lvl="0" indent="-571500" algn="l" rtl="0">
              <a:lnSpc>
                <a:spcPct val="80000"/>
              </a:lnSpc>
              <a:spcBef>
                <a:spcPts val="0"/>
              </a:spcBef>
              <a:spcAft>
                <a:spcPts val="1600"/>
              </a:spcAft>
              <a:buSzPts val="2368"/>
              <a:buNone/>
            </a:pPr>
            <a:endParaRPr sz="296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A523F-78E3-4149-82CF-4416CA3108B0}"/>
              </a:ext>
            </a:extLst>
          </p:cNvPr>
          <p:cNvSpPr>
            <a:spLocks noGrp="1"/>
          </p:cNvSpPr>
          <p:nvPr>
            <p:ph type="title"/>
          </p:nvPr>
        </p:nvSpPr>
        <p:spPr/>
        <p:txBody>
          <a:bodyPr/>
          <a:lstStyle/>
          <a:p>
            <a:pPr algn="ctr"/>
            <a:r>
              <a:rPr lang="en-IN" sz="4000" b="1" u="sng" dirty="0">
                <a:ln w="10160">
                  <a:solidFill>
                    <a:schemeClr val="accent1"/>
                  </a:solidFill>
                  <a:prstDash val="solid"/>
                </a:ln>
                <a:solidFill>
                  <a:srgbClr val="FFFFFF"/>
                </a:solidFill>
                <a:effectLst>
                  <a:outerShdw blurRad="38100" dist="38100" dir="2700000" algn="tl">
                    <a:srgbClr val="000000">
                      <a:alpha val="43137"/>
                    </a:srgbClr>
                  </a:outerShdw>
                </a:effectLst>
                <a:latin typeface="Perpetua Titling MT" pitchFamily="18" charset="0"/>
              </a:rPr>
              <a:t>RECAPTULATION</a:t>
            </a:r>
            <a:br>
              <a:rPr lang="en-IN" sz="4000" b="1" u="sng" dirty="0">
                <a:ln w="10160">
                  <a:solidFill>
                    <a:schemeClr val="accent1"/>
                  </a:solidFill>
                  <a:prstDash val="solid"/>
                </a:ln>
                <a:solidFill>
                  <a:srgbClr val="FFFFFF"/>
                </a:solidFill>
                <a:effectLst>
                  <a:outerShdw blurRad="38100" dist="38100" dir="2700000" algn="tl">
                    <a:srgbClr val="000000">
                      <a:alpha val="43137"/>
                    </a:srgbClr>
                  </a:outerShdw>
                </a:effectLst>
                <a:latin typeface="Perpetua Titling MT" pitchFamily="18" charset="0"/>
              </a:rPr>
            </a:br>
            <a:endParaRPr lang="en-IN" sz="4000" b="1" u="sng"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Text Placeholder 2">
            <a:extLst>
              <a:ext uri="{FF2B5EF4-FFF2-40B4-BE49-F238E27FC236}">
                <a16:creationId xmlns:a16="http://schemas.microsoft.com/office/drawing/2014/main" xmlns="" id="{75C69DBF-438C-484E-9ADD-4E5331B23941}"/>
              </a:ext>
            </a:extLst>
          </p:cNvPr>
          <p:cNvSpPr>
            <a:spLocks noGrp="1"/>
          </p:cNvSpPr>
          <p:nvPr>
            <p:ph type="body" idx="1"/>
          </p:nvPr>
        </p:nvSpPr>
        <p:spPr>
          <a:xfrm>
            <a:off x="457200" y="763572"/>
            <a:ext cx="8229600" cy="5637320"/>
          </a:xfrm>
        </p:spPr>
        <p:txBody>
          <a:bodyPr/>
          <a:lstStyle/>
          <a:p>
            <a:pPr marL="137160" indent="0">
              <a:buNone/>
            </a:pPr>
            <a:r>
              <a:rPr lang="en-IN" sz="1900" b="1" dirty="0">
                <a:solidFill>
                  <a:schemeClr val="bg1"/>
                </a:solidFill>
                <a:latin typeface="Cambria Math" panose="02040503050406030204" pitchFamily="18" charset="0"/>
                <a:ea typeface="Cambria Math" panose="02040503050406030204" pitchFamily="18" charset="0"/>
              </a:rPr>
              <a:t>1. If x be any non zero rational number , and m ,n be any positive integers then ,</a:t>
            </a:r>
          </a:p>
          <a:p>
            <a:pPr marL="137160" indent="0">
              <a:buNone/>
            </a:pPr>
            <a:r>
              <a:rPr lang="en-IN" sz="1900" dirty="0"/>
              <a:t>               </a:t>
            </a:r>
            <a:r>
              <a:rPr lang="en-IN" sz="1900" b="1" dirty="0" err="1">
                <a:solidFill>
                  <a:srgbClr val="FFFF00"/>
                </a:solidFill>
              </a:rPr>
              <a:t>x</a:t>
            </a:r>
            <a:r>
              <a:rPr lang="en-IN" sz="1900" b="1" baseline="30000" dirty="0" err="1">
                <a:solidFill>
                  <a:srgbClr val="FFFF00"/>
                </a:solidFill>
              </a:rPr>
              <a:t>m</a:t>
            </a:r>
            <a:r>
              <a:rPr lang="en-IN" sz="1900" b="1" dirty="0" err="1">
                <a:solidFill>
                  <a:srgbClr val="FFFF00"/>
                </a:solidFill>
              </a:rPr>
              <a:t>x</a:t>
            </a:r>
            <a:r>
              <a:rPr lang="en-IN" sz="1900" b="1" baseline="30000" dirty="0" err="1">
                <a:solidFill>
                  <a:srgbClr val="FFFF00"/>
                </a:solidFill>
              </a:rPr>
              <a:t>n</a:t>
            </a:r>
            <a:r>
              <a:rPr lang="en-IN" sz="1900" b="1" dirty="0">
                <a:solidFill>
                  <a:srgbClr val="FFFF00"/>
                </a:solidFill>
              </a:rPr>
              <a:t> = </a:t>
            </a:r>
            <a:r>
              <a:rPr lang="en-IN" sz="1900" b="1" dirty="0" err="1">
                <a:solidFill>
                  <a:srgbClr val="FFFF00"/>
                </a:solidFill>
              </a:rPr>
              <a:t>x</a:t>
            </a:r>
            <a:r>
              <a:rPr lang="en-IN" sz="1900" b="1" baseline="30000" dirty="0" err="1">
                <a:solidFill>
                  <a:srgbClr val="FFFF00"/>
                </a:solidFill>
              </a:rPr>
              <a:t>m+n</a:t>
            </a:r>
            <a:r>
              <a:rPr lang="en-IN" sz="1900" b="1" baseline="30000" dirty="0">
                <a:solidFill>
                  <a:srgbClr val="FFFF00"/>
                </a:solidFill>
              </a:rPr>
              <a:t>  </a:t>
            </a: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Example :</a:t>
            </a: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             </a:t>
            </a:r>
            <a:r>
              <a:rPr lang="en-IN" sz="1900" b="1" dirty="0">
                <a:solidFill>
                  <a:srgbClr val="FFFF00"/>
                </a:solidFill>
              </a:rPr>
              <a:t>x</a:t>
            </a:r>
            <a:r>
              <a:rPr lang="en-IN" sz="1900" b="1" baseline="30000" dirty="0">
                <a:solidFill>
                  <a:srgbClr val="FFFF00"/>
                </a:solidFill>
              </a:rPr>
              <a:t>2</a:t>
            </a:r>
            <a:r>
              <a:rPr lang="en-IN" sz="1900" b="1" dirty="0">
                <a:solidFill>
                  <a:srgbClr val="FFFF00"/>
                </a:solidFill>
              </a:rPr>
              <a:t>x</a:t>
            </a:r>
            <a:r>
              <a:rPr lang="en-IN" sz="1900" b="1" baseline="30000" dirty="0">
                <a:solidFill>
                  <a:srgbClr val="FFFF00"/>
                </a:solidFill>
              </a:rPr>
              <a:t>3</a:t>
            </a:r>
            <a:r>
              <a:rPr lang="en-IN" sz="1900" b="1" dirty="0">
                <a:solidFill>
                  <a:srgbClr val="FFFF00"/>
                </a:solidFill>
              </a:rPr>
              <a:t> = x</a:t>
            </a:r>
            <a:r>
              <a:rPr lang="en-IN" sz="1900" b="1" baseline="30000" dirty="0">
                <a:solidFill>
                  <a:srgbClr val="FFFF00"/>
                </a:solidFill>
              </a:rPr>
              <a:t>2+3</a:t>
            </a:r>
            <a:r>
              <a:rPr lang="en-IN" sz="1900" b="1" dirty="0">
                <a:solidFill>
                  <a:srgbClr val="FFFF00"/>
                </a:solidFill>
              </a:rPr>
              <a:t> = x</a:t>
            </a:r>
            <a:r>
              <a:rPr lang="en-IN" sz="1900" b="1" baseline="30000" dirty="0">
                <a:solidFill>
                  <a:srgbClr val="FFFF00"/>
                </a:solidFill>
              </a:rPr>
              <a:t>5</a:t>
            </a:r>
            <a:endParaRPr lang="en-IN" sz="1900" b="1" baseline="30000" dirty="0">
              <a:solidFill>
                <a:schemeClr val="bg1"/>
              </a:solidFill>
              <a:latin typeface="Cambria Math" panose="02040503050406030204" pitchFamily="18" charset="0"/>
              <a:ea typeface="Cambria Math" panose="02040503050406030204" pitchFamily="18" charset="0"/>
            </a:endParaRP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2. </a:t>
            </a:r>
            <a:r>
              <a:rPr lang="en-IN" sz="1900" b="1" dirty="0">
                <a:solidFill>
                  <a:schemeClr val="bg1"/>
                </a:solidFill>
                <a:latin typeface="Cambria Math" panose="02040503050406030204" pitchFamily="18" charset="0"/>
                <a:ea typeface="Cambria Math" panose="02040503050406030204" pitchFamily="18" charset="0"/>
              </a:rPr>
              <a:t>If x be any non zero rational number , and m ,n be any positive integers then ,</a:t>
            </a:r>
          </a:p>
          <a:p>
            <a:pPr marL="137160" indent="0">
              <a:buNone/>
            </a:pPr>
            <a:r>
              <a:rPr lang="en-IN" sz="1900" dirty="0"/>
              <a:t>               </a:t>
            </a:r>
            <a:r>
              <a:rPr lang="en-IN" sz="1900" b="1" dirty="0" err="1">
                <a:solidFill>
                  <a:srgbClr val="FFFF00"/>
                </a:solidFill>
              </a:rPr>
              <a:t>x</a:t>
            </a:r>
            <a:r>
              <a:rPr lang="en-IN" sz="1900" b="1" baseline="30000" dirty="0" err="1">
                <a:solidFill>
                  <a:srgbClr val="FFFF00"/>
                </a:solidFill>
              </a:rPr>
              <a:t>m</a:t>
            </a:r>
            <a:r>
              <a:rPr lang="en-IN" sz="1900" b="1" dirty="0">
                <a:solidFill>
                  <a:srgbClr val="FFFF00"/>
                </a:solidFill>
              </a:rPr>
              <a:t>/</a:t>
            </a:r>
            <a:r>
              <a:rPr lang="en-IN" sz="1900" b="1" dirty="0" err="1">
                <a:solidFill>
                  <a:srgbClr val="FFFF00"/>
                </a:solidFill>
              </a:rPr>
              <a:t>x</a:t>
            </a:r>
            <a:r>
              <a:rPr lang="en-IN" sz="1900" b="1" baseline="30000" dirty="0" err="1">
                <a:solidFill>
                  <a:srgbClr val="FFFF00"/>
                </a:solidFill>
              </a:rPr>
              <a:t>n</a:t>
            </a:r>
            <a:r>
              <a:rPr lang="en-IN" sz="1900" b="1" dirty="0">
                <a:solidFill>
                  <a:srgbClr val="FFFF00"/>
                </a:solidFill>
              </a:rPr>
              <a:t> = </a:t>
            </a:r>
            <a:r>
              <a:rPr lang="en-IN" sz="1900" b="1" dirty="0" err="1">
                <a:solidFill>
                  <a:srgbClr val="FFFF00"/>
                </a:solidFill>
              </a:rPr>
              <a:t>x</a:t>
            </a:r>
            <a:r>
              <a:rPr lang="en-IN" sz="1900" b="1" baseline="30000" dirty="0" err="1">
                <a:solidFill>
                  <a:srgbClr val="FFFF00"/>
                </a:solidFill>
              </a:rPr>
              <a:t>m</a:t>
            </a:r>
            <a:r>
              <a:rPr lang="en-IN" sz="1900" b="1" baseline="30000" dirty="0">
                <a:solidFill>
                  <a:srgbClr val="FFFF00"/>
                </a:solidFill>
              </a:rPr>
              <a:t>-n </a:t>
            </a: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Example :</a:t>
            </a:r>
          </a:p>
          <a:p>
            <a:pPr marL="137160" indent="0">
              <a:buNone/>
            </a:pPr>
            <a:r>
              <a:rPr lang="en-IN" sz="1900" b="1" baseline="30000" dirty="0">
                <a:solidFill>
                  <a:srgbClr val="FFFF00"/>
                </a:solidFill>
                <a:latin typeface="Cambria Math" panose="02040503050406030204" pitchFamily="18" charset="0"/>
                <a:ea typeface="Cambria Math" panose="02040503050406030204" pitchFamily="18" charset="0"/>
              </a:rPr>
              <a:t>             </a:t>
            </a:r>
            <a:r>
              <a:rPr lang="en-IN" sz="1900" b="1" dirty="0">
                <a:solidFill>
                  <a:srgbClr val="FFFF00"/>
                </a:solidFill>
              </a:rPr>
              <a:t>x</a:t>
            </a:r>
            <a:r>
              <a:rPr lang="en-IN" sz="1900" b="1" baseline="30000" dirty="0">
                <a:solidFill>
                  <a:srgbClr val="FFFF00"/>
                </a:solidFill>
              </a:rPr>
              <a:t>6</a:t>
            </a:r>
            <a:r>
              <a:rPr lang="en-IN" sz="1900" b="1" dirty="0">
                <a:solidFill>
                  <a:srgbClr val="FFFF00"/>
                </a:solidFill>
              </a:rPr>
              <a:t>/x</a:t>
            </a:r>
            <a:r>
              <a:rPr lang="en-IN" sz="1900" b="1" baseline="30000" dirty="0">
                <a:solidFill>
                  <a:srgbClr val="FFFF00"/>
                </a:solidFill>
              </a:rPr>
              <a:t>2</a:t>
            </a:r>
            <a:r>
              <a:rPr lang="en-IN" sz="1900" b="1" dirty="0">
                <a:solidFill>
                  <a:srgbClr val="FFFF00"/>
                </a:solidFill>
              </a:rPr>
              <a:t> = x</a:t>
            </a:r>
            <a:r>
              <a:rPr lang="en-IN" sz="1900" b="1" baseline="30000" dirty="0">
                <a:solidFill>
                  <a:srgbClr val="FFFF00"/>
                </a:solidFill>
              </a:rPr>
              <a:t>6-2</a:t>
            </a:r>
            <a:r>
              <a:rPr lang="en-IN" sz="1900" b="1" dirty="0">
                <a:solidFill>
                  <a:srgbClr val="FFFF00"/>
                </a:solidFill>
              </a:rPr>
              <a:t> = x</a:t>
            </a:r>
            <a:r>
              <a:rPr lang="en-IN" sz="1900" b="1" baseline="30000" dirty="0">
                <a:solidFill>
                  <a:srgbClr val="FFFF00"/>
                </a:solidFill>
              </a:rPr>
              <a:t>4</a:t>
            </a:r>
          </a:p>
          <a:p>
            <a:pPr marL="137160" indent="0">
              <a:buNone/>
            </a:pPr>
            <a:r>
              <a:rPr lang="en-IN" sz="1900" b="1" dirty="0">
                <a:solidFill>
                  <a:schemeClr val="bg1"/>
                </a:solidFill>
                <a:latin typeface="Cambria Math" panose="02040503050406030204" pitchFamily="18" charset="0"/>
                <a:ea typeface="Cambria Math" panose="02040503050406030204" pitchFamily="18" charset="0"/>
              </a:rPr>
              <a:t>3. If x be any non zero rational number , and m ,n be any positive integers then ,</a:t>
            </a:r>
          </a:p>
          <a:p>
            <a:pPr marL="137160" indent="0">
              <a:buNone/>
            </a:pPr>
            <a:r>
              <a:rPr lang="en-IN" sz="1900" b="1" dirty="0">
                <a:solidFill>
                  <a:srgbClr val="FFFF00"/>
                </a:solidFill>
              </a:rPr>
              <a:t>         (</a:t>
            </a:r>
            <a:r>
              <a:rPr lang="en-IN" sz="1900" b="1" dirty="0" err="1">
                <a:solidFill>
                  <a:srgbClr val="FFFF00"/>
                </a:solidFill>
              </a:rPr>
              <a:t>x</a:t>
            </a:r>
            <a:r>
              <a:rPr lang="en-IN" sz="1900" b="1" baseline="30000" dirty="0" err="1">
                <a:solidFill>
                  <a:srgbClr val="FFFF00"/>
                </a:solidFill>
              </a:rPr>
              <a:t>m</a:t>
            </a:r>
            <a:r>
              <a:rPr lang="en-IN" sz="1900" b="1" dirty="0">
                <a:solidFill>
                  <a:srgbClr val="FFFF00"/>
                </a:solidFill>
              </a:rPr>
              <a:t>)</a:t>
            </a:r>
            <a:r>
              <a:rPr lang="en-IN" sz="1900" b="1" baseline="30000" dirty="0">
                <a:solidFill>
                  <a:srgbClr val="FFFF00"/>
                </a:solidFill>
              </a:rPr>
              <a:t>n</a:t>
            </a:r>
            <a:r>
              <a:rPr lang="en-IN" sz="1900" b="1" dirty="0">
                <a:solidFill>
                  <a:srgbClr val="FFFF00"/>
                </a:solidFill>
              </a:rPr>
              <a:t> = </a:t>
            </a:r>
            <a:r>
              <a:rPr lang="en-IN" sz="1900" b="1" dirty="0" err="1">
                <a:solidFill>
                  <a:srgbClr val="FFFF00"/>
                </a:solidFill>
              </a:rPr>
              <a:t>x</a:t>
            </a:r>
            <a:r>
              <a:rPr lang="en-IN" sz="1900" b="1" baseline="30000" dirty="0" err="1">
                <a:solidFill>
                  <a:srgbClr val="FFFF00"/>
                </a:solidFill>
              </a:rPr>
              <a:t>mn</a:t>
            </a:r>
            <a:endParaRPr lang="en-IN" sz="1900" b="1" baseline="30000" dirty="0">
              <a:solidFill>
                <a:srgbClr val="FFFF00"/>
              </a:solidFill>
            </a:endParaRP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Example :</a:t>
            </a:r>
          </a:p>
          <a:p>
            <a:pPr marL="137160" indent="0">
              <a:buNone/>
            </a:pPr>
            <a:r>
              <a:rPr lang="en-IN" sz="1900" b="1" baseline="30000" dirty="0">
                <a:solidFill>
                  <a:srgbClr val="FFFF00"/>
                </a:solidFill>
                <a:latin typeface="Cambria Math" panose="02040503050406030204" pitchFamily="18" charset="0"/>
                <a:ea typeface="Cambria Math" panose="02040503050406030204" pitchFamily="18" charset="0"/>
              </a:rPr>
              <a:t>             </a:t>
            </a:r>
            <a:r>
              <a:rPr lang="en-IN" sz="1900" b="1" dirty="0">
                <a:solidFill>
                  <a:srgbClr val="FFFF00"/>
                </a:solidFill>
              </a:rPr>
              <a:t>(x</a:t>
            </a:r>
            <a:r>
              <a:rPr lang="en-IN" sz="1900" b="1" baseline="30000" dirty="0">
                <a:solidFill>
                  <a:srgbClr val="FFFF00"/>
                </a:solidFill>
              </a:rPr>
              <a:t>2</a:t>
            </a:r>
            <a:r>
              <a:rPr lang="en-IN" sz="1900" b="1" dirty="0">
                <a:solidFill>
                  <a:srgbClr val="FFFF00"/>
                </a:solidFill>
              </a:rPr>
              <a:t>)</a:t>
            </a:r>
            <a:r>
              <a:rPr lang="en-IN" sz="1900" b="1" baseline="30000" dirty="0">
                <a:solidFill>
                  <a:srgbClr val="FFFF00"/>
                </a:solidFill>
              </a:rPr>
              <a:t>3</a:t>
            </a:r>
            <a:r>
              <a:rPr lang="en-IN" sz="1900" b="1" dirty="0">
                <a:solidFill>
                  <a:srgbClr val="FFFF00"/>
                </a:solidFill>
              </a:rPr>
              <a:t> = x</a:t>
            </a:r>
            <a:r>
              <a:rPr lang="en-IN" sz="1900" b="1" baseline="30000" dirty="0">
                <a:solidFill>
                  <a:srgbClr val="FFFF00"/>
                </a:solidFill>
              </a:rPr>
              <a:t>2×3</a:t>
            </a:r>
            <a:r>
              <a:rPr lang="en-IN" sz="1900" b="1" dirty="0">
                <a:solidFill>
                  <a:srgbClr val="FFFF00"/>
                </a:solidFill>
              </a:rPr>
              <a:t> = x</a:t>
            </a:r>
            <a:r>
              <a:rPr lang="en-IN" sz="1900" b="1" baseline="30000" dirty="0">
                <a:solidFill>
                  <a:srgbClr val="FFFF00"/>
                </a:solidFill>
              </a:rPr>
              <a:t>6</a:t>
            </a:r>
          </a:p>
          <a:p>
            <a:pPr marL="137160" indent="0">
              <a:buNone/>
            </a:pPr>
            <a:endParaRPr lang="en-IN" sz="1900" b="1" baseline="30000" dirty="0">
              <a:solidFill>
                <a:srgbClr val="FFFF00"/>
              </a:solidFill>
              <a:latin typeface="Cambria Math" panose="02040503050406030204" pitchFamily="18" charset="0"/>
              <a:ea typeface="Cambria Math" panose="02040503050406030204" pitchFamily="18" charset="0"/>
            </a:endParaRPr>
          </a:p>
          <a:p>
            <a:pPr marL="137160" indent="0">
              <a:buNone/>
            </a:pPr>
            <a:r>
              <a:rPr lang="en-IN" sz="1900" b="1" dirty="0">
                <a:solidFill>
                  <a:schemeClr val="bg1"/>
                </a:solidFill>
                <a:latin typeface="Cambria Math" panose="02040503050406030204" pitchFamily="18" charset="0"/>
                <a:ea typeface="Cambria Math" panose="02040503050406030204" pitchFamily="18" charset="0"/>
              </a:rPr>
              <a:t>4. If x be any non zero rational number  and n be any positive integers then , </a:t>
            </a:r>
          </a:p>
          <a:p>
            <a:pPr marL="137160" indent="0">
              <a:buNone/>
            </a:pPr>
            <a:r>
              <a:rPr lang="en-IN" sz="1900" dirty="0"/>
              <a:t>      </a:t>
            </a:r>
            <a:r>
              <a:rPr lang="en-IN" sz="1900" b="1" dirty="0">
                <a:solidFill>
                  <a:srgbClr val="FFFF00"/>
                </a:solidFill>
              </a:rPr>
              <a:t>(</a:t>
            </a:r>
            <a:r>
              <a:rPr lang="en-IN" sz="1900" b="1" dirty="0" err="1">
                <a:solidFill>
                  <a:srgbClr val="FFFF00"/>
                </a:solidFill>
              </a:rPr>
              <a:t>xy</a:t>
            </a:r>
            <a:r>
              <a:rPr lang="en-IN" sz="1900" b="1" dirty="0">
                <a:solidFill>
                  <a:srgbClr val="FFFF00"/>
                </a:solidFill>
              </a:rPr>
              <a:t>)</a:t>
            </a:r>
            <a:r>
              <a:rPr lang="en-IN" sz="1900" b="1" baseline="30000" dirty="0">
                <a:solidFill>
                  <a:srgbClr val="FFFF00"/>
                </a:solidFill>
              </a:rPr>
              <a:t>n</a:t>
            </a:r>
            <a:r>
              <a:rPr lang="en-IN" sz="1900" b="1" dirty="0">
                <a:solidFill>
                  <a:srgbClr val="FFFF00"/>
                </a:solidFill>
              </a:rPr>
              <a:t> = </a:t>
            </a:r>
            <a:r>
              <a:rPr lang="en-IN" sz="1900" b="1" dirty="0" err="1">
                <a:solidFill>
                  <a:srgbClr val="FFFF00"/>
                </a:solidFill>
              </a:rPr>
              <a:t>x</a:t>
            </a:r>
            <a:r>
              <a:rPr lang="en-IN" sz="1900" b="1" baseline="30000" dirty="0" err="1">
                <a:solidFill>
                  <a:srgbClr val="FFFF00"/>
                </a:solidFill>
              </a:rPr>
              <a:t>n</a:t>
            </a:r>
            <a:r>
              <a:rPr lang="en-IN" sz="1900" b="1" dirty="0" err="1">
                <a:solidFill>
                  <a:srgbClr val="FFFF00"/>
                </a:solidFill>
              </a:rPr>
              <a:t>y</a:t>
            </a:r>
            <a:r>
              <a:rPr lang="en-IN" sz="1900" b="1" baseline="30000" dirty="0" err="1">
                <a:solidFill>
                  <a:srgbClr val="FFFF00"/>
                </a:solidFill>
              </a:rPr>
              <a:t>n</a:t>
            </a:r>
            <a:endParaRPr lang="en-IN" sz="1900" b="1" dirty="0">
              <a:solidFill>
                <a:srgbClr val="FFFF00"/>
              </a:solidFill>
              <a:latin typeface="Cambria Math" panose="02040503050406030204" pitchFamily="18" charset="0"/>
              <a:ea typeface="Cambria Math" panose="02040503050406030204" pitchFamily="18" charset="0"/>
            </a:endParaRPr>
          </a:p>
          <a:p>
            <a:pPr marL="137160" indent="0">
              <a:buNone/>
            </a:pPr>
            <a:endParaRPr lang="en-IN" sz="1900" b="1" baseline="30000" dirty="0">
              <a:solidFill>
                <a:schemeClr val="bg1"/>
              </a:solidFill>
              <a:latin typeface="Cambria Math" panose="02040503050406030204" pitchFamily="18" charset="0"/>
              <a:ea typeface="Cambria Math" panose="02040503050406030204" pitchFamily="18" charset="0"/>
            </a:endParaRPr>
          </a:p>
          <a:p>
            <a:pPr marL="137160" indent="0">
              <a:buNone/>
            </a:pPr>
            <a:r>
              <a:rPr lang="en-IN" sz="1900" b="1" baseline="30000" dirty="0">
                <a:solidFill>
                  <a:schemeClr val="bg1"/>
                </a:solidFill>
                <a:latin typeface="Cambria Math" panose="02040503050406030204" pitchFamily="18" charset="0"/>
                <a:ea typeface="Cambria Math" panose="02040503050406030204" pitchFamily="18" charset="0"/>
              </a:rPr>
              <a:t>Example :</a:t>
            </a:r>
          </a:p>
          <a:p>
            <a:pPr marL="137160" indent="0">
              <a:buNone/>
            </a:pPr>
            <a:r>
              <a:rPr lang="en-IN" sz="1900" b="1" baseline="30000" dirty="0">
                <a:solidFill>
                  <a:srgbClr val="FFFF00"/>
                </a:solidFill>
                <a:latin typeface="Cambria Math" panose="02040503050406030204" pitchFamily="18" charset="0"/>
                <a:ea typeface="Cambria Math" panose="02040503050406030204" pitchFamily="18" charset="0"/>
              </a:rPr>
              <a:t>             </a:t>
            </a:r>
            <a:r>
              <a:rPr lang="en-IN" sz="1900" b="1" dirty="0">
                <a:solidFill>
                  <a:srgbClr val="FFFF00"/>
                </a:solidFill>
              </a:rPr>
              <a:t>(</a:t>
            </a:r>
            <a:r>
              <a:rPr lang="en-IN" sz="1900" b="1" dirty="0" err="1">
                <a:solidFill>
                  <a:srgbClr val="FFFF00"/>
                </a:solidFill>
              </a:rPr>
              <a:t>xy</a:t>
            </a:r>
            <a:r>
              <a:rPr lang="en-IN" sz="1900" b="1" dirty="0">
                <a:solidFill>
                  <a:srgbClr val="FFFF00"/>
                </a:solidFill>
              </a:rPr>
              <a:t>)</a:t>
            </a:r>
            <a:r>
              <a:rPr lang="en-IN" sz="1900" b="1" baseline="30000" dirty="0">
                <a:solidFill>
                  <a:srgbClr val="FFFF00"/>
                </a:solidFill>
              </a:rPr>
              <a:t>3</a:t>
            </a:r>
            <a:r>
              <a:rPr lang="en-IN" sz="1900" b="1" dirty="0">
                <a:solidFill>
                  <a:srgbClr val="FFFF00"/>
                </a:solidFill>
              </a:rPr>
              <a:t> = x</a:t>
            </a:r>
            <a:r>
              <a:rPr lang="en-IN" sz="1900" b="1" baseline="30000" dirty="0">
                <a:solidFill>
                  <a:srgbClr val="FFFF00"/>
                </a:solidFill>
              </a:rPr>
              <a:t>3</a:t>
            </a:r>
            <a:r>
              <a:rPr lang="en-IN" sz="1900" b="1" dirty="0">
                <a:solidFill>
                  <a:srgbClr val="FFFF00"/>
                </a:solidFill>
              </a:rPr>
              <a:t>y</a:t>
            </a:r>
            <a:r>
              <a:rPr lang="en-IN" sz="1900" b="1" baseline="30000" dirty="0">
                <a:solidFill>
                  <a:srgbClr val="FFFF00"/>
                </a:solidFill>
              </a:rPr>
              <a:t>3</a:t>
            </a:r>
          </a:p>
          <a:p>
            <a:pPr marL="137160" indent="0">
              <a:buNone/>
            </a:pPr>
            <a:endParaRPr lang="en-IN" sz="3600" b="1" baseline="30000" dirty="0">
              <a:solidFill>
                <a:srgbClr val="FFFF00"/>
              </a:solidFill>
            </a:endParaRPr>
          </a:p>
        </p:txBody>
      </p:sp>
    </p:spTree>
    <p:extLst>
      <p:ext uri="{BB962C8B-B14F-4D97-AF65-F5344CB8AC3E}">
        <p14:creationId xmlns:p14="http://schemas.microsoft.com/office/powerpoint/2010/main" xmlns="" val="33622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B6DC5-691F-44DC-83DF-36AEF05A0C28}"/>
              </a:ext>
            </a:extLst>
          </p:cNvPr>
          <p:cNvSpPr>
            <a:spLocks noGrp="1"/>
          </p:cNvSpPr>
          <p:nvPr>
            <p:ph type="title"/>
          </p:nvPr>
        </p:nvSpPr>
        <p:spPr/>
        <p:txBody>
          <a:bodyPr/>
          <a:lstStyle/>
          <a:p>
            <a:endParaRPr lang="en-IN" dirty="0"/>
          </a:p>
        </p:txBody>
      </p:sp>
      <p:sp>
        <p:nvSpPr>
          <p:cNvPr id="3" name="Text Placeholder 2">
            <a:extLst>
              <a:ext uri="{FF2B5EF4-FFF2-40B4-BE49-F238E27FC236}">
                <a16:creationId xmlns:a16="http://schemas.microsoft.com/office/drawing/2014/main" xmlns="" id="{22C83090-3D96-473C-B15D-8D7FE1AA6860}"/>
              </a:ext>
            </a:extLst>
          </p:cNvPr>
          <p:cNvSpPr>
            <a:spLocks noGrp="1"/>
          </p:cNvSpPr>
          <p:nvPr>
            <p:ph type="body" idx="1"/>
          </p:nvPr>
        </p:nvSpPr>
        <p:spPr>
          <a:xfrm>
            <a:off x="457200" y="84841"/>
            <a:ext cx="8229600" cy="6316050"/>
          </a:xfrm>
        </p:spPr>
        <p:txBody>
          <a:bodyPr/>
          <a:lstStyle/>
          <a:p>
            <a:pPr marL="137160" indent="0">
              <a:buNone/>
            </a:pPr>
            <a:r>
              <a:rPr lang="en-IN" sz="2000" b="1" dirty="0">
                <a:solidFill>
                  <a:schemeClr val="bg1"/>
                </a:solidFill>
                <a:latin typeface="Cambria Math" panose="02040503050406030204" pitchFamily="18" charset="0"/>
                <a:ea typeface="Cambria Math" panose="02040503050406030204" pitchFamily="18" charset="0"/>
              </a:rPr>
              <a:t>5. If x be any non zero rational number and n be any positive integers then , </a:t>
            </a:r>
          </a:p>
          <a:p>
            <a:pPr marL="137160" indent="0">
              <a:buNone/>
            </a:pPr>
            <a:r>
              <a:rPr lang="en-IN" sz="2000" dirty="0"/>
              <a:t>      </a:t>
            </a:r>
            <a:r>
              <a:rPr lang="en-IN" sz="2000" b="1" dirty="0">
                <a:solidFill>
                  <a:srgbClr val="FFFF00"/>
                </a:solidFill>
              </a:rPr>
              <a:t>(x/y)</a:t>
            </a:r>
            <a:r>
              <a:rPr lang="en-IN" sz="2000" b="1" baseline="30000" dirty="0">
                <a:solidFill>
                  <a:srgbClr val="FFFF00"/>
                </a:solidFill>
              </a:rPr>
              <a:t>n</a:t>
            </a:r>
            <a:r>
              <a:rPr lang="en-IN" sz="2000" b="1" dirty="0">
                <a:solidFill>
                  <a:srgbClr val="FFFF00"/>
                </a:solidFill>
              </a:rPr>
              <a:t> = </a:t>
            </a:r>
            <a:r>
              <a:rPr lang="en-IN" sz="2000" b="1" dirty="0" err="1">
                <a:solidFill>
                  <a:srgbClr val="FFFF00"/>
                </a:solidFill>
              </a:rPr>
              <a:t>x</a:t>
            </a:r>
            <a:r>
              <a:rPr lang="en-IN" sz="2000" b="1" baseline="30000" dirty="0" err="1">
                <a:solidFill>
                  <a:srgbClr val="FFFF00"/>
                </a:solidFill>
              </a:rPr>
              <a:t>n</a:t>
            </a:r>
            <a:r>
              <a:rPr lang="en-IN" sz="2000" b="1" dirty="0">
                <a:solidFill>
                  <a:srgbClr val="FFFF00"/>
                </a:solidFill>
              </a:rPr>
              <a:t>/</a:t>
            </a:r>
            <a:r>
              <a:rPr lang="en-IN" sz="2000" b="1" dirty="0" err="1">
                <a:solidFill>
                  <a:srgbClr val="FFFF00"/>
                </a:solidFill>
              </a:rPr>
              <a:t>y</a:t>
            </a:r>
            <a:r>
              <a:rPr lang="en-IN" sz="2000" b="1" baseline="30000" dirty="0" err="1">
                <a:solidFill>
                  <a:srgbClr val="FFFF00"/>
                </a:solidFill>
              </a:rPr>
              <a:t>n</a:t>
            </a:r>
            <a:endParaRPr lang="en-IN" sz="2000" b="1" dirty="0">
              <a:solidFill>
                <a:srgbClr val="FFFF00"/>
              </a:solidFill>
              <a:latin typeface="Cambria Math" panose="02040503050406030204" pitchFamily="18" charset="0"/>
              <a:ea typeface="Cambria Math" panose="02040503050406030204" pitchFamily="18" charset="0"/>
            </a:endParaRPr>
          </a:p>
          <a:p>
            <a:pPr marL="137160" indent="0">
              <a:buNone/>
            </a:pPr>
            <a:endParaRPr lang="en-IN" sz="2000" b="1" baseline="30000" dirty="0">
              <a:solidFill>
                <a:schemeClr val="bg1"/>
              </a:solidFill>
              <a:latin typeface="Cambria Math" panose="02040503050406030204" pitchFamily="18" charset="0"/>
              <a:ea typeface="Cambria Math" panose="02040503050406030204" pitchFamily="18" charset="0"/>
            </a:endParaRPr>
          </a:p>
          <a:p>
            <a:pPr marL="137160" indent="0">
              <a:buNone/>
            </a:pPr>
            <a:r>
              <a:rPr lang="en-IN" sz="2000" b="1" baseline="30000" dirty="0">
                <a:solidFill>
                  <a:schemeClr val="bg1"/>
                </a:solidFill>
                <a:latin typeface="Cambria Math" panose="02040503050406030204" pitchFamily="18" charset="0"/>
                <a:ea typeface="Cambria Math" panose="02040503050406030204" pitchFamily="18" charset="0"/>
              </a:rPr>
              <a:t>Example :    </a:t>
            </a:r>
          </a:p>
          <a:p>
            <a:pPr marL="137160" indent="0">
              <a:buNone/>
            </a:pPr>
            <a:r>
              <a:rPr lang="en-IN" sz="2000" b="1" baseline="30000" dirty="0">
                <a:solidFill>
                  <a:srgbClr val="FFFF00"/>
                </a:solidFill>
                <a:latin typeface="Cambria Math" panose="02040503050406030204" pitchFamily="18" charset="0"/>
                <a:ea typeface="Cambria Math" panose="02040503050406030204" pitchFamily="18" charset="0"/>
              </a:rPr>
              <a:t>             </a:t>
            </a:r>
            <a:r>
              <a:rPr lang="es-ES" sz="2000" b="1" dirty="0">
                <a:solidFill>
                  <a:srgbClr val="FFFF00"/>
                </a:solidFill>
              </a:rPr>
              <a:t>(x/y)</a:t>
            </a:r>
            <a:r>
              <a:rPr lang="es-ES" sz="2000" b="1" baseline="30000" dirty="0">
                <a:solidFill>
                  <a:srgbClr val="FFFF00"/>
                </a:solidFill>
              </a:rPr>
              <a:t>2</a:t>
            </a:r>
            <a:r>
              <a:rPr lang="es-ES" sz="2000" b="1" dirty="0">
                <a:solidFill>
                  <a:srgbClr val="FFFF00"/>
                </a:solidFill>
              </a:rPr>
              <a:t> = x</a:t>
            </a:r>
            <a:r>
              <a:rPr lang="es-ES" sz="2000" b="1" baseline="30000" dirty="0">
                <a:solidFill>
                  <a:srgbClr val="FFFF00"/>
                </a:solidFill>
              </a:rPr>
              <a:t>2</a:t>
            </a:r>
            <a:r>
              <a:rPr lang="es-ES" sz="2000" b="1" dirty="0">
                <a:solidFill>
                  <a:srgbClr val="FFFF00"/>
                </a:solidFill>
              </a:rPr>
              <a:t> / y</a:t>
            </a:r>
            <a:r>
              <a:rPr lang="es-ES" sz="2000" b="1" baseline="30000" dirty="0">
                <a:solidFill>
                  <a:srgbClr val="FFFF00"/>
                </a:solidFill>
              </a:rPr>
              <a:t>2</a:t>
            </a:r>
          </a:p>
          <a:p>
            <a:pPr marL="137160" indent="0">
              <a:buNone/>
            </a:pPr>
            <a:endParaRPr lang="en-IN" sz="2000" b="1" baseline="30000" dirty="0">
              <a:solidFill>
                <a:srgbClr val="FFFF00"/>
              </a:solidFill>
            </a:endParaRPr>
          </a:p>
          <a:p>
            <a:pPr marL="137160" indent="0">
              <a:buNone/>
            </a:pPr>
            <a:r>
              <a:rPr lang="en-IN" sz="2000" b="1" dirty="0">
                <a:solidFill>
                  <a:schemeClr val="bg1"/>
                </a:solidFill>
                <a:latin typeface="Cambria Math" panose="02040503050406030204" pitchFamily="18" charset="0"/>
                <a:ea typeface="Cambria Math" panose="02040503050406030204" pitchFamily="18" charset="0"/>
              </a:rPr>
              <a:t>6. If x be any non zero rational number and n be any positive integers then , </a:t>
            </a:r>
          </a:p>
          <a:p>
            <a:pPr marL="137160" indent="0">
              <a:buNone/>
            </a:pPr>
            <a:r>
              <a:rPr lang="en-IN" sz="2000" b="1" baseline="30000" dirty="0">
                <a:solidFill>
                  <a:srgbClr val="FFFF00"/>
                </a:solidFill>
                <a:latin typeface="Cambria Math" panose="02040503050406030204" pitchFamily="18" charset="0"/>
                <a:ea typeface="Cambria Math" panose="02040503050406030204" pitchFamily="18" charset="0"/>
              </a:rPr>
              <a:t>             </a:t>
            </a:r>
            <a:r>
              <a:rPr lang="en-IN" sz="2000" b="1" dirty="0">
                <a:solidFill>
                  <a:srgbClr val="FFFF00"/>
                </a:solidFill>
              </a:rPr>
              <a:t>x</a:t>
            </a:r>
            <a:r>
              <a:rPr lang="en-IN" sz="2000" b="1" baseline="30000" dirty="0">
                <a:solidFill>
                  <a:srgbClr val="FFFF00"/>
                </a:solidFill>
              </a:rPr>
              <a:t>-n</a:t>
            </a:r>
            <a:r>
              <a:rPr lang="en-IN" sz="2000" b="1" dirty="0">
                <a:solidFill>
                  <a:srgbClr val="FFFF00"/>
                </a:solidFill>
              </a:rPr>
              <a:t> = 1/</a:t>
            </a:r>
            <a:r>
              <a:rPr lang="en-IN" sz="2000" b="1" dirty="0" err="1">
                <a:solidFill>
                  <a:srgbClr val="FFFF00"/>
                </a:solidFill>
              </a:rPr>
              <a:t>x</a:t>
            </a:r>
            <a:r>
              <a:rPr lang="en-IN" sz="2000" b="1" baseline="30000" dirty="0" err="1">
                <a:solidFill>
                  <a:srgbClr val="FFFF00"/>
                </a:solidFill>
              </a:rPr>
              <a:t>n</a:t>
            </a:r>
            <a:endParaRPr lang="en-IN" sz="2000" b="1" baseline="30000" dirty="0">
              <a:solidFill>
                <a:srgbClr val="FFFF00"/>
              </a:solidFill>
              <a:latin typeface="Cambria Math" panose="02040503050406030204" pitchFamily="18" charset="0"/>
              <a:ea typeface="Cambria Math" panose="02040503050406030204" pitchFamily="18" charset="0"/>
            </a:endParaRPr>
          </a:p>
          <a:p>
            <a:pPr marL="137160" indent="0">
              <a:buNone/>
            </a:pPr>
            <a:r>
              <a:rPr lang="en-IN" sz="2000" b="1" baseline="30000" dirty="0">
                <a:solidFill>
                  <a:schemeClr val="bg1"/>
                </a:solidFill>
                <a:latin typeface="Cambria Math" panose="02040503050406030204" pitchFamily="18" charset="0"/>
                <a:ea typeface="Cambria Math" panose="02040503050406030204" pitchFamily="18" charset="0"/>
              </a:rPr>
              <a:t>Example :</a:t>
            </a:r>
          </a:p>
          <a:p>
            <a:pPr marL="137160" indent="0">
              <a:buNone/>
            </a:pPr>
            <a:r>
              <a:rPr lang="en-IN" sz="2000" b="1" baseline="30000" dirty="0">
                <a:solidFill>
                  <a:srgbClr val="FFFF00"/>
                </a:solidFill>
                <a:latin typeface="Cambria Math" panose="02040503050406030204" pitchFamily="18" charset="0"/>
                <a:ea typeface="Cambria Math" panose="02040503050406030204" pitchFamily="18" charset="0"/>
              </a:rPr>
              <a:t>              </a:t>
            </a:r>
            <a:r>
              <a:rPr lang="en-IN" sz="2000" b="1" dirty="0">
                <a:solidFill>
                  <a:srgbClr val="FFFF00"/>
                </a:solidFill>
              </a:rPr>
              <a:t>x</a:t>
            </a:r>
            <a:r>
              <a:rPr lang="en-IN" sz="2000" b="1" baseline="30000" dirty="0">
                <a:solidFill>
                  <a:srgbClr val="FFFF00"/>
                </a:solidFill>
              </a:rPr>
              <a:t>-3</a:t>
            </a:r>
            <a:r>
              <a:rPr lang="en-IN" sz="2000" b="1" dirty="0">
                <a:solidFill>
                  <a:srgbClr val="FFFF00"/>
                </a:solidFill>
              </a:rPr>
              <a:t> = 1/x</a:t>
            </a:r>
            <a:r>
              <a:rPr lang="en-IN" sz="2000" b="1" baseline="30000" dirty="0">
                <a:solidFill>
                  <a:srgbClr val="FFFF00"/>
                </a:solidFill>
              </a:rPr>
              <a:t>3</a:t>
            </a:r>
          </a:p>
          <a:p>
            <a:pPr marL="137160" indent="0">
              <a:buNone/>
            </a:pPr>
            <a:endParaRPr lang="en-IN" sz="2000" b="1" baseline="30000" dirty="0">
              <a:solidFill>
                <a:srgbClr val="FFFF00"/>
              </a:solidFill>
            </a:endParaRPr>
          </a:p>
          <a:p>
            <a:pPr marL="137160" indent="0">
              <a:buNone/>
            </a:pPr>
            <a:r>
              <a:rPr lang="en-IN" sz="2000" b="1" dirty="0">
                <a:solidFill>
                  <a:schemeClr val="bg1"/>
                </a:solidFill>
                <a:latin typeface="Cambria Math" panose="02040503050406030204" pitchFamily="18" charset="0"/>
                <a:ea typeface="Cambria Math" panose="02040503050406030204" pitchFamily="18" charset="0"/>
              </a:rPr>
              <a:t>7. If x be any non zero rational number then , </a:t>
            </a:r>
          </a:p>
          <a:p>
            <a:pPr marL="137160" indent="0">
              <a:buNone/>
            </a:pPr>
            <a:r>
              <a:rPr lang="en-IN" sz="2000" dirty="0">
                <a:solidFill>
                  <a:srgbClr val="FFFF00"/>
                </a:solidFill>
                <a:latin typeface="Perpetua Titling MT" panose="020B0604020202020204" pitchFamily="18" charset="0"/>
                <a:ea typeface="Cambria Math" panose="02040503050406030204" pitchFamily="18" charset="0"/>
              </a:rPr>
              <a:t>   </a:t>
            </a:r>
            <a:r>
              <a:rPr lang="en-IN" sz="2000" dirty="0">
                <a:solidFill>
                  <a:srgbClr val="FFFF00"/>
                </a:solidFill>
                <a:latin typeface="Perpetua Titling MT" panose="020B0604020202020204" pitchFamily="18" charset="0"/>
              </a:rPr>
              <a:t>x</a:t>
            </a:r>
            <a:r>
              <a:rPr lang="en-IN" sz="2000" baseline="30000" dirty="0">
                <a:solidFill>
                  <a:srgbClr val="FFFF00"/>
                </a:solidFill>
                <a:latin typeface="Perpetua Titling MT" panose="020B0604020202020204" pitchFamily="18" charset="0"/>
              </a:rPr>
              <a:t>1</a:t>
            </a:r>
            <a:r>
              <a:rPr lang="en-IN" sz="2000" dirty="0">
                <a:solidFill>
                  <a:srgbClr val="FFFF00"/>
                </a:solidFill>
                <a:latin typeface="Perpetua Titling MT" panose="020B0604020202020204" pitchFamily="18" charset="0"/>
              </a:rPr>
              <a:t> = x            </a:t>
            </a:r>
            <a:r>
              <a:rPr lang="en-IN" sz="2000" dirty="0">
                <a:solidFill>
                  <a:schemeClr val="bg1"/>
                </a:solidFill>
                <a:latin typeface="Perpetua Titling MT" panose="020B0604020202020204" pitchFamily="18" charset="0"/>
              </a:rPr>
              <a:t>example: </a:t>
            </a:r>
            <a:r>
              <a:rPr lang="en-IN" sz="2000" dirty="0">
                <a:solidFill>
                  <a:srgbClr val="FFFF00"/>
                </a:solidFill>
              </a:rPr>
              <a:t>6</a:t>
            </a:r>
            <a:r>
              <a:rPr lang="en-IN" sz="2000" baseline="30000" dirty="0">
                <a:solidFill>
                  <a:srgbClr val="FFFF00"/>
                </a:solidFill>
              </a:rPr>
              <a:t>1</a:t>
            </a:r>
            <a:r>
              <a:rPr lang="en-IN" sz="2000" dirty="0">
                <a:solidFill>
                  <a:srgbClr val="FFFF00"/>
                </a:solidFill>
              </a:rPr>
              <a:t> = 6 </a:t>
            </a:r>
            <a:endParaRPr lang="en-IN" sz="2000" dirty="0">
              <a:solidFill>
                <a:srgbClr val="FFFF00"/>
              </a:solidFill>
              <a:latin typeface="Perpetua Titling MT" panose="020B0604020202020204" pitchFamily="18" charset="0"/>
            </a:endParaRPr>
          </a:p>
          <a:p>
            <a:pPr marL="137160" indent="0">
              <a:buNone/>
            </a:pPr>
            <a:r>
              <a:rPr lang="en-IN" sz="2000" dirty="0">
                <a:solidFill>
                  <a:srgbClr val="FFFF00"/>
                </a:solidFill>
                <a:latin typeface="Perpetua Titling MT" panose="020B0604020202020204" pitchFamily="18" charset="0"/>
              </a:rPr>
              <a:t>   x</a:t>
            </a:r>
            <a:r>
              <a:rPr lang="en-IN" sz="2000" baseline="30000" dirty="0">
                <a:solidFill>
                  <a:srgbClr val="FFFF00"/>
                </a:solidFill>
                <a:latin typeface="Perpetua Titling MT" panose="020B0604020202020204" pitchFamily="18" charset="0"/>
              </a:rPr>
              <a:t>0</a:t>
            </a:r>
            <a:r>
              <a:rPr lang="en-IN" sz="2000" dirty="0">
                <a:solidFill>
                  <a:srgbClr val="FFFF00"/>
                </a:solidFill>
                <a:latin typeface="Perpetua Titling MT" panose="020B0604020202020204" pitchFamily="18" charset="0"/>
              </a:rPr>
              <a:t> = 1            </a:t>
            </a:r>
            <a:r>
              <a:rPr lang="en-IN" sz="2000" dirty="0">
                <a:solidFill>
                  <a:schemeClr val="bg1"/>
                </a:solidFill>
                <a:latin typeface="Perpetua Titling MT" panose="020B0604020202020204" pitchFamily="18" charset="0"/>
              </a:rPr>
              <a:t>example: </a:t>
            </a:r>
            <a:r>
              <a:rPr lang="en-IN" sz="2000" dirty="0">
                <a:solidFill>
                  <a:srgbClr val="FFFF00"/>
                </a:solidFill>
              </a:rPr>
              <a:t>7</a:t>
            </a:r>
            <a:r>
              <a:rPr lang="en-IN" sz="2000" baseline="30000" dirty="0">
                <a:solidFill>
                  <a:srgbClr val="FFFF00"/>
                </a:solidFill>
              </a:rPr>
              <a:t>0</a:t>
            </a:r>
            <a:r>
              <a:rPr lang="en-IN" sz="2000" dirty="0">
                <a:solidFill>
                  <a:srgbClr val="FFFF00"/>
                </a:solidFill>
              </a:rPr>
              <a:t> = 1</a:t>
            </a:r>
            <a:endParaRPr lang="en-IN" sz="2000" dirty="0">
              <a:solidFill>
                <a:srgbClr val="FFFF00"/>
              </a:solidFill>
              <a:latin typeface="Perpetua Titling MT" panose="020B0604020202020204" pitchFamily="18" charset="0"/>
            </a:endParaRPr>
          </a:p>
          <a:p>
            <a:pPr marL="137160" indent="0">
              <a:buNone/>
            </a:pPr>
            <a:r>
              <a:rPr lang="en-IN" sz="2000" dirty="0">
                <a:solidFill>
                  <a:srgbClr val="FFFF00"/>
                </a:solidFill>
                <a:latin typeface="Perpetua Titling MT" panose="020B0604020202020204" pitchFamily="18" charset="0"/>
              </a:rPr>
              <a:t>   x</a:t>
            </a:r>
            <a:r>
              <a:rPr lang="en-IN" sz="2000" baseline="30000" dirty="0">
                <a:solidFill>
                  <a:srgbClr val="FFFF00"/>
                </a:solidFill>
                <a:latin typeface="Perpetua Titling MT" panose="020B0604020202020204" pitchFamily="18" charset="0"/>
              </a:rPr>
              <a:t>-1</a:t>
            </a:r>
            <a:r>
              <a:rPr lang="en-IN" sz="2000" dirty="0">
                <a:solidFill>
                  <a:srgbClr val="FFFF00"/>
                </a:solidFill>
                <a:latin typeface="Perpetua Titling MT" panose="020B0604020202020204" pitchFamily="18" charset="0"/>
              </a:rPr>
              <a:t> = 1/x        </a:t>
            </a:r>
            <a:r>
              <a:rPr lang="en-IN" sz="2000" dirty="0">
                <a:solidFill>
                  <a:schemeClr val="bg1"/>
                </a:solidFill>
                <a:latin typeface="Perpetua Titling MT" panose="020B0604020202020204" pitchFamily="18" charset="0"/>
              </a:rPr>
              <a:t>example: </a:t>
            </a:r>
            <a:r>
              <a:rPr lang="en-IN" sz="2000" dirty="0">
                <a:solidFill>
                  <a:srgbClr val="FFFF00"/>
                </a:solidFill>
              </a:rPr>
              <a:t>4</a:t>
            </a:r>
            <a:r>
              <a:rPr lang="en-IN" sz="2000" baseline="30000" dirty="0">
                <a:solidFill>
                  <a:srgbClr val="FFFF00"/>
                </a:solidFill>
              </a:rPr>
              <a:t>-1</a:t>
            </a:r>
            <a:r>
              <a:rPr lang="en-IN" sz="2000" dirty="0">
                <a:solidFill>
                  <a:srgbClr val="FFFF00"/>
                </a:solidFill>
              </a:rPr>
              <a:t> = 1/4</a:t>
            </a:r>
            <a:r>
              <a:rPr lang="en-IN" sz="2000" dirty="0">
                <a:solidFill>
                  <a:srgbClr val="FFFF00"/>
                </a:solidFill>
                <a:latin typeface="Perpetua Titling MT" panose="020B0604020202020204" pitchFamily="18" charset="0"/>
              </a:rPr>
              <a:t>              </a:t>
            </a:r>
            <a:endParaRPr lang="en-IN" sz="2000" dirty="0">
              <a:solidFill>
                <a:srgbClr val="FFFF00"/>
              </a:solidFill>
              <a:latin typeface="Perpetua Titling MT" panose="020B0604020202020204" pitchFamily="18" charset="0"/>
              <a:ea typeface="Cambria Math" panose="02040503050406030204" pitchFamily="18" charset="0"/>
            </a:endParaRPr>
          </a:p>
          <a:p>
            <a:pPr marL="137160" indent="0">
              <a:buNone/>
            </a:pPr>
            <a:r>
              <a:rPr lang="en-IN" sz="2000" dirty="0">
                <a:solidFill>
                  <a:srgbClr val="FFFF00"/>
                </a:solidFill>
                <a:latin typeface="Perpetua Titling MT" panose="020B0604020202020204" pitchFamily="18" charset="0"/>
                <a:ea typeface="Cambria Math" panose="02040503050406030204" pitchFamily="18" charset="0"/>
              </a:rPr>
              <a:t>       </a:t>
            </a:r>
          </a:p>
          <a:p>
            <a:pPr marL="137160" indent="0">
              <a:buNone/>
            </a:pPr>
            <a:endParaRPr lang="es-ES" b="1" baseline="30000" dirty="0">
              <a:solidFill>
                <a:srgbClr val="FFFF00"/>
              </a:solidFill>
            </a:endParaRPr>
          </a:p>
          <a:p>
            <a:pPr marL="137160" indent="0">
              <a:buNone/>
            </a:pPr>
            <a:endParaRPr lang="en-IN" sz="2000" b="1" baseline="30000" dirty="0">
              <a:solidFill>
                <a:srgbClr val="FFFF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xmlns="" val="270978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p:nvPr>
        </p:nvSpPr>
        <p:spPr>
          <a:xfrm>
            <a:off x="533400" y="3499023"/>
            <a:ext cx="8077200" cy="1673400"/>
          </a:xfrm>
          <a:prstGeom prst="rect">
            <a:avLst/>
          </a:prstGeom>
        </p:spPr>
        <p:txBody>
          <a:bodyPr spcFirstLastPara="1" wrap="square" lIns="91425" tIns="91425" rIns="0" bIns="91425" anchor="b" anchorCtr="0">
            <a:noAutofit/>
          </a:bodyPr>
          <a:lstStyle/>
          <a:p>
            <a:pPr marL="457200" lvl="0" indent="-419100" algn="l" rtl="0">
              <a:spcBef>
                <a:spcPts val="0"/>
              </a:spcBef>
              <a:spcAft>
                <a:spcPts val="0"/>
              </a:spcAft>
              <a:buSzPts val="3000"/>
              <a:buAutoNum type="arabicPeriod"/>
            </a:pPr>
            <a:r>
              <a:rPr lang="en-US" sz="3000" dirty="0"/>
              <a:t>Evaluate exponential expressions.</a:t>
            </a:r>
            <a:endParaRPr sz="3000" dirty="0"/>
          </a:p>
          <a:p>
            <a:pPr marL="457200" lvl="0" indent="-419100" algn="l" rtl="0">
              <a:spcBef>
                <a:spcPts val="0"/>
              </a:spcBef>
              <a:spcAft>
                <a:spcPts val="0"/>
              </a:spcAft>
              <a:buSzPts val="3000"/>
              <a:buAutoNum type="arabicPeriod"/>
            </a:pPr>
            <a:r>
              <a:rPr lang="en-US" sz="3000" dirty="0"/>
              <a:t>Use the product rule for exponents.</a:t>
            </a:r>
            <a:endParaRPr sz="3000" dirty="0"/>
          </a:p>
          <a:p>
            <a:pPr marL="457200" lvl="0" indent="-419100" algn="l" rtl="0">
              <a:spcBef>
                <a:spcPts val="0"/>
              </a:spcBef>
              <a:spcAft>
                <a:spcPts val="0"/>
              </a:spcAft>
              <a:buSzPts val="3000"/>
              <a:buAutoNum type="arabicPeriod"/>
            </a:pPr>
            <a:r>
              <a:rPr lang="en-US" sz="3000" dirty="0"/>
              <a:t>Use the power rule for exponents.</a:t>
            </a:r>
            <a:endParaRPr sz="3000" dirty="0"/>
          </a:p>
          <a:p>
            <a:pPr marL="457200" lvl="0" indent="-419100" algn="l" rtl="0">
              <a:spcBef>
                <a:spcPts val="0"/>
              </a:spcBef>
              <a:spcAft>
                <a:spcPts val="0"/>
              </a:spcAft>
              <a:buSzPts val="3000"/>
              <a:buAutoNum type="arabicPeriod"/>
            </a:pPr>
            <a:r>
              <a:rPr lang="en-US" sz="3000" dirty="0"/>
              <a:t>Use the power rule for products and quotients.</a:t>
            </a:r>
            <a:endParaRPr sz="3000" dirty="0"/>
          </a:p>
          <a:p>
            <a:pPr marL="457200" lvl="0" indent="-419100" algn="l" rtl="0">
              <a:spcBef>
                <a:spcPts val="0"/>
              </a:spcBef>
              <a:spcAft>
                <a:spcPts val="0"/>
              </a:spcAft>
              <a:buSzPts val="3000"/>
              <a:buAutoNum type="arabicPeriod"/>
            </a:pPr>
            <a:r>
              <a:rPr lang="en-US" sz="3000" dirty="0"/>
              <a:t>Use the quotient rule for exponent, and define a number raised to the zero power.</a:t>
            </a:r>
            <a:endParaRPr sz="3000" dirty="0"/>
          </a:p>
          <a:p>
            <a:pPr marL="457200" lvl="0" indent="-419100" algn="l" rtl="0">
              <a:spcBef>
                <a:spcPts val="0"/>
              </a:spcBef>
              <a:spcAft>
                <a:spcPts val="0"/>
              </a:spcAft>
              <a:buSzPts val="3000"/>
              <a:buAutoNum type="arabicPeriod"/>
            </a:pPr>
            <a:r>
              <a:rPr lang="en-US" sz="3000" dirty="0"/>
              <a:t>Simplify an expression using rules.</a:t>
            </a:r>
            <a:endParaRPr sz="3000" dirty="0"/>
          </a:p>
        </p:txBody>
      </p:sp>
      <p:sp>
        <p:nvSpPr>
          <p:cNvPr id="82" name="Google Shape;82;p15"/>
          <p:cNvSpPr txBox="1">
            <a:spLocks noGrp="1"/>
          </p:cNvSpPr>
          <p:nvPr>
            <p:ph type="subTitle" idx="1"/>
          </p:nvPr>
        </p:nvSpPr>
        <p:spPr>
          <a:xfrm>
            <a:off x="299225" y="282525"/>
            <a:ext cx="8077200" cy="149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u="sng" dirty="0">
                <a:latin typeface="Cambria Math" panose="02040503050406030204" pitchFamily="18" charset="0"/>
                <a:ea typeface="Cambria Math" panose="02040503050406030204" pitchFamily="18" charset="0"/>
              </a:rPr>
              <a:t>LEARNING OBJECTIVES</a:t>
            </a:r>
            <a:endParaRPr sz="4800" b="1" u="sng" dirty="0">
              <a:latin typeface="Cambria Math" panose="02040503050406030204" pitchFamily="18" charset="0"/>
              <a:ea typeface="Cambria Math"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A2D23-BAF5-4BB3-B44C-DFFD59063AAD}"/>
              </a:ext>
            </a:extLst>
          </p:cNvPr>
          <p:cNvSpPr>
            <a:spLocks noGrp="1"/>
          </p:cNvSpPr>
          <p:nvPr>
            <p:ph type="title"/>
          </p:nvPr>
        </p:nvSpPr>
        <p:spPr>
          <a:xfrm>
            <a:off x="457200" y="155448"/>
            <a:ext cx="8229600" cy="721245"/>
          </a:xfrm>
        </p:spPr>
        <p:txBody>
          <a:bodyPr/>
          <a:lstStyle/>
          <a:p>
            <a:r>
              <a:rPr lang="en-IN" sz="3600" b="1" u="sng" dirty="0">
                <a:solidFill>
                  <a:schemeClr val="bg1"/>
                </a:solidFill>
                <a:latin typeface="Cambria Math" panose="02040503050406030204" pitchFamily="18" charset="0"/>
                <a:ea typeface="Cambria Math" panose="02040503050406030204" pitchFamily="18" charset="0"/>
              </a:rPr>
              <a:t>FUN WITH EXPONENTS !!!!!!!!!!</a:t>
            </a:r>
          </a:p>
        </p:txBody>
      </p:sp>
      <p:sp>
        <p:nvSpPr>
          <p:cNvPr id="3" name="Text Placeholder 2">
            <a:extLst>
              <a:ext uri="{FF2B5EF4-FFF2-40B4-BE49-F238E27FC236}">
                <a16:creationId xmlns:a16="http://schemas.microsoft.com/office/drawing/2014/main" xmlns="" id="{D54A1F60-54A9-49C2-8A34-273602C74428}"/>
              </a:ext>
            </a:extLst>
          </p:cNvPr>
          <p:cNvSpPr>
            <a:spLocks noGrp="1"/>
          </p:cNvSpPr>
          <p:nvPr>
            <p:ph type="body" idx="1"/>
          </p:nvPr>
        </p:nvSpPr>
        <p:spPr>
          <a:xfrm>
            <a:off x="457200" y="1178351"/>
            <a:ext cx="8229600" cy="5222540"/>
          </a:xfrm>
        </p:spPr>
        <p:txBody>
          <a:bodyPr/>
          <a:lstStyle/>
          <a:p>
            <a:r>
              <a:rPr lang="en-IN" sz="3200" b="1" dirty="0">
                <a:solidFill>
                  <a:schemeClr val="bg1"/>
                </a:solidFill>
                <a:latin typeface="Cambria Math" panose="02040503050406030204" pitchFamily="18" charset="0"/>
                <a:ea typeface="Cambria Math" panose="02040503050406030204" pitchFamily="18" charset="0"/>
              </a:rPr>
              <a:t>This is a fun game for students to practise their skills with “Laws of exponents”. The students begin at the START and they have to move in the direction of correct answer and the process continues till they reach at the END. </a:t>
            </a:r>
          </a:p>
          <a:p>
            <a:endParaRPr lang="en-IN" sz="3200" b="1" dirty="0">
              <a:solidFill>
                <a:schemeClr val="bg1"/>
              </a:solidFill>
              <a:latin typeface="Cambria Math" panose="02040503050406030204" pitchFamily="18" charset="0"/>
              <a:ea typeface="Cambria Math" panose="02040503050406030204" pitchFamily="18" charset="0"/>
            </a:endParaRPr>
          </a:p>
          <a:p>
            <a:pPr marL="137160" indent="0">
              <a:buNone/>
            </a:pPr>
            <a:r>
              <a:rPr lang="en-IN" sz="2800" b="1" dirty="0">
                <a:solidFill>
                  <a:srgbClr val="FFFF00"/>
                </a:solidFill>
                <a:latin typeface="Cambria Math" panose="02040503050406030204" pitchFamily="18" charset="0"/>
                <a:ea typeface="Cambria Math" panose="02040503050406030204" pitchFamily="18" charset="0"/>
              </a:rPr>
              <a:t>This game helps the students to practise many concepts of EXPONENTS.</a:t>
            </a:r>
          </a:p>
          <a:p>
            <a:pPr marL="137160" indent="0">
              <a:buNone/>
            </a:pPr>
            <a:endParaRPr lang="en-IN" sz="3200" b="1" dirty="0">
              <a:solidFill>
                <a:schemeClr val="bg1"/>
              </a:solidFill>
              <a:latin typeface="Cambria Math" panose="02040503050406030204" pitchFamily="18" charset="0"/>
              <a:ea typeface="Cambria Math" panose="02040503050406030204" pitchFamily="18" charset="0"/>
            </a:endParaRPr>
          </a:p>
          <a:p>
            <a:endParaRPr lang="en-IN" dirty="0"/>
          </a:p>
        </p:txBody>
      </p:sp>
    </p:spTree>
    <p:extLst>
      <p:ext uri="{BB962C8B-B14F-4D97-AF65-F5344CB8AC3E}">
        <p14:creationId xmlns:p14="http://schemas.microsoft.com/office/powerpoint/2010/main" xmlns="" val="161268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2B3E0-67CD-468F-BF25-0B2005F314FB}"/>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7B4A28B8-3F11-4C6B-993A-46B9BD93195E}"/>
              </a:ext>
            </a:extLst>
          </p:cNvPr>
          <p:cNvSpPr>
            <a:spLocks noGrp="1"/>
          </p:cNvSpPr>
          <p:nvPr>
            <p:ph type="body" idx="1"/>
          </p:nvPr>
        </p:nvSpPr>
        <p:spPr/>
        <p:txBody>
          <a:bodyPr/>
          <a:lstStyle/>
          <a:p>
            <a:endParaRPr lang="en-IN" dirty="0"/>
          </a:p>
        </p:txBody>
      </p:sp>
      <p:pic>
        <p:nvPicPr>
          <p:cNvPr id="4" name="Picture 3">
            <a:extLst>
              <a:ext uri="{FF2B5EF4-FFF2-40B4-BE49-F238E27FC236}">
                <a16:creationId xmlns:a16="http://schemas.microsoft.com/office/drawing/2014/main" xmlns="" id="{8DD0FE81-A89C-4165-B312-5D5281AFD028}"/>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xmlns="" val="260548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A523F-78E3-4149-82CF-4416CA3108B0}"/>
              </a:ext>
            </a:extLst>
          </p:cNvPr>
          <p:cNvSpPr>
            <a:spLocks noGrp="1"/>
          </p:cNvSpPr>
          <p:nvPr>
            <p:ph type="title"/>
          </p:nvPr>
        </p:nvSpPr>
        <p:spPr/>
        <p:txBody>
          <a:bodyPr/>
          <a:lstStyle/>
          <a:p>
            <a:pPr algn="ctr"/>
            <a:r>
              <a:rPr lang="en-IN" sz="4000" b="1" u="sng" dirty="0">
                <a:latin typeface="Cambria Math" panose="02040503050406030204" pitchFamily="18" charset="0"/>
                <a:ea typeface="Cambria Math" panose="02040503050406030204" pitchFamily="18" charset="0"/>
              </a:rPr>
              <a:t>LEARNING OUTCOMES</a:t>
            </a:r>
          </a:p>
        </p:txBody>
      </p:sp>
      <p:sp>
        <p:nvSpPr>
          <p:cNvPr id="3" name="Text Placeholder 2">
            <a:extLst>
              <a:ext uri="{FF2B5EF4-FFF2-40B4-BE49-F238E27FC236}">
                <a16:creationId xmlns:a16="http://schemas.microsoft.com/office/drawing/2014/main" xmlns="" id="{75C69DBF-438C-484E-9ADD-4E5331B23941}"/>
              </a:ext>
            </a:extLst>
          </p:cNvPr>
          <p:cNvSpPr>
            <a:spLocks noGrp="1"/>
          </p:cNvSpPr>
          <p:nvPr>
            <p:ph type="body" idx="1"/>
          </p:nvPr>
        </p:nvSpPr>
        <p:spPr>
          <a:xfrm>
            <a:off x="457200" y="1074656"/>
            <a:ext cx="8229600" cy="5326235"/>
          </a:xfrm>
        </p:spPr>
        <p:txBody>
          <a:bodyPr/>
          <a:lstStyle/>
          <a:p>
            <a:pPr marL="137160" indent="0">
              <a:buNone/>
            </a:pPr>
            <a:r>
              <a:rPr lang="en-IN" sz="3200" b="1" dirty="0">
                <a:solidFill>
                  <a:srgbClr val="FFFF00"/>
                </a:solidFill>
                <a:latin typeface="Cambria Math" panose="02040503050406030204" pitchFamily="18" charset="0"/>
                <a:ea typeface="Cambria Math" panose="02040503050406030204" pitchFamily="18" charset="0"/>
              </a:rPr>
              <a:t>The students will be able to understand :</a:t>
            </a:r>
          </a:p>
          <a:p>
            <a:r>
              <a:rPr lang="en-IN" sz="3200" b="1" dirty="0">
                <a:solidFill>
                  <a:schemeClr val="bg1"/>
                </a:solidFill>
                <a:latin typeface="Cambria Math" panose="02040503050406030204" pitchFamily="18" charset="0"/>
                <a:ea typeface="Cambria Math" panose="02040503050406030204" pitchFamily="18" charset="0"/>
              </a:rPr>
              <a:t>Exponents and powers</a:t>
            </a:r>
          </a:p>
          <a:p>
            <a:r>
              <a:rPr lang="en-IN" sz="3200" b="1" dirty="0">
                <a:solidFill>
                  <a:schemeClr val="bg1"/>
                </a:solidFill>
                <a:latin typeface="Cambria Math" panose="02040503050406030204" pitchFamily="18" charset="0"/>
                <a:ea typeface="Cambria Math" panose="02040503050406030204" pitchFamily="18" charset="0"/>
              </a:rPr>
              <a:t>Laws of exponents </a:t>
            </a:r>
          </a:p>
          <a:p>
            <a:r>
              <a:rPr lang="en-IN" sz="3200" b="1" dirty="0">
                <a:solidFill>
                  <a:schemeClr val="bg1"/>
                </a:solidFill>
                <a:latin typeface="Cambria Math" panose="02040503050406030204" pitchFamily="18" charset="0"/>
                <a:ea typeface="Cambria Math" panose="02040503050406030204" pitchFamily="18" charset="0"/>
              </a:rPr>
              <a:t>To apply laws of exponents</a:t>
            </a:r>
          </a:p>
          <a:p>
            <a:r>
              <a:rPr lang="en-IN" sz="3200" b="1" dirty="0">
                <a:solidFill>
                  <a:schemeClr val="bg1"/>
                </a:solidFill>
                <a:latin typeface="Cambria Math" panose="02040503050406030204" pitchFamily="18" charset="0"/>
                <a:ea typeface="Cambria Math" panose="02040503050406030204" pitchFamily="18" charset="0"/>
              </a:rPr>
              <a:t>To solve problems</a:t>
            </a:r>
          </a:p>
          <a:p>
            <a:r>
              <a:rPr lang="en-IN" sz="3200" b="1" dirty="0">
                <a:solidFill>
                  <a:schemeClr val="bg1"/>
                </a:solidFill>
                <a:latin typeface="Cambria Math" panose="02040503050406030204" pitchFamily="18" charset="0"/>
                <a:ea typeface="Cambria Math" panose="02040503050406030204" pitchFamily="18" charset="0"/>
              </a:rPr>
              <a:t>The value of number raised to the power zero.</a:t>
            </a:r>
          </a:p>
          <a:p>
            <a:r>
              <a:rPr lang="en-IN" sz="3200" b="1" dirty="0">
                <a:solidFill>
                  <a:schemeClr val="bg1"/>
                </a:solidFill>
                <a:latin typeface="Cambria Math" panose="02040503050406030204" pitchFamily="18" charset="0"/>
                <a:ea typeface="Cambria Math" panose="02040503050406030204" pitchFamily="18" charset="0"/>
              </a:rPr>
              <a:t>The standard form and will be able to write very large and small numbers using standard form  .</a:t>
            </a:r>
          </a:p>
          <a:p>
            <a:endParaRPr lang="en-IN" sz="32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xmlns="" val="426061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6E35D-DFE9-4FEF-A1ED-E123B043C23A}"/>
              </a:ext>
            </a:extLst>
          </p:cNvPr>
          <p:cNvSpPr>
            <a:spLocks noGrp="1"/>
          </p:cNvSpPr>
          <p:nvPr>
            <p:ph type="title"/>
          </p:nvPr>
        </p:nvSpPr>
        <p:spPr/>
        <p:txBody>
          <a:bodyPr/>
          <a:lstStyle/>
          <a:p>
            <a:pPr algn="ctr"/>
            <a:r>
              <a:rPr lang="en-IN" sz="4400" b="1" u="sng" dirty="0">
                <a:solidFill>
                  <a:schemeClr val="bg1"/>
                </a:solidFill>
                <a:latin typeface="Cambria Math" panose="02040503050406030204" pitchFamily="18" charset="0"/>
                <a:ea typeface="Cambria Math" panose="02040503050406030204" pitchFamily="18" charset="0"/>
              </a:rPr>
              <a:t>CONCEPT MAPPING </a:t>
            </a:r>
          </a:p>
        </p:txBody>
      </p:sp>
      <p:sp>
        <p:nvSpPr>
          <p:cNvPr id="3" name="Text Placeholder 2">
            <a:extLst>
              <a:ext uri="{FF2B5EF4-FFF2-40B4-BE49-F238E27FC236}">
                <a16:creationId xmlns:a16="http://schemas.microsoft.com/office/drawing/2014/main" xmlns="" id="{5B1C4B3D-47CB-420B-A6BB-1909F3AD2314}"/>
              </a:ext>
            </a:extLst>
          </p:cNvPr>
          <p:cNvSpPr>
            <a:spLocks noGrp="1"/>
          </p:cNvSpPr>
          <p:nvPr>
            <p:ph type="body" idx="1"/>
          </p:nvPr>
        </p:nvSpPr>
        <p:spPr/>
        <p:txBody>
          <a:bodyPr/>
          <a:lstStyle/>
          <a:p>
            <a:endParaRPr lang="en-IN" dirty="0"/>
          </a:p>
        </p:txBody>
      </p:sp>
      <p:pic>
        <p:nvPicPr>
          <p:cNvPr id="5" name="Picture 4">
            <a:extLst>
              <a:ext uri="{FF2B5EF4-FFF2-40B4-BE49-F238E27FC236}">
                <a16:creationId xmlns:a16="http://schemas.microsoft.com/office/drawing/2014/main" xmlns="" id="{14B416CD-39F0-4061-B463-DAD2B5F3042E}"/>
              </a:ext>
            </a:extLst>
          </p:cNvPr>
          <p:cNvPicPr>
            <a:picLocks noChangeAspect="1"/>
          </p:cNvPicPr>
          <p:nvPr/>
        </p:nvPicPr>
        <p:blipFill>
          <a:blip r:embed="rId2"/>
          <a:stretch>
            <a:fillRect/>
          </a:stretch>
        </p:blipFill>
        <p:spPr>
          <a:xfrm>
            <a:off x="0" y="1541755"/>
            <a:ext cx="9144000" cy="5316245"/>
          </a:xfrm>
          <a:prstGeom prst="rect">
            <a:avLst/>
          </a:prstGeom>
        </p:spPr>
      </p:pic>
      <p:pic>
        <p:nvPicPr>
          <p:cNvPr id="7" name="Google Shape;128;p21" descr="Free Thinking Images, Download Free Clip Art, Free Clip Art on ...">
            <a:extLst>
              <a:ext uri="{FF2B5EF4-FFF2-40B4-BE49-F238E27FC236}">
                <a16:creationId xmlns:a16="http://schemas.microsoft.com/office/drawing/2014/main" xmlns="" id="{2F292147-108B-443B-B6D9-C59AFF91380C}"/>
              </a:ext>
            </a:extLst>
          </p:cNvPr>
          <p:cNvPicPr preferRelativeResize="0"/>
          <p:nvPr/>
        </p:nvPicPr>
        <p:blipFill rotWithShape="1">
          <a:blip r:embed="rId3">
            <a:alphaModFix/>
          </a:blip>
          <a:srcRect/>
          <a:stretch/>
        </p:blipFill>
        <p:spPr>
          <a:xfrm>
            <a:off x="0" y="0"/>
            <a:ext cx="1830582" cy="2317222"/>
          </a:xfrm>
          <a:prstGeom prst="rect">
            <a:avLst/>
          </a:prstGeom>
          <a:noFill/>
          <a:ln>
            <a:noFill/>
          </a:ln>
        </p:spPr>
      </p:pic>
    </p:spTree>
    <p:extLst>
      <p:ext uri="{BB962C8B-B14F-4D97-AF65-F5344CB8AC3E}">
        <p14:creationId xmlns:p14="http://schemas.microsoft.com/office/powerpoint/2010/main" xmlns="" val="75109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500"/>
              <a:buFont typeface="Corbel"/>
              <a:buNone/>
            </a:pPr>
            <a:endParaRPr/>
          </a:p>
        </p:txBody>
      </p:sp>
      <p:sp>
        <p:nvSpPr>
          <p:cNvPr id="221" name="Google Shape;221;p32"/>
          <p:cNvSpPr txBox="1">
            <a:spLocks noGrp="1"/>
          </p:cNvSpPr>
          <p:nvPr>
            <p:ph type="body" idx="1"/>
          </p:nvPr>
        </p:nvSpPr>
        <p:spPr>
          <a:xfrm>
            <a:off x="457200" y="759655"/>
            <a:ext cx="8229600" cy="4768948"/>
          </a:xfrm>
          <a:prstGeom prst="rect">
            <a:avLst/>
          </a:prstGeom>
          <a:noFill/>
          <a:ln>
            <a:noFill/>
          </a:ln>
        </p:spPr>
        <p:txBody>
          <a:bodyPr spcFirstLastPara="1" wrap="square" lIns="54850" tIns="91425" rIns="91425" bIns="45700" anchor="t" anchorCtr="0">
            <a:noAutofit/>
          </a:bodyPr>
          <a:lstStyle/>
          <a:p>
            <a:pPr marL="438912" lvl="0" indent="-157480" algn="l" rtl="0">
              <a:spcBef>
                <a:spcPts val="0"/>
              </a:spcBef>
              <a:spcAft>
                <a:spcPts val="1600"/>
              </a:spcAft>
              <a:buSzPts val="2560"/>
              <a:buNone/>
            </a:pPr>
            <a:endParaRPr/>
          </a:p>
        </p:txBody>
      </p:sp>
      <p:sp>
        <p:nvSpPr>
          <p:cNvPr id="5" name="Rectangle 4"/>
          <p:cNvSpPr/>
          <p:nvPr/>
        </p:nvSpPr>
        <p:spPr>
          <a:xfrm>
            <a:off x="534572" y="1603716"/>
            <a:ext cx="8609428" cy="304698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cap="none" spc="150" dirty="0">
                <a:ln w="11430"/>
                <a:solidFill>
                  <a:srgbClr val="F8F8F8"/>
                </a:solidFill>
                <a:effectLst>
                  <a:outerShdw blurRad="25400" algn="tl" rotWithShape="0">
                    <a:srgbClr val="000000">
                      <a:alpha val="43000"/>
                    </a:srgbClr>
                  </a:outerShdw>
                </a:effectLst>
                <a:latin typeface="Perpetua Titling MT"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155448"/>
            <a:ext cx="8229600" cy="344594"/>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050"/>
              <a:buFont typeface="Corbel"/>
              <a:buNone/>
            </a:pPr>
            <a:endParaRPr sz="4050"/>
          </a:p>
        </p:txBody>
      </p:sp>
      <p:sp>
        <p:nvSpPr>
          <p:cNvPr id="88" name="Google Shape;88;p16"/>
          <p:cNvSpPr txBox="1">
            <a:spLocks noGrp="1"/>
          </p:cNvSpPr>
          <p:nvPr>
            <p:ph type="body" idx="1"/>
          </p:nvPr>
        </p:nvSpPr>
        <p:spPr>
          <a:prstGeom prst="rect">
            <a:avLst/>
          </a:prstGeom>
          <a:noFill/>
          <a:ln>
            <a:noFill/>
          </a:ln>
        </p:spPr>
        <p:txBody>
          <a:bodyPr spcFirstLastPara="1" wrap="square" lIns="54850" tIns="91425" rIns="91425" bIns="45700" anchor="t" anchorCtr="0">
            <a:noAutofit/>
          </a:bodyPr>
          <a:lstStyle/>
          <a:p>
            <a:pPr marL="438912" lvl="0" indent="-157480" algn="l" rtl="0">
              <a:spcBef>
                <a:spcPts val="0"/>
              </a:spcBef>
              <a:spcAft>
                <a:spcPts val="1600"/>
              </a:spcAft>
              <a:buSzPts val="2560"/>
              <a:buNone/>
            </a:pPr>
            <a:r>
              <a:rPr lang="en-IN" sz="3200" dirty="0">
                <a:solidFill>
                  <a:srgbClr val="FFFF00"/>
                </a:solidFill>
                <a:latin typeface="Cambria Math" panose="02040503050406030204" pitchFamily="18" charset="0"/>
                <a:ea typeface="Cambria Math" panose="02040503050406030204" pitchFamily="18" charset="0"/>
              </a:rPr>
              <a:t>HOW DOES A SECRET SPREAD SO FAST?</a:t>
            </a:r>
          </a:p>
          <a:p>
            <a:pPr marL="738632" lvl="0" indent="-457200" algn="l" rtl="0">
              <a:spcBef>
                <a:spcPts val="0"/>
              </a:spcBef>
              <a:spcAft>
                <a:spcPts val="1600"/>
              </a:spcAft>
              <a:buSzPts val="2560"/>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The person with a secret tells a friend.</a:t>
            </a:r>
          </a:p>
          <a:p>
            <a:pPr marL="738632" lvl="0" indent="-457200" algn="l" rtl="0">
              <a:spcBef>
                <a:spcPts val="0"/>
              </a:spcBef>
              <a:spcAft>
                <a:spcPts val="1600"/>
              </a:spcAft>
              <a:buSzPts val="2560"/>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The friend promises never to tell anyone.</a:t>
            </a:r>
          </a:p>
          <a:p>
            <a:pPr marL="738632" lvl="0" indent="-457200" algn="l" rtl="0">
              <a:spcBef>
                <a:spcPts val="0"/>
              </a:spcBef>
              <a:spcAft>
                <a:spcPts val="1600"/>
              </a:spcAft>
              <a:buSzPts val="2560"/>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That same friend breaks the promise and tells two more friends.</a:t>
            </a:r>
          </a:p>
          <a:p>
            <a:pPr marL="738632" lvl="0" indent="-457200" algn="l" rtl="0">
              <a:spcBef>
                <a:spcPts val="0"/>
              </a:spcBef>
              <a:spcAft>
                <a:spcPts val="1600"/>
              </a:spcAft>
              <a:buSzPts val="2560"/>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The two new friends tell two new friends</a:t>
            </a:r>
          </a:p>
          <a:p>
            <a:pPr marL="438912" lvl="0" indent="-157480" algn="l" rtl="0">
              <a:spcBef>
                <a:spcPts val="0"/>
              </a:spcBef>
              <a:spcAft>
                <a:spcPts val="1600"/>
              </a:spcAft>
              <a:buSzPts val="2560"/>
              <a:buNone/>
            </a:pPr>
            <a:endParaRPr dirty="0"/>
          </a:p>
        </p:txBody>
      </p:sp>
      <p:sp>
        <p:nvSpPr>
          <p:cNvPr id="89" name="Google Shape;89;p16"/>
          <p:cNvSpPr/>
          <p:nvPr/>
        </p:nvSpPr>
        <p:spPr>
          <a:xfrm>
            <a:off x="500034" y="428604"/>
            <a:ext cx="814393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sng" cap="none" dirty="0">
                <a:solidFill>
                  <a:schemeClr val="bg1"/>
                </a:solidFill>
                <a:latin typeface="Cambria Math" panose="02040503050406030204" pitchFamily="18" charset="0"/>
                <a:ea typeface="Cambria Math" panose="02040503050406030204" pitchFamily="18" charset="0"/>
                <a:cs typeface="Corbel"/>
                <a:sym typeface="Corbel"/>
              </a:rPr>
              <a:t>INTRODUCTION</a:t>
            </a:r>
            <a:endParaRPr sz="5400" b="1" u="sng" cap="none" dirty="0">
              <a:solidFill>
                <a:schemeClr val="bg1"/>
              </a:solidFill>
              <a:latin typeface="Cambria Math" panose="02040503050406030204" pitchFamily="18" charset="0"/>
              <a:ea typeface="Cambria Math" panose="02040503050406030204" pitchFamily="18" charset="0"/>
              <a:cs typeface="Corbel"/>
              <a:sym typeface="Corbel"/>
            </a:endParaRPr>
          </a:p>
        </p:txBody>
      </p:sp>
      <p:sp>
        <p:nvSpPr>
          <p:cNvPr id="90" name="Google Shape;90;p16" descr="• The two new friends decide to&#10;tell two more friends.&#10;• This pattern occurs over and&#10;over until many people have&#10;been to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ED3A0-9007-4376-ACCB-222466866C00}"/>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xmlns="" id="{1AE93C6B-FDB2-4FA9-9D73-C723C216A86B}"/>
              </a:ext>
            </a:extLst>
          </p:cNvPr>
          <p:cNvSpPr>
            <a:spLocks noGrp="1"/>
          </p:cNvSpPr>
          <p:nvPr>
            <p:ph type="body" idx="1"/>
          </p:nvPr>
        </p:nvSpPr>
        <p:spPr>
          <a:xfrm>
            <a:off x="457200" y="1197204"/>
            <a:ext cx="8229600" cy="5203687"/>
          </a:xfrm>
        </p:spPr>
        <p:txBody>
          <a:bodyPr/>
          <a:lstStyle/>
          <a:p>
            <a:pPr>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The two new friends decide to tell two more friends .</a:t>
            </a:r>
          </a:p>
          <a:p>
            <a:pPr marL="137160" indent="0">
              <a:buNone/>
            </a:pPr>
            <a:endParaRPr lang="en-IN" sz="3200" dirty="0">
              <a:solidFill>
                <a:schemeClr val="bg1"/>
              </a:solidFill>
              <a:latin typeface="Cambria Math" panose="02040503050406030204" pitchFamily="18" charset="0"/>
              <a:ea typeface="Cambria Math" panose="02040503050406030204" pitchFamily="18" charset="0"/>
            </a:endParaRPr>
          </a:p>
          <a:p>
            <a:pPr>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This pattern occurs over and over until many people have been told.</a:t>
            </a:r>
          </a:p>
          <a:p>
            <a:pPr marL="137160" indent="0">
              <a:buNone/>
            </a:pPr>
            <a:endParaRPr lang="en-IN" sz="3200" dirty="0">
              <a:solidFill>
                <a:schemeClr val="bg1"/>
              </a:solidFill>
              <a:latin typeface="Cambria Math" panose="02040503050406030204" pitchFamily="18" charset="0"/>
              <a:ea typeface="Cambria Math" panose="02040503050406030204" pitchFamily="18" charset="0"/>
            </a:endParaRPr>
          </a:p>
          <a:p>
            <a:pPr>
              <a:buFont typeface="Wingdings" panose="05000000000000000000" pitchFamily="2" charset="2"/>
              <a:buChar char="v"/>
            </a:pPr>
            <a:r>
              <a:rPr lang="en-IN" sz="3200" dirty="0">
                <a:solidFill>
                  <a:schemeClr val="bg1"/>
                </a:solidFill>
                <a:latin typeface="Cambria Math" panose="02040503050406030204" pitchFamily="18" charset="0"/>
                <a:ea typeface="Cambria Math" panose="02040503050406030204" pitchFamily="18" charset="0"/>
              </a:rPr>
              <a:t>By the end of the day it is no longer a secret .</a:t>
            </a:r>
          </a:p>
        </p:txBody>
      </p:sp>
    </p:spTree>
    <p:extLst>
      <p:ext uri="{BB962C8B-B14F-4D97-AF65-F5344CB8AC3E}">
        <p14:creationId xmlns:p14="http://schemas.microsoft.com/office/powerpoint/2010/main" xmlns="" val="311900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p:nvPr/>
        </p:nvSpPr>
        <p:spPr>
          <a:xfrm>
            <a:off x="785786" y="5715016"/>
            <a:ext cx="7643866" cy="642942"/>
          </a:xfrm>
          <a:prstGeom prst="rect">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04" name="Google Shape;104;p18"/>
          <p:cNvSpPr txBox="1">
            <a:spLocks noGrp="1"/>
          </p:cNvSpPr>
          <p:nvPr>
            <p:ph type="title"/>
          </p:nvPr>
        </p:nvSpPr>
        <p:spPr>
          <a:prstGeom prst="rect">
            <a:avLst/>
          </a:prstGeom>
          <a:noFill/>
          <a:ln>
            <a:noFill/>
          </a:ln>
        </p:spPr>
        <p:txBody>
          <a:bodyPr spcFirstLastPara="1" wrap="square" lIns="91425" tIns="45700" rIns="45700" bIns="45700" anchor="ctr" anchorCtr="0">
            <a:noAutofit/>
          </a:bodyPr>
          <a:lstStyle/>
          <a:p>
            <a:pPr marL="0" lvl="0" indent="0" algn="ctr" rtl="0">
              <a:spcBef>
                <a:spcPts val="0"/>
              </a:spcBef>
              <a:spcAft>
                <a:spcPts val="0"/>
              </a:spcAft>
              <a:buClr>
                <a:srgbClr val="FFC700"/>
              </a:buClr>
              <a:buSzPts val="4500"/>
              <a:buFont typeface="Corbel"/>
              <a:buNone/>
            </a:pPr>
            <a:r>
              <a:rPr lang="en-US" sz="4800" b="1" u="sng" dirty="0">
                <a:latin typeface="Cambria Math" panose="02040503050406030204" pitchFamily="18" charset="0"/>
                <a:ea typeface="Cambria Math" panose="02040503050406030204" pitchFamily="18" charset="0"/>
              </a:rPr>
              <a:t>IT’S TIME TO THINK</a:t>
            </a:r>
            <a:endParaRPr sz="4800" b="1" u="sng" dirty="0">
              <a:latin typeface="Cambria Math" panose="02040503050406030204" pitchFamily="18" charset="0"/>
              <a:ea typeface="Cambria Math" panose="02040503050406030204" pitchFamily="18" charset="0"/>
            </a:endParaRPr>
          </a:p>
        </p:txBody>
      </p:sp>
      <p:sp>
        <p:nvSpPr>
          <p:cNvPr id="105" name="Google Shape;105;p18"/>
          <p:cNvSpPr txBox="1">
            <a:spLocks noGrp="1"/>
          </p:cNvSpPr>
          <p:nvPr>
            <p:ph type="body" idx="1"/>
          </p:nvPr>
        </p:nvSpPr>
        <p:spPr>
          <a:xfrm>
            <a:off x="457200" y="1775191"/>
            <a:ext cx="8229600" cy="4868519"/>
          </a:xfrm>
          <a:prstGeom prst="rect">
            <a:avLst/>
          </a:prstGeom>
          <a:noFill/>
          <a:ln>
            <a:noFill/>
          </a:ln>
        </p:spPr>
        <p:txBody>
          <a:bodyPr spcFirstLastPara="1" wrap="square" lIns="54850" tIns="91425" rIns="91425" bIns="45700" anchor="t" anchorCtr="0">
            <a:noAutofit/>
          </a:bodyPr>
          <a:lstStyle/>
          <a:p>
            <a:pPr marL="438912" lvl="0" indent="-320040" algn="l" rtl="0">
              <a:lnSpc>
                <a:spcPct val="80000"/>
              </a:lnSpc>
              <a:spcBef>
                <a:spcPts val="0"/>
              </a:spcBef>
              <a:spcAft>
                <a:spcPts val="0"/>
              </a:spcAft>
              <a:buSzPts val="2856"/>
              <a:buChar char="●"/>
            </a:pPr>
            <a:r>
              <a:rPr lang="en-US" sz="3570" dirty="0">
                <a:solidFill>
                  <a:schemeClr val="bg1"/>
                </a:solidFill>
                <a:latin typeface="Cambria Math" panose="02040503050406030204" pitchFamily="18" charset="0"/>
                <a:ea typeface="Cambria Math" panose="02040503050406030204" pitchFamily="18" charset="0"/>
              </a:rPr>
              <a:t>Tell me how will you express the pattern which was obtained in the Secret story.</a:t>
            </a:r>
          </a:p>
          <a:p>
            <a:pPr marL="118872" lvl="0" indent="0" algn="l" rtl="0">
              <a:lnSpc>
                <a:spcPct val="80000"/>
              </a:lnSpc>
              <a:spcBef>
                <a:spcPts val="0"/>
              </a:spcBef>
              <a:spcAft>
                <a:spcPts val="0"/>
              </a:spcAft>
              <a:buSzPts val="2856"/>
              <a:buNone/>
            </a:pPr>
            <a:endParaRPr dirty="0">
              <a:solidFill>
                <a:schemeClr val="bg1"/>
              </a:solidFill>
              <a:latin typeface="Cambria Math" panose="02040503050406030204" pitchFamily="18" charset="0"/>
              <a:ea typeface="Cambria Math" panose="02040503050406030204" pitchFamily="18" charset="0"/>
            </a:endParaRPr>
          </a:p>
          <a:p>
            <a:pPr marL="438912" lvl="0" indent="-320040" algn="l" rtl="0">
              <a:lnSpc>
                <a:spcPct val="80000"/>
              </a:lnSpc>
              <a:spcBef>
                <a:spcPts val="0"/>
              </a:spcBef>
              <a:spcAft>
                <a:spcPts val="0"/>
              </a:spcAft>
              <a:buSzPts val="2856"/>
              <a:buChar char="●"/>
            </a:pPr>
            <a:r>
              <a:rPr lang="en-US" sz="3570" dirty="0">
                <a:solidFill>
                  <a:schemeClr val="bg1"/>
                </a:solidFill>
                <a:latin typeface="Cambria Math" panose="02040503050406030204" pitchFamily="18" charset="0"/>
                <a:ea typeface="Cambria Math" panose="02040503050406030204" pitchFamily="18" charset="0"/>
              </a:rPr>
              <a:t>How will you read the number 10000000000?</a:t>
            </a:r>
            <a:endParaRPr dirty="0">
              <a:solidFill>
                <a:schemeClr val="bg1"/>
              </a:solidFill>
              <a:latin typeface="Cambria Math" panose="02040503050406030204" pitchFamily="18" charset="0"/>
              <a:ea typeface="Cambria Math" panose="02040503050406030204" pitchFamily="18" charset="0"/>
            </a:endParaRPr>
          </a:p>
          <a:p>
            <a:pPr marL="438912" lvl="0" indent="-320040" algn="l" rtl="0">
              <a:lnSpc>
                <a:spcPct val="80000"/>
              </a:lnSpc>
              <a:spcBef>
                <a:spcPts val="0"/>
              </a:spcBef>
              <a:spcAft>
                <a:spcPts val="0"/>
              </a:spcAft>
              <a:buSzPts val="2176"/>
              <a:buNone/>
            </a:pPr>
            <a:endParaRPr sz="2720" dirty="0"/>
          </a:p>
          <a:p>
            <a:pPr marL="438912" lvl="0" indent="-320040" algn="l" rtl="0">
              <a:lnSpc>
                <a:spcPct val="80000"/>
              </a:lnSpc>
              <a:spcBef>
                <a:spcPts val="0"/>
              </a:spcBef>
              <a:spcAft>
                <a:spcPts val="0"/>
              </a:spcAft>
              <a:buSzPts val="2176"/>
              <a:buNone/>
            </a:pPr>
            <a:endParaRPr sz="2720" dirty="0"/>
          </a:p>
          <a:p>
            <a:pPr marL="438912" lvl="0" indent="-320040" algn="l" rtl="0">
              <a:lnSpc>
                <a:spcPct val="80000"/>
              </a:lnSpc>
              <a:spcBef>
                <a:spcPts val="0"/>
              </a:spcBef>
              <a:spcAft>
                <a:spcPts val="0"/>
              </a:spcAft>
              <a:buSzPts val="2176"/>
              <a:buNone/>
            </a:pPr>
            <a:endParaRPr lang="en-US" sz="2720" dirty="0"/>
          </a:p>
          <a:p>
            <a:pPr marL="438912" lvl="0" indent="-320040" algn="l" rtl="0">
              <a:lnSpc>
                <a:spcPct val="80000"/>
              </a:lnSpc>
              <a:spcBef>
                <a:spcPts val="0"/>
              </a:spcBef>
              <a:spcAft>
                <a:spcPts val="0"/>
              </a:spcAft>
              <a:buSzPts val="2176"/>
              <a:buNone/>
            </a:pPr>
            <a:endParaRPr lang="en-US" sz="2720" dirty="0">
              <a:solidFill>
                <a:schemeClr val="bg1"/>
              </a:solidFill>
              <a:latin typeface="Cambria Math" panose="02040503050406030204" pitchFamily="18" charset="0"/>
              <a:ea typeface="Cambria Math" panose="02040503050406030204" pitchFamily="18" charset="0"/>
            </a:endParaRPr>
          </a:p>
          <a:p>
            <a:pPr marL="438912" lvl="0" indent="-320040" algn="l" rtl="0">
              <a:lnSpc>
                <a:spcPct val="80000"/>
              </a:lnSpc>
              <a:spcBef>
                <a:spcPts val="0"/>
              </a:spcBef>
              <a:spcAft>
                <a:spcPts val="0"/>
              </a:spcAft>
              <a:buSzPts val="2176"/>
              <a:buNone/>
            </a:pPr>
            <a:endParaRPr lang="en-US" sz="2720" dirty="0">
              <a:solidFill>
                <a:schemeClr val="bg1"/>
              </a:solidFill>
              <a:latin typeface="Cambria Math" panose="02040503050406030204" pitchFamily="18" charset="0"/>
              <a:ea typeface="Cambria Math" panose="02040503050406030204" pitchFamily="18" charset="0"/>
            </a:endParaRPr>
          </a:p>
          <a:p>
            <a:pPr marL="438912" lvl="0" indent="-320040" algn="l" rtl="0">
              <a:lnSpc>
                <a:spcPct val="80000"/>
              </a:lnSpc>
              <a:spcBef>
                <a:spcPts val="0"/>
              </a:spcBef>
              <a:spcAft>
                <a:spcPts val="0"/>
              </a:spcAft>
              <a:buSzPts val="2176"/>
              <a:buNone/>
            </a:pPr>
            <a:r>
              <a:rPr lang="en-US" sz="2720" dirty="0">
                <a:solidFill>
                  <a:schemeClr val="bg1"/>
                </a:solidFill>
                <a:latin typeface="Cambria Math" panose="02040503050406030204" pitchFamily="18" charset="0"/>
                <a:ea typeface="Cambria Math" panose="02040503050406030204" pitchFamily="18" charset="0"/>
              </a:rPr>
              <a:t>      </a:t>
            </a:r>
            <a:r>
              <a:rPr lang="en-US" sz="2400" dirty="0">
                <a:solidFill>
                  <a:schemeClr val="bg1"/>
                </a:solidFill>
                <a:latin typeface="Cambria Math" panose="02040503050406030204" pitchFamily="18" charset="0"/>
                <a:ea typeface="Cambria Math" panose="02040503050406030204" pitchFamily="18" charset="0"/>
              </a:rPr>
              <a:t>It’s nothing but expressing in an exponential form.</a:t>
            </a:r>
            <a:endParaRPr sz="2400" dirty="0">
              <a:solidFill>
                <a:schemeClr val="bg1"/>
              </a:solidFill>
              <a:latin typeface="Cambria Math" panose="02040503050406030204" pitchFamily="18" charset="0"/>
              <a:ea typeface="Cambria Math" panose="02040503050406030204" pitchFamily="18" charset="0"/>
            </a:endParaRPr>
          </a:p>
          <a:p>
            <a:pPr marL="438912" lvl="0" indent="-181864" algn="l" rtl="0">
              <a:lnSpc>
                <a:spcPct val="80000"/>
              </a:lnSpc>
              <a:spcBef>
                <a:spcPts val="0"/>
              </a:spcBef>
              <a:spcAft>
                <a:spcPts val="0"/>
              </a:spcAft>
              <a:buSzPts val="2176"/>
              <a:buNone/>
            </a:pPr>
            <a:endParaRPr sz="2400" dirty="0">
              <a:solidFill>
                <a:schemeClr val="bg1"/>
              </a:solidFill>
              <a:latin typeface="Cambria Math" panose="02040503050406030204" pitchFamily="18" charset="0"/>
              <a:ea typeface="Cambria Math" panose="02040503050406030204" pitchFamily="18" charset="0"/>
            </a:endParaRPr>
          </a:p>
          <a:p>
            <a:pPr marL="438912" lvl="0" indent="-181864" algn="l" rtl="0">
              <a:lnSpc>
                <a:spcPct val="80000"/>
              </a:lnSpc>
              <a:spcBef>
                <a:spcPts val="0"/>
              </a:spcBef>
              <a:spcAft>
                <a:spcPts val="0"/>
              </a:spcAft>
              <a:buSzPts val="2176"/>
              <a:buNone/>
            </a:pPr>
            <a:endParaRPr sz="2720" dirty="0"/>
          </a:p>
          <a:p>
            <a:pPr marL="438912" lvl="0" indent="-181864" algn="l" rtl="0">
              <a:lnSpc>
                <a:spcPct val="80000"/>
              </a:lnSpc>
              <a:spcBef>
                <a:spcPts val="0"/>
              </a:spcBef>
              <a:spcAft>
                <a:spcPts val="0"/>
              </a:spcAft>
              <a:buSzPts val="2176"/>
              <a:buNone/>
            </a:pPr>
            <a:endParaRPr sz="2720" dirty="0"/>
          </a:p>
          <a:p>
            <a:pPr marL="438912" lvl="0" indent="-181864" algn="l" rtl="0">
              <a:lnSpc>
                <a:spcPct val="80000"/>
              </a:lnSpc>
              <a:spcBef>
                <a:spcPts val="0"/>
              </a:spcBef>
              <a:spcAft>
                <a:spcPts val="0"/>
              </a:spcAft>
              <a:buSzPts val="2176"/>
              <a:buNone/>
            </a:pPr>
            <a:endParaRPr sz="2720" dirty="0"/>
          </a:p>
          <a:p>
            <a:pPr marL="438912" lvl="0" indent="-181864" algn="l" rtl="0">
              <a:lnSpc>
                <a:spcPct val="80000"/>
              </a:lnSpc>
              <a:spcBef>
                <a:spcPts val="0"/>
              </a:spcBef>
              <a:spcAft>
                <a:spcPts val="0"/>
              </a:spcAft>
              <a:buSzPts val="2176"/>
              <a:buNone/>
            </a:pPr>
            <a:endParaRPr sz="2720" dirty="0"/>
          </a:p>
          <a:p>
            <a:pPr marL="438912" lvl="0" indent="-181864" algn="l" rtl="0">
              <a:lnSpc>
                <a:spcPct val="80000"/>
              </a:lnSpc>
              <a:spcBef>
                <a:spcPts val="0"/>
              </a:spcBef>
              <a:spcAft>
                <a:spcPts val="1600"/>
              </a:spcAft>
              <a:buSzPts val="2176"/>
              <a:buNone/>
            </a:pPr>
            <a:endParaRPr sz="2720" dirty="0"/>
          </a:p>
        </p:txBody>
      </p:sp>
      <p:pic>
        <p:nvPicPr>
          <p:cNvPr id="106" name="Google Shape;106;p18" descr="Thinking &amp; Awareness"/>
          <p:cNvPicPr preferRelativeResize="0"/>
          <p:nvPr/>
        </p:nvPicPr>
        <p:blipFill rotWithShape="1">
          <a:blip r:embed="rId3">
            <a:alphaModFix/>
          </a:blip>
          <a:srcRect/>
          <a:stretch/>
        </p:blipFill>
        <p:spPr>
          <a:xfrm rot="1179137">
            <a:off x="6885581" y="3330604"/>
            <a:ext cx="2029213" cy="1714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500"/>
              <a:buFont typeface="Corbel"/>
              <a:buNone/>
            </a:pPr>
            <a:r>
              <a:rPr lang="en-IN" sz="4800" b="1" u="sng" dirty="0"/>
              <a:t>EXPONENTIAL NOTATION</a:t>
            </a:r>
            <a:endParaRPr sz="4800" b="1" u="sng" dirty="0"/>
          </a:p>
        </p:txBody>
      </p:sp>
      <p:sp>
        <p:nvSpPr>
          <p:cNvPr id="112" name="Google Shape;112;p19"/>
          <p:cNvSpPr txBox="1">
            <a:spLocks noGrp="1"/>
          </p:cNvSpPr>
          <p:nvPr>
            <p:ph type="body" idx="1"/>
          </p:nvPr>
        </p:nvSpPr>
        <p:spPr>
          <a:prstGeom prst="rect">
            <a:avLst/>
          </a:prstGeom>
          <a:noFill/>
          <a:ln>
            <a:noFill/>
          </a:ln>
        </p:spPr>
        <p:txBody>
          <a:bodyPr spcFirstLastPara="1" wrap="square" lIns="54850" tIns="91425" rIns="91425" bIns="45700" anchor="t" anchorCtr="0">
            <a:noAutofit/>
          </a:bodyPr>
          <a:lstStyle/>
          <a:p>
            <a:pPr marL="438912" lvl="0" indent="-157480" algn="l" rtl="0">
              <a:spcBef>
                <a:spcPts val="0"/>
              </a:spcBef>
              <a:spcAft>
                <a:spcPts val="1600"/>
              </a:spcAft>
              <a:buSzPts val="2560"/>
              <a:buNone/>
            </a:pPr>
            <a:r>
              <a:rPr lang="en-IN" sz="2800" b="1" dirty="0">
                <a:solidFill>
                  <a:schemeClr val="bg1"/>
                </a:solidFill>
              </a:rPr>
              <a:t>A symbolic  way of showing how many times a number or variable is used as a factor.</a:t>
            </a:r>
          </a:p>
          <a:p>
            <a:pPr marL="438912" lvl="0" indent="-157480">
              <a:spcAft>
                <a:spcPts val="1600"/>
              </a:spcAft>
              <a:buSzPts val="2560"/>
              <a:buNone/>
            </a:pPr>
            <a:r>
              <a:rPr lang="en-IN" sz="2800" b="1" dirty="0">
                <a:solidFill>
                  <a:schemeClr val="bg1"/>
                </a:solidFill>
              </a:rPr>
              <a:t>In the notation  5</a:t>
            </a:r>
            <a:r>
              <a:rPr lang="en-IN" sz="2800" baseline="30000" dirty="0">
                <a:solidFill>
                  <a:schemeClr val="bg1"/>
                </a:solidFill>
              </a:rPr>
              <a:t>3</a:t>
            </a:r>
            <a:r>
              <a:rPr lang="en-IN" sz="2800" dirty="0">
                <a:solidFill>
                  <a:schemeClr val="bg1"/>
                </a:solidFill>
              </a:rPr>
              <a:t> , </a:t>
            </a:r>
            <a:r>
              <a:rPr lang="en-IN" sz="2800" b="1" dirty="0">
                <a:solidFill>
                  <a:schemeClr val="bg1"/>
                </a:solidFill>
              </a:rPr>
              <a:t>the exponent 3 shows that 5 is a factor used 3 times; that is 5</a:t>
            </a:r>
            <a:r>
              <a:rPr lang="en-IN" sz="2800" b="1" baseline="30000" dirty="0">
                <a:solidFill>
                  <a:schemeClr val="bg1"/>
                </a:solidFill>
              </a:rPr>
              <a:t>3 </a:t>
            </a:r>
            <a:r>
              <a:rPr lang="en-IN" sz="2800" b="1" dirty="0">
                <a:solidFill>
                  <a:schemeClr val="bg1"/>
                </a:solidFill>
              </a:rPr>
              <a:t> = 5×5×5= 125</a:t>
            </a:r>
          </a:p>
          <a:p>
            <a:pPr marL="438912" lvl="0" indent="-157480">
              <a:spcAft>
                <a:spcPts val="1600"/>
              </a:spcAft>
              <a:buSzPts val="2560"/>
              <a:buNone/>
            </a:pPr>
            <a:endParaRPr lang="en-IN" sz="2800" b="1" baseline="30000" dirty="0">
              <a:solidFill>
                <a:schemeClr val="bg1"/>
              </a:solidFill>
            </a:endParaRPr>
          </a:p>
        </p:txBody>
      </p:sp>
      <p:pic>
        <p:nvPicPr>
          <p:cNvPr id="1026" name="Picture 2" descr="C:\Program Files (x86)\Microsoft Office\MEDIA\CAGCAT10\j0301252.wmf"/>
          <p:cNvPicPr>
            <a:picLocks noChangeAspect="1" noChangeArrowheads="1"/>
          </p:cNvPicPr>
          <p:nvPr/>
        </p:nvPicPr>
        <p:blipFill>
          <a:blip r:embed="rId3"/>
          <a:srcRect/>
          <a:stretch>
            <a:fillRect/>
          </a:stretch>
        </p:blipFill>
        <p:spPr bwMode="auto">
          <a:xfrm>
            <a:off x="5848800" y="4184787"/>
            <a:ext cx="2886971" cy="24700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085" y="203579"/>
            <a:ext cx="8630239" cy="1571612"/>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500"/>
              <a:buFont typeface="Corbel"/>
              <a:buNone/>
            </a:pPr>
            <a:r>
              <a:rPr lang="en-IN" sz="4400" b="1" u="sng" dirty="0">
                <a:latin typeface="Cambria Math" panose="02040503050406030204" pitchFamily="18" charset="0"/>
                <a:ea typeface="Cambria Math" panose="02040503050406030204" pitchFamily="18" charset="0"/>
              </a:rPr>
              <a:t>EXPONENTS, POWERS AND BASES</a:t>
            </a:r>
            <a:endParaRPr sz="4400" b="1" u="sng" dirty="0">
              <a:latin typeface="Cambria Math" panose="02040503050406030204" pitchFamily="18" charset="0"/>
              <a:ea typeface="Cambria Math" panose="02040503050406030204" pitchFamily="18" charset="0"/>
            </a:endParaRPr>
          </a:p>
        </p:txBody>
      </p:sp>
      <p:sp>
        <p:nvSpPr>
          <p:cNvPr id="119" name="Google Shape;119;p20"/>
          <p:cNvSpPr txBox="1">
            <a:spLocks noGrp="1"/>
          </p:cNvSpPr>
          <p:nvPr>
            <p:ph type="body" idx="1"/>
          </p:nvPr>
        </p:nvSpPr>
        <p:spPr>
          <a:xfrm>
            <a:off x="202676" y="1775191"/>
            <a:ext cx="8484124" cy="4625700"/>
          </a:xfrm>
          <a:prstGeom prst="rect">
            <a:avLst/>
          </a:prstGeom>
          <a:noFill/>
          <a:ln>
            <a:noFill/>
          </a:ln>
        </p:spPr>
        <p:txBody>
          <a:bodyPr spcFirstLastPara="1" wrap="square" lIns="54850" tIns="91425" rIns="91425" bIns="45700" anchor="t" anchorCtr="0">
            <a:noAutofit/>
          </a:bodyPr>
          <a:lstStyle/>
          <a:p>
            <a:pPr marL="438912" lvl="0" indent="-320040" algn="l" rtl="0">
              <a:spcBef>
                <a:spcPts val="0"/>
              </a:spcBef>
              <a:spcAft>
                <a:spcPts val="0"/>
              </a:spcAft>
              <a:buSzPts val="2560"/>
              <a:buNone/>
            </a:pPr>
            <a:endParaRPr dirty="0"/>
          </a:p>
          <a:p>
            <a:pPr marL="438912" lvl="0" indent="-320040" rtl="0">
              <a:spcBef>
                <a:spcPts val="0"/>
              </a:spcBef>
              <a:spcAft>
                <a:spcPts val="0"/>
              </a:spcAft>
              <a:buSzPts val="2560"/>
              <a:buNone/>
            </a:pPr>
            <a:r>
              <a:rPr lang="en-IN" sz="2600" dirty="0">
                <a:solidFill>
                  <a:schemeClr val="bg1"/>
                </a:solidFill>
                <a:latin typeface="Cambria Math" panose="02040503050406030204" pitchFamily="18" charset="0"/>
                <a:ea typeface="Cambria Math" panose="02040503050406030204" pitchFamily="18" charset="0"/>
              </a:rPr>
              <a:t>The </a:t>
            </a:r>
            <a:r>
              <a:rPr lang="en-IN" sz="2600" b="1" dirty="0">
                <a:solidFill>
                  <a:schemeClr val="bg1"/>
                </a:solidFill>
                <a:latin typeface="Cambria Math" panose="02040503050406030204" pitchFamily="18" charset="0"/>
                <a:ea typeface="Cambria Math" panose="02040503050406030204" pitchFamily="18" charset="0"/>
              </a:rPr>
              <a:t>base number </a:t>
            </a:r>
            <a:r>
              <a:rPr lang="en-IN" sz="2600" dirty="0">
                <a:solidFill>
                  <a:schemeClr val="bg1"/>
                </a:solidFill>
                <a:latin typeface="Cambria Math" panose="02040503050406030204" pitchFamily="18" charset="0"/>
                <a:ea typeface="Cambria Math" panose="02040503050406030204" pitchFamily="18" charset="0"/>
              </a:rPr>
              <a:t>tells what number is being multiplied. </a:t>
            </a:r>
            <a:r>
              <a:rPr lang="en-IN" sz="2600" b="1" dirty="0">
                <a:solidFill>
                  <a:schemeClr val="bg1"/>
                </a:solidFill>
                <a:latin typeface="Cambria Math" panose="02040503050406030204" pitchFamily="18" charset="0"/>
                <a:ea typeface="Cambria Math" panose="02040503050406030204" pitchFamily="18" charset="0"/>
              </a:rPr>
              <a:t>The exponent</a:t>
            </a:r>
            <a:r>
              <a:rPr lang="en-IN" sz="2600" dirty="0">
                <a:solidFill>
                  <a:schemeClr val="bg1"/>
                </a:solidFill>
                <a:latin typeface="Cambria Math" panose="02040503050406030204" pitchFamily="18" charset="0"/>
                <a:ea typeface="Cambria Math" panose="02040503050406030204" pitchFamily="18" charset="0"/>
              </a:rPr>
              <a:t>, a small number written above and to the right of the base number, tells how many times the base number is being multiplied.</a:t>
            </a:r>
          </a:p>
          <a:p>
            <a:pPr marL="438912" lvl="0">
              <a:buSzPts val="2560"/>
              <a:buNone/>
            </a:pPr>
            <a:r>
              <a:rPr lang="en-IN" sz="2600" dirty="0">
                <a:solidFill>
                  <a:schemeClr val="bg1"/>
                </a:solidFill>
                <a:latin typeface="Cambria Math" panose="02040503050406030204" pitchFamily="18" charset="0"/>
                <a:ea typeface="Cambria Math" panose="02040503050406030204" pitchFamily="18" charset="0"/>
              </a:rPr>
              <a:t>For example, “6 to the 5</a:t>
            </a:r>
            <a:r>
              <a:rPr lang="en-IN" sz="2600" baseline="30000" dirty="0">
                <a:solidFill>
                  <a:schemeClr val="bg1"/>
                </a:solidFill>
                <a:latin typeface="Cambria Math" panose="02040503050406030204" pitchFamily="18" charset="0"/>
                <a:ea typeface="Cambria Math" panose="02040503050406030204" pitchFamily="18" charset="0"/>
              </a:rPr>
              <a:t>th</a:t>
            </a:r>
            <a:r>
              <a:rPr lang="en-IN" sz="2600" dirty="0">
                <a:solidFill>
                  <a:schemeClr val="bg1"/>
                </a:solidFill>
                <a:latin typeface="Cambria Math" panose="02040503050406030204" pitchFamily="18" charset="0"/>
                <a:ea typeface="Cambria Math" panose="02040503050406030204" pitchFamily="18" charset="0"/>
              </a:rPr>
              <a:t> power” may be written as 6</a:t>
            </a:r>
            <a:r>
              <a:rPr lang="en-IN" sz="2600" baseline="30000" dirty="0">
                <a:solidFill>
                  <a:schemeClr val="bg1"/>
                </a:solidFill>
                <a:latin typeface="Cambria Math" panose="02040503050406030204" pitchFamily="18" charset="0"/>
                <a:ea typeface="Cambria Math" panose="02040503050406030204" pitchFamily="18" charset="0"/>
              </a:rPr>
              <a:t>5</a:t>
            </a:r>
            <a:r>
              <a:rPr lang="en-IN" sz="2600" dirty="0">
                <a:solidFill>
                  <a:schemeClr val="bg1"/>
                </a:solidFill>
                <a:latin typeface="Cambria Math" panose="02040503050406030204" pitchFamily="18" charset="0"/>
                <a:ea typeface="Cambria Math" panose="02040503050406030204" pitchFamily="18" charset="0"/>
              </a:rPr>
              <a:t> </a:t>
            </a:r>
          </a:p>
          <a:p>
            <a:pPr marL="438912" lvl="0">
              <a:buSzPts val="2560"/>
              <a:buNone/>
            </a:pPr>
            <a:r>
              <a:rPr lang="en-IN" sz="2600" dirty="0">
                <a:solidFill>
                  <a:schemeClr val="bg1"/>
                </a:solidFill>
                <a:latin typeface="Cambria Math" panose="02040503050406030204" pitchFamily="18" charset="0"/>
                <a:ea typeface="Cambria Math" panose="02040503050406030204" pitchFamily="18" charset="0"/>
              </a:rPr>
              <a:t>Here, the base number is 6 and the exponent is 5. This means that 6 is being multiplied to itself 5 times.</a:t>
            </a:r>
            <a:endParaRPr sz="2600" dirty="0">
              <a:solidFill>
                <a:schemeClr val="bg1"/>
              </a:solidFill>
              <a:latin typeface="Cambria Math" panose="02040503050406030204" pitchFamily="18" charset="0"/>
              <a:ea typeface="Cambria Math" panose="02040503050406030204" pitchFamily="18" charset="0"/>
            </a:endParaRPr>
          </a:p>
          <a:p>
            <a:pPr marL="438912" lvl="0" indent="-320040" algn="l" rtl="0">
              <a:spcBef>
                <a:spcPts val="0"/>
              </a:spcBef>
              <a:spcAft>
                <a:spcPts val="1600"/>
              </a:spcAft>
              <a:buSzPts val="2560"/>
              <a:buNone/>
            </a:pPr>
            <a:endParaRPr sz="2600" dirty="0">
              <a:solidFill>
                <a:schemeClr val="bg1"/>
              </a:solidFill>
            </a:endParaRPr>
          </a:p>
        </p:txBody>
      </p:sp>
      <p:sp>
        <p:nvSpPr>
          <p:cNvPr id="120" name="Google Shape;120;p20" descr="LAWS OF&#10;EXPONENTS&#10;&#10;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D3A6"/>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0" y="0"/>
            <a:ext cx="9144000" cy="1408248"/>
          </a:xfrm>
          <a:prstGeom prst="rect">
            <a:avLst/>
          </a:prstGeom>
          <a:solidFill>
            <a:schemeClr val="tx1"/>
          </a:solidFill>
          <a:ln>
            <a:noFill/>
          </a:ln>
        </p:spPr>
        <p:txBody>
          <a:bodyPr spcFirstLastPara="1" wrap="square" lIns="91425" tIns="45700" rIns="45700" bIns="45700" anchor="ctr" anchorCtr="0">
            <a:noAutofit/>
          </a:bodyPr>
          <a:lstStyle/>
          <a:p>
            <a:pPr marL="0" lvl="0" indent="0" algn="l" rtl="0">
              <a:spcBef>
                <a:spcPts val="0"/>
              </a:spcBef>
              <a:spcAft>
                <a:spcPts val="0"/>
              </a:spcAft>
              <a:buClr>
                <a:srgbClr val="FFC700"/>
              </a:buClr>
              <a:buSzPts val="4500"/>
              <a:buFont typeface="Corbel"/>
              <a:buNone/>
            </a:pPr>
            <a:r>
              <a:rPr lang="en-US" sz="4000" b="1" u="sng" dirty="0">
                <a:latin typeface="Cambria Math" panose="02040503050406030204" pitchFamily="18" charset="0"/>
                <a:ea typeface="Cambria Math" panose="02040503050406030204" pitchFamily="18" charset="0"/>
              </a:rPr>
              <a:t>SOLVE THE FOLLOWING QUESTIONS</a:t>
            </a:r>
            <a:endParaRPr sz="4000" b="1" u="sng" dirty="0">
              <a:latin typeface="Cambria Math" panose="02040503050406030204" pitchFamily="18" charset="0"/>
              <a:ea typeface="Cambria Math" panose="02040503050406030204" pitchFamily="18" charset="0"/>
            </a:endParaRPr>
          </a:p>
        </p:txBody>
      </p:sp>
      <p:sp>
        <p:nvSpPr>
          <p:cNvPr id="127" name="Google Shape;127;p21"/>
          <p:cNvSpPr txBox="1">
            <a:spLocks noGrp="1"/>
          </p:cNvSpPr>
          <p:nvPr>
            <p:ph type="body" idx="1"/>
          </p:nvPr>
        </p:nvSpPr>
        <p:spPr>
          <a:xfrm>
            <a:off x="0" y="1448972"/>
            <a:ext cx="9144000" cy="5409028"/>
          </a:xfrm>
          <a:prstGeom prst="rect">
            <a:avLst/>
          </a:prstGeom>
          <a:solidFill>
            <a:schemeClr val="tx1"/>
          </a:solidFill>
          <a:ln>
            <a:noFill/>
          </a:ln>
        </p:spPr>
        <p:txBody>
          <a:bodyPr spcFirstLastPara="1" wrap="square" lIns="54850" tIns="91425" rIns="91425" bIns="45700" anchor="t" anchorCtr="0">
            <a:noAutofit/>
          </a:bodyPr>
          <a:lstStyle/>
          <a:p>
            <a:pPr marL="438912" lvl="0" indent="-157480" algn="l" rtl="0">
              <a:spcBef>
                <a:spcPts val="0"/>
              </a:spcBef>
              <a:spcAft>
                <a:spcPts val="0"/>
              </a:spcAft>
              <a:buSzPts val="2560"/>
              <a:buNone/>
            </a:pPr>
            <a:endParaRPr sz="3200">
              <a:solidFill>
                <a:schemeClr val="bg1"/>
              </a:solidFill>
              <a:latin typeface="Cambria Math" pitchFamily="18" charset="0"/>
              <a:ea typeface="Cambria Math" pitchFamily="18" charset="0"/>
            </a:endParaRPr>
          </a:p>
          <a:p>
            <a:pPr marL="633222" lvl="0" indent="-514350" algn="l" rtl="0">
              <a:spcBef>
                <a:spcPts val="0"/>
              </a:spcBef>
              <a:spcAft>
                <a:spcPts val="0"/>
              </a:spcAft>
              <a:buSzPts val="2560"/>
              <a:buAutoNum type="arabicPeriod"/>
            </a:pPr>
            <a:r>
              <a:rPr lang="en-US" sz="3200" dirty="0">
                <a:solidFill>
                  <a:schemeClr val="bg1"/>
                </a:solidFill>
                <a:latin typeface="Cambria Math" pitchFamily="18" charset="0"/>
                <a:ea typeface="Cambria Math" pitchFamily="18" charset="0"/>
              </a:rPr>
              <a:t>Write the base and exponent of (-4/7 )</a:t>
            </a:r>
            <a:r>
              <a:rPr lang="en-US" sz="3200" baseline="30000" dirty="0">
                <a:solidFill>
                  <a:schemeClr val="bg1"/>
                </a:solidFill>
                <a:latin typeface="Cambria Math" pitchFamily="18" charset="0"/>
                <a:ea typeface="Cambria Math" pitchFamily="18" charset="0"/>
              </a:rPr>
              <a:t>6</a:t>
            </a:r>
            <a:endParaRPr sz="3200">
              <a:solidFill>
                <a:schemeClr val="bg1"/>
              </a:solidFill>
              <a:latin typeface="Cambria Math" pitchFamily="18" charset="0"/>
              <a:ea typeface="Cambria Math" pitchFamily="18" charset="0"/>
            </a:endParaRPr>
          </a:p>
          <a:p>
            <a:pPr marL="633222" lvl="0" indent="-514350" algn="l" rtl="0">
              <a:spcBef>
                <a:spcPts val="0"/>
              </a:spcBef>
              <a:spcAft>
                <a:spcPts val="0"/>
              </a:spcAft>
              <a:buSzPts val="2560"/>
              <a:buAutoNum type="arabicPeriod"/>
            </a:pPr>
            <a:r>
              <a:rPr lang="en-US" sz="3200" dirty="0">
                <a:solidFill>
                  <a:schemeClr val="bg1"/>
                </a:solidFill>
                <a:latin typeface="Cambria Math" pitchFamily="18" charset="0"/>
                <a:ea typeface="Cambria Math" pitchFamily="18" charset="0"/>
              </a:rPr>
              <a:t>Express  1.8 x 1.8 x 1.8 x 1.8  in exponential form</a:t>
            </a:r>
            <a:endParaRPr sz="3200">
              <a:solidFill>
                <a:schemeClr val="bg1"/>
              </a:solidFill>
              <a:latin typeface="Cambria Math" pitchFamily="18" charset="0"/>
              <a:ea typeface="Cambria Math" pitchFamily="18" charset="0"/>
            </a:endParaRPr>
          </a:p>
          <a:p>
            <a:pPr marL="633222" lvl="0" indent="-514350" algn="l" rtl="0">
              <a:spcBef>
                <a:spcPts val="0"/>
              </a:spcBef>
              <a:spcAft>
                <a:spcPts val="0"/>
              </a:spcAft>
              <a:buSzPts val="2560"/>
              <a:buAutoNum type="arabicPeriod"/>
            </a:pPr>
            <a:r>
              <a:rPr lang="en-US" sz="3200" dirty="0">
                <a:solidFill>
                  <a:schemeClr val="bg1"/>
                </a:solidFill>
                <a:latin typeface="Cambria Math" pitchFamily="18" charset="0"/>
                <a:ea typeface="Cambria Math" pitchFamily="18" charset="0"/>
              </a:rPr>
              <a:t>Express the rational number (-4/7 )</a:t>
            </a:r>
            <a:r>
              <a:rPr lang="en-US" sz="3200" baseline="30000" dirty="0">
                <a:solidFill>
                  <a:schemeClr val="bg1"/>
                </a:solidFill>
                <a:latin typeface="Cambria Math" pitchFamily="18" charset="0"/>
                <a:ea typeface="Cambria Math" pitchFamily="18" charset="0"/>
              </a:rPr>
              <a:t>6</a:t>
            </a:r>
            <a:r>
              <a:rPr lang="en-US" sz="3200" dirty="0">
                <a:solidFill>
                  <a:schemeClr val="bg1"/>
                </a:solidFill>
                <a:latin typeface="Cambria Math" pitchFamily="18" charset="0"/>
                <a:ea typeface="Cambria Math" pitchFamily="18" charset="0"/>
              </a:rPr>
              <a:t> in the form of p/q</a:t>
            </a:r>
            <a:endParaRPr sz="3200">
              <a:solidFill>
                <a:schemeClr val="bg1"/>
              </a:solidFill>
              <a:latin typeface="Cambria Math" pitchFamily="18" charset="0"/>
              <a:ea typeface="Cambria Math" pitchFamily="18" charset="0"/>
            </a:endParaRPr>
          </a:p>
          <a:p>
            <a:pPr marL="438912" lvl="0" indent="-320040" algn="l" rtl="0">
              <a:spcBef>
                <a:spcPts val="0"/>
              </a:spcBef>
              <a:spcAft>
                <a:spcPts val="1600"/>
              </a:spcAft>
              <a:buSzPts val="2560"/>
              <a:buNone/>
            </a:pPr>
            <a:r>
              <a:rPr lang="en-US" sz="3200" dirty="0">
                <a:solidFill>
                  <a:schemeClr val="bg1"/>
                </a:solidFill>
                <a:latin typeface="Cambria Math" pitchFamily="18" charset="0"/>
                <a:ea typeface="Cambria Math" pitchFamily="18" charset="0"/>
              </a:rPr>
              <a:t> </a:t>
            </a:r>
            <a:endParaRPr sz="3200">
              <a:solidFill>
                <a:schemeClr val="bg1"/>
              </a:solidFill>
              <a:latin typeface="Cambria Math" pitchFamily="18" charset="0"/>
              <a:ea typeface="Cambria Math" pitchFamily="18" charset="0"/>
            </a:endParaRPr>
          </a:p>
        </p:txBody>
      </p:sp>
      <p:pic>
        <p:nvPicPr>
          <p:cNvPr id="128" name="Google Shape;128;p21" descr="Free Thinking Images, Download Free Clip Art, Free Clip Art on ..."/>
          <p:cNvPicPr preferRelativeResize="0"/>
          <p:nvPr/>
        </p:nvPicPr>
        <p:blipFill rotWithShape="1">
          <a:blip r:embed="rId3">
            <a:alphaModFix/>
          </a:blip>
          <a:srcRect/>
          <a:stretch/>
        </p:blipFill>
        <p:spPr>
          <a:xfrm>
            <a:off x="7143736" y="4643422"/>
            <a:ext cx="2000264" cy="22145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243D">
            <a:alpha val="35686"/>
          </a:srgbClr>
        </a:solidFill>
        <a:effectLst/>
      </p:bgPr>
    </p:bg>
    <p:spTree>
      <p:nvGrpSpPr>
        <p:cNvPr id="1" name="Shape 132"/>
        <p:cNvGrpSpPr/>
        <p:nvPr/>
      </p:nvGrpSpPr>
      <p:grpSpPr>
        <a:xfrm>
          <a:off x="0" y="0"/>
          <a:ext cx="0" cy="0"/>
          <a:chOff x="0" y="0"/>
          <a:chExt cx="0" cy="0"/>
        </a:xfrm>
      </p:grpSpPr>
      <p:sp>
        <p:nvSpPr>
          <p:cNvPr id="133" name="Google Shape;133;p22"/>
          <p:cNvSpPr/>
          <p:nvPr/>
        </p:nvSpPr>
        <p:spPr>
          <a:xfrm>
            <a:off x="0" y="5824024"/>
            <a:ext cx="9144000" cy="1033975"/>
          </a:xfrm>
          <a:prstGeom prst="rect">
            <a:avLst/>
          </a:prstGeom>
          <a:solidFill>
            <a:schemeClr val="tx1">
              <a:lumMod val="60000"/>
              <a:lumOff val="40000"/>
            </a:schemeClr>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orbel"/>
              <a:buNone/>
            </a:pPr>
            <a:r>
              <a:rPr lang="en-US" sz="4000" b="1" baseline="30000" dirty="0">
                <a:solidFill>
                  <a:srgbClr val="00B050"/>
                </a:solidFill>
                <a:latin typeface="Cambria Math" pitchFamily="18" charset="0"/>
                <a:ea typeface="Cambria Math" pitchFamily="18" charset="0"/>
                <a:cs typeface="Corbel"/>
                <a:sym typeface="Corbel"/>
              </a:rPr>
              <a:t>The above problems can easily be solved by laws of exponents</a:t>
            </a:r>
            <a:endParaRPr sz="4000" b="1" dirty="0">
              <a:solidFill>
                <a:srgbClr val="00B050"/>
              </a:solidFill>
              <a:latin typeface="Cambria Math" pitchFamily="18" charset="0"/>
              <a:ea typeface="Cambria Math" pitchFamily="18" charset="0"/>
              <a:cs typeface="Corbel"/>
              <a:sym typeface="Corbel"/>
            </a:endParaRPr>
          </a:p>
        </p:txBody>
      </p:sp>
      <p:sp>
        <p:nvSpPr>
          <p:cNvPr id="134" name="Google Shape;134;p22"/>
          <p:cNvSpPr txBox="1">
            <a:spLocks noGrp="1"/>
          </p:cNvSpPr>
          <p:nvPr>
            <p:ph type="title"/>
          </p:nvPr>
        </p:nvSpPr>
        <p:spPr>
          <a:xfrm>
            <a:off x="0" y="0"/>
            <a:ext cx="9144000" cy="1758462"/>
          </a:xfrm>
          <a:prstGeom prst="rect">
            <a:avLst/>
          </a:prstGeom>
          <a:solidFill>
            <a:schemeClr val="tx1"/>
          </a:solidFill>
          <a:ln>
            <a:noFill/>
          </a:ln>
        </p:spPr>
        <p:txBody>
          <a:bodyPr spcFirstLastPara="1" wrap="square" lIns="91425" tIns="45700" rIns="45700" bIns="45700" anchor="ctr" anchorCtr="0">
            <a:noAutofit/>
          </a:bodyPr>
          <a:lstStyle/>
          <a:p>
            <a:pPr lvl="0" algn="ctr">
              <a:buSzPts val="4050"/>
            </a:pPr>
            <a:r>
              <a:rPr lang="en-US" sz="4000" b="1" u="sng" dirty="0">
                <a:latin typeface="Cambria Math" panose="02040503050406030204" pitchFamily="18" charset="0"/>
                <a:ea typeface="Cambria Math" panose="02040503050406030204" pitchFamily="18" charset="0"/>
              </a:rPr>
              <a:t>SOLVE THE FOLLOWING QUESTIONS</a:t>
            </a:r>
            <a:endParaRPr sz="4000" b="1" u="sng" dirty="0">
              <a:latin typeface="Cambria Math" panose="02040503050406030204" pitchFamily="18" charset="0"/>
              <a:ea typeface="Cambria Math" panose="02040503050406030204" pitchFamily="18" charset="0"/>
            </a:endParaRPr>
          </a:p>
        </p:txBody>
      </p:sp>
      <p:sp>
        <p:nvSpPr>
          <p:cNvPr id="135" name="Google Shape;135;p22"/>
          <p:cNvSpPr txBox="1">
            <a:spLocks noGrp="1"/>
          </p:cNvSpPr>
          <p:nvPr>
            <p:ph type="body" idx="1"/>
          </p:nvPr>
        </p:nvSpPr>
        <p:spPr>
          <a:xfrm>
            <a:off x="0" y="1631852"/>
            <a:ext cx="9144000" cy="4206240"/>
          </a:xfrm>
          <a:prstGeom prst="rect">
            <a:avLst/>
          </a:prstGeom>
          <a:solidFill>
            <a:schemeClr val="tx1"/>
          </a:solidFill>
          <a:ln>
            <a:noFill/>
          </a:ln>
        </p:spPr>
        <p:txBody>
          <a:bodyPr spcFirstLastPara="1" wrap="square" lIns="54850" tIns="91425" rIns="91425" bIns="45700" anchor="t" anchorCtr="0">
            <a:noAutofit/>
          </a:bodyPr>
          <a:lstStyle/>
          <a:p>
            <a:pPr marL="438912" lvl="0" indent="-320040" algn="l" rtl="0">
              <a:spcBef>
                <a:spcPts val="0"/>
              </a:spcBef>
              <a:spcAft>
                <a:spcPts val="0"/>
              </a:spcAft>
              <a:buSzPts val="2560"/>
              <a:buChar char="●"/>
            </a:pPr>
            <a:r>
              <a:rPr lang="en-US" sz="2800" dirty="0">
                <a:solidFill>
                  <a:schemeClr val="bg1"/>
                </a:solidFill>
                <a:latin typeface="Cambria Math" pitchFamily="18" charset="0"/>
                <a:ea typeface="Cambria Math" pitchFamily="18" charset="0"/>
              </a:rPr>
              <a:t>Find the product of (2/5)</a:t>
            </a:r>
            <a:r>
              <a:rPr lang="en-US" sz="2800" baseline="30000" dirty="0">
                <a:solidFill>
                  <a:schemeClr val="bg1"/>
                </a:solidFill>
                <a:latin typeface="Cambria Math" pitchFamily="18" charset="0"/>
                <a:ea typeface="Cambria Math" pitchFamily="18" charset="0"/>
              </a:rPr>
              <a:t>6</a:t>
            </a:r>
            <a:r>
              <a:rPr lang="en-US" sz="2800" dirty="0">
                <a:solidFill>
                  <a:schemeClr val="bg1"/>
                </a:solidFill>
                <a:latin typeface="Cambria Math" pitchFamily="18" charset="0"/>
                <a:ea typeface="Cambria Math" pitchFamily="18" charset="0"/>
              </a:rPr>
              <a:t> and (2/5)</a:t>
            </a:r>
            <a:r>
              <a:rPr lang="en-US" sz="2800" baseline="30000" dirty="0">
                <a:solidFill>
                  <a:schemeClr val="bg1"/>
                </a:solidFill>
                <a:latin typeface="Cambria Math" pitchFamily="18" charset="0"/>
                <a:ea typeface="Cambria Math" pitchFamily="18" charset="0"/>
              </a:rPr>
              <a:t>10</a:t>
            </a:r>
            <a:endParaRPr sz="2800" dirty="0">
              <a:solidFill>
                <a:schemeClr val="bg1"/>
              </a:solidFill>
              <a:latin typeface="Cambria Math" pitchFamily="18" charset="0"/>
              <a:ea typeface="Cambria Math" pitchFamily="18" charset="0"/>
            </a:endParaRPr>
          </a:p>
          <a:p>
            <a:pPr marL="438912" lvl="0" indent="-320040" algn="l" rtl="0">
              <a:spcBef>
                <a:spcPts val="0"/>
              </a:spcBef>
              <a:spcAft>
                <a:spcPts val="0"/>
              </a:spcAft>
              <a:buSzPts val="2560"/>
              <a:buChar char="●"/>
            </a:pPr>
            <a:r>
              <a:rPr lang="en-US" sz="2800" dirty="0">
                <a:solidFill>
                  <a:schemeClr val="bg1"/>
                </a:solidFill>
                <a:latin typeface="Cambria Math" pitchFamily="18" charset="0"/>
                <a:ea typeface="Cambria Math" pitchFamily="18" charset="0"/>
              </a:rPr>
              <a:t>Simplify (2/3)</a:t>
            </a:r>
            <a:r>
              <a:rPr lang="en-US" sz="2800" baseline="30000" dirty="0">
                <a:solidFill>
                  <a:schemeClr val="bg1"/>
                </a:solidFill>
                <a:latin typeface="Cambria Math" pitchFamily="18" charset="0"/>
                <a:ea typeface="Cambria Math" pitchFamily="18" charset="0"/>
              </a:rPr>
              <a:t>15</a:t>
            </a:r>
            <a:r>
              <a:rPr lang="en-US" sz="2800" dirty="0">
                <a:solidFill>
                  <a:schemeClr val="bg1"/>
                </a:solidFill>
                <a:latin typeface="Cambria Math" pitchFamily="18" charset="0"/>
                <a:ea typeface="Cambria Math" pitchFamily="18" charset="0"/>
              </a:rPr>
              <a:t> ÷ (2/3)</a:t>
            </a:r>
            <a:r>
              <a:rPr lang="en-US" sz="2800" baseline="30000" dirty="0">
                <a:solidFill>
                  <a:schemeClr val="bg1"/>
                </a:solidFill>
                <a:latin typeface="Cambria Math" pitchFamily="18" charset="0"/>
                <a:ea typeface="Cambria Math" pitchFamily="18" charset="0"/>
              </a:rPr>
              <a:t>6</a:t>
            </a:r>
            <a:endParaRPr sz="2800" dirty="0">
              <a:solidFill>
                <a:schemeClr val="bg1"/>
              </a:solidFill>
              <a:latin typeface="Cambria Math" pitchFamily="18" charset="0"/>
              <a:ea typeface="Cambria Math" pitchFamily="18" charset="0"/>
            </a:endParaRPr>
          </a:p>
          <a:p>
            <a:pPr marL="438912" lvl="0" indent="-320040" algn="l" rtl="0">
              <a:spcBef>
                <a:spcPts val="0"/>
              </a:spcBef>
              <a:spcAft>
                <a:spcPts val="0"/>
              </a:spcAft>
              <a:buSzPts val="2560"/>
              <a:buChar char="●"/>
            </a:pPr>
            <a:r>
              <a:rPr lang="en-US" sz="2800" dirty="0">
                <a:solidFill>
                  <a:schemeClr val="bg1"/>
                </a:solidFill>
                <a:latin typeface="Cambria Math" pitchFamily="18" charset="0"/>
                <a:ea typeface="Cambria Math" pitchFamily="18" charset="0"/>
              </a:rPr>
              <a:t>Simplify and express [(-5/17)</a:t>
            </a:r>
            <a:r>
              <a:rPr lang="en-US" sz="2800" baseline="30000" dirty="0">
                <a:solidFill>
                  <a:schemeClr val="bg1"/>
                </a:solidFill>
                <a:latin typeface="Cambria Math" pitchFamily="18" charset="0"/>
                <a:ea typeface="Cambria Math" pitchFamily="18" charset="0"/>
              </a:rPr>
              <a:t>6</a:t>
            </a:r>
            <a:r>
              <a:rPr lang="en-US" sz="2800" dirty="0">
                <a:solidFill>
                  <a:schemeClr val="bg1"/>
                </a:solidFill>
                <a:latin typeface="Cambria Math" pitchFamily="18" charset="0"/>
                <a:ea typeface="Cambria Math" pitchFamily="18" charset="0"/>
              </a:rPr>
              <a:t>]</a:t>
            </a:r>
            <a:r>
              <a:rPr lang="en-US" sz="2800" baseline="30000" dirty="0">
                <a:solidFill>
                  <a:schemeClr val="bg1"/>
                </a:solidFill>
                <a:latin typeface="Cambria Math" pitchFamily="18" charset="0"/>
                <a:ea typeface="Cambria Math" pitchFamily="18" charset="0"/>
              </a:rPr>
              <a:t>3</a:t>
            </a:r>
            <a:endParaRPr sz="2800" dirty="0">
              <a:solidFill>
                <a:schemeClr val="bg1"/>
              </a:solidFill>
              <a:latin typeface="Cambria Math" pitchFamily="18" charset="0"/>
              <a:ea typeface="Cambria Math" pitchFamily="18" charset="0"/>
            </a:endParaRPr>
          </a:p>
          <a:p>
            <a:pPr marL="438912" lvl="0" indent="-320040" algn="l" rtl="0">
              <a:spcBef>
                <a:spcPts val="0"/>
              </a:spcBef>
              <a:spcAft>
                <a:spcPts val="0"/>
              </a:spcAft>
              <a:buSzPts val="2560"/>
              <a:buChar char="●"/>
            </a:pPr>
            <a:r>
              <a:rPr lang="en-US" sz="2800" dirty="0">
                <a:solidFill>
                  <a:schemeClr val="bg1"/>
                </a:solidFill>
                <a:latin typeface="Cambria Math" pitchFamily="18" charset="0"/>
                <a:ea typeface="Cambria Math" pitchFamily="18" charset="0"/>
              </a:rPr>
              <a:t>Find the value of (2/3)</a:t>
            </a:r>
            <a:r>
              <a:rPr lang="en-US" sz="2800" baseline="30000" dirty="0">
                <a:solidFill>
                  <a:schemeClr val="bg1"/>
                </a:solidFill>
                <a:latin typeface="Cambria Math" pitchFamily="18" charset="0"/>
                <a:ea typeface="Cambria Math" pitchFamily="18" charset="0"/>
              </a:rPr>
              <a:t>4</a:t>
            </a:r>
            <a:r>
              <a:rPr lang="en-US" sz="2800" dirty="0">
                <a:solidFill>
                  <a:schemeClr val="bg1"/>
                </a:solidFill>
                <a:latin typeface="Cambria Math" pitchFamily="18" charset="0"/>
                <a:ea typeface="Cambria Math" pitchFamily="18" charset="0"/>
              </a:rPr>
              <a:t> x (3/5)</a:t>
            </a:r>
            <a:r>
              <a:rPr lang="en-US" sz="2800" baseline="30000" dirty="0">
                <a:solidFill>
                  <a:schemeClr val="bg1"/>
                </a:solidFill>
                <a:latin typeface="Cambria Math" pitchFamily="18" charset="0"/>
                <a:ea typeface="Cambria Math" pitchFamily="18" charset="0"/>
              </a:rPr>
              <a:t>4</a:t>
            </a:r>
            <a:endParaRPr sz="2800" dirty="0">
              <a:solidFill>
                <a:schemeClr val="bg1"/>
              </a:solidFill>
              <a:latin typeface="Cambria Math" pitchFamily="18" charset="0"/>
              <a:ea typeface="Cambria Math" pitchFamily="18" charset="0"/>
            </a:endParaRPr>
          </a:p>
          <a:p>
            <a:pPr marL="438912" lvl="0" indent="-320040" algn="l" rtl="0">
              <a:spcBef>
                <a:spcPts val="0"/>
              </a:spcBef>
              <a:spcAft>
                <a:spcPts val="0"/>
              </a:spcAft>
              <a:buSzPts val="2560"/>
              <a:buNone/>
            </a:pPr>
            <a:endParaRPr baseline="30000" dirty="0"/>
          </a:p>
          <a:p>
            <a:pPr marL="438912" lvl="0" indent="-320040" algn="l" rtl="0">
              <a:spcBef>
                <a:spcPts val="0"/>
              </a:spcBef>
              <a:spcAft>
                <a:spcPts val="0"/>
              </a:spcAft>
              <a:buSzPts val="2560"/>
              <a:buNone/>
            </a:pPr>
            <a:endParaRPr baseline="30000" dirty="0"/>
          </a:p>
          <a:p>
            <a:pPr marL="438912" lvl="0" indent="-320040" algn="l" rtl="0">
              <a:spcBef>
                <a:spcPts val="0"/>
              </a:spcBef>
              <a:spcAft>
                <a:spcPts val="0"/>
              </a:spcAft>
              <a:buSzPts val="2560"/>
              <a:buNone/>
            </a:pPr>
            <a:endParaRPr baseline="30000" dirty="0"/>
          </a:p>
          <a:p>
            <a:pPr marL="438912" lvl="0" indent="-320040" algn="l" rtl="0">
              <a:spcBef>
                <a:spcPts val="0"/>
              </a:spcBef>
              <a:spcAft>
                <a:spcPts val="1600"/>
              </a:spcAft>
              <a:buSzPts val="2560"/>
              <a:buNone/>
            </a:pPr>
            <a:endParaRPr baseline="30000" dirty="0"/>
          </a:p>
        </p:txBody>
      </p:sp>
      <p:pic>
        <p:nvPicPr>
          <p:cNvPr id="136" name="Google Shape;136;p22" descr="3d man Thinking — Stock Photo © Jocky #11456450"/>
          <p:cNvPicPr preferRelativeResize="0"/>
          <p:nvPr/>
        </p:nvPicPr>
        <p:blipFill rotWithShape="1">
          <a:blip r:embed="rId3">
            <a:alphaModFix/>
          </a:blip>
          <a:srcRect/>
          <a:stretch/>
        </p:blipFill>
        <p:spPr>
          <a:xfrm>
            <a:off x="6805044" y="3545059"/>
            <a:ext cx="2338956" cy="2293033"/>
          </a:xfrm>
          <a:prstGeom prst="rect">
            <a:avLst/>
          </a:prstGeom>
          <a:solidFill>
            <a:srgbClr val="FFE093">
              <a:alpha val="58823"/>
            </a:srgbClr>
          </a:solid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181</TotalTime>
  <Words>721</Words>
  <Application>Microsoft Office PowerPoint</Application>
  <PresentationFormat>On-screen Show (4:3)</PresentationFormat>
  <Paragraphs>133</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Roboto</vt:lpstr>
      <vt:lpstr>Corbel</vt:lpstr>
      <vt:lpstr>Cambria Math</vt:lpstr>
      <vt:lpstr>Wingdings</vt:lpstr>
      <vt:lpstr>Perpetua Titling MT</vt:lpstr>
      <vt:lpstr>Algerian</vt:lpstr>
      <vt:lpstr>MS Mincho</vt:lpstr>
      <vt:lpstr>Material</vt:lpstr>
      <vt:lpstr>                                            </vt:lpstr>
      <vt:lpstr>Evaluate exponential expressions. Use the product rule for exponents. Use the power rule for exponents. Use the power rule for products and quotients. Use the quotient rule for exponent, and define a number raised to the zero power. Simplify an expression using rules.</vt:lpstr>
      <vt:lpstr>Slide 3</vt:lpstr>
      <vt:lpstr>Slide 4</vt:lpstr>
      <vt:lpstr>IT’S TIME TO THINK</vt:lpstr>
      <vt:lpstr>EXPONENTIAL NOTATION</vt:lpstr>
      <vt:lpstr>EXPONENTS, POWERS AND BASES</vt:lpstr>
      <vt:lpstr>SOLVE THE FOLLOWING QUESTIONS</vt:lpstr>
      <vt:lpstr>SOLVE THE FOLLOWING QUESTIONS</vt:lpstr>
      <vt:lpstr>LAWS OF EXPONENTS</vt:lpstr>
      <vt:lpstr>Slide 11</vt:lpstr>
      <vt:lpstr>Slide 12</vt:lpstr>
      <vt:lpstr>FEW EXAMPLES FOR BETTER UNDERSTANDING</vt:lpstr>
      <vt:lpstr>How can you express the following number in order to make them easy to read and write ?</vt:lpstr>
      <vt:lpstr> STANDARD FORM</vt:lpstr>
      <vt:lpstr>Let us solve few problems for better  understanding</vt:lpstr>
      <vt:lpstr>EXAMPLE :</vt:lpstr>
      <vt:lpstr>RECAPTULATION </vt:lpstr>
      <vt:lpstr>Slide 19</vt:lpstr>
      <vt:lpstr>FUN WITH EXPONENTS !!!!!!!!!!</vt:lpstr>
      <vt:lpstr>Slide 21</vt:lpstr>
      <vt:lpstr>LEARNING OUTCOMES</vt:lpstr>
      <vt:lpstr>CONCEPT MAPPING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mamata dash</dc:creator>
  <cp:lastModifiedBy>rajni bala</cp:lastModifiedBy>
  <cp:revision>20</cp:revision>
  <dcterms:modified xsi:type="dcterms:W3CDTF">2020-04-28T10:39:33Z</dcterms:modified>
</cp:coreProperties>
</file>