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29"/>
  </p:notesMasterIdLst>
  <p:sldIdLst>
    <p:sldId id="256" r:id="rId2"/>
    <p:sldId id="258" r:id="rId3"/>
    <p:sldId id="287" r:id="rId4"/>
    <p:sldId id="281" r:id="rId5"/>
    <p:sldId id="282" r:id="rId6"/>
    <p:sldId id="283" r:id="rId7"/>
    <p:sldId id="284" r:id="rId8"/>
    <p:sldId id="285" r:id="rId9"/>
    <p:sldId id="286" r:id="rId10"/>
    <p:sldId id="289" r:id="rId11"/>
    <p:sldId id="290" r:id="rId12"/>
    <p:sldId id="291" r:id="rId13"/>
    <p:sldId id="292" r:id="rId14"/>
    <p:sldId id="293" r:id="rId15"/>
    <p:sldId id="305" r:id="rId16"/>
    <p:sldId id="296" r:id="rId17"/>
    <p:sldId id="295" r:id="rId18"/>
    <p:sldId id="297" r:id="rId19"/>
    <p:sldId id="298" r:id="rId20"/>
    <p:sldId id="299" r:id="rId21"/>
    <p:sldId id="306" r:id="rId22"/>
    <p:sldId id="307" r:id="rId23"/>
    <p:sldId id="301" r:id="rId24"/>
    <p:sldId id="302" r:id="rId25"/>
    <p:sldId id="303" r:id="rId26"/>
    <p:sldId id="308" r:id="rId27"/>
    <p:sldId id="304" r:id="rId2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00"/>
    <a:srgbClr val="CC9900"/>
    <a:srgbClr val="996600"/>
    <a:srgbClr val="FF9900"/>
    <a:srgbClr val="FFE593"/>
    <a:srgbClr val="F5F5F5"/>
    <a:srgbClr val="FFFFFF"/>
    <a:srgbClr val="CCFFFF"/>
    <a:srgbClr val="FDE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9" autoAdjust="0"/>
    <p:restoredTop sz="94660"/>
  </p:normalViewPr>
  <p:slideViewPr>
    <p:cSldViewPr snapToGrid="0">
      <p:cViewPr>
        <p:scale>
          <a:sx n="76" d="100"/>
          <a:sy n="76" d="100"/>
        </p:scale>
        <p:origin x="-684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32B5D-BA00-43C2-A88D-130419379393}" type="datetimeFigureOut">
              <a:rPr lang="en-IN" smtClean="0"/>
              <a:pPr/>
              <a:t>06-05-2020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660CE-BDBB-4431-A1CE-3B1D1E0D050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3227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2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1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95862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415403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661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06639"/>
            <a:ext cx="10134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05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86" y="2585811"/>
            <a:ext cx="10134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or-IN"/>
          </a:p>
        </p:txBody>
      </p:sp>
    </p:spTree>
    <p:extLst>
      <p:ext uri="{BB962C8B-B14F-4D97-AF65-F5344CB8AC3E}">
        <p14:creationId xmlns:p14="http://schemas.microsoft.com/office/powerpoint/2010/main" val="254961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232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0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01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02" name="Date Placeholder 20"/>
          <p:cNvSpPr>
            <a:spLocks noGrp="1"/>
          </p:cNvSpPr>
          <p:nvPr>
            <p:ph type="dt" sz="half" idx="10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104860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48604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4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  <p:sldLayoutId id="2147483698" r:id="rId5"/>
    <p:sldLayoutId id="2147483697" r:id="rId6"/>
    <p:sldLayoutId id="2147483699" r:id="rId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Circumference%20of%20circle.mp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1Em4Wk3wUp6awY4nW4zg1R2rkTC-RNjwq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UiOCUReuWg" TargetMode="Externa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1GRgFVUKPsRNnJc6NsPsYBLwkmih23JL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145" y="989556"/>
            <a:ext cx="11047956" cy="549892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Arial Black" pitchFamily="34" charset="0"/>
              </a:rPr>
              <a:t>	</a:t>
            </a:r>
            <a:r>
              <a:rPr lang="en-US" b="1" dirty="0" smtClean="0">
                <a:solidFill>
                  <a:srgbClr val="008000"/>
                </a:solidFill>
                <a:latin typeface="Arial Black" pitchFamily="34" charset="0"/>
              </a:rPr>
              <a:t>     	</a:t>
            </a:r>
          </a:p>
          <a:p>
            <a:pPr>
              <a:lnSpc>
                <a:spcPct val="100000"/>
              </a:lnSpc>
            </a:pPr>
            <a:r>
              <a:rPr lang="en-US" sz="6000" b="1" dirty="0" smtClean="0">
                <a:solidFill>
                  <a:srgbClr val="FF0000"/>
                </a:solidFill>
                <a:latin typeface="Algerian" pitchFamily="82" charset="0"/>
              </a:rPr>
              <a:t>SUBJECT-MATHEMATICS</a:t>
            </a:r>
          </a:p>
          <a:p>
            <a:pPr>
              <a:lnSpc>
                <a:spcPct val="100000"/>
              </a:lnSpc>
            </a:pPr>
            <a:endParaRPr lang="en-US" sz="6000" b="1" dirty="0" smtClean="0">
              <a:solidFill>
                <a:srgbClr val="FF0000"/>
              </a:solidFill>
              <a:latin typeface="Algerian" pitchFamily="82" charset="0"/>
            </a:endParaRPr>
          </a:p>
          <a:p>
            <a:pPr>
              <a:lnSpc>
                <a:spcPct val="100000"/>
              </a:lnSpc>
            </a:pPr>
            <a:r>
              <a:rPr lang="en-US" sz="6000" b="1" dirty="0" smtClean="0">
                <a:solidFill>
                  <a:srgbClr val="FF0000"/>
                </a:solidFill>
                <a:latin typeface="Algerian" pitchFamily="82" charset="0"/>
              </a:rPr>
              <a:t>CLASS – VII</a:t>
            </a:r>
          </a:p>
          <a:p>
            <a:pPr>
              <a:lnSpc>
                <a:spcPct val="100000"/>
              </a:lnSpc>
            </a:pPr>
            <a:r>
              <a:rPr lang="en-US" sz="6000" b="1" dirty="0" smtClean="0">
                <a:solidFill>
                  <a:srgbClr val="FF0000"/>
                </a:solidFill>
                <a:latin typeface="Algerian" pitchFamily="82" charset="0"/>
              </a:rPr>
              <a:t>TOPIC - PERIMETER</a:t>
            </a:r>
            <a:endParaRPr lang="en-US" sz="7200" dirty="0" smtClean="0">
              <a:solidFill>
                <a:srgbClr val="FF00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2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4170" y="901874"/>
            <a:ext cx="11122509" cy="54864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32" name="object 2"/>
          <p:cNvSpPr txBox="1">
            <a:spLocks noGrp="1"/>
          </p:cNvSpPr>
          <p:nvPr>
            <p:ph type="title"/>
          </p:nvPr>
        </p:nvSpPr>
        <p:spPr>
          <a:xfrm>
            <a:off x="3394553" y="379863"/>
            <a:ext cx="566176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600" b="1" spc="60" dirty="0" smtClean="0">
                <a:solidFill>
                  <a:srgbClr val="C00000"/>
                </a:solidFill>
                <a:latin typeface="+mn-lt"/>
              </a:rPr>
              <a:t>Worksheet-1</a:t>
            </a:r>
            <a:r>
              <a:rPr lang="en-US" sz="3600" b="1" dirty="0" smtClean="0">
                <a:solidFill>
                  <a:srgbClr val="C00000"/>
                </a:solidFill>
              </a:rPr>
              <a:t>(Assignment</a:t>
            </a:r>
            <a:r>
              <a:rPr lang="en-US" sz="3600" b="1" dirty="0">
                <a:solidFill>
                  <a:srgbClr val="C00000"/>
                </a:solidFill>
              </a:rPr>
              <a:t>)</a:t>
            </a:r>
            <a:endParaRPr sz="3600" b="1" spc="6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14608" y="1600200"/>
            <a:ext cx="4979792" cy="441229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/>
              <a:t>Find the perimeter of the given rectangle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48633" name="object 3"/>
          <p:cNvSpPr txBox="1"/>
          <p:nvPr/>
        </p:nvSpPr>
        <p:spPr>
          <a:xfrm>
            <a:off x="714587" y="1546859"/>
            <a:ext cx="154093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41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48634" name="object 5"/>
          <p:cNvSpPr/>
          <p:nvPr/>
        </p:nvSpPr>
        <p:spPr>
          <a:xfrm>
            <a:off x="6111899" y="1622016"/>
            <a:ext cx="5224156" cy="44656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00833" y="901874"/>
            <a:ext cx="11210793" cy="5491704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36" name="object 2"/>
          <p:cNvSpPr/>
          <p:nvPr/>
        </p:nvSpPr>
        <p:spPr>
          <a:xfrm>
            <a:off x="5568462" y="3704492"/>
            <a:ext cx="3014342" cy="2508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37" name="object 3"/>
          <p:cNvSpPr/>
          <p:nvPr/>
        </p:nvSpPr>
        <p:spPr>
          <a:xfrm>
            <a:off x="8651631" y="3647726"/>
            <a:ext cx="2829168" cy="26006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38" name="object 4"/>
          <p:cNvSpPr/>
          <p:nvPr/>
        </p:nvSpPr>
        <p:spPr>
          <a:xfrm>
            <a:off x="8663354" y="1295401"/>
            <a:ext cx="2817445" cy="22949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39" name="object 5"/>
          <p:cNvSpPr/>
          <p:nvPr/>
        </p:nvSpPr>
        <p:spPr>
          <a:xfrm>
            <a:off x="5545014" y="1295401"/>
            <a:ext cx="3035053" cy="23211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40" name="object 6"/>
          <p:cNvSpPr txBox="1">
            <a:spLocks noGrp="1"/>
          </p:cNvSpPr>
          <p:nvPr>
            <p:ph type="title"/>
          </p:nvPr>
        </p:nvSpPr>
        <p:spPr>
          <a:xfrm>
            <a:off x="2029215" y="335052"/>
            <a:ext cx="804286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5770" marR="5080" indent="-433070" algn="ctr">
              <a:lnSpc>
                <a:spcPct val="100000"/>
              </a:lnSpc>
              <a:spcBef>
                <a:spcPts val="100"/>
              </a:spcBef>
            </a:pPr>
            <a:r>
              <a:rPr lang="en-US" sz="3600" b="1" dirty="0" smtClean="0">
                <a:solidFill>
                  <a:srgbClr val="C00000"/>
                </a:solidFill>
                <a:latin typeface="Calibri Light" pitchFamily="34" charset="0"/>
                <a:cs typeface="Comic Sans MS"/>
              </a:rPr>
              <a:t>Worksheet - 2</a:t>
            </a:r>
            <a:r>
              <a:rPr lang="en-US" sz="3600" b="1" dirty="0">
                <a:solidFill>
                  <a:srgbClr val="C00000"/>
                </a:solidFill>
              </a:rPr>
              <a:t>(Assignment)</a:t>
            </a:r>
            <a:endParaRPr sz="3600" b="1" dirty="0">
              <a:solidFill>
                <a:srgbClr val="C00000"/>
              </a:solidFill>
              <a:latin typeface="Calibri Light" pitchFamily="34" charset="0"/>
              <a:cs typeface="Comic Sans MS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601248" y="1506416"/>
            <a:ext cx="4732751" cy="47244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Calibri Light" pitchFamily="34" charset="0"/>
                <a:cs typeface="Comic Sans MS"/>
              </a:rPr>
              <a:t>Find the perimeter of the given adjoining figures using the formula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alibri Light" pitchFamily="34" charset="0"/>
                <a:cs typeface="Comic Sans MS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alibri Light" pitchFamily="34" charset="0"/>
                <a:cs typeface="Comic Sans MS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alibri Light" pitchFamily="34" charset="0"/>
                <a:cs typeface="Comic Sans MS"/>
              </a:rPr>
              <a:t>P</a:t>
            </a:r>
            <a:r>
              <a:rPr lang="en-US" b="1" dirty="0" smtClean="0">
                <a:solidFill>
                  <a:srgbClr val="C00000"/>
                </a:solidFill>
                <a:latin typeface="Calibri Light" pitchFamily="34" charset="0"/>
                <a:cs typeface="Comic Sans MS"/>
              </a:rPr>
              <a:t> = 2 ( L + B )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alibri Light" pitchFamily="34" charset="0"/>
                <a:cs typeface="Comic Sans MS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alibri Light" pitchFamily="34" charset="0"/>
                <a:cs typeface="Comic Sans MS"/>
              </a:rPr>
              <a:t>       L= Length      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alibri Light" pitchFamily="34" charset="0"/>
                <a:cs typeface="Comic Sans MS"/>
              </a:rPr>
              <a:t>        B= breadth/width.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427786" y="1195754"/>
            <a:ext cx="6189784" cy="5128846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48641" name="object 8"/>
          <p:cNvSpPr txBox="1"/>
          <p:nvPr/>
        </p:nvSpPr>
        <p:spPr>
          <a:xfrm>
            <a:off x="7113693" y="1310640"/>
            <a:ext cx="3251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smtClean="0">
                <a:solidFill>
                  <a:srgbClr val="943634"/>
                </a:solidFill>
                <a:latin typeface="Palladio Uralic"/>
                <a:cs typeface="Palladio Uralic"/>
              </a:rPr>
              <a:t>.</a:t>
            </a:r>
            <a:endParaRPr sz="2000">
              <a:latin typeface="Palladio Uralic"/>
              <a:cs typeface="Palladio Ural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36000" y="6519446"/>
            <a:ext cx="345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 smtClean="0"/>
              <a:t>Work is worship</a:t>
            </a:r>
            <a:endParaRPr lang="en-US" sz="1600" i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4170" y="923232"/>
            <a:ext cx="10972197" cy="5289678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44" name="Title 1048643"/>
          <p:cNvSpPr>
            <a:spLocks noGrp="1"/>
          </p:cNvSpPr>
          <p:nvPr>
            <p:ph type="title"/>
          </p:nvPr>
        </p:nvSpPr>
        <p:spPr>
          <a:xfrm>
            <a:off x="1410520" y="375138"/>
            <a:ext cx="10195326" cy="5392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000080"/>
                </a:solidFill>
              </a:rPr>
              <a:t>Perimeter of </a:t>
            </a:r>
            <a:r>
              <a:rPr lang="en-US" sz="3600" b="1" dirty="0" smtClean="0">
                <a:solidFill>
                  <a:srgbClr val="000080"/>
                </a:solidFill>
              </a:rPr>
              <a:t> a square...</a:t>
            </a:r>
            <a:r>
              <a:rPr lang="en-US" sz="3600" b="1" dirty="0" smtClean="0"/>
              <a:t> </a:t>
            </a:r>
            <a:endParaRPr lang="en-IN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66269" y="1306883"/>
            <a:ext cx="5333999" cy="439245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Let us consider a square of side ‘a’ unit. </a:t>
            </a:r>
          </a:p>
          <a:p>
            <a:r>
              <a:rPr lang="en-US" dirty="0">
                <a:solidFill>
                  <a:srgbClr val="0070C0"/>
                </a:solidFill>
              </a:rPr>
              <a:t>W</a:t>
            </a:r>
            <a:r>
              <a:rPr lang="en-US" dirty="0" smtClean="0">
                <a:solidFill>
                  <a:srgbClr val="0070C0"/>
                </a:solidFill>
              </a:rPr>
              <a:t>e know all the sides of a square are of same length.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Hence, the perimeter can be found out by taking the sum of all the sides as given in the figure. </a:t>
            </a:r>
            <a:r>
              <a:rPr lang="en-US" dirty="0" smtClean="0">
                <a:solidFill>
                  <a:srgbClr val="0070C0"/>
                </a:solidFill>
              </a:rPr>
              <a:t>Perimeter = 4 x side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97167" name="Picture 209716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175332" y="2227786"/>
            <a:ext cx="5035463" cy="26805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32800" y="6519446"/>
            <a:ext cx="345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 smtClean="0"/>
              <a:t>Work is worship</a:t>
            </a:r>
            <a:endParaRPr lang="en-US" sz="1600" i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14170" y="1014608"/>
            <a:ext cx="11068230" cy="5311036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46" name="object 2"/>
          <p:cNvSpPr/>
          <p:nvPr/>
        </p:nvSpPr>
        <p:spPr>
          <a:xfrm>
            <a:off x="8830850" y="3751385"/>
            <a:ext cx="2504830" cy="20398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47" name="object 3"/>
          <p:cNvSpPr/>
          <p:nvPr/>
        </p:nvSpPr>
        <p:spPr>
          <a:xfrm>
            <a:off x="6087649" y="3768969"/>
            <a:ext cx="2582985" cy="2057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48" name="object 4"/>
          <p:cNvSpPr/>
          <p:nvPr/>
        </p:nvSpPr>
        <p:spPr>
          <a:xfrm>
            <a:off x="8877742" y="1365739"/>
            <a:ext cx="2473570" cy="2209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49" name="object 5"/>
          <p:cNvSpPr/>
          <p:nvPr/>
        </p:nvSpPr>
        <p:spPr>
          <a:xfrm>
            <a:off x="6122819" y="1318846"/>
            <a:ext cx="2500923" cy="2286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50" name="Title 14"/>
          <p:cNvSpPr>
            <a:spLocks noGrp="1"/>
          </p:cNvSpPr>
          <p:nvPr>
            <p:ph type="title"/>
          </p:nvPr>
        </p:nvSpPr>
        <p:spPr>
          <a:xfrm>
            <a:off x="1582615" y="457200"/>
            <a:ext cx="9870832" cy="44467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Worksheet -3(Assignment)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3434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Find the perimeter of the given squares using the formula.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P = 4s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Perimeter = 4 x side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219200"/>
            <a:ext cx="5478585" cy="4712677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48651" name="Rectangle 15"/>
          <p:cNvSpPr/>
          <p:nvPr/>
        </p:nvSpPr>
        <p:spPr>
          <a:xfrm>
            <a:off x="1422400" y="1219201"/>
            <a:ext cx="101600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900" b="1" dirty="0" smtClean="0">
                <a:solidFill>
                  <a:srgbClr val="C00000"/>
                </a:solidFill>
              </a:rPr>
              <a:t>.</a:t>
            </a:r>
            <a:endParaRPr lang="en-US" sz="39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34400" y="6519446"/>
            <a:ext cx="345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 smtClean="0"/>
              <a:t>Work is worship</a:t>
            </a:r>
            <a:endParaRPr lang="en-US" sz="1600" i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9403" y="933980"/>
            <a:ext cx="10972197" cy="5291456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52" name="object 2"/>
          <p:cNvSpPr txBox="1">
            <a:spLocks noGrp="1"/>
          </p:cNvSpPr>
          <p:nvPr>
            <p:ph type="title"/>
          </p:nvPr>
        </p:nvSpPr>
        <p:spPr>
          <a:xfrm>
            <a:off x="1713281" y="340726"/>
            <a:ext cx="946271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000" b="1" spc="60" dirty="0" smtClean="0">
                <a:solidFill>
                  <a:srgbClr val="FF0000"/>
                </a:solidFill>
              </a:rPr>
              <a:t>Perimeter</a:t>
            </a:r>
            <a:r>
              <a:rPr lang="en-US" sz="4000" b="1" spc="60" dirty="0" smtClean="0">
                <a:solidFill>
                  <a:srgbClr val="FF0000"/>
                </a:solidFill>
              </a:rPr>
              <a:t> </a:t>
            </a:r>
            <a:r>
              <a:rPr sz="4000" b="1" spc="-590" dirty="0" smtClean="0">
                <a:solidFill>
                  <a:srgbClr val="FF0000"/>
                </a:solidFill>
              </a:rPr>
              <a:t> </a:t>
            </a:r>
            <a:r>
              <a:rPr lang="en-US" sz="4000" b="1" spc="-590" dirty="0" smtClean="0">
                <a:solidFill>
                  <a:srgbClr val="FF0000"/>
                </a:solidFill>
              </a:rPr>
              <a:t>  </a:t>
            </a:r>
            <a:r>
              <a:rPr sz="4000" b="1" spc="200" dirty="0" smtClean="0">
                <a:solidFill>
                  <a:srgbClr val="FF0000"/>
                </a:solidFill>
              </a:rPr>
              <a:t>of</a:t>
            </a:r>
            <a:r>
              <a:rPr lang="en-US" sz="4000" b="1" spc="200" dirty="0" smtClean="0">
                <a:solidFill>
                  <a:srgbClr val="FF0000"/>
                </a:solidFill>
              </a:rPr>
              <a:t> </a:t>
            </a:r>
            <a:r>
              <a:rPr sz="4000" b="1" spc="-420" dirty="0" smtClean="0">
                <a:solidFill>
                  <a:srgbClr val="FF0000"/>
                </a:solidFill>
              </a:rPr>
              <a:t> </a:t>
            </a:r>
            <a:r>
              <a:rPr sz="4000" b="1" spc="650" dirty="0" smtClean="0">
                <a:solidFill>
                  <a:srgbClr val="FF0000"/>
                </a:solidFill>
              </a:rPr>
              <a:t>a</a:t>
            </a:r>
            <a:r>
              <a:rPr lang="en-US" sz="4000" b="1" spc="650" dirty="0" smtClean="0">
                <a:solidFill>
                  <a:srgbClr val="FF0000"/>
                </a:solidFill>
              </a:rPr>
              <a:t> </a:t>
            </a:r>
            <a:r>
              <a:rPr sz="4000" b="1" spc="-665" dirty="0" smtClean="0">
                <a:solidFill>
                  <a:srgbClr val="FF0000"/>
                </a:solidFill>
              </a:rPr>
              <a:t> </a:t>
            </a:r>
            <a:r>
              <a:rPr sz="4000" b="1" spc="120" dirty="0" smtClean="0">
                <a:solidFill>
                  <a:srgbClr val="FF0000"/>
                </a:solidFill>
              </a:rPr>
              <a:t>Square</a:t>
            </a:r>
            <a:r>
              <a:rPr lang="en-US" sz="4000" b="1" spc="120" dirty="0" smtClean="0">
                <a:solidFill>
                  <a:srgbClr val="FF0000"/>
                </a:solidFill>
              </a:rPr>
              <a:t>…</a:t>
            </a:r>
            <a:endParaRPr sz="4000" b="1" spc="120" dirty="0">
              <a:solidFill>
                <a:srgbClr val="FF0000"/>
              </a:solidFill>
            </a:endParaRPr>
          </a:p>
        </p:txBody>
      </p:sp>
      <p:sp>
        <p:nvSpPr>
          <p:cNvPr id="1048653" name="Rectangle 5"/>
          <p:cNvSpPr/>
          <p:nvPr/>
        </p:nvSpPr>
        <p:spPr>
          <a:xfrm>
            <a:off x="660400" y="1997799"/>
            <a:ext cx="10871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•  </a:t>
            </a:r>
            <a:r>
              <a:rPr lang="en-US" sz="3200" b="1" dirty="0" smtClean="0">
                <a:solidFill>
                  <a:srgbClr val="FF0000"/>
                </a:solidFill>
              </a:rPr>
              <a:t>A square is a figure with 4 equal sides.</a:t>
            </a:r>
          </a:p>
          <a:p>
            <a:r>
              <a:rPr lang="en-US" sz="3200" b="1" dirty="0" smtClean="0"/>
              <a:t>•  </a:t>
            </a:r>
            <a:r>
              <a:rPr lang="en-US" sz="3200" b="1" dirty="0" smtClean="0">
                <a:solidFill>
                  <a:srgbClr val="002060"/>
                </a:solidFill>
              </a:rPr>
              <a:t>The perimeter can be found by adding </a:t>
            </a:r>
            <a:endParaRPr lang="zh-CN" altLang="en-US" b="1" dirty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     all 4 sides together.</a:t>
            </a:r>
            <a:endParaRPr lang="zh-CN" altLang="en-US" b="1" dirty="0">
              <a:solidFill>
                <a:srgbClr val="002060"/>
              </a:solidFill>
            </a:endParaRPr>
          </a:p>
          <a:p>
            <a:r>
              <a:rPr lang="en-US" sz="3200" b="1" dirty="0" smtClean="0"/>
              <a:t>•  </a:t>
            </a:r>
            <a:r>
              <a:rPr lang="en-US" sz="3200" b="1" dirty="0" smtClean="0">
                <a:solidFill>
                  <a:srgbClr val="FF0000"/>
                </a:solidFill>
              </a:rPr>
              <a:t>It can also be found by multiplying the side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     length by 4.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</a:rPr>
              <a:t>•  So the formula for the perimeter of a </a:t>
            </a:r>
            <a:endParaRPr lang="zh-CN" altLang="en-US" b="1" dirty="0">
              <a:solidFill>
                <a:srgbClr val="002060"/>
              </a:solidFill>
            </a:endParaRP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</a:rPr>
              <a:t>     square is: P = 4 X Side = 4S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4170" y="901874"/>
            <a:ext cx="11097457" cy="5491704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65126"/>
            <a:ext cx="10134600" cy="53674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    Relationship between circumference and diameter…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3692"/>
            <a:ext cx="10515600" cy="506327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8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en-US" sz="4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Let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us do the following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activity to obtain a relation between diameter and circumference: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Take three circular discs of different sizes.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Measure the diameter of each of the circle. To find the diameter, simply fold the disc over itself to form a semi-circle. The crease distance between the two ends of the semi-circle is the diameter.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Measure the circumference of each circle by using a piece of thread.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Find the ratio of the circumference to its diameter.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From the above activity, we arrived at a conclusion that the ratio of the     circumference of the circle to its diameter is approximately equal to 3.14 for   all the circles.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Activity for the above, is given in the next slide through the video link.</a:t>
            </a: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14170" y="901874"/>
            <a:ext cx="11084931" cy="5491704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1" y="169101"/>
            <a:ext cx="10464800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Relationship between circumference and   diameter…</a:t>
            </a:r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>
                    <a:solidFill>
                      <a:srgbClr val="002060"/>
                    </a:solidFill>
                  </a:rPr>
                  <a:t>Activity for finding circumference and diameter ratio </a:t>
                </a:r>
                <a:r>
                  <a:rPr lang="en-US" b="1" dirty="0" err="1" smtClean="0">
                    <a:solidFill>
                      <a:srgbClr val="002060"/>
                    </a:solidFill>
                  </a:rPr>
                  <a:t>i,e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 “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b="1" dirty="0" smtClean="0">
                    <a:solidFill>
                      <a:srgbClr val="002060"/>
                    </a:solidFill>
                  </a:rPr>
                  <a:t>”….</a:t>
                </a:r>
              </a:p>
              <a:p>
                <a:r>
                  <a:rPr lang="en-US" b="1" dirty="0" smtClean="0">
                    <a:solidFill>
                      <a:srgbClr val="002060"/>
                    </a:solidFill>
                  </a:rPr>
                  <a:t>Let’s take a look at the </a:t>
                </a:r>
                <a:r>
                  <a:rPr lang="en-US" b="1" dirty="0" smtClean="0">
                    <a:solidFill>
                      <a:srgbClr val="002060"/>
                    </a:solidFill>
                    <a:hlinkClick r:id="rId2" action="ppaction://hlinkfile"/>
                  </a:rPr>
                  <a:t>VIDEO</a:t>
                </a:r>
                <a:endParaRPr lang="en-US" b="1" dirty="0" smtClean="0">
                  <a:solidFill>
                    <a:srgbClr val="002060"/>
                  </a:solidFill>
                </a:endParaRPr>
              </a:p>
              <a:p>
                <a:r>
                  <a:rPr lang="en-US" b="1" dirty="0" smtClean="0">
                    <a:solidFill>
                      <a:srgbClr val="002060"/>
                    </a:solidFill>
                  </a:rPr>
                  <a:t>YouTube Link </a:t>
                </a:r>
                <a:r>
                  <a:rPr lang="en-US" b="1" dirty="0">
                    <a:solidFill>
                      <a:srgbClr val="002060"/>
                    </a:solidFill>
                  </a:rPr>
                  <a:t>: https://www.youtube.com/watch?v=XxVka4TKuPg&amp;authuser=0</a:t>
                </a:r>
                <a:endParaRPr lang="en-US" b="1" dirty="0" smtClean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8619" y="1139868"/>
            <a:ext cx="11085534" cy="5159504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58" name="Title 1048657"/>
          <p:cNvSpPr>
            <a:spLocks noGrp="1"/>
          </p:cNvSpPr>
          <p:nvPr>
            <p:ph type="title"/>
          </p:nvPr>
        </p:nvSpPr>
        <p:spPr>
          <a:xfrm>
            <a:off x="1434926" y="388305"/>
            <a:ext cx="9775868" cy="751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smtClean="0">
                <a:solidFill>
                  <a:srgbClr val="C00000"/>
                </a:solidFill>
              </a:rPr>
              <a:t>Formula of circumference of a circle </a:t>
            </a:r>
            <a:endParaRPr lang="en-IN" dirty="0"/>
          </a:p>
        </p:txBody>
      </p:sp>
      <p:pic>
        <p:nvPicPr>
          <p:cNvPr id="2097172" name="Picture 209717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670124" y="1440493"/>
            <a:ext cx="4784944" cy="457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83595" y="1093763"/>
            <a:ext cx="10972197" cy="5169251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8" name="Title 1048607"/>
          <p:cNvSpPr>
            <a:spLocks noGrp="1"/>
          </p:cNvSpPr>
          <p:nvPr>
            <p:ph type="title"/>
          </p:nvPr>
        </p:nvSpPr>
        <p:spPr>
          <a:xfrm>
            <a:off x="1240076" y="1265129"/>
            <a:ext cx="9995770" cy="87682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Find the Circumference of a circle whose radius is 3.5cm.</a:t>
            </a:r>
            <a:endParaRPr lang="en-IN" sz="3200" dirty="0"/>
          </a:p>
        </p:txBody>
      </p:sp>
      <p:sp>
        <p:nvSpPr>
          <p:cNvPr id="1048610" name="Content Placeholder 1048609"/>
          <p:cNvSpPr>
            <a:spLocks noGrp="1"/>
          </p:cNvSpPr>
          <p:nvPr>
            <p:ph idx="1"/>
          </p:nvPr>
        </p:nvSpPr>
        <p:spPr>
          <a:xfrm>
            <a:off x="1302708" y="2304790"/>
            <a:ext cx="7928974" cy="3394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100" b="1" dirty="0" smtClean="0">
                <a:solidFill>
                  <a:srgbClr val="000080"/>
                </a:solidFill>
              </a:rPr>
              <a:t>                                   Solution</a:t>
            </a:r>
            <a:r>
              <a:rPr lang="en-US" sz="3100" b="1" dirty="0">
                <a:solidFill>
                  <a:srgbClr val="000080"/>
                </a:solidFill>
              </a:rPr>
              <a:t>:</a:t>
            </a:r>
            <a:endParaRPr lang="en-IN" sz="3100" b="1" dirty="0">
              <a:solidFill>
                <a:srgbClr val="000080"/>
              </a:solidFill>
            </a:endParaRPr>
          </a:p>
          <a:p>
            <a:pPr marL="0" indent="0">
              <a:buNone/>
            </a:pPr>
            <a:r>
              <a:rPr lang="en-US" sz="3100" b="1" dirty="0">
                <a:solidFill>
                  <a:srgbClr val="000080"/>
                </a:solidFill>
              </a:rPr>
              <a:t>Radius = 3.5 cm</a:t>
            </a:r>
            <a:endParaRPr lang="en-IN" sz="3100" b="1" dirty="0">
              <a:solidFill>
                <a:srgbClr val="00008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0"/>
                </a:solidFill>
              </a:rPr>
              <a:t>Circumference = 2</a:t>
            </a:r>
            <a:r>
              <a:rPr lang="en-IN" altLang="en-US" b="1" dirty="0">
                <a:solidFill>
                  <a:srgbClr val="000080"/>
                </a:solidFill>
              </a:rPr>
              <a:t>π</a:t>
            </a:r>
            <a:r>
              <a:rPr lang="en-US" altLang="en-US" b="1" dirty="0" smtClean="0">
                <a:solidFill>
                  <a:srgbClr val="000080"/>
                </a:solidFill>
              </a:rPr>
              <a:t>r                                  </a:t>
            </a:r>
            <a:r>
              <a:rPr lang="en-US" b="1" dirty="0" smtClean="0">
                <a:solidFill>
                  <a:srgbClr val="000080"/>
                </a:solidFill>
              </a:rPr>
              <a:t>[½]</a:t>
            </a:r>
            <a:endParaRPr lang="en-IN" b="1" dirty="0">
              <a:solidFill>
                <a:srgbClr val="000080"/>
              </a:solidFill>
            </a:endParaRPr>
          </a:p>
          <a:p>
            <a:pPr>
              <a:buNone/>
            </a:pPr>
            <a:r>
              <a:rPr lang="en-US" altLang="en-US" sz="3100" b="1" dirty="0" smtClean="0">
                <a:solidFill>
                  <a:srgbClr val="000080"/>
                </a:solidFill>
              </a:rPr>
              <a:t>                         = </a:t>
            </a:r>
            <a:r>
              <a:rPr lang="en-US" altLang="en-US" sz="3100" b="1" dirty="0">
                <a:solidFill>
                  <a:srgbClr val="000080"/>
                </a:solidFill>
              </a:rPr>
              <a:t>2 x </a:t>
            </a:r>
            <a:r>
              <a:rPr lang="en-US" altLang="en-US" sz="3100" b="1" dirty="0" smtClean="0">
                <a:solidFill>
                  <a:srgbClr val="000080"/>
                </a:solidFill>
              </a:rPr>
              <a:t>22/7x 3.5</a:t>
            </a:r>
            <a:endParaRPr lang="en-IN" altLang="en-US" sz="3100" b="1" dirty="0" smtClean="0">
              <a:solidFill>
                <a:srgbClr val="000080"/>
              </a:solidFill>
            </a:endParaRPr>
          </a:p>
          <a:p>
            <a:pPr>
              <a:buNone/>
            </a:pPr>
            <a:r>
              <a:rPr lang="en-US" altLang="en-US" sz="3100" b="1" dirty="0" smtClean="0">
                <a:solidFill>
                  <a:srgbClr val="000080"/>
                </a:solidFill>
              </a:rPr>
              <a:t>                         </a:t>
            </a:r>
            <a:r>
              <a:rPr lang="en-US" altLang="en-US" sz="3100" b="1" dirty="0">
                <a:solidFill>
                  <a:srgbClr val="000080"/>
                </a:solidFill>
              </a:rPr>
              <a:t>= 2x 22 x </a:t>
            </a:r>
            <a:r>
              <a:rPr lang="en-US" altLang="en-US" sz="3100" b="1" dirty="0" smtClean="0">
                <a:solidFill>
                  <a:srgbClr val="000080"/>
                </a:solidFill>
              </a:rPr>
              <a:t>0.5                 </a:t>
            </a:r>
            <a:r>
              <a:rPr lang="en-US" altLang="en-US" sz="3200" b="1" dirty="0" smtClean="0">
                <a:solidFill>
                  <a:srgbClr val="000080"/>
                </a:solidFill>
              </a:rPr>
              <a:t>[</a:t>
            </a:r>
            <a:r>
              <a:rPr lang="en-US" altLang="en-US" sz="3200" b="1" dirty="0">
                <a:solidFill>
                  <a:srgbClr val="000080"/>
                </a:solidFill>
              </a:rPr>
              <a:t>1</a:t>
            </a:r>
            <a:r>
              <a:rPr lang="en-US" altLang="en-US" sz="3200" b="1" dirty="0" smtClean="0">
                <a:solidFill>
                  <a:srgbClr val="000080"/>
                </a:solidFill>
              </a:rPr>
              <a:t>]</a:t>
            </a:r>
            <a:r>
              <a:rPr lang="en-US" altLang="en-US" sz="3200" b="1" dirty="0">
                <a:solidFill>
                  <a:srgbClr val="000080"/>
                </a:solidFill>
              </a:rPr>
              <a:t> </a:t>
            </a:r>
            <a:endParaRPr lang="en-IN" sz="3100" b="1" dirty="0">
              <a:solidFill>
                <a:srgbClr val="000080"/>
              </a:solidFill>
            </a:endParaRPr>
          </a:p>
          <a:p>
            <a:pPr>
              <a:buNone/>
            </a:pPr>
            <a:r>
              <a:rPr lang="en-US" altLang="en-US" sz="3100" b="1" dirty="0" smtClean="0">
                <a:solidFill>
                  <a:srgbClr val="000080"/>
                </a:solidFill>
              </a:rPr>
              <a:t>                         </a:t>
            </a:r>
            <a:r>
              <a:rPr lang="en-US" altLang="en-US" sz="3100" b="1" dirty="0">
                <a:solidFill>
                  <a:srgbClr val="000080"/>
                </a:solidFill>
              </a:rPr>
              <a:t>= 22cm</a:t>
            </a:r>
            <a:r>
              <a:rPr lang="en-US" altLang="en-US" sz="3100" dirty="0" smtClean="0">
                <a:solidFill>
                  <a:srgbClr val="000080"/>
                </a:solidFill>
              </a:rPr>
              <a:t>.                         </a:t>
            </a:r>
            <a:r>
              <a:rPr lang="en-US" altLang="en-US" sz="3200" b="1" dirty="0" smtClean="0">
                <a:solidFill>
                  <a:srgbClr val="000080"/>
                </a:solidFill>
              </a:rPr>
              <a:t>[½]</a:t>
            </a:r>
            <a:endParaRPr lang="en-US" altLang="en-US" sz="3200" b="1" dirty="0">
              <a:solidFill>
                <a:srgbClr val="000080"/>
              </a:solidFill>
            </a:endParaRPr>
          </a:p>
          <a:p>
            <a:pPr>
              <a:buNone/>
            </a:pPr>
            <a:endParaRPr lang="en-IN" sz="3100" dirty="0">
              <a:solidFill>
                <a:srgbClr val="000080"/>
              </a:solidFill>
            </a:endParaRPr>
          </a:p>
        </p:txBody>
      </p:sp>
      <p:sp>
        <p:nvSpPr>
          <p:cNvPr id="10" name="Title 1048607"/>
          <p:cNvSpPr txBox="1">
            <a:spLocks/>
          </p:cNvSpPr>
          <p:nvPr/>
        </p:nvSpPr>
        <p:spPr>
          <a:xfrm>
            <a:off x="3656033" y="515655"/>
            <a:ext cx="4627323" cy="578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WORKSHEET- 4</a:t>
            </a:r>
            <a:endParaRPr lang="en-IN" sz="3200" dirty="0"/>
          </a:p>
        </p:txBody>
      </p:sp>
      <p:sp>
        <p:nvSpPr>
          <p:cNvPr id="11" name="Content Placeholder 1048609"/>
          <p:cNvSpPr txBox="1">
            <a:spLocks/>
          </p:cNvSpPr>
          <p:nvPr/>
        </p:nvSpPr>
        <p:spPr>
          <a:xfrm>
            <a:off x="5488489" y="2457190"/>
            <a:ext cx="4193436" cy="3394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100" b="1" dirty="0" smtClean="0">
              <a:solidFill>
                <a:srgbClr val="000080"/>
              </a:solidFill>
            </a:endParaRPr>
          </a:p>
          <a:p>
            <a:pPr marL="0" indent="0">
              <a:buNone/>
            </a:pPr>
            <a:endParaRPr lang="en-US" sz="3100" b="1" dirty="0" smtClean="0">
              <a:solidFill>
                <a:srgbClr val="000080"/>
              </a:solidFill>
            </a:endParaRPr>
          </a:p>
          <a:p>
            <a:pPr marL="0" indent="0">
              <a:buNone/>
            </a:pPr>
            <a:endParaRPr lang="en-US" sz="3100" b="1" dirty="0">
              <a:solidFill>
                <a:srgbClr val="000080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en-IN" altLang="en-US" sz="3200" b="1" dirty="0" smtClean="0">
              <a:solidFill>
                <a:srgbClr val="00008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>
                <a:solidFill>
                  <a:srgbClr val="000080"/>
                </a:solidFill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>
                <a:solidFill>
                  <a:srgbClr val="000080"/>
                </a:solidFill>
              </a:rPr>
              <a:t>       </a:t>
            </a:r>
            <a:endParaRPr lang="en-IN" sz="3200" b="1" dirty="0" smtClean="0">
              <a:solidFill>
                <a:srgbClr val="00008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>
                <a:solidFill>
                  <a:srgbClr val="000080"/>
                </a:solidFill>
              </a:rPr>
              <a:t>           </a:t>
            </a:r>
            <a:endParaRPr lang="en-IN" sz="3200" dirty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13567" y="1093762"/>
            <a:ext cx="11085533" cy="5231881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5" name="Title 1048604"/>
          <p:cNvSpPr>
            <a:spLocks noGrp="1"/>
          </p:cNvSpPr>
          <p:nvPr>
            <p:ph type="title"/>
          </p:nvPr>
        </p:nvSpPr>
        <p:spPr>
          <a:xfrm>
            <a:off x="1524000" y="381000"/>
            <a:ext cx="10668000" cy="841248"/>
          </a:xfrm>
        </p:spPr>
        <p:txBody>
          <a:bodyPr/>
          <a:lstStyle/>
          <a:p>
            <a:pPr algn="ctr"/>
            <a:r>
              <a:rPr lang="en-US" sz="3700" b="1" dirty="0" smtClean="0">
                <a:solidFill>
                  <a:srgbClr val="FF6600"/>
                </a:solidFill>
              </a:rPr>
              <a:t>PERIMETER OF SEMI-CIRCLES</a:t>
            </a:r>
            <a:endParaRPr lang="en-IN" sz="3700" b="1" dirty="0">
              <a:solidFill>
                <a:srgbClr val="FF6600"/>
              </a:solidFill>
            </a:endParaRPr>
          </a:p>
        </p:txBody>
      </p:sp>
      <p:sp>
        <p:nvSpPr>
          <p:cNvPr id="1048607" name="Content Placeholder 1048606"/>
          <p:cNvSpPr>
            <a:spLocks noGrp="1"/>
          </p:cNvSpPr>
          <p:nvPr>
            <p:ph sz="half" idx="2"/>
          </p:nvPr>
        </p:nvSpPr>
        <p:spPr>
          <a:xfrm>
            <a:off x="1258281" y="1814188"/>
            <a:ext cx="4528743" cy="3497894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Perimeter of semi-circle</a:t>
            </a:r>
            <a:r>
              <a:rPr lang="en-US" b="1" dirty="0"/>
              <a:t> </a:t>
            </a:r>
            <a:r>
              <a:rPr lang="en-US" b="1" dirty="0">
                <a:solidFill>
                  <a:srgbClr val="008000"/>
                </a:solidFill>
              </a:rPr>
              <a:t>= Length of the semi-circle(</a:t>
            </a:r>
            <a:r>
              <a:rPr lang="en-IN" altLang="en-US" b="1" dirty="0">
                <a:solidFill>
                  <a:srgbClr val="008000"/>
                </a:solidFill>
              </a:rPr>
              <a:t>π</a:t>
            </a:r>
            <a:r>
              <a:rPr lang="en-US" altLang="en-US" b="1" dirty="0">
                <a:solidFill>
                  <a:srgbClr val="008000"/>
                </a:solidFill>
              </a:rPr>
              <a:t>r) </a:t>
            </a:r>
            <a:r>
              <a:rPr lang="en-US" b="1" dirty="0">
                <a:solidFill>
                  <a:srgbClr val="008000"/>
                </a:solidFill>
              </a:rPr>
              <a:t>+ Diameter(2r)</a:t>
            </a:r>
            <a:endParaRPr lang="en-IN" b="1" dirty="0"/>
          </a:p>
          <a:p>
            <a:pPr>
              <a:buNone/>
            </a:pPr>
            <a:r>
              <a:rPr lang="en-US" b="1" dirty="0" smtClean="0">
                <a:solidFill>
                  <a:srgbClr val="330066"/>
                </a:solidFill>
              </a:rPr>
              <a:t>            = </a:t>
            </a:r>
            <a:r>
              <a:rPr lang="en-IN" altLang="en-US" b="1" dirty="0">
                <a:solidFill>
                  <a:srgbClr val="330066"/>
                </a:solidFill>
              </a:rPr>
              <a:t>π</a:t>
            </a:r>
            <a:r>
              <a:rPr lang="en-US" altLang="en-US" b="1" dirty="0">
                <a:solidFill>
                  <a:srgbClr val="330066"/>
                </a:solidFill>
              </a:rPr>
              <a:t>r + AB </a:t>
            </a:r>
            <a:endParaRPr lang="en-IN" b="1" dirty="0">
              <a:solidFill>
                <a:srgbClr val="330066"/>
              </a:solidFill>
            </a:endParaRPr>
          </a:p>
          <a:p>
            <a:pPr>
              <a:buNone/>
            </a:pPr>
            <a:r>
              <a:rPr lang="en-US" altLang="en-US" b="1" dirty="0" smtClean="0">
                <a:solidFill>
                  <a:srgbClr val="330066"/>
                </a:solidFill>
              </a:rPr>
              <a:t>            = </a:t>
            </a:r>
            <a:r>
              <a:rPr lang="en-IN" altLang="en-US" b="1" dirty="0">
                <a:solidFill>
                  <a:srgbClr val="330066"/>
                </a:solidFill>
              </a:rPr>
              <a:t>π</a:t>
            </a:r>
            <a:r>
              <a:rPr lang="en-US" altLang="en-US" b="1" dirty="0">
                <a:solidFill>
                  <a:srgbClr val="330066"/>
                </a:solidFill>
              </a:rPr>
              <a:t>r +2r</a:t>
            </a:r>
            <a:endParaRPr lang="en-IN" b="1" dirty="0">
              <a:solidFill>
                <a:srgbClr val="330066"/>
              </a:solidFill>
            </a:endParaRPr>
          </a:p>
          <a:p>
            <a:pPr>
              <a:buNone/>
            </a:pPr>
            <a:r>
              <a:rPr lang="en-US" altLang="en-US" b="1" dirty="0" smtClean="0">
                <a:solidFill>
                  <a:srgbClr val="330066"/>
                </a:solidFill>
              </a:rPr>
              <a:t>            = </a:t>
            </a:r>
            <a:r>
              <a:rPr lang="en-US" altLang="en-US" b="1" dirty="0">
                <a:solidFill>
                  <a:srgbClr val="330066"/>
                </a:solidFill>
              </a:rPr>
              <a:t>(</a:t>
            </a:r>
            <a:r>
              <a:rPr lang="en-IN" altLang="en-US" b="1" dirty="0">
                <a:solidFill>
                  <a:srgbClr val="330066"/>
                </a:solidFill>
              </a:rPr>
              <a:t>π</a:t>
            </a:r>
            <a:r>
              <a:rPr lang="en-US" altLang="en-US" b="1" dirty="0">
                <a:solidFill>
                  <a:srgbClr val="330066"/>
                </a:solidFill>
              </a:rPr>
              <a:t>r + d) </a:t>
            </a:r>
            <a:endParaRPr lang="en-IN" b="1" dirty="0">
              <a:solidFill>
                <a:srgbClr val="330066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en-IN" dirty="0"/>
          </a:p>
        </p:txBody>
      </p:sp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078625" y="1814187"/>
            <a:ext cx="4643654" cy="3471797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873647"/>
            <a:ext cx="10515600" cy="528915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PDF </a:t>
            </a:r>
            <a:r>
              <a:rPr lang="en-US" dirty="0">
                <a:solidFill>
                  <a:srgbClr val="FF0000"/>
                </a:solidFill>
              </a:rPr>
              <a:t>link of the chapter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  <a:hlinkClick r:id="rId2"/>
              </a:rPr>
              <a:t>PERIMETER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2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3775" y="1093763"/>
            <a:ext cx="10842017" cy="5139613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593" name="object 2"/>
          <p:cNvSpPr txBox="1">
            <a:spLocks noGrp="1"/>
          </p:cNvSpPr>
          <p:nvPr>
            <p:ph type="title"/>
          </p:nvPr>
        </p:nvSpPr>
        <p:spPr>
          <a:xfrm>
            <a:off x="1422400" y="228602"/>
            <a:ext cx="105664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spc="35" dirty="0" smtClean="0">
                <a:solidFill>
                  <a:srgbClr val="FF0000"/>
                </a:solidFill>
              </a:rPr>
              <a:t>Worksheet- 5 (Assignment)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1048594" name="object 3"/>
          <p:cNvSpPr/>
          <p:nvPr/>
        </p:nvSpPr>
        <p:spPr>
          <a:xfrm>
            <a:off x="8421345" y="3716698"/>
            <a:ext cx="2696308" cy="2341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95" name="object 4"/>
          <p:cNvSpPr/>
          <p:nvPr/>
        </p:nvSpPr>
        <p:spPr>
          <a:xfrm>
            <a:off x="5844432" y="1290021"/>
            <a:ext cx="2541744" cy="2376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96" name="object 5"/>
          <p:cNvSpPr/>
          <p:nvPr/>
        </p:nvSpPr>
        <p:spPr>
          <a:xfrm>
            <a:off x="8433068" y="1290021"/>
            <a:ext cx="2684586" cy="23559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97" name="object 6"/>
          <p:cNvSpPr txBox="1"/>
          <p:nvPr/>
        </p:nvSpPr>
        <p:spPr>
          <a:xfrm>
            <a:off x="1524000" y="4038600"/>
            <a:ext cx="57099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50665" algn="l"/>
              </a:tabLst>
            </a:pPr>
            <a:r>
              <a:rPr sz="2000" spc="-5" dirty="0" smtClean="0">
                <a:solidFill>
                  <a:srgbClr val="943634"/>
                </a:solidFill>
                <a:latin typeface="Palladio Uralic"/>
                <a:cs typeface="Palladio Uralic"/>
              </a:rPr>
              <a:t>.</a:t>
            </a:r>
            <a:r>
              <a:rPr sz="2000" spc="-5" dirty="0">
                <a:solidFill>
                  <a:srgbClr val="943634"/>
                </a:solidFill>
                <a:latin typeface="Palladio Uralic"/>
                <a:cs typeface="Palladio Uralic"/>
              </a:rPr>
              <a:t>	</a:t>
            </a:r>
            <a:r>
              <a:rPr sz="2000" spc="-10" dirty="0" smtClean="0">
                <a:solidFill>
                  <a:srgbClr val="943634"/>
                </a:solidFill>
                <a:latin typeface="Palladio Uralic"/>
                <a:cs typeface="Palladio Uralic"/>
              </a:rPr>
              <a:t>.</a:t>
            </a:r>
            <a:endParaRPr sz="2000" dirty="0">
              <a:latin typeface="Palladio Uralic"/>
              <a:cs typeface="Palladio Uralic"/>
            </a:endParaRPr>
          </a:p>
        </p:txBody>
      </p:sp>
      <p:sp>
        <p:nvSpPr>
          <p:cNvPr id="1048598" name="object 8"/>
          <p:cNvSpPr/>
          <p:nvPr/>
        </p:nvSpPr>
        <p:spPr>
          <a:xfrm>
            <a:off x="5844432" y="3740144"/>
            <a:ext cx="2496437" cy="23178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2"/>
          <p:cNvSpPr txBox="1">
            <a:spLocks/>
          </p:cNvSpPr>
          <p:nvPr/>
        </p:nvSpPr>
        <p:spPr>
          <a:xfrm>
            <a:off x="948498" y="1763255"/>
            <a:ext cx="4895934" cy="874598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b="1" spc="35" dirty="0" smtClean="0">
                <a:solidFill>
                  <a:srgbClr val="FF0000"/>
                </a:solidFill>
              </a:rPr>
              <a:t>Find the perimeter of the given figures.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26093" y="1031944"/>
            <a:ext cx="11085533" cy="5281174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8808582" y="1981200"/>
            <a:ext cx="711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2336800" y="1981200"/>
            <a:ext cx="711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6001358" y="1905001"/>
            <a:ext cx="711200" cy="1439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33600" y="228600"/>
            <a:ext cx="802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lgerian" pitchFamily="82" charset="0"/>
              </a:rPr>
              <a:t>CONCEPT  MAP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22400" y="1219201"/>
            <a:ext cx="92456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FF0000"/>
                </a:solidFill>
                <a:latin typeface="Algerian" pitchFamily="82" charset="0"/>
              </a:rPr>
              <a:t>P   E  R   I   M   E   T   E  R</a:t>
            </a:r>
            <a:endParaRPr lang="en-US" b="1" u="sng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7238" y="3138814"/>
            <a:ext cx="3118981" cy="12191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89973" y="3344450"/>
            <a:ext cx="2768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Perimeter of  a  Rectangle</a:t>
            </a:r>
          </a:p>
          <a:p>
            <a:r>
              <a:rPr lang="en-US" dirty="0" smtClean="0"/>
              <a:t>    =2(Length + Breadth)</a:t>
            </a:r>
          </a:p>
          <a:p>
            <a:r>
              <a:rPr lang="en-US" dirty="0" smtClean="0"/>
              <a:t>    = 2(L+B)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379912" y="3180104"/>
            <a:ext cx="1780088" cy="1468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475146" y="3235427"/>
            <a:ext cx="1579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Perimeter of  a Square</a:t>
            </a:r>
          </a:p>
          <a:p>
            <a:r>
              <a:rPr lang="en-US" dirty="0" smtClean="0"/>
              <a:t>= 4 x  Side</a:t>
            </a:r>
          </a:p>
          <a:p>
            <a:r>
              <a:rPr lang="en-US" dirty="0" smtClean="0"/>
              <a:t>=  4 x 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120364" y="3432133"/>
            <a:ext cx="2211941" cy="225468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87381" y="4138457"/>
                <a:ext cx="202782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Cicumference of a Circle = 2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r>
                  <a:rPr lang="en-US" dirty="0" smtClean="0">
                    <a:latin typeface="Cambria Math"/>
                    <a:ea typeface="Cambria Math"/>
                  </a:rPr>
                  <a:t>               </a:t>
                </a:r>
                <a:r>
                  <a:rPr lang="en-US" i="1" dirty="0" smtClean="0">
                    <a:latin typeface="Cambria Math"/>
                    <a:ea typeface="Cambria Math"/>
                  </a:rPr>
                  <a:t>or</a:t>
                </a:r>
                <a:r>
                  <a:rPr lang="en-US" b="0" i="1" dirty="0" smtClean="0">
                    <a:latin typeface="Cambria Math"/>
                    <a:ea typeface="Cambria Math"/>
                  </a:rPr>
                  <a:t> </a:t>
                </a:r>
              </a:p>
              <a:p>
                <a:r>
                  <a:rPr lang="en-US" b="0" dirty="0" smtClean="0">
                    <a:ea typeface="Cambria Math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d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381" y="4138457"/>
                <a:ext cx="2027821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2402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4787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510" y="757159"/>
            <a:ext cx="10134600" cy="100900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VIDEO LINK OF PERIMETER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107510" y="2299948"/>
            <a:ext cx="10134600" cy="1009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59285" y="2512891"/>
            <a:ext cx="10134600" cy="1009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1145" y="889348"/>
            <a:ext cx="11035430" cy="5448822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408" y="263372"/>
            <a:ext cx="10134600" cy="68860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LEARNING 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At the end of the chapter, the students  will be </a:t>
            </a:r>
            <a:r>
              <a:rPr lang="en-US" b="1" dirty="0" smtClean="0">
                <a:solidFill>
                  <a:srgbClr val="0000FF"/>
                </a:solidFill>
              </a:rPr>
              <a:t>able </a:t>
            </a:r>
            <a:r>
              <a:rPr lang="en-US" b="1" dirty="0" smtClean="0">
                <a:solidFill>
                  <a:srgbClr val="0000FF"/>
                </a:solidFill>
              </a:rPr>
              <a:t>to: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Define </a:t>
            </a:r>
            <a:r>
              <a:rPr lang="en-US" b="1" dirty="0">
                <a:solidFill>
                  <a:srgbClr val="0000FF"/>
                </a:solidFill>
              </a:rPr>
              <a:t>the perimeter of a triangle, rectangle</a:t>
            </a:r>
            <a:r>
              <a:rPr lang="en-US" b="1" dirty="0" smtClean="0">
                <a:solidFill>
                  <a:srgbClr val="0000FF"/>
                </a:solidFill>
              </a:rPr>
              <a:t>, </a:t>
            </a:r>
            <a:r>
              <a:rPr lang="en-US" b="1" dirty="0">
                <a:solidFill>
                  <a:srgbClr val="0000FF"/>
                </a:solidFill>
              </a:rPr>
              <a:t>square, </a:t>
            </a:r>
            <a:r>
              <a:rPr lang="en-US" b="1" dirty="0" smtClean="0">
                <a:solidFill>
                  <a:srgbClr val="0000FF"/>
                </a:solidFill>
              </a:rPr>
              <a:t>rhombus, circle </a:t>
            </a:r>
            <a:r>
              <a:rPr lang="en-US" b="1" dirty="0">
                <a:solidFill>
                  <a:srgbClr val="0000FF"/>
                </a:solidFill>
              </a:rPr>
              <a:t>and </a:t>
            </a:r>
            <a:r>
              <a:rPr lang="en-US" b="1" dirty="0" smtClean="0">
                <a:solidFill>
                  <a:srgbClr val="0000FF"/>
                </a:solidFill>
              </a:rPr>
              <a:t>polygon.</a:t>
            </a:r>
            <a:endParaRPr lang="en-US" b="1" dirty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FF"/>
                </a:solidFill>
              </a:rPr>
              <a:t>Remember the use of formulae to determine </a:t>
            </a:r>
            <a:r>
              <a:rPr lang="en-US" b="1" dirty="0">
                <a:solidFill>
                  <a:srgbClr val="0000FF"/>
                </a:solidFill>
              </a:rPr>
              <a:t>the </a:t>
            </a:r>
            <a:r>
              <a:rPr lang="en-US" b="1" dirty="0" smtClean="0">
                <a:solidFill>
                  <a:srgbClr val="0000FF"/>
                </a:solidFill>
              </a:rPr>
              <a:t>perimeter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of different </a:t>
            </a:r>
            <a:r>
              <a:rPr lang="en-US" b="1" dirty="0" smtClean="0">
                <a:solidFill>
                  <a:srgbClr val="0000FF"/>
                </a:solidFill>
              </a:rPr>
              <a:t>shapes</a:t>
            </a:r>
            <a:r>
              <a:rPr lang="en-US" b="1" dirty="0">
                <a:solidFill>
                  <a:srgbClr val="0000FF"/>
                </a:solidFill>
              </a:rPr>
              <a:t>.   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Differentiate the perimeters </a:t>
            </a:r>
            <a:r>
              <a:rPr lang="en-US" b="1" dirty="0">
                <a:solidFill>
                  <a:srgbClr val="0000FF"/>
                </a:solidFill>
              </a:rPr>
              <a:t>of different </a:t>
            </a:r>
            <a:r>
              <a:rPr lang="en-US" b="1" dirty="0" smtClean="0">
                <a:solidFill>
                  <a:srgbClr val="0000FF"/>
                </a:solidFill>
              </a:rPr>
              <a:t>geometrical </a:t>
            </a:r>
            <a:r>
              <a:rPr lang="en-US" b="1" dirty="0">
                <a:solidFill>
                  <a:srgbClr val="0000FF"/>
                </a:solidFill>
              </a:rPr>
              <a:t>shapes.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FF"/>
                </a:solidFill>
              </a:rPr>
              <a:t>Use their </a:t>
            </a:r>
            <a:r>
              <a:rPr lang="en-US" b="1" smtClean="0">
                <a:solidFill>
                  <a:srgbClr val="0000FF"/>
                </a:solidFill>
              </a:rPr>
              <a:t>practical knowledge in </a:t>
            </a:r>
            <a:r>
              <a:rPr lang="en-US" b="1" dirty="0" smtClean="0">
                <a:solidFill>
                  <a:srgbClr val="0000FF"/>
                </a:solidFill>
              </a:rPr>
              <a:t>different fields.  </a:t>
            </a:r>
            <a:endParaRPr lang="en-IN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5989" y="1002082"/>
            <a:ext cx="10992329" cy="5231294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10769600" cy="5448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WORK SHEET-6 (ASSIGNMENT)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6400" y="1295401"/>
                <a:ext cx="11582400" cy="4784725"/>
              </a:xfrm>
            </p:spPr>
            <p:txBody>
              <a:bodyPr>
                <a:normAutofit fontScale="92500" lnSpcReduction="20000"/>
              </a:bodyPr>
              <a:lstStyle/>
              <a:p>
                <a:pPr lvl="0"/>
                <a:r>
                  <a:rPr lang="en-US" sz="2000" b="1" dirty="0" smtClean="0">
                    <a:solidFill>
                      <a:srgbClr val="FF0000"/>
                    </a:solidFill>
                  </a:rPr>
                  <a:t>1. The ratio of the circumference and diameter of a circle is –---- 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         [1]</a:t>
                </a:r>
              </a:p>
              <a:p>
                <a:pPr lvl="0"/>
                <a:r>
                  <a:rPr lang="en-US" sz="2000" dirty="0" smtClean="0">
                    <a:solidFill>
                      <a:srgbClr val="002060"/>
                    </a:solidFill>
                  </a:rPr>
                  <a:t>a. 2 : 1 	b. 1: 2 	   c. 1 : 3.14. 	d. 22 : 7  </a:t>
                </a:r>
              </a:p>
              <a:p>
                <a:pPr lvl="0">
                  <a:buNone/>
                </a:pPr>
                <a:r>
                  <a:rPr lang="en-US" sz="2000" dirty="0" smtClean="0">
                    <a:solidFill>
                      <a:srgbClr val="002060"/>
                    </a:solidFill>
                  </a:rPr>
                  <a:t>    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2. Find the circumference of a circle whose radius is  14 cm.   	               [2]</a:t>
                </a:r>
              </a:p>
              <a:p>
                <a:pPr lvl="0"/>
                <a:r>
                  <a:rPr lang="en-US" sz="2000" dirty="0" smtClean="0">
                    <a:solidFill>
                      <a:srgbClr val="002060"/>
                    </a:solidFill>
                  </a:rPr>
                  <a:t>Solution :  Radius of the circle = 14 cm.</a:t>
                </a:r>
              </a:p>
              <a:p>
                <a:pPr lvl="0"/>
                <a:r>
                  <a:rPr lang="en-US" sz="2000" dirty="0" smtClean="0">
                    <a:solidFill>
                      <a:srgbClr val="002060"/>
                    </a:solidFill>
                  </a:rPr>
                  <a:t>Circumference = 2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> r				 	              [1/2]</a:t>
                </a:r>
              </a:p>
              <a:p>
                <a:pPr lvl="0"/>
                <a:r>
                  <a:rPr lang="en-US" sz="2000" dirty="0" smtClean="0">
                    <a:solidFill>
                      <a:srgbClr val="002060"/>
                    </a:solidFill>
                  </a:rPr>
                  <a:t>= 2 x 22/7 x 14 = 2x22x2 = 88 cm 				              [1]</a:t>
                </a:r>
              </a:p>
              <a:p>
                <a:pPr lvl="0"/>
                <a:r>
                  <a:rPr lang="en-US" sz="2000" dirty="0" smtClean="0">
                    <a:solidFill>
                      <a:srgbClr val="002060"/>
                    </a:solidFill>
                  </a:rPr>
                  <a:t>So, the circumference of the circle is 88cm.			              [1/2]</a:t>
                </a:r>
              </a:p>
              <a:p>
                <a:pPr lvl="0"/>
                <a:r>
                  <a:rPr lang="en-US" sz="2000" b="1" dirty="0" smtClean="0">
                    <a:solidFill>
                      <a:srgbClr val="FF0000"/>
                    </a:solidFill>
                  </a:rPr>
                  <a:t>3. Find the radius of the circle whose circumference is 88 m. 	              [3]</a:t>
                </a:r>
              </a:p>
              <a:p>
                <a:pPr lvl="0"/>
                <a:r>
                  <a:rPr lang="en-US" sz="2000" dirty="0" smtClean="0">
                    <a:solidFill>
                      <a:srgbClr val="002060"/>
                    </a:solidFill>
                  </a:rPr>
                  <a:t>]Solution: Circumference , C =  88 m</a:t>
                </a:r>
              </a:p>
              <a:p>
                <a:pPr lvl="0"/>
                <a:r>
                  <a:rPr lang="en-US" sz="2000" dirty="0" smtClean="0">
                    <a:solidFill>
                      <a:srgbClr val="002060"/>
                    </a:solidFill>
                  </a:rPr>
                  <a:t>Now C =  2 𝜋 r = 88 				 	              [1]</a:t>
                </a:r>
              </a:p>
              <a:p>
                <a:pPr lvl="0"/>
                <a:r>
                  <a:rPr lang="en-US" sz="2000" dirty="0" smtClean="0">
                    <a:solidFill>
                      <a:srgbClr val="002060"/>
                    </a:solidFill>
                  </a:rPr>
                  <a:t> =&gt; 2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> x r = 88</a:t>
                </a:r>
              </a:p>
              <a:p>
                <a:pPr lvl="0"/>
                <a:r>
                  <a:rPr lang="en-US" sz="2000" dirty="0" smtClean="0">
                    <a:solidFill>
                      <a:srgbClr val="002060"/>
                    </a:solidFill>
                  </a:rPr>
                  <a:t>=&gt; 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7</m:t>
                        </m:r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𝑋</m:t>
                        </m:r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88</m:t>
                        </m:r>
                      </m:num>
                      <m:den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𝑋</m:t>
                        </m:r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> = 7 x 2= 14 m					              [1.5]</a:t>
                </a:r>
              </a:p>
              <a:p>
                <a:pPr lvl="0"/>
                <a:r>
                  <a:rPr lang="en-US" sz="2000" dirty="0" smtClean="0">
                    <a:solidFill>
                      <a:srgbClr val="002060"/>
                    </a:solidFill>
                  </a:rPr>
                  <a:t>So, the radius of the circle is 14m.				              [0.5]</a:t>
                </a:r>
              </a:p>
              <a:p>
                <a:pPr lvl="0"/>
                <a:r>
                  <a:rPr lang="en-US" sz="1800" dirty="0" err="1" smtClean="0">
                    <a:solidFill>
                      <a:srgbClr val="002060"/>
                    </a:solidFill>
                  </a:rPr>
                  <a:t>Contd</a:t>
                </a:r>
                <a:r>
                  <a:rPr lang="en-US" sz="1800" dirty="0" smtClean="0">
                    <a:solidFill>
                      <a:srgbClr val="002060"/>
                    </a:solidFill>
                  </a:rPr>
                  <a:t>….</a:t>
                </a:r>
              </a:p>
              <a:p>
                <a:pPr lvl="0"/>
                <a:endParaRPr lang="en-US" sz="2000" dirty="0" smtClean="0">
                  <a:solidFill>
                    <a:srgbClr val="002060"/>
                  </a:solidFill>
                </a:endParaRPr>
              </a:p>
              <a:p>
                <a:pPr lvl="8"/>
                <a:endParaRPr lang="en-US" sz="200" dirty="0" smtClean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6400" y="1295401"/>
                <a:ext cx="11582400" cy="4784725"/>
              </a:xfrm>
              <a:blipFill rotWithShape="1">
                <a:blip r:embed="rId2"/>
                <a:stretch>
                  <a:fillRect l="-526" t="-2168" b="-8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60401" y="1002082"/>
            <a:ext cx="10807917" cy="5231294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060493" cy="5448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WORK SHEET-6 </a:t>
            </a:r>
            <a:r>
              <a:rPr lang="en-US" dirty="0" smtClean="0">
                <a:solidFill>
                  <a:srgbClr val="FF0000"/>
                </a:solidFill>
              </a:rPr>
              <a:t>(ASSIGNMENT)…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4. A wire is in the form of a circle of radius 35m. It is now bent in the  form of an equilateral triangle. Find the side/s of the triangle</a:t>
            </a:r>
            <a:r>
              <a:rPr lang="en-US" smtClean="0">
                <a:solidFill>
                  <a:srgbClr val="FF0000"/>
                </a:solidFill>
              </a:rPr>
              <a:t>.                                                                                                                                  [</a:t>
            </a:r>
            <a:r>
              <a:rPr lang="en-US" dirty="0" smtClean="0">
                <a:solidFill>
                  <a:srgbClr val="FF0000"/>
                </a:solidFill>
              </a:rPr>
              <a:t>4]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            Solution: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Radius of the circle= 35cm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We know circumference, C = 2 𝜋 r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                              = 2 x 22/7 x 35 = 44x5m= 220m			               [1.5]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According to the question ,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Circumference of the circle = perimeter of the triangle                                                                            [0.5]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Let one side of the triangle be x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Perimeter of the triangle = 3x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Now 3x = 220m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x = 220/3 = 73.33m(approx.)				                                                [1.5]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Thus each side of the triangle is </a:t>
            </a:r>
            <a:r>
              <a:rPr lang="en-US" dirty="0">
                <a:solidFill>
                  <a:srgbClr val="002060"/>
                </a:solidFill>
              </a:rPr>
              <a:t>73.33m(approx.)                                                                            </a:t>
            </a:r>
            <a:r>
              <a:rPr lang="en-US" dirty="0" smtClean="0">
                <a:solidFill>
                  <a:srgbClr val="002060"/>
                </a:solidFill>
              </a:rPr>
              <a:t>        [0.5]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60401" y="1002082"/>
            <a:ext cx="10807917" cy="5231294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0229" y="3153335"/>
            <a:ext cx="427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hlinkClick r:id="rId2"/>
              </a:rPr>
              <a:t>QUESTIONS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7630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5989" y="1002082"/>
            <a:ext cx="10992329" cy="5231294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587" name="Rectangle 1"/>
          <p:cNvSpPr/>
          <p:nvPr/>
        </p:nvSpPr>
        <p:spPr>
          <a:xfrm>
            <a:off x="1828800" y="3141785"/>
            <a:ext cx="8940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70C0"/>
                </a:solidFill>
                <a:latin typeface="Algerian" pitchFamily="82" charset="0"/>
              </a:rPr>
              <a:t>THANK YOU</a:t>
            </a:r>
            <a:endParaRPr lang="en-US" sz="8800" b="1" dirty="0">
              <a:solidFill>
                <a:srgbClr val="0070C0"/>
              </a:solidFill>
              <a:latin typeface="Algerian" pitchFamily="82" charset="0"/>
            </a:endParaRPr>
          </a:p>
        </p:txBody>
      </p:sp>
      <p:pic>
        <p:nvPicPr>
          <p:cNvPr id="1026" name="Picture 2" descr="C:\Users\cc\Downloads\images (6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9000"/>
                    </a14:imgEffect>
                  </a14:imgLayer>
                </a14:imgProps>
              </a:ext>
            </a:extLst>
          </a:blip>
          <a:srcRect t="22123"/>
          <a:stretch/>
        </p:blipFill>
        <p:spPr bwMode="auto">
          <a:xfrm>
            <a:off x="4568173" y="1478071"/>
            <a:ext cx="3010074" cy="131295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8620" y="901874"/>
            <a:ext cx="11085534" cy="5491704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2336" y="152400"/>
            <a:ext cx="11582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9600" b="1" dirty="0" smtClean="0">
                <a:solidFill>
                  <a:srgbClr val="0000FF"/>
                </a:solidFill>
              </a:rPr>
              <a:t/>
            </a:r>
            <a:br>
              <a:rPr lang="en-IN" sz="9600" b="1" dirty="0" smtClean="0">
                <a:solidFill>
                  <a:srgbClr val="0000FF"/>
                </a:solidFill>
              </a:rPr>
            </a:br>
            <a:endParaRPr lang="en-US" dirty="0"/>
          </a:p>
        </p:txBody>
      </p:sp>
      <p:sp>
        <p:nvSpPr>
          <p:cNvPr id="1048613" name="Content Placeholder 1048612"/>
          <p:cNvSpPr>
            <a:spLocks noGrp="1"/>
          </p:cNvSpPr>
          <p:nvPr>
            <p:ph idx="4294967295"/>
          </p:nvPr>
        </p:nvSpPr>
        <p:spPr>
          <a:xfrm>
            <a:off x="1653436" y="1865015"/>
            <a:ext cx="8855902" cy="356542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prstTxWarp prst="textDeflateBottom">
              <a:avLst/>
            </a:prstTxWarp>
            <a:normAutofit/>
          </a:bodyPr>
          <a:lstStyle/>
          <a:p>
            <a:pPr algn="ctr">
              <a:buNone/>
            </a:pPr>
            <a:r>
              <a:rPr lang="en-IN" sz="9600" b="1" dirty="0" smtClean="0">
                <a:solidFill>
                  <a:srgbClr val="7030A0"/>
                </a:solidFill>
              </a:rPr>
              <a:t>PERIMETER</a:t>
            </a:r>
            <a:endParaRPr lang="en-IN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8620" y="901874"/>
            <a:ext cx="11085534" cy="5491704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14" name="Title 1048613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53674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LEARNING </a:t>
            </a:r>
            <a:r>
              <a:rPr lang="en-US" sz="4000" b="1" dirty="0" smtClean="0">
                <a:solidFill>
                  <a:srgbClr val="C00000"/>
                </a:solidFill>
              </a:rPr>
              <a:t>OBJECTIVES</a:t>
            </a:r>
            <a:endParaRPr lang="en-IN" sz="4000" b="1" dirty="0">
              <a:solidFill>
                <a:srgbClr val="C00000"/>
              </a:solidFill>
            </a:endParaRPr>
          </a:p>
        </p:txBody>
      </p:sp>
      <p:sp>
        <p:nvSpPr>
          <p:cNvPr id="1048615" name="Content Placeholder 1048614"/>
          <p:cNvSpPr>
            <a:spLocks noGrp="1"/>
          </p:cNvSpPr>
          <p:nvPr>
            <p:ph idx="1"/>
          </p:nvPr>
        </p:nvSpPr>
        <p:spPr>
          <a:xfrm>
            <a:off x="538620" y="1547446"/>
            <a:ext cx="11085534" cy="462951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>
                <a:solidFill>
                  <a:srgbClr val="0000FF"/>
                </a:solidFill>
              </a:rPr>
              <a:t>S</a:t>
            </a:r>
            <a:r>
              <a:rPr lang="en-US" sz="3600" b="1" dirty="0" smtClean="0">
                <a:solidFill>
                  <a:srgbClr val="0000FF"/>
                </a:solidFill>
              </a:rPr>
              <a:t>tudents will be able to </a:t>
            </a:r>
            <a:r>
              <a:rPr lang="en-US" sz="3600" b="1" dirty="0">
                <a:solidFill>
                  <a:srgbClr val="0000FF"/>
                </a:solidFill>
              </a:rPr>
              <a:t>:</a:t>
            </a:r>
            <a:endParaRPr lang="en-US" sz="3600" b="1" dirty="0" smtClean="0">
              <a:solidFill>
                <a:srgbClr val="0000FF"/>
              </a:solidFill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0000FF"/>
                </a:solidFill>
              </a:rPr>
              <a:t> Know about the </a:t>
            </a:r>
            <a:r>
              <a:rPr lang="en-US" sz="3600" b="1" dirty="0">
                <a:solidFill>
                  <a:srgbClr val="0000FF"/>
                </a:solidFill>
              </a:rPr>
              <a:t>p</a:t>
            </a:r>
            <a:r>
              <a:rPr lang="en-US" sz="3600" b="1" dirty="0" smtClean="0">
                <a:solidFill>
                  <a:srgbClr val="0000FF"/>
                </a:solidFill>
              </a:rPr>
              <a:t>erimeter of a triangle, rectangle,                square, rhombus ,circles and polygons.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0000FF"/>
                </a:solidFill>
              </a:rPr>
              <a:t> Understand how to find out the length of the boundary of different geometrical shapes.   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0000FF"/>
                </a:solidFill>
              </a:rPr>
              <a:t> Analyze the perimeter of different geometrical           shapes.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3600" b="1" dirty="0">
                <a:solidFill>
                  <a:srgbClr val="0000FF"/>
                </a:solidFill>
              </a:rPr>
              <a:t>Apply this knowledge in real life  situation.</a:t>
            </a:r>
            <a:endParaRPr lang="en-US" sz="36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00FF"/>
                </a:solidFill>
              </a:rPr>
              <a:t>  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8620" y="901874"/>
            <a:ext cx="11085534" cy="5491704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16" name="Title 1048615"/>
          <p:cNvSpPr>
            <a:spLocks noGrp="1"/>
          </p:cNvSpPr>
          <p:nvPr>
            <p:ph type="title"/>
          </p:nvPr>
        </p:nvSpPr>
        <p:spPr>
          <a:xfrm>
            <a:off x="1219200" y="365126"/>
            <a:ext cx="10134600" cy="5367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000080"/>
                </a:solidFill>
              </a:rPr>
              <a:t>LIVE EXAMPLES.....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1048617" name="Content Placeholder 1048616"/>
          <p:cNvSpPr>
            <a:spLocks noGrp="1"/>
          </p:cNvSpPr>
          <p:nvPr>
            <p:ph idx="1"/>
          </p:nvPr>
        </p:nvSpPr>
        <p:spPr>
          <a:xfrm>
            <a:off x="688932" y="1293175"/>
            <a:ext cx="10772383" cy="505643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Dotted </a:t>
            </a:r>
            <a:r>
              <a:rPr lang="en-US" dirty="0">
                <a:solidFill>
                  <a:srgbClr val="C00000"/>
                </a:solidFill>
              </a:rPr>
              <a:t>line shows the perimeter of the containment zone for COVID-19.</a:t>
            </a:r>
            <a:r>
              <a:rPr lang="en-US" sz="2000" dirty="0"/>
              <a:t> </a:t>
            </a:r>
            <a:endParaRPr lang="en-IN" sz="2000" dirty="0"/>
          </a:p>
        </p:txBody>
      </p:sp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89139" y="1966586"/>
            <a:ext cx="10609545" cy="42588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32800" y="6519446"/>
            <a:ext cx="345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6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8620" y="901874"/>
            <a:ext cx="11085534" cy="5491704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18" name="Title 1048617"/>
          <p:cNvSpPr>
            <a:spLocks noGrp="1"/>
          </p:cNvSpPr>
          <p:nvPr>
            <p:ph type="title"/>
          </p:nvPr>
        </p:nvSpPr>
        <p:spPr>
          <a:xfrm>
            <a:off x="2430048" y="302495"/>
            <a:ext cx="6776581" cy="712113"/>
          </a:xfrm>
        </p:spPr>
        <p:txBody>
          <a:bodyPr/>
          <a:lstStyle/>
          <a:p>
            <a:pPr algn="ctr"/>
            <a:r>
              <a:rPr lang="en-US" sz="3900" b="1" dirty="0">
                <a:solidFill>
                  <a:srgbClr val="000080"/>
                </a:solidFill>
              </a:rPr>
              <a:t>OTHER EXAMPLES...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1048619" name="Content Placeholder 1048618"/>
          <p:cNvSpPr>
            <a:spLocks noGrp="1"/>
          </p:cNvSpPr>
          <p:nvPr>
            <p:ph idx="1"/>
          </p:nvPr>
        </p:nvSpPr>
        <p:spPr>
          <a:xfrm>
            <a:off x="926926" y="1416376"/>
            <a:ext cx="10412879" cy="462116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Similarly, </a:t>
            </a:r>
            <a:r>
              <a:rPr lang="en-US" sz="2400" b="1" dirty="0">
                <a:solidFill>
                  <a:srgbClr val="800000"/>
                </a:solidFill>
              </a:rPr>
              <a:t>here also we can see the dotted line enclosure or the perimeter of the containment </a:t>
            </a:r>
            <a:r>
              <a:rPr lang="en-US" sz="2400" b="1" dirty="0" smtClean="0">
                <a:solidFill>
                  <a:srgbClr val="800000"/>
                </a:solidFill>
              </a:rPr>
              <a:t>zone.</a:t>
            </a:r>
            <a:endParaRPr lang="en-IN" sz="2400" b="1" dirty="0">
              <a:solidFill>
                <a:srgbClr val="800000"/>
              </a:solidFill>
            </a:endParaRPr>
          </a:p>
        </p:txBody>
      </p:sp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02290" y="2091848"/>
            <a:ext cx="10095977" cy="38079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8515" y="889347"/>
            <a:ext cx="11110587" cy="5504231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21" name="object 2"/>
          <p:cNvSpPr txBox="1">
            <a:spLocks noGrp="1"/>
          </p:cNvSpPr>
          <p:nvPr>
            <p:ph type="title"/>
          </p:nvPr>
        </p:nvSpPr>
        <p:spPr>
          <a:xfrm>
            <a:off x="1540701" y="1033689"/>
            <a:ext cx="965756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  <a:tabLst>
                <a:tab pos="1193800" algn="l"/>
                <a:tab pos="1627505" algn="l"/>
                <a:tab pos="2717800" algn="l"/>
                <a:tab pos="4614545" algn="l"/>
                <a:tab pos="4802505" algn="l"/>
                <a:tab pos="5983605" algn="l"/>
              </a:tabLst>
            </a:pPr>
            <a:r>
              <a:rPr lang="en-US" sz="2400" b="1" spc="-5" dirty="0" smtClean="0">
                <a:solidFill>
                  <a:srgbClr val="C00000"/>
                </a:solidFill>
              </a:rPr>
              <a:t>Y</a:t>
            </a:r>
            <a:r>
              <a:rPr sz="2400" b="1" spc="-5" dirty="0" smtClean="0">
                <a:solidFill>
                  <a:srgbClr val="C00000"/>
                </a:solidFill>
              </a:rPr>
              <a:t>our </a:t>
            </a:r>
            <a:r>
              <a:rPr sz="2400" b="1" dirty="0">
                <a:solidFill>
                  <a:srgbClr val="C00000"/>
                </a:solidFill>
              </a:rPr>
              <a:t>family </a:t>
            </a:r>
            <a:r>
              <a:rPr lang="en-US" sz="2400" b="1" dirty="0" smtClean="0">
                <a:solidFill>
                  <a:srgbClr val="C00000"/>
                </a:solidFill>
              </a:rPr>
              <a:t> wants to </a:t>
            </a:r>
            <a:r>
              <a:rPr sz="2400" b="1" spc="-5" dirty="0" smtClean="0">
                <a:solidFill>
                  <a:srgbClr val="C00000"/>
                </a:solidFill>
              </a:rPr>
              <a:t>put </a:t>
            </a:r>
            <a:r>
              <a:rPr sz="2400" b="1" dirty="0">
                <a:solidFill>
                  <a:srgbClr val="C00000"/>
                </a:solidFill>
              </a:rPr>
              <a:t>up 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sz="2400" b="1" dirty="0" smtClean="0">
                <a:solidFill>
                  <a:srgbClr val="C00000"/>
                </a:solidFill>
              </a:rPr>
              <a:t>a  new</a:t>
            </a:r>
            <a:r>
              <a:rPr lang="en-US" sz="2400" b="1" dirty="0" smtClean="0">
                <a:solidFill>
                  <a:srgbClr val="C00000"/>
                </a:solidFill>
              </a:rPr>
              <a:t>  </a:t>
            </a:r>
            <a:r>
              <a:rPr sz="2400" b="1" dirty="0" smtClean="0">
                <a:solidFill>
                  <a:srgbClr val="C00000"/>
                </a:solidFill>
              </a:rPr>
              <a:t>fence</a:t>
            </a:r>
            <a:r>
              <a:rPr lang="en-US" sz="2400" b="1" dirty="0" smtClean="0">
                <a:solidFill>
                  <a:srgbClr val="C00000"/>
                </a:solidFill>
              </a:rPr>
              <a:t>  </a:t>
            </a:r>
            <a:r>
              <a:rPr sz="2400" b="1" spc="-5" dirty="0" smtClean="0">
                <a:solidFill>
                  <a:srgbClr val="C00000"/>
                </a:solidFill>
              </a:rPr>
              <a:t>around</a:t>
            </a:r>
            <a:r>
              <a:rPr lang="en-US" sz="2400" b="1" spc="-5" dirty="0" smtClean="0">
                <a:solidFill>
                  <a:srgbClr val="C00000"/>
                </a:solidFill>
              </a:rPr>
              <a:t>  </a:t>
            </a:r>
            <a:r>
              <a:rPr sz="2400" b="1" spc="-5" dirty="0" smtClean="0">
                <a:solidFill>
                  <a:srgbClr val="C00000"/>
                </a:solidFill>
              </a:rPr>
              <a:t>your</a:t>
            </a:r>
            <a:r>
              <a:rPr sz="2400" b="1" spc="-85" dirty="0" smtClean="0">
                <a:solidFill>
                  <a:srgbClr val="C00000"/>
                </a:solidFill>
              </a:rPr>
              <a:t> </a:t>
            </a:r>
            <a:r>
              <a:rPr sz="2400" b="1" dirty="0" smtClean="0">
                <a:solidFill>
                  <a:srgbClr val="C00000"/>
                </a:solidFill>
              </a:rPr>
              <a:t>home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  <a:r>
              <a:rPr sz="2400" b="1" dirty="0" smtClean="0">
                <a:solidFill>
                  <a:srgbClr val="C00000"/>
                </a:solidFill>
              </a:rPr>
              <a:t>  </a:t>
            </a:r>
            <a:r>
              <a:rPr lang="en-US" sz="2400" b="1" dirty="0">
                <a:solidFill>
                  <a:srgbClr val="C00000"/>
                </a:solidFill>
              </a:rPr>
              <a:t>H</a:t>
            </a:r>
            <a:r>
              <a:rPr sz="2400" b="1" dirty="0" smtClean="0">
                <a:solidFill>
                  <a:srgbClr val="C00000"/>
                </a:solidFill>
              </a:rPr>
              <a:t>ow</a:t>
            </a:r>
            <a:r>
              <a:rPr lang="en-US" sz="2400" b="1" dirty="0" smtClean="0">
                <a:solidFill>
                  <a:srgbClr val="C00000"/>
                </a:solidFill>
              </a:rPr>
              <a:t>  </a:t>
            </a:r>
            <a:r>
              <a:rPr sz="2400" b="1" dirty="0" smtClean="0">
                <a:solidFill>
                  <a:srgbClr val="C00000"/>
                </a:solidFill>
              </a:rPr>
              <a:t>will</a:t>
            </a:r>
            <a:r>
              <a:rPr sz="2400" b="1" spc="15" dirty="0" smtClean="0">
                <a:solidFill>
                  <a:srgbClr val="C00000"/>
                </a:solidFill>
              </a:rPr>
              <a:t> </a:t>
            </a:r>
            <a:r>
              <a:rPr sz="2400" b="1" spc="-5" dirty="0" smtClean="0">
                <a:solidFill>
                  <a:srgbClr val="C00000"/>
                </a:solidFill>
              </a:rPr>
              <a:t>they</a:t>
            </a:r>
            <a:r>
              <a:rPr sz="2400" b="1" spc="10" dirty="0" smtClean="0">
                <a:solidFill>
                  <a:srgbClr val="C00000"/>
                </a:solidFill>
              </a:rPr>
              <a:t> </a:t>
            </a:r>
            <a:r>
              <a:rPr sz="2400" b="1" dirty="0" smtClean="0">
                <a:solidFill>
                  <a:srgbClr val="C00000"/>
                </a:solidFill>
              </a:rPr>
              <a:t>know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sz="2400" b="1" dirty="0" smtClean="0">
                <a:solidFill>
                  <a:srgbClr val="C00000"/>
                </a:solidFill>
              </a:rPr>
              <a:t>how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sz="2400" b="1" dirty="0" smtClean="0">
                <a:solidFill>
                  <a:srgbClr val="C00000"/>
                </a:solidFill>
              </a:rPr>
              <a:t>much fencing </a:t>
            </a:r>
            <a:r>
              <a:rPr sz="2400" b="1" spc="-5" dirty="0">
                <a:solidFill>
                  <a:srgbClr val="C00000"/>
                </a:solidFill>
              </a:rPr>
              <a:t>they</a:t>
            </a:r>
            <a:r>
              <a:rPr sz="2400" b="1" spc="-10" dirty="0">
                <a:solidFill>
                  <a:srgbClr val="C00000"/>
                </a:solidFill>
              </a:rPr>
              <a:t> </a:t>
            </a:r>
            <a:r>
              <a:rPr sz="2400" b="1" spc="-5" dirty="0">
                <a:solidFill>
                  <a:srgbClr val="C00000"/>
                </a:solidFill>
              </a:rPr>
              <a:t>need?</a:t>
            </a:r>
          </a:p>
        </p:txBody>
      </p:sp>
      <p:sp>
        <p:nvSpPr>
          <p:cNvPr id="1048622" name="object 3"/>
          <p:cNvSpPr/>
          <p:nvPr/>
        </p:nvSpPr>
        <p:spPr>
          <a:xfrm>
            <a:off x="1503123" y="1916482"/>
            <a:ext cx="9131475" cy="37692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812800" y="5685692"/>
            <a:ext cx="1087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FROM THE ABOVE  ACTIVITY WE CONCLUDE THAT PERIMETER IS THE LENGTH OF THE BOUNDARY OF A CLOSED FIGURE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2503118" y="257569"/>
            <a:ext cx="6903929" cy="936154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 indent="-635" algn="ctr">
              <a:lnSpc>
                <a:spcPct val="100000"/>
              </a:lnSpc>
              <a:spcBef>
                <a:spcPts val="100"/>
              </a:spcBef>
              <a:tabLst>
                <a:tab pos="1193800" algn="l"/>
                <a:tab pos="1627505" algn="l"/>
                <a:tab pos="2717800" algn="l"/>
                <a:tab pos="4614545" algn="l"/>
                <a:tab pos="4802505" algn="l"/>
                <a:tab pos="5983605" algn="l"/>
              </a:tabLst>
            </a:pPr>
            <a:r>
              <a:rPr lang="en-US" sz="3600" b="1" spc="-5" dirty="0" smtClean="0">
                <a:solidFill>
                  <a:srgbClr val="C00000"/>
                </a:solidFill>
              </a:rPr>
              <a:t>INTRODUCTION</a:t>
            </a:r>
            <a:r>
              <a:rPr lang="en-US" sz="3200" b="1" spc="-5" dirty="0" smtClean="0">
                <a:solidFill>
                  <a:srgbClr val="C00000"/>
                </a:solidFill>
              </a:rPr>
              <a:t/>
            </a:r>
            <a:br>
              <a:rPr lang="en-US" sz="3200" b="1" spc="-5" dirty="0" smtClean="0">
                <a:solidFill>
                  <a:srgbClr val="C00000"/>
                </a:solidFill>
              </a:rPr>
            </a:br>
            <a:endParaRPr lang="en-US" sz="2400" b="1" spc="-5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8620" y="901874"/>
            <a:ext cx="11085534" cy="5491704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24" name="Title 1048623"/>
          <p:cNvSpPr>
            <a:spLocks noGrp="1"/>
          </p:cNvSpPr>
          <p:nvPr>
            <p:ph type="title"/>
          </p:nvPr>
        </p:nvSpPr>
        <p:spPr>
          <a:xfrm>
            <a:off x="2617940" y="457200"/>
            <a:ext cx="6951945" cy="4572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PERIMETER OF </a:t>
            </a:r>
            <a:r>
              <a:rPr lang="en-US" sz="3200" b="1" dirty="0" smtClean="0">
                <a:solidFill>
                  <a:srgbClr val="FF0000"/>
                </a:solidFill>
              </a:rPr>
              <a:t> A  TRIANGLE</a:t>
            </a:r>
            <a:endParaRPr lang="en-IN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kn1\Downloads\WhatsApp Image 2020-05-02 at 13.23.45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76614" y="1348154"/>
            <a:ext cx="5217786" cy="4701917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97600" y="1377863"/>
            <a:ext cx="5050773" cy="488410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Let us draw any triangle </a:t>
            </a:r>
            <a:r>
              <a:rPr lang="en-US" sz="3200" dirty="0" err="1" smtClean="0">
                <a:solidFill>
                  <a:srgbClr val="C00000"/>
                </a:solidFill>
              </a:rPr>
              <a:t>ABC.The</a:t>
            </a:r>
            <a:r>
              <a:rPr lang="en-US" sz="3200" dirty="0" smtClean="0">
                <a:solidFill>
                  <a:srgbClr val="C00000"/>
                </a:solidFill>
              </a:rPr>
              <a:t> perimeter can be found out by taking the sum of the length of all the three sides.</a:t>
            </a:r>
          </a:p>
          <a:p>
            <a:pPr marL="0" indent="0">
              <a:buNone/>
            </a:pP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en-US" sz="3200" dirty="0" smtClean="0">
                <a:solidFill>
                  <a:srgbClr val="C00000"/>
                </a:solidFill>
              </a:rPr>
              <a:t>Perimeter(P) = AB+BC+CA</a:t>
            </a:r>
          </a:p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               P  = a + b + c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4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26093" y="901874"/>
            <a:ext cx="11098061" cy="5461348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26" name="Title 1048625"/>
          <p:cNvSpPr>
            <a:spLocks noGrp="1"/>
          </p:cNvSpPr>
          <p:nvPr>
            <p:ph type="title"/>
          </p:nvPr>
        </p:nvSpPr>
        <p:spPr>
          <a:xfrm>
            <a:off x="2329841" y="281836"/>
            <a:ext cx="7653404" cy="84124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PERIMETER OF A RECTANGLE....</a:t>
            </a:r>
            <a:r>
              <a:rPr lang="en-US" sz="3600" dirty="0"/>
              <a:t> </a:t>
            </a:r>
            <a:endParaRPr lang="en-IN" sz="3600" dirty="0"/>
          </a:p>
        </p:txBody>
      </p:sp>
      <p:sp>
        <p:nvSpPr>
          <p:cNvPr id="1048627" name="Content Placeholder 1048626"/>
          <p:cNvSpPr>
            <a:spLocks noGrp="1"/>
          </p:cNvSpPr>
          <p:nvPr>
            <p:ph sz="half" idx="1"/>
          </p:nvPr>
        </p:nvSpPr>
        <p:spPr>
          <a:xfrm>
            <a:off x="713984" y="1600200"/>
            <a:ext cx="5280416" cy="423692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000" b="1" dirty="0" smtClean="0">
                <a:solidFill>
                  <a:srgbClr val="002060"/>
                </a:solidFill>
              </a:rPr>
              <a:t> A  RECTANGLE  IS A CLOSED FIGURE HAVING FOUR SIDES  WHOSE OPPOSITE SIDES ARE  OF EQUAL LENGTH.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buNone/>
              <a:tabLst>
                <a:tab pos="365125" algn="l"/>
                <a:tab pos="1909445" algn="l"/>
                <a:tab pos="2278380" algn="l"/>
                <a:tab pos="2604770" algn="l"/>
                <a:tab pos="3431540" algn="l"/>
                <a:tab pos="4074160" algn="l"/>
                <a:tab pos="4399280" algn="l"/>
                <a:tab pos="5255260" algn="l"/>
                <a:tab pos="6468745" algn="l"/>
                <a:tab pos="7252334" algn="l"/>
              </a:tabLst>
            </a:pP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•  A rectangle is a figure of 4 sides 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buNone/>
              <a:tabLst>
                <a:tab pos="365125" algn="l"/>
                <a:tab pos="1909445" algn="l"/>
                <a:tab pos="2278380" algn="l"/>
                <a:tab pos="2604770" algn="l"/>
                <a:tab pos="3431540" algn="l"/>
                <a:tab pos="4074160" algn="l"/>
                <a:tab pos="4399280" algn="l"/>
                <a:tab pos="5255260" algn="l"/>
                <a:tab pos="6468745" algn="l"/>
                <a:tab pos="7252334" algn="l"/>
              </a:tabLst>
            </a:pPr>
            <a:r>
              <a:rPr lang="en-US" sz="2400" dirty="0" smtClean="0">
                <a:solidFill>
                  <a:srgbClr val="002060"/>
                </a:solidFill>
              </a:rPr>
              <a:t>      whose opposite  sides are equal.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buNone/>
              <a:tabLst>
                <a:tab pos="365125" algn="l"/>
                <a:tab pos="1909445" algn="l"/>
                <a:tab pos="2278380" algn="l"/>
                <a:tab pos="2604770" algn="l"/>
                <a:tab pos="3431540" algn="l"/>
                <a:tab pos="4074160" algn="l"/>
                <a:tab pos="4399280" algn="l"/>
                <a:tab pos="5255260" algn="l"/>
                <a:tab pos="6468745" algn="l"/>
                <a:tab pos="7252334" algn="l"/>
              </a:tabLst>
            </a:pPr>
            <a:r>
              <a:rPr lang="en-US" sz="2400" dirty="0" smtClean="0"/>
              <a:t> • </a:t>
            </a:r>
            <a:r>
              <a:rPr lang="en-US" sz="2400" dirty="0" smtClean="0">
                <a:solidFill>
                  <a:srgbClr val="FF0000"/>
                </a:solidFill>
              </a:rPr>
              <a:t> The perimeter can be found out by              adding all the four sides together.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buNone/>
              <a:tabLst>
                <a:tab pos="365125" algn="l"/>
                <a:tab pos="1909445" algn="l"/>
                <a:tab pos="2278380" algn="l"/>
                <a:tab pos="2604770" algn="l"/>
                <a:tab pos="3431540" algn="l"/>
                <a:tab pos="4074160" algn="l"/>
                <a:tab pos="4399280" algn="l"/>
                <a:tab pos="5255260" algn="l"/>
                <a:tab pos="6468745" algn="l"/>
                <a:tab pos="7252334" algn="l"/>
              </a:tabLst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•  It can also be found by adding twice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buNone/>
              <a:tabLst>
                <a:tab pos="365125" algn="l"/>
                <a:tab pos="1909445" algn="l"/>
                <a:tab pos="2278380" algn="l"/>
                <a:tab pos="2604770" algn="l"/>
                <a:tab pos="3431540" algn="l"/>
                <a:tab pos="4074160" algn="l"/>
                <a:tab pos="4399280" algn="l"/>
                <a:tab pos="5255260" algn="l"/>
                <a:tab pos="6468745" algn="l"/>
                <a:tab pos="7252334" algn="l"/>
              </a:tabLst>
            </a:pPr>
            <a:r>
              <a:rPr lang="en-US" sz="2400" dirty="0" smtClean="0">
                <a:solidFill>
                  <a:srgbClr val="002060"/>
                </a:solidFill>
              </a:rPr>
              <a:t>     the width together with twice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buNone/>
              <a:tabLst>
                <a:tab pos="365125" algn="l"/>
                <a:tab pos="1909445" algn="l"/>
                <a:tab pos="2278380" algn="l"/>
                <a:tab pos="2604770" algn="l"/>
                <a:tab pos="3431540" algn="l"/>
                <a:tab pos="4074160" algn="l"/>
                <a:tab pos="4399280" algn="l"/>
                <a:tab pos="5255260" algn="l"/>
                <a:tab pos="6468745" algn="l"/>
                <a:tab pos="7252334" algn="l"/>
              </a:tabLst>
            </a:pPr>
            <a:r>
              <a:rPr lang="en-US" sz="2400" dirty="0" smtClean="0">
                <a:solidFill>
                  <a:srgbClr val="002060"/>
                </a:solidFill>
              </a:rPr>
              <a:t>     the  length.</a:t>
            </a:r>
            <a:r>
              <a:rPr lang="en-US" sz="2400" dirty="0" smtClean="0">
                <a:solidFill>
                  <a:srgbClr val="FFFF00"/>
                </a:solidFill>
              </a:rPr>
              <a:t>..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buNone/>
              <a:tabLst>
                <a:tab pos="365125" algn="l"/>
                <a:tab pos="1909445" algn="l"/>
                <a:tab pos="2278380" algn="l"/>
                <a:tab pos="2604770" algn="l"/>
                <a:tab pos="3431540" algn="l"/>
                <a:tab pos="4074160" algn="l"/>
                <a:tab pos="4399280" algn="l"/>
                <a:tab pos="5255260" algn="l"/>
                <a:tab pos="6468745" algn="l"/>
                <a:tab pos="7252334" algn="l"/>
              </a:tabLst>
            </a:pPr>
            <a:r>
              <a:rPr lang="en-US" sz="2400" dirty="0" smtClean="0"/>
              <a:t> •</a:t>
            </a:r>
            <a:r>
              <a:rPr lang="en-US" sz="2400" dirty="0" smtClean="0">
                <a:solidFill>
                  <a:srgbClr val="FF0000"/>
                </a:solidFill>
              </a:rPr>
              <a:t> So, the formula for the perimeter of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buNone/>
              <a:tabLst>
                <a:tab pos="365125" algn="l"/>
                <a:tab pos="1909445" algn="l"/>
                <a:tab pos="2278380" algn="l"/>
                <a:tab pos="2604770" algn="l"/>
                <a:tab pos="3431540" algn="l"/>
                <a:tab pos="4074160" algn="l"/>
                <a:tab pos="4399280" algn="l"/>
                <a:tab pos="5255260" algn="l"/>
                <a:tab pos="6468745" algn="l"/>
                <a:tab pos="7252334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      a rectangle is P = 2a + 2b.</a:t>
            </a:r>
            <a:endParaRPr lang="en-US" sz="24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en-IN" sz="2000" b="1" dirty="0">
              <a:solidFill>
                <a:srgbClr val="00206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419969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Perimeter of a rectangle</a:t>
            </a:r>
            <a:endParaRPr lang="en-US" dirty="0"/>
          </a:p>
        </p:txBody>
      </p:sp>
      <p:pic>
        <p:nvPicPr>
          <p:cNvPr id="2097162" name="Picture 209716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137753" y="2029216"/>
            <a:ext cx="5386191" cy="3807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486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1130</TotalTime>
  <Words>999</Words>
  <Application>Microsoft Office PowerPoint</Application>
  <PresentationFormat>Custom</PresentationFormat>
  <Paragraphs>160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 </vt:lpstr>
      <vt:lpstr>LEARNING OBJECTIVES</vt:lpstr>
      <vt:lpstr>LIVE EXAMPLES..... </vt:lpstr>
      <vt:lpstr>OTHER EXAMPLES... </vt:lpstr>
      <vt:lpstr>Your family  wants to put up  a  new  fence  around  your home.  How  will they know how much fencing they need?</vt:lpstr>
      <vt:lpstr>PERIMETER OF  A  TRIANGLE</vt:lpstr>
      <vt:lpstr>PERIMETER OF A RECTANGLE.... </vt:lpstr>
      <vt:lpstr>Worksheet-1(Assignment)</vt:lpstr>
      <vt:lpstr>Worksheet - 2(Assignment)</vt:lpstr>
      <vt:lpstr>Perimeter of  a square... </vt:lpstr>
      <vt:lpstr>Worksheet -3(Assignment)</vt:lpstr>
      <vt:lpstr>Perimeter    of  a  Square…</vt:lpstr>
      <vt:lpstr>    Relationship between circumference and diameter…</vt:lpstr>
      <vt:lpstr>Relationship between circumference and   diameter…</vt:lpstr>
      <vt:lpstr>Formula of circumference of a circle </vt:lpstr>
      <vt:lpstr>Find the Circumference of a circle whose radius is 3.5cm.</vt:lpstr>
      <vt:lpstr>PERIMETER OF SEMI-CIRCLES</vt:lpstr>
      <vt:lpstr>Worksheet- 5 (Assignment)</vt:lpstr>
      <vt:lpstr>PowerPoint Presentation</vt:lpstr>
      <vt:lpstr>VIDEO LINK OF PERIMETER</vt:lpstr>
      <vt:lpstr>LEARNING  OUTCOMES</vt:lpstr>
      <vt:lpstr>WORK SHEET-6 (ASSIGNMENT)</vt:lpstr>
      <vt:lpstr>WORK SHEET-6 (ASSIGNMENT)…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Teacher</cp:lastModifiedBy>
  <cp:revision>242</cp:revision>
  <cp:lastPrinted>2019-08-12T06:05:42Z</cp:lastPrinted>
  <dcterms:created xsi:type="dcterms:W3CDTF">2019-08-06T09:37:04Z</dcterms:created>
  <dcterms:modified xsi:type="dcterms:W3CDTF">2020-05-06T16:44:27Z</dcterms:modified>
</cp:coreProperties>
</file>