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3" r:id="rId15"/>
    <p:sldId id="269" r:id="rId16"/>
    <p:sldId id="270" r:id="rId17"/>
    <p:sldId id="271" r:id="rId18"/>
    <p:sldId id="272" r:id="rId19"/>
    <p:sldId id="273" r:id="rId20"/>
    <p:sldId id="275" r:id="rId21"/>
    <p:sldId id="274" r:id="rId22"/>
    <p:sldId id="276" r:id="rId23"/>
    <p:sldId id="277" r:id="rId24"/>
    <p:sldId id="279" r:id="rId25"/>
    <p:sldId id="282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561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94" autoAdjust="0"/>
    <p:restoredTop sz="94660"/>
  </p:normalViewPr>
  <p:slideViewPr>
    <p:cSldViewPr>
      <p:cViewPr varScale="1">
        <p:scale>
          <a:sx n="64" d="100"/>
          <a:sy n="64" d="100"/>
        </p:scale>
        <p:origin x="-6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F10F7-CDC3-432F-99EF-8DC5A8DE2594}" type="datetimeFigureOut">
              <a:rPr lang="en-US" smtClean="0"/>
              <a:pPr/>
              <a:t>5/6/2020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3BA6A-8EB9-47C9-B0CC-376E55B2770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B327F-7162-43BF-B5AA-F3CD457534D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EEC310-9913-4504-A0B3-0C06059CC74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DD669A-3BBD-42BA-8C4D-B2E7ABA10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EEC310-9913-4504-A0B3-0C06059CC74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DD669A-3BBD-42BA-8C4D-B2E7ABA10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EEC310-9913-4504-A0B3-0C06059CC74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DD669A-3BBD-42BA-8C4D-B2E7ABA10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EEC310-9913-4504-A0B3-0C06059CC74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DD669A-3BBD-42BA-8C4D-B2E7ABA10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EEC310-9913-4504-A0B3-0C06059CC74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DD669A-3BBD-42BA-8C4D-B2E7ABA10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EEC310-9913-4504-A0B3-0C06059CC74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DD669A-3BBD-42BA-8C4D-B2E7ABA10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EEC310-9913-4504-A0B3-0C06059CC74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DD669A-3BBD-42BA-8C4D-B2E7ABA10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EEC310-9913-4504-A0B3-0C06059CC74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DD669A-3BBD-42BA-8C4D-B2E7ABA10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EEC310-9913-4504-A0B3-0C06059CC74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DD669A-3BBD-42BA-8C4D-B2E7ABA10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EEC310-9913-4504-A0B3-0C06059CC74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DD669A-3BBD-42BA-8C4D-B2E7ABA10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EEC310-9913-4504-A0B3-0C06059CC74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DD669A-3BBD-42BA-8C4D-B2E7ABA10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6800" cy="91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9" name="Straight Connector 8"/>
          <p:cNvCxnSpPr/>
          <p:nvPr userDrawn="1"/>
        </p:nvCxnSpPr>
        <p:spPr>
          <a:xfrm>
            <a:off x="914400" y="228600"/>
            <a:ext cx="792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228600" y="6858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228600" y="6629400"/>
            <a:ext cx="701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19" idx="3"/>
          </p:cNvCxnSpPr>
          <p:nvPr userDrawn="1"/>
        </p:nvCxnSpPr>
        <p:spPr>
          <a:xfrm>
            <a:off x="8839200" y="228600"/>
            <a:ext cx="76200" cy="63568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 userDrawn="1"/>
        </p:nvSpPr>
        <p:spPr>
          <a:xfrm>
            <a:off x="6781800" y="6400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</a:t>
            </a:r>
            <a:r>
              <a:rPr lang="en-US" sz="1600" dirty="0"/>
              <a:t>Work is Worship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VID-20200430-WA0016.mp4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Unit%2012(Exemplar%20Heron's%20Formula).pdf" TargetMode="External"/><Relationship Id="rId2" Type="http://schemas.openxmlformats.org/officeDocument/2006/relationships/hyperlink" Target="Herons%20Formula(ncert).pdf" TargetMode="Externa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4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5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44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5" Type="http://schemas.openxmlformats.org/officeDocument/2006/relationships/image" Target="../media/image4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399"/>
            <a:ext cx="9144000" cy="1676401"/>
          </a:xfrm>
          <a:solidFill>
            <a:srgbClr val="D15611"/>
          </a:solidFill>
        </p:spPr>
        <p:txBody>
          <a:bodyPr/>
          <a:lstStyle/>
          <a:p>
            <a:r>
              <a:rPr lang="en-US" b="1" dirty="0" smtClean="0"/>
              <a:t>STD </a:t>
            </a:r>
            <a:r>
              <a:rPr lang="en-US" b="1" dirty="0" smtClean="0"/>
              <a:t>– IX</a:t>
            </a:r>
            <a:br>
              <a:rPr lang="en-US" b="1" dirty="0" smtClean="0"/>
            </a:br>
            <a:r>
              <a:rPr lang="en-US" b="1" dirty="0" smtClean="0"/>
              <a:t> MATHEMATICS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819400"/>
          </a:xfrm>
        </p:spPr>
        <p:txBody>
          <a:bodyPr/>
          <a:lstStyle/>
          <a:p>
            <a:r>
              <a:rPr lang="en-US" sz="4400" dirty="0" smtClean="0">
                <a:solidFill>
                  <a:schemeClr val="tx1"/>
                </a:solidFill>
              </a:rPr>
              <a:t>TOPIC- HERON’S FORMULA</a:t>
            </a:r>
            <a:endParaRPr lang="en-US" sz="44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What is Herons Formula  ?</a:t>
            </a:r>
            <a:endParaRPr lang="en-IN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400" b="1" dirty="0"/>
              <a:t>The famous formula  derived by Heron for the area of a scalene triangle when height is not given is Heron’s formula .</a:t>
            </a:r>
            <a:endParaRPr lang="en-IN" sz="4400" b="1" dirty="0"/>
          </a:p>
          <a:p>
            <a:pPr algn="ctr"/>
            <a:endParaRPr lang="en-IN" sz="4400" dirty="0"/>
          </a:p>
        </p:txBody>
      </p:sp>
      <p:sp>
        <p:nvSpPr>
          <p:cNvPr id="4" name="Isosceles Triangle 3"/>
          <p:cNvSpPr/>
          <p:nvPr/>
        </p:nvSpPr>
        <p:spPr>
          <a:xfrm rot="14477161">
            <a:off x="160007" y="4989527"/>
            <a:ext cx="2286000" cy="1371600"/>
          </a:xfrm>
          <a:prstGeom prst="triangle">
            <a:avLst>
              <a:gd name="adj" fmla="val 53226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ABOUT HERON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143000"/>
            <a:ext cx="8077200" cy="5316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rgfh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9250" t="28944" r="9814"/>
          <a:stretch>
            <a:fillRect/>
          </a:stretch>
        </p:blipFill>
        <p:spPr>
          <a:xfrm>
            <a:off x="2743200" y="1600200"/>
            <a:ext cx="3200400" cy="2350991"/>
          </a:xfrm>
        </p:spPr>
      </p:pic>
      <p:sp>
        <p:nvSpPr>
          <p:cNvPr id="5" name="Rectangle 4"/>
          <p:cNvSpPr/>
          <p:nvPr/>
        </p:nvSpPr>
        <p:spPr>
          <a:xfrm>
            <a:off x="609600" y="4495800"/>
            <a:ext cx="6858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a ,b , c are sides of the triangle .</a:t>
            </a:r>
            <a:br>
              <a:rPr lang="en-US" sz="3200" b="1" dirty="0"/>
            </a:br>
            <a:r>
              <a:rPr lang="en-US" sz="3200" b="1" dirty="0"/>
              <a:t>Perimeter of the triangle = a + b + c</a:t>
            </a:r>
            <a:br>
              <a:rPr lang="en-US" sz="3200" b="1" dirty="0"/>
            </a:br>
            <a:r>
              <a:rPr lang="en-US" sz="3200" b="1" dirty="0"/>
              <a:t>S is semi-perimeter .</a:t>
            </a:r>
            <a:endParaRPr lang="en-IN" sz="3200" dirty="0"/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u="sng" dirty="0">
                <a:solidFill>
                  <a:srgbClr val="FF0000"/>
                </a:solidFill>
              </a:rPr>
              <a:t>PROOF OF HERON’S </a:t>
            </a:r>
            <a:br>
              <a:rPr lang="en-US" sz="2800" u="sng" dirty="0">
                <a:solidFill>
                  <a:srgbClr val="FF0000"/>
                </a:solidFill>
              </a:rPr>
            </a:br>
            <a:r>
              <a:rPr lang="en-US" sz="2800" u="sng" dirty="0">
                <a:solidFill>
                  <a:srgbClr val="FF0000"/>
                </a:solidFill>
              </a:rPr>
              <a:t>FORMULA</a:t>
            </a:r>
            <a:endParaRPr lang="en-IN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b="1" dirty="0"/>
              <a:t>Semi-perimeter , s =                   =&gt; s-a =                    , s-b =                     , s-c =</a:t>
            </a:r>
          </a:p>
          <a:p>
            <a:r>
              <a:rPr lang="en-US" sz="1600" b="1" dirty="0"/>
              <a:t>In right            , we have </a:t>
            </a:r>
            <a:br>
              <a:rPr lang="en-US" sz="1600" b="1" dirty="0"/>
            </a:br>
            <a:r>
              <a:rPr lang="en-US" sz="1600" b="1" dirty="0"/>
              <a:t>(</a:t>
            </a:r>
            <a:r>
              <a:rPr lang="en-US" sz="1600" b="1" dirty="0" err="1"/>
              <a:t>i</a:t>
            </a:r>
            <a:r>
              <a:rPr lang="en-US" sz="1600" b="1" dirty="0"/>
              <a:t>) h</a:t>
            </a:r>
            <a:r>
              <a:rPr lang="en-US" sz="1600" b="1" baseline="30000" dirty="0"/>
              <a:t>2</a:t>
            </a:r>
            <a:r>
              <a:rPr lang="en-US" sz="1600" b="1" dirty="0"/>
              <a:t>= c</a:t>
            </a:r>
            <a:r>
              <a:rPr lang="en-US" sz="1600" b="1" baseline="30000" dirty="0"/>
              <a:t>2 </a:t>
            </a:r>
            <a:r>
              <a:rPr lang="en-US" sz="1600" b="1" dirty="0"/>
              <a:t>– x</a:t>
            </a:r>
            <a:r>
              <a:rPr lang="en-US" sz="1600" b="1" baseline="30000" dirty="0"/>
              <a:t>2                  </a:t>
            </a:r>
            <a:r>
              <a:rPr lang="en-US" sz="1600" b="1" dirty="0"/>
              <a:t>  (by Pythagoras theorem )</a:t>
            </a:r>
            <a:r>
              <a:rPr lang="en-US" sz="1600" b="1" baseline="30000" dirty="0"/>
              <a:t>    </a:t>
            </a:r>
          </a:p>
          <a:p>
            <a:pPr>
              <a:buSzPct val="63000"/>
              <a:buNone/>
            </a:pPr>
            <a:r>
              <a:rPr lang="en-US" sz="1600" b="1" baseline="30000" dirty="0"/>
              <a:t>In right triangle ADC , we have ,</a:t>
            </a:r>
          </a:p>
          <a:p>
            <a:pPr marL="400050" indent="-400050">
              <a:buSzPct val="63000"/>
              <a:buAutoNum type="romanLcParenBoth" startAt="2"/>
            </a:pPr>
            <a:r>
              <a:rPr lang="en-US" sz="1600" b="1" dirty="0"/>
              <a:t>h</a:t>
            </a:r>
            <a:r>
              <a:rPr lang="en-US" sz="1600" b="1" baseline="30000" dirty="0"/>
              <a:t>2</a:t>
            </a:r>
            <a:r>
              <a:rPr lang="en-US" sz="1600" b="1" dirty="0"/>
              <a:t> = b</a:t>
            </a:r>
            <a:r>
              <a:rPr lang="en-US" sz="1600" b="1" baseline="30000" dirty="0"/>
              <a:t>2</a:t>
            </a:r>
            <a:r>
              <a:rPr lang="en-US" sz="1600" b="1" dirty="0"/>
              <a:t> – (a-x)</a:t>
            </a:r>
            <a:r>
              <a:rPr lang="en-US" sz="1600" b="1" baseline="30000" dirty="0"/>
              <a:t>2</a:t>
            </a:r>
          </a:p>
          <a:p>
            <a:pPr marL="400050" indent="-400050">
              <a:buSzPct val="63000"/>
              <a:buNone/>
            </a:pPr>
            <a:r>
              <a:rPr lang="en-US" sz="1600" b="1" dirty="0"/>
              <a:t>From equations (I) and (ii) , we get </a:t>
            </a:r>
          </a:p>
          <a:p>
            <a:pPr marL="400050" indent="-400050">
              <a:buSzPct val="63000"/>
              <a:buNone/>
            </a:pPr>
            <a:r>
              <a:rPr lang="en-US" sz="1600" b="1" dirty="0"/>
              <a:t>c</a:t>
            </a:r>
            <a:r>
              <a:rPr lang="en-US" sz="1600" b="1" baseline="30000" dirty="0"/>
              <a:t>2 </a:t>
            </a:r>
            <a:r>
              <a:rPr lang="en-US" sz="1600" b="1" dirty="0"/>
              <a:t>– x</a:t>
            </a:r>
            <a:r>
              <a:rPr lang="en-US" sz="1600" b="1" baseline="30000" dirty="0"/>
              <a:t>2  </a:t>
            </a:r>
            <a:r>
              <a:rPr lang="en-US" sz="1600" b="1" dirty="0"/>
              <a:t>= b</a:t>
            </a:r>
            <a:r>
              <a:rPr lang="en-US" sz="1600" b="1" baseline="30000" dirty="0"/>
              <a:t>2</a:t>
            </a:r>
            <a:r>
              <a:rPr lang="en-US" sz="1600" b="1" dirty="0"/>
              <a:t> – (a-x)</a:t>
            </a:r>
            <a:r>
              <a:rPr lang="en-US" sz="1600" b="1" baseline="30000" dirty="0"/>
              <a:t>2</a:t>
            </a:r>
          </a:p>
          <a:p>
            <a:pPr marL="400050" indent="-400050">
              <a:buSzPct val="63000"/>
              <a:buNone/>
            </a:pPr>
            <a:r>
              <a:rPr lang="en-US" sz="1600" b="1" dirty="0"/>
              <a:t>on simplification,</a:t>
            </a:r>
          </a:p>
          <a:p>
            <a:pPr marL="400050" indent="-400050">
              <a:buSzPct val="63000"/>
              <a:buNone/>
            </a:pPr>
            <a:r>
              <a:rPr lang="en-US" sz="1600" b="1" dirty="0"/>
              <a:t>   x = </a:t>
            </a:r>
          </a:p>
          <a:p>
            <a:pPr>
              <a:buSzPct val="63000"/>
              <a:buNone/>
            </a:pPr>
            <a:r>
              <a:rPr lang="en-US" sz="1600" b="1" baseline="30000" dirty="0"/>
              <a:t>        </a:t>
            </a:r>
            <a:r>
              <a:rPr lang="en-US" sz="1600" b="1" dirty="0"/>
              <a:t>substituting the value of x in (I) , we get</a:t>
            </a:r>
          </a:p>
          <a:p>
            <a:pPr>
              <a:buSzPct val="63000"/>
              <a:buNone/>
            </a:pPr>
            <a:r>
              <a:rPr lang="en-US" sz="1600" b="1" baseline="30000" dirty="0"/>
              <a:t>                 </a:t>
            </a:r>
            <a:r>
              <a:rPr lang="en-US" sz="1600" b="1" dirty="0"/>
              <a:t>h</a:t>
            </a:r>
            <a:r>
              <a:rPr lang="en-US" sz="1600" b="1" baseline="30000" dirty="0"/>
              <a:t>2</a:t>
            </a:r>
            <a:r>
              <a:rPr lang="en-US" sz="1600" b="1" dirty="0"/>
              <a:t> = c</a:t>
            </a:r>
            <a:r>
              <a:rPr lang="en-US" sz="1600" b="1" baseline="30000" dirty="0"/>
              <a:t>2</a:t>
            </a:r>
            <a:r>
              <a:rPr lang="en-US" sz="1600" b="1" dirty="0"/>
              <a:t> -                              =&gt;  h =</a:t>
            </a:r>
          </a:p>
          <a:p>
            <a:pPr>
              <a:buSzPct val="63000"/>
              <a:buNone/>
            </a:pPr>
            <a:r>
              <a:rPr lang="en-US" sz="1600" b="1" dirty="0"/>
              <a:t>        . area of triangle ABC is </a:t>
            </a:r>
          </a:p>
          <a:p>
            <a:pPr>
              <a:buSzPct val="63000"/>
              <a:buNone/>
            </a:pPr>
            <a:r>
              <a:rPr lang="en-US" sz="1600" b="1" dirty="0"/>
              <a:t>                  =  ½ x a  x                                                =</a:t>
            </a:r>
          </a:p>
          <a:p>
            <a:pPr>
              <a:buSzPct val="63000"/>
              <a:buNone/>
            </a:pPr>
            <a:endParaRPr lang="en-US" sz="1600" b="1" dirty="0"/>
          </a:p>
          <a:p>
            <a:pPr>
              <a:buSzPct val="63000"/>
              <a:buNone/>
            </a:pPr>
            <a:r>
              <a:rPr lang="en-US" sz="1600" b="1" dirty="0"/>
              <a:t>                        on simplification, </a:t>
            </a:r>
          </a:p>
          <a:p>
            <a:pPr>
              <a:buSzPct val="63000"/>
              <a:buNone/>
            </a:pPr>
            <a:r>
              <a:rPr lang="en-US" sz="1600" b="1" baseline="30000" dirty="0"/>
              <a:t>                                 </a:t>
            </a:r>
            <a:r>
              <a:rPr lang="en-US" sz="1600" baseline="30000" dirty="0"/>
              <a:t>                                                                                                                             </a:t>
            </a:r>
            <a:r>
              <a:rPr lang="en-US" sz="1600" b="1" baseline="30000" dirty="0"/>
              <a:t>   </a:t>
            </a:r>
          </a:p>
          <a:p>
            <a:pPr>
              <a:buNone/>
            </a:pPr>
            <a:r>
              <a:rPr lang="en-US" b="1" dirty="0"/>
              <a:t>           </a:t>
            </a:r>
            <a:r>
              <a:rPr lang="en-US" sz="1600" b="1" dirty="0"/>
              <a:t>=</a:t>
            </a:r>
            <a:r>
              <a:rPr lang="en-US" b="1" dirty="0"/>
              <a:t>                                        </a:t>
            </a:r>
            <a:r>
              <a:rPr lang="en-US" sz="1600" b="1" dirty="0"/>
              <a:t>=</a:t>
            </a:r>
            <a:endParaRPr lang="en-US" sz="1600" b="1" baseline="30000" dirty="0"/>
          </a:p>
          <a:p>
            <a:pPr>
              <a:buNone/>
            </a:pPr>
            <a:r>
              <a:rPr lang="en-US" b="1" baseline="30000" dirty="0"/>
              <a:t>                                                                      </a:t>
            </a:r>
          </a:p>
          <a:p>
            <a:endParaRPr lang="en-IN" dirty="0"/>
          </a:p>
        </p:txBody>
      </p:sp>
      <p:sp>
        <p:nvSpPr>
          <p:cNvPr id="4" name="Isosceles Triangle 3"/>
          <p:cNvSpPr/>
          <p:nvPr/>
        </p:nvSpPr>
        <p:spPr>
          <a:xfrm>
            <a:off x="5638800" y="2590800"/>
            <a:ext cx="2819400" cy="1828800"/>
          </a:xfrm>
          <a:prstGeom prst="triangle">
            <a:avLst>
              <a:gd name="adj" fmla="val 3378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5" name="Straight Connector 4"/>
          <p:cNvCxnSpPr>
            <a:stCxn id="4" idx="0"/>
            <a:endCxn id="4" idx="3"/>
          </p:cNvCxnSpPr>
          <p:nvPr/>
        </p:nvCxnSpPr>
        <p:spPr>
          <a:xfrm>
            <a:off x="6591306" y="2590800"/>
            <a:ext cx="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705590" y="3505194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6248390" y="2438394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en-IN" dirty="0"/>
          </a:p>
        </p:txBody>
      </p:sp>
      <p:sp>
        <p:nvSpPr>
          <p:cNvPr id="8" name="TextBox 7"/>
          <p:cNvSpPr txBox="1"/>
          <p:nvPr/>
        </p:nvSpPr>
        <p:spPr>
          <a:xfrm>
            <a:off x="5334000" y="4267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8381990" y="4419594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5791190" y="3352794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endParaRPr lang="en-IN" dirty="0"/>
          </a:p>
        </p:txBody>
      </p:sp>
      <p:sp>
        <p:nvSpPr>
          <p:cNvPr id="11" name="TextBox 10"/>
          <p:cNvSpPr txBox="1"/>
          <p:nvPr/>
        </p:nvSpPr>
        <p:spPr>
          <a:xfrm>
            <a:off x="7543800" y="3048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en-IN" dirty="0"/>
          </a:p>
        </p:txBody>
      </p:sp>
      <p:sp>
        <p:nvSpPr>
          <p:cNvPr id="12" name="TextBox 11"/>
          <p:cNvSpPr txBox="1"/>
          <p:nvPr/>
        </p:nvSpPr>
        <p:spPr>
          <a:xfrm>
            <a:off x="6629390" y="4495794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en-IN" dirty="0"/>
          </a:p>
        </p:txBody>
      </p:sp>
      <p:sp>
        <p:nvSpPr>
          <p:cNvPr id="13" name="TextBox 12"/>
          <p:cNvSpPr txBox="1"/>
          <p:nvPr/>
        </p:nvSpPr>
        <p:spPr>
          <a:xfrm>
            <a:off x="5943600" y="43434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endParaRPr lang="en-IN" dirty="0"/>
          </a:p>
        </p:txBody>
      </p:sp>
      <p:sp>
        <p:nvSpPr>
          <p:cNvPr id="14" name="TextBox 13"/>
          <p:cNvSpPr txBox="1"/>
          <p:nvPr/>
        </p:nvSpPr>
        <p:spPr>
          <a:xfrm>
            <a:off x="7162800" y="4343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a-x</a:t>
            </a:r>
            <a:endParaRPr lang="en-IN" dirty="0"/>
          </a:p>
        </p:txBody>
      </p:sp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1600200"/>
            <a:ext cx="783121" cy="467840"/>
          </a:xfrm>
          <a:prstGeom prst="rect">
            <a:avLst/>
          </a:prstGeom>
          <a:noFill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1600200"/>
            <a:ext cx="714375" cy="438151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6400790" y="4419594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en-IN" dirty="0"/>
          </a:p>
        </p:txBody>
      </p:sp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6" y="4953000"/>
            <a:ext cx="1743075" cy="657225"/>
          </a:xfrm>
          <a:prstGeom prst="rect">
            <a:avLst/>
          </a:prstGeom>
          <a:noFill/>
        </p:spPr>
      </p:pic>
      <p:pic>
        <p:nvPicPr>
          <p:cNvPr id="19" name="Picture 2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953000"/>
            <a:ext cx="2162175" cy="657225"/>
          </a:xfrm>
          <a:prstGeom prst="rect">
            <a:avLst/>
          </a:prstGeom>
          <a:noFill/>
        </p:spPr>
      </p:pic>
      <p:pic>
        <p:nvPicPr>
          <p:cNvPr id="20" name="Picture 2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6" y="5943595"/>
            <a:ext cx="2924175" cy="555835"/>
          </a:xfrm>
          <a:prstGeom prst="rect">
            <a:avLst/>
          </a:prstGeom>
          <a:noFill/>
        </p:spPr>
      </p:pic>
      <p:pic>
        <p:nvPicPr>
          <p:cNvPr id="21" name="Picture 2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6324600"/>
            <a:ext cx="1727200" cy="272716"/>
          </a:xfrm>
          <a:prstGeom prst="rect">
            <a:avLst/>
          </a:prstGeom>
          <a:noFill/>
        </p:spPr>
      </p:pic>
      <p:pic>
        <p:nvPicPr>
          <p:cNvPr id="22" name="Picture 1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4343400"/>
            <a:ext cx="1219200" cy="466725"/>
          </a:xfrm>
          <a:prstGeom prst="rect">
            <a:avLst/>
          </a:prstGeom>
          <a:noFill/>
        </p:spPr>
      </p:pic>
      <p:pic>
        <p:nvPicPr>
          <p:cNvPr id="23" name="Picture 1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4343400"/>
            <a:ext cx="1362075" cy="513569"/>
          </a:xfrm>
          <a:prstGeom prst="rect">
            <a:avLst/>
          </a:prstGeom>
          <a:noFill/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1676400"/>
            <a:ext cx="590136" cy="361951"/>
          </a:xfrm>
          <a:prstGeom prst="rect">
            <a:avLst/>
          </a:prstGeom>
          <a:noFill/>
        </p:spPr>
      </p:pic>
      <p:pic>
        <p:nvPicPr>
          <p:cNvPr id="26" name="Picture 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1676400"/>
            <a:ext cx="561975" cy="342900"/>
          </a:xfrm>
          <a:prstGeom prst="rect">
            <a:avLst/>
          </a:prstGeom>
          <a:noFill/>
        </p:spPr>
      </p:pic>
      <p:pic>
        <p:nvPicPr>
          <p:cNvPr id="27" name="Picture 7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3810000"/>
            <a:ext cx="666750" cy="320301"/>
          </a:xfrm>
          <a:prstGeom prst="rect">
            <a:avLst/>
          </a:prstGeom>
          <a:noFill/>
        </p:spPr>
      </p:pic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1981200"/>
            <a:ext cx="381000" cy="1905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Impact" pitchFamily="34" charset="0"/>
              </a:rPr>
              <a:t>VIDEO-HERONS FORMULA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hlinkClick r:id="rId2" action="ppaction://hlinkfile"/>
              </a:rPr>
              <a:t>VID-20200430-WA0016.mp4</a:t>
            </a:r>
            <a:endParaRPr lang="en-IN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None/>
                </a:pPr>
                <a:r>
                  <a:rPr lang="en-US" sz="2000" b="1" dirty="0"/>
                  <a:t>Find the area of a triangle whose sides  are 8cm and 11cm and 13cm.       (2marks)</a:t>
                </a:r>
              </a:p>
              <a:p>
                <a:pPr>
                  <a:buNone/>
                </a:pPr>
                <a:r>
                  <a:rPr lang="en-US" sz="2000" u="sng" dirty="0"/>
                  <a:t/>
                </a:r>
                <a:r>
                  <a:rPr lang="en-US" sz="2000" u="sng" dirty="0">
                    <a:solidFill>
                      <a:srgbClr val="FF0000"/>
                    </a:solidFill>
                  </a:rPr>
                  <a:t>Sol.  </a:t>
                </a:r>
                <a:r>
                  <a:rPr lang="en-US" sz="2000" dirty="0">
                    <a:solidFill>
                      <a:srgbClr val="FF0000"/>
                    </a:solidFill>
                  </a:rPr>
                  <a:t/>
                </a:r>
                <a:r>
                  <a:rPr lang="en-US" sz="2000" dirty="0"/>
                  <a:t>Perimeter = 8+13+11=32cm</a:t>
                </a:r>
              </a:p>
              <a:p>
                <a:pPr>
                  <a:buNone/>
                </a:pPr>
                <a:r>
                  <a:rPr lang="en-US" sz="2000" dirty="0"/>
                  <a:t>  a = 8cm </a:t>
                </a:r>
              </a:p>
              <a:p>
                <a:pPr>
                  <a:buNone/>
                </a:pPr>
                <a:r>
                  <a:rPr lang="en-US" sz="2000" dirty="0"/>
                  <a:t>  b =11cm.  c   =  13cm.</a:t>
                </a:r>
              </a:p>
              <a:p>
                <a:pPr>
                  <a:buNone/>
                </a:pPr>
                <a:r>
                  <a:rPr lang="en-US" sz="2000" dirty="0"/>
                  <a:t>   s(semi-perimeter) = </a:t>
                </a:r>
                <a:r>
                  <a:rPr lang="en-IN" sz="2000" dirty="0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2000" b="0" i="1" smtClean="0">
                            <a:latin typeface="Cambria Math" panose="02040503050406030204" pitchFamily="18" charset="0"/>
                          </a:rPr>
                          <m:t>32</m:t>
                        </m:r>
                      </m:num>
                      <m:den>
                        <m:r>
                          <a:rPr lang="en-IN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IN" sz="2000" dirty="0"/>
                  <a:t> =16 cm    </a:t>
                </a:r>
                <a:r>
                  <a:rPr lang="en-US" sz="2000" dirty="0"/>
                  <a:t>(½ mark)</a:t>
                </a:r>
                <a:endParaRPr lang="en-IN" sz="2000" dirty="0"/>
              </a:p>
              <a:p>
                <a:pPr>
                  <a:buNone/>
                </a:pPr>
                <a:r>
                  <a:rPr lang="en-US" sz="2000" dirty="0"/>
                  <a:t>Area =                                                  (1/2 mark)</a:t>
                </a:r>
              </a:p>
              <a:p>
                <a:pPr>
                  <a:buNone/>
                </a:pPr>
                <a:r>
                  <a:rPr lang="en-US" sz="2000" dirty="0"/>
                  <a:t>         =</a:t>
                </a:r>
              </a:p>
              <a:p>
                <a:pPr>
                  <a:buNone/>
                </a:pPr>
                <a:r>
                  <a:rPr lang="en-IN" sz="2000" dirty="0"/>
                  <a:t>         =</a:t>
                </a:r>
              </a:p>
              <a:p>
                <a:pPr>
                  <a:buNone/>
                </a:pPr>
                <a:r>
                  <a:rPr lang="en-IN" sz="2000" dirty="0"/>
                  <a:t>         =         8           cm</a:t>
                </a:r>
                <a:r>
                  <a:rPr lang="en-IN" sz="2000" baseline="30000" dirty="0"/>
                  <a:t>2</a:t>
                </a:r>
                <a:r>
                  <a:rPr lang="en-IN" sz="2000" dirty="0"/>
                  <a:t/>
                </a:r>
                <a:r>
                  <a:rPr lang="en-US" sz="2000" dirty="0"/>
                  <a:t> (1 mark)</a:t>
                </a:r>
                <a:endParaRPr lang="en-IN" sz="2000" dirty="0"/>
              </a:p>
              <a:p>
                <a:pPr>
                  <a:buNone/>
                </a:pPr>
                <a:r>
                  <a:rPr lang="en-US" sz="2000" dirty="0"/>
                  <a:t/>
                </a:r>
              </a:p>
              <a:p>
                <a:pPr>
                  <a:buNone/>
                </a:pPr>
                <a:r>
                  <a:rPr lang="en-US" sz="2000" dirty="0"/>
                  <a:t/>
                </a:r>
              </a:p>
              <a:p>
                <a:pPr>
                  <a:buNone/>
                </a:pPr>
                <a:r>
                  <a:rPr lang="en-US" sz="2000" dirty="0"/>
                  <a:t/>
                </a:r>
                <a:endParaRPr lang="en-IN" sz="2000" dirty="0"/>
              </a:p>
              <a:p>
                <a:endParaRPr lang="en-IN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41" t="-80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>
            <a:off x="5181600" y="2209800"/>
            <a:ext cx="2819400" cy="1143000"/>
          </a:xfrm>
          <a:prstGeom prst="triangle">
            <a:avLst>
              <a:gd name="adj" fmla="val 5433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/>
          <p:cNvSpPr txBox="1"/>
          <p:nvPr/>
        </p:nvSpPr>
        <p:spPr>
          <a:xfrm>
            <a:off x="6553200" y="1905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4953000" y="3200406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</a:t>
            </a:r>
            <a:endParaRPr lang="en-IN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410200" y="2438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13cm</a:t>
            </a:r>
            <a:endParaRPr lang="en-IN" dirty="0"/>
          </a:p>
        </p:txBody>
      </p:sp>
      <p:sp>
        <p:nvSpPr>
          <p:cNvPr id="8" name="TextBox 7"/>
          <p:cNvSpPr txBox="1"/>
          <p:nvPr/>
        </p:nvSpPr>
        <p:spPr>
          <a:xfrm>
            <a:off x="7924800" y="3200407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</a:t>
            </a:r>
            <a:endParaRPr lang="en-IN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7391400" y="2438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11cm</a:t>
            </a:r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6248400" y="3352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8cm</a:t>
            </a:r>
            <a:endParaRPr lang="en-IN" dirty="0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4019550"/>
            <a:ext cx="1447800" cy="228600"/>
          </a:xfrm>
          <a:prstGeom prst="rect">
            <a:avLst/>
          </a:prstGeom>
          <a:noFill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69240" y="4364736"/>
            <a:ext cx="1952625" cy="228600"/>
          </a:xfrm>
          <a:prstGeom prst="rect">
            <a:avLst/>
          </a:prstGeom>
          <a:noFill/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69240" y="4751111"/>
            <a:ext cx="990600" cy="260523"/>
          </a:xfrm>
          <a:prstGeom prst="rect">
            <a:avLst/>
          </a:prstGeom>
          <a:noFill/>
        </p:spPr>
      </p:pic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11226" y="5023455"/>
            <a:ext cx="457200" cy="386861"/>
          </a:xfrm>
          <a:prstGeom prst="rect">
            <a:avLst/>
          </a:prstGeom>
          <a:noFill/>
        </p:spPr>
      </p:pic>
      <p:sp>
        <p:nvSpPr>
          <p:cNvPr id="20" name="Title 19">
            <a:extLst>
              <a:ext uri="{FF2B5EF4-FFF2-40B4-BE49-F238E27FC236}">
                <a16:creationId xmlns="" xmlns:a16="http://schemas.microsoft.com/office/drawing/2014/main" id="{0EB5BD09-9516-4B66-8894-39C7049F5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EXAMPLE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EXAMPLE</a:t>
            </a:r>
            <a:endParaRPr lang="en-IN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61675915"/>
              </p:ext>
            </p:extLst>
          </p:nvPr>
        </p:nvGraphicFramePr>
        <p:xfrm>
          <a:off x="425003" y="925669"/>
          <a:ext cx="8886825" cy="6429375"/>
        </p:xfrm>
        <a:graphic>
          <a:graphicData uri="http://schemas.openxmlformats.org/presentationml/2006/ole">
            <p:oleObj spid="_x0000_s1039" name="Document" r:id="rId3" imgW="9120063" imgH="6597360" progId="Word.Document.12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</a:rPr>
              <a:t>REMARK</a:t>
            </a:r>
            <a:r>
              <a:rPr lang="en-IN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</a:rPr>
              <a:t/>
            </a:r>
            <a:br>
              <a:rPr lang="en-IN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</a:rPr>
            </a:br>
            <a:endParaRPr lang="en-IN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400" b="1" dirty="0"/>
              <a:t>Heron’s</a:t>
            </a:r>
            <a:r>
              <a:rPr lang="en-US" sz="4400" dirty="0"/>
              <a:t> </a:t>
            </a:r>
            <a:r>
              <a:rPr lang="en-US" sz="4400" b="1" dirty="0"/>
              <a:t>formula</a:t>
            </a:r>
            <a:r>
              <a:rPr lang="en-US" sz="4400" dirty="0"/>
              <a:t> was derived          specially for scalene              triangles . But  it is                  applicable to all type of          triangles . </a:t>
            </a:r>
            <a:endParaRPr lang="en-IN" sz="4400" dirty="0"/>
          </a:p>
          <a:p>
            <a:pPr algn="ctr"/>
            <a:endParaRPr lang="en-IN" sz="4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QUESTIONS</a:t>
            </a:r>
            <a:r>
              <a:rPr lang="en-I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en-I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en-IN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11124" y="1427163"/>
          <a:ext cx="8651876" cy="4125912"/>
        </p:xfrm>
        <a:graphic>
          <a:graphicData uri="http://schemas.openxmlformats.org/presentationml/2006/ole">
            <p:oleObj spid="_x0000_s2063" name="Document" r:id="rId3" imgW="10704392" imgH="5345112" progId="Word.Document.12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APPLICATION OF HERON’S FORMULA</a:t>
            </a:r>
            <a:b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IN FINDING AREAS OF QUADRILATERALS</a:t>
            </a:r>
          </a:p>
          <a:p>
            <a:endParaRPr lang="en-IN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PDF CHAPTER LINK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Herons Formula(</a:t>
            </a:r>
            <a:r>
              <a:rPr lang="en-US" dirty="0" err="1" smtClean="0">
                <a:hlinkClick r:id="rId2" action="ppaction://hlinkfile"/>
              </a:rPr>
              <a:t>ncert</a:t>
            </a:r>
            <a:r>
              <a:rPr lang="en-US" dirty="0" smtClean="0">
                <a:hlinkClick r:id="rId2" action="ppaction://hlinkfile"/>
              </a:rPr>
              <a:t>).</a:t>
            </a:r>
            <a:r>
              <a:rPr lang="en-US" dirty="0" err="1" smtClean="0">
                <a:hlinkClick r:id="rId2" action="ppaction://hlinkfile"/>
              </a:rPr>
              <a:t>pdf</a:t>
            </a:r>
            <a:endParaRPr lang="en-US" dirty="0" smtClean="0"/>
          </a:p>
          <a:p>
            <a:r>
              <a:rPr lang="en-IN" dirty="0" smtClean="0">
                <a:hlinkClick r:id="rId3" action="ppaction://hlinkfile"/>
              </a:rPr>
              <a:t>Unit 12(Exemplar Heron's Formula).</a:t>
            </a:r>
            <a:r>
              <a:rPr lang="en-IN" dirty="0" err="1" smtClean="0">
                <a:hlinkClick r:id="rId3" action="ppaction://hlinkfile"/>
              </a:rPr>
              <a:t>pdf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QUESTION</a:t>
            </a:r>
            <a:endParaRPr lang="en-I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210344976"/>
              </p:ext>
            </p:extLst>
          </p:nvPr>
        </p:nvGraphicFramePr>
        <p:xfrm>
          <a:off x="153988" y="984250"/>
          <a:ext cx="8553450" cy="11226800"/>
        </p:xfrm>
        <a:graphic>
          <a:graphicData uri="http://schemas.openxmlformats.org/presentationml/2006/ole">
            <p:oleObj spid="_x0000_s4111" name="Document" r:id="rId3" imgW="3828990" imgH="5035680" progId="Word.Document.12">
              <p:embed/>
            </p:oleObj>
          </a:graphicData>
        </a:graphic>
      </p:graphicFrame>
    </p:spTree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5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457200" y="457201"/>
          <a:ext cx="8134350" cy="6096000"/>
        </p:xfrm>
        <a:graphic>
          <a:graphicData uri="http://schemas.openxmlformats.org/presentationml/2006/ole">
            <p:oleObj spid="_x0000_s3088" name="Document" r:id="rId3" imgW="9203201" imgH="8017128" progId="Word.Document.12">
              <p:embed/>
            </p:oleObj>
          </a:graphicData>
        </a:graphic>
      </p:graphicFrame>
    </p:spTree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QUESTION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A kite in the shape of a square with a diagonal 32 cm and an isosceles triangles of base 8 cm and sides 6 cm each is to be made of three different shades as shown in the given figure. How much paper of each shade has been used in   it?          </a:t>
            </a:r>
            <a:r>
              <a:rPr lang="en-IN" b="1"/>
              <a:t>(3 </a:t>
            </a:r>
            <a:r>
              <a:rPr lang="en-IN" b="1" dirty="0"/>
              <a:t>mark)</a:t>
            </a:r>
          </a:p>
          <a:p>
            <a:endParaRPr lang="en-IN" dirty="0"/>
          </a:p>
        </p:txBody>
      </p:sp>
    </p:spTree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685800" y="762000"/>
            <a:ext cx="2743200" cy="1676400"/>
          </a:xfrm>
          <a:prstGeom prst="triangl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Isosceles Triangle 4"/>
          <p:cNvSpPr/>
          <p:nvPr/>
        </p:nvSpPr>
        <p:spPr>
          <a:xfrm rot="10800000">
            <a:off x="685800" y="2438400"/>
            <a:ext cx="2743200" cy="1676400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6" name="Straight Connector 5"/>
          <p:cNvCxnSpPr>
            <a:stCxn id="4" idx="0"/>
            <a:endCxn id="5" idx="0"/>
          </p:cNvCxnSpPr>
          <p:nvPr/>
        </p:nvCxnSpPr>
        <p:spPr>
          <a:xfrm>
            <a:off x="2057400" y="762000"/>
            <a:ext cx="0" cy="3352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5" idx="4"/>
            <a:endCxn id="5" idx="2"/>
          </p:cNvCxnSpPr>
          <p:nvPr/>
        </p:nvCxnSpPr>
        <p:spPr>
          <a:xfrm>
            <a:off x="685800" y="2438400"/>
            <a:ext cx="2743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828800" y="16764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1600200" y="2590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II</a:t>
            </a:r>
            <a:endParaRPr lang="en-IN" dirty="0"/>
          </a:p>
        </p:txBody>
      </p:sp>
      <p:sp>
        <p:nvSpPr>
          <p:cNvPr id="10" name="Isosceles Triangle 9"/>
          <p:cNvSpPr/>
          <p:nvPr/>
        </p:nvSpPr>
        <p:spPr>
          <a:xfrm>
            <a:off x="1752600" y="4114800"/>
            <a:ext cx="609600" cy="457200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1905000" y="4267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III</a:t>
            </a:r>
            <a:endParaRPr lang="en-IN" dirty="0"/>
          </a:p>
        </p:txBody>
      </p:sp>
      <p:sp>
        <p:nvSpPr>
          <p:cNvPr id="12" name="TextBox 11"/>
          <p:cNvSpPr txBox="1"/>
          <p:nvPr/>
        </p:nvSpPr>
        <p:spPr>
          <a:xfrm>
            <a:off x="1752600" y="4572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8cm</a:t>
            </a:r>
            <a:endParaRPr lang="en-IN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0" y="4114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6cm</a:t>
            </a:r>
            <a:endParaRPr lang="en-IN" dirty="0"/>
          </a:p>
        </p:txBody>
      </p:sp>
      <p:sp>
        <p:nvSpPr>
          <p:cNvPr id="14" name="TextBox 13"/>
          <p:cNvSpPr txBox="1"/>
          <p:nvPr/>
        </p:nvSpPr>
        <p:spPr>
          <a:xfrm>
            <a:off x="3505200" y="2362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en-IN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" y="2286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en-IN" dirty="0"/>
          </a:p>
        </p:txBody>
      </p:sp>
      <p:sp>
        <p:nvSpPr>
          <p:cNvPr id="16" name="TextBox 15"/>
          <p:cNvSpPr txBox="1"/>
          <p:nvPr/>
        </p:nvSpPr>
        <p:spPr>
          <a:xfrm>
            <a:off x="1676400" y="3962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endParaRPr lang="en-IN" dirty="0"/>
          </a:p>
        </p:txBody>
      </p:sp>
      <p:sp>
        <p:nvSpPr>
          <p:cNvPr id="17" name="TextBox 16"/>
          <p:cNvSpPr txBox="1"/>
          <p:nvPr/>
        </p:nvSpPr>
        <p:spPr>
          <a:xfrm>
            <a:off x="1905000" y="1524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en-IN" dirty="0"/>
          </a:p>
        </p:txBody>
      </p:sp>
      <p:sp>
        <p:nvSpPr>
          <p:cNvPr id="18" name="TextBox 17"/>
          <p:cNvSpPr txBox="1"/>
          <p:nvPr/>
        </p:nvSpPr>
        <p:spPr>
          <a:xfrm>
            <a:off x="1828800" y="2362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endParaRPr lang="en-IN" dirty="0"/>
          </a:p>
        </p:txBody>
      </p:sp>
      <p:graphicFrame>
        <p:nvGraphicFramePr>
          <p:cNvPr id="19" name="Content Placeholder 1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46645391"/>
              </p:ext>
            </p:extLst>
          </p:nvPr>
        </p:nvGraphicFramePr>
        <p:xfrm>
          <a:off x="3967163" y="773113"/>
          <a:ext cx="4684712" cy="5360987"/>
        </p:xfrm>
        <a:graphic>
          <a:graphicData uri="http://schemas.openxmlformats.org/presentationml/2006/ole">
            <p:oleObj spid="_x0000_s5135" name="Document" r:id="rId3" imgW="5371502" imgH="6156360" progId="Word.Document.12">
              <p:embed/>
            </p:oleObj>
          </a:graphicData>
        </a:graphic>
      </p:graphicFrame>
    </p:spTree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0200428_20263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128" t="1667" b="5000"/>
          <a:stretch>
            <a:fillRect/>
          </a:stretch>
        </p:blipFill>
        <p:spPr>
          <a:xfrm>
            <a:off x="2286000" y="228600"/>
            <a:ext cx="3938628" cy="302536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3400" y="3276600"/>
            <a:ext cx="7620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/>
              <a:t>Student will be asked to cut eight </a:t>
            </a:r>
            <a:r>
              <a:rPr lang="en-US" sz="2400" dirty="0" smtClean="0"/>
              <a:t>equal triangles </a:t>
            </a:r>
            <a:r>
              <a:rPr lang="en-US" sz="2400" dirty="0"/>
              <a:t>of given sides by  using two different </a:t>
            </a:r>
            <a:r>
              <a:rPr lang="en-US" sz="2400" dirty="0" err="1" smtClean="0"/>
              <a:t>colours</a:t>
            </a:r>
            <a:r>
              <a:rPr lang="en-US" sz="2400" dirty="0" smtClean="0"/>
              <a:t> </a:t>
            </a:r>
            <a:r>
              <a:rPr lang="en-US" sz="2400" dirty="0"/>
              <a:t>.</a:t>
            </a:r>
          </a:p>
          <a:p>
            <a:pPr marL="342900" indent="-342900"/>
            <a:r>
              <a:rPr lang="en-US" sz="2400" dirty="0"/>
              <a:t>2. They will paste the triangular papers to make the above floral design.</a:t>
            </a:r>
          </a:p>
          <a:p>
            <a:pPr marL="342900" indent="-342900"/>
            <a:r>
              <a:rPr lang="en-US" sz="2400" dirty="0"/>
              <a:t>3. They will find area of different color papers used by them </a:t>
            </a:r>
            <a:br>
              <a:rPr lang="en-US" sz="2400" dirty="0"/>
            </a:br>
            <a:endParaRPr lang="en-IN" sz="2400" dirty="0"/>
          </a:p>
        </p:txBody>
      </p:sp>
    </p:spTree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5600" y="228600"/>
            <a:ext cx="32766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447800"/>
            <a:ext cx="2209800" cy="152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67000" y="1371600"/>
            <a:ext cx="2209800" cy="152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0" y="1447800"/>
            <a:ext cx="19050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467600" y="1447800"/>
            <a:ext cx="12192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" y="3505200"/>
            <a:ext cx="3810000" cy="2819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6800" y="3733800"/>
            <a:ext cx="3886200" cy="2590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" y="1600200"/>
          <a:ext cx="1524000" cy="1295400"/>
        </p:xfrm>
        <a:graphic>
          <a:graphicData uri="http://schemas.openxmlformats.org/drawingml/2006/table">
            <a:tbl>
              <a:tblPr/>
              <a:tblGrid>
                <a:gridCol w="1524000"/>
              </a:tblGrid>
              <a:tr h="12954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100" dirty="0">
                          <a:latin typeface="Calibri"/>
                          <a:ea typeface="Calibri"/>
                          <a:cs typeface="Kalinga"/>
                        </a:rPr>
                        <a:t>Right angled triangle</a:t>
                      </a:r>
                      <a:endParaRPr lang="en-US" sz="1100" dirty="0">
                        <a:latin typeface="Calibri"/>
                        <a:ea typeface="Calibri"/>
                        <a:cs typeface="Kalinga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100" dirty="0" smtClean="0">
                          <a:latin typeface="Calibri"/>
                          <a:ea typeface="Calibri"/>
                          <a:cs typeface="Kalinga"/>
                        </a:rPr>
                        <a:t>=       </a:t>
                      </a:r>
                      <a:r>
                        <a:rPr lang="en-IN" sz="1100" dirty="0" smtClean="0">
                          <a:latin typeface="Calibri"/>
                          <a:ea typeface="Times New Roman"/>
                          <a:cs typeface="Kalinga"/>
                        </a:rPr>
                        <a:t> </a:t>
                      </a:r>
                      <a:r>
                        <a:rPr lang="en-IN" sz="1100" dirty="0">
                          <a:latin typeface="Calibri"/>
                          <a:ea typeface="Times New Roman"/>
                          <a:cs typeface="Kalinga"/>
                        </a:rPr>
                        <a:t>X b X h</a:t>
                      </a:r>
                      <a:endParaRPr lang="en-US" sz="1100" dirty="0">
                        <a:latin typeface="Calibri"/>
                        <a:ea typeface="Calibri"/>
                        <a:cs typeface="Kalinga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Kalinga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1905000"/>
            <a:ext cx="76200" cy="257175"/>
          </a:xfrm>
          <a:prstGeom prst="rect">
            <a:avLst/>
          </a:prstGeom>
          <a:noFill/>
        </p:spPr>
      </p:pic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1371600" y="2057400"/>
            <a:ext cx="762000" cy="533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685800" y="762000"/>
            <a:ext cx="158750" cy="254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47650" y="754063"/>
            <a:ext cx="219075" cy="2190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524000" y="2514600"/>
            <a:ext cx="26321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  <a:latin typeface="Arial" pitchFamily="34" charset="0"/>
                <a:cs typeface="Kalinga" pitchFamily="34" charset="0"/>
              </a:rPr>
              <a:t>b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143000" y="22098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1000" y="2667000"/>
            <a:ext cx="198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Base= b,            height = h</a:t>
            </a:r>
            <a:endParaRPr lang="en-US" sz="1200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2819400" y="1752600"/>
          <a:ext cx="1676400" cy="192786"/>
        </p:xfrm>
        <a:graphic>
          <a:graphicData uri="http://schemas.openxmlformats.org/drawingml/2006/table">
            <a:tbl>
              <a:tblPr/>
              <a:tblGrid>
                <a:gridCol w="16764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100" dirty="0">
                          <a:latin typeface="Calibri"/>
                          <a:ea typeface="Calibri"/>
                          <a:cs typeface="Kalinga"/>
                        </a:rPr>
                        <a:t>Equilateral triangle =</a:t>
                      </a:r>
                      <a:r>
                        <a:rPr lang="en-IN" sz="1100" dirty="0">
                          <a:latin typeface="Calibri"/>
                          <a:ea typeface="Times New Roman"/>
                          <a:cs typeface="Kalinga"/>
                        </a:rPr>
                        <a:t> </a:t>
                      </a:r>
                      <a:endParaRPr lang="en-US" sz="1100" dirty="0">
                        <a:latin typeface="Calibri"/>
                        <a:ea typeface="Calibri"/>
                        <a:cs typeface="Kalinga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1752600"/>
            <a:ext cx="123825" cy="295275"/>
          </a:xfrm>
          <a:prstGeom prst="rect">
            <a:avLst/>
          </a:prstGeom>
          <a:noFill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1752600"/>
            <a:ext cx="142875" cy="190500"/>
          </a:xfrm>
          <a:prstGeom prst="rect">
            <a:avLst/>
          </a:prstGeom>
          <a:noFill/>
        </p:spPr>
      </p:pic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4191000" y="2057400"/>
            <a:ext cx="609600" cy="5334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572000" y="2133600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4419600" y="2514600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4114800" y="2133600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</a:t>
            </a:r>
            <a:endParaRPr lang="en-US" sz="1200" dirty="0"/>
          </a:p>
        </p:txBody>
      </p:sp>
      <p:sp>
        <p:nvSpPr>
          <p:cNvPr id="28" name="Rectangle 27"/>
          <p:cNvSpPr/>
          <p:nvPr/>
        </p:nvSpPr>
        <p:spPr>
          <a:xfrm>
            <a:off x="2895600" y="2590800"/>
            <a:ext cx="16145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200" dirty="0" smtClean="0"/>
              <a:t>a  = side </a:t>
            </a:r>
            <a:r>
              <a:rPr lang="en-IN" sz="1200" dirty="0"/>
              <a:t>of the triangle</a:t>
            </a:r>
            <a:endParaRPr lang="en-US" sz="1200" dirty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5486400" y="1447800"/>
          <a:ext cx="1676400" cy="1344930"/>
        </p:xfrm>
        <a:graphic>
          <a:graphicData uri="http://schemas.openxmlformats.org/drawingml/2006/table">
            <a:tbl>
              <a:tblPr/>
              <a:tblGrid>
                <a:gridCol w="1676400"/>
              </a:tblGrid>
              <a:tr h="12192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100" dirty="0" smtClean="0">
                          <a:latin typeface="Calibri"/>
                          <a:ea typeface="Calibri"/>
                          <a:cs typeface="Kalinga"/>
                        </a:rPr>
                        <a:t>Heron’s </a:t>
                      </a:r>
                      <a:r>
                        <a:rPr lang="en-IN" sz="1100" dirty="0">
                          <a:latin typeface="Calibri"/>
                          <a:ea typeface="Calibri"/>
                          <a:cs typeface="Kalinga"/>
                        </a:rPr>
                        <a:t>formula</a:t>
                      </a:r>
                      <a:endParaRPr lang="en-US" sz="1100" dirty="0">
                        <a:latin typeface="Calibri"/>
                        <a:ea typeface="Calibri"/>
                        <a:cs typeface="Kalinga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100" dirty="0">
                          <a:latin typeface="Calibri"/>
                          <a:ea typeface="Calibri"/>
                          <a:cs typeface="Kalinga"/>
                        </a:rPr>
                        <a:t>=</a:t>
                      </a:r>
                      <a:endParaRPr lang="en-US" sz="1100" dirty="0">
                        <a:latin typeface="Calibri"/>
                        <a:ea typeface="Calibri"/>
                        <a:cs typeface="Kaling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 smtClean="0">
                          <a:latin typeface="+mn-lt"/>
                          <a:ea typeface="Times New Roman"/>
                          <a:cs typeface="Kalinga"/>
                        </a:rPr>
                        <a:t>Where a , b , c are the length of the sides</a:t>
                      </a:r>
                      <a:endParaRPr lang="en-US" sz="1100" dirty="0" smtClean="0">
                        <a:latin typeface="+mn-lt"/>
                        <a:ea typeface="Calibri"/>
                        <a:cs typeface="Kalinga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Kalinga"/>
                        </a:rPr>
                        <a:t>s = semi perimeter = </a:t>
                      </a:r>
                      <a:endParaRPr lang="en-US" sz="1100" dirty="0">
                        <a:latin typeface="Calibri"/>
                        <a:ea typeface="Calibri"/>
                        <a:cs typeface="Kalinga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1752600"/>
            <a:ext cx="1447800" cy="228600"/>
          </a:xfrm>
          <a:prstGeom prst="rect">
            <a:avLst/>
          </a:prstGeom>
          <a:noFill/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53225" y="2590800"/>
            <a:ext cx="333375" cy="266700"/>
          </a:xfrm>
          <a:prstGeom prst="rect">
            <a:avLst/>
          </a:prstGeom>
          <a:noFill/>
        </p:spPr>
      </p:pic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20000" y="18288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Application</a:t>
            </a:r>
            <a:endParaRPr lang="en-US" sz="1200" dirty="0"/>
          </a:p>
        </p:txBody>
      </p:sp>
      <p:sp>
        <p:nvSpPr>
          <p:cNvPr id="36" name="Rectangle 35"/>
          <p:cNvSpPr/>
          <p:nvPr/>
        </p:nvSpPr>
        <p:spPr>
          <a:xfrm>
            <a:off x="304800" y="3505200"/>
            <a:ext cx="4038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/>
              <a:t>Find area of a </a:t>
            </a:r>
            <a:r>
              <a:rPr lang="en-IN" sz="1400" dirty="0" smtClean="0"/>
              <a:t>triangle of side 122cm, 22cm, 120cm</a:t>
            </a:r>
            <a:r>
              <a:rPr lang="en-IN" sz="1400" dirty="0"/>
              <a:t>.</a:t>
            </a:r>
            <a:endParaRPr lang="en-US" sz="1400" dirty="0"/>
          </a:p>
          <a:p>
            <a:r>
              <a:rPr lang="en-IN" sz="1400" dirty="0" smtClean="0"/>
              <a:t>  By </a:t>
            </a:r>
            <a:r>
              <a:rPr lang="en-IN" sz="1400" dirty="0"/>
              <a:t>Herons </a:t>
            </a:r>
            <a:r>
              <a:rPr lang="en-IN" sz="1400" dirty="0" smtClean="0"/>
              <a:t>formula:</a:t>
            </a:r>
            <a:endParaRPr lang="en-US" sz="1400" dirty="0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4038600"/>
            <a:ext cx="1447800" cy="228600"/>
          </a:xfrm>
          <a:prstGeom prst="rect">
            <a:avLst/>
          </a:prstGeom>
          <a:noFill/>
        </p:spPr>
      </p:pic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533400" y="4386590"/>
            <a:ext cx="8382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Kalinga" pitchFamily="34" charset="0"/>
              </a:rPr>
              <a:t>Where s =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4419600"/>
            <a:ext cx="333375" cy="266700"/>
          </a:xfrm>
          <a:prstGeom prst="rect">
            <a:avLst/>
          </a:prstGeom>
          <a:noFill/>
        </p:spPr>
      </p:pic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1600200" y="4343400"/>
            <a:ext cx="3048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=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74" name="Picture 2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4391025"/>
            <a:ext cx="619125" cy="257175"/>
          </a:xfrm>
          <a:prstGeom prst="rect">
            <a:avLst/>
          </a:prstGeom>
          <a:noFill/>
        </p:spPr>
      </p:pic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6934200" y="3886200"/>
            <a:ext cx="53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77" name="Picture 2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4800600"/>
            <a:ext cx="180975" cy="257175"/>
          </a:xfrm>
          <a:prstGeom prst="rect">
            <a:avLst/>
          </a:prstGeom>
          <a:noFill/>
        </p:spPr>
      </p:pic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2057400" y="4724400"/>
            <a:ext cx="6858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Calibri" pitchFamily="34" charset="0"/>
                <a:ea typeface="Times New Roman" pitchFamily="18" charset="0"/>
                <a:cs typeface="Kalinga" pitchFamily="34" charset="0"/>
              </a:rPr>
              <a:t>=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Kalinga" pitchFamily="34" charset="0"/>
              </a:rPr>
              <a:t>132.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676400" y="4724400"/>
            <a:ext cx="22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=</a:t>
            </a:r>
            <a:endParaRPr lang="en-US" sz="1400" dirty="0"/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533400" y="5072390"/>
            <a:ext cx="6096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Kalinga" pitchFamily="34" charset="0"/>
              </a:rPr>
              <a:t>Area=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80" name="Picture 3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5105400"/>
            <a:ext cx="2047875" cy="190500"/>
          </a:xfrm>
          <a:prstGeom prst="rect">
            <a:avLst/>
          </a:prstGeom>
          <a:noFill/>
        </p:spPr>
      </p:pic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5105400" y="5029200"/>
            <a:ext cx="3048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Kalinga" pitchFamily="34" charset="0"/>
              </a:rPr>
              <a:t>=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82" name="Picture 34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5410200"/>
            <a:ext cx="1066800" cy="209550"/>
          </a:xfrm>
          <a:prstGeom prst="rect">
            <a:avLst/>
          </a:prstGeom>
          <a:noFill/>
        </p:spPr>
      </p:pic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2133600" y="5334000"/>
            <a:ext cx="1143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= 1320cm</a:t>
            </a:r>
            <a:r>
              <a: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4800600" y="3810000"/>
          <a:ext cx="2362200" cy="685801"/>
        </p:xfrm>
        <a:graphic>
          <a:graphicData uri="http://schemas.openxmlformats.org/drawingml/2006/table">
            <a:tbl>
              <a:tblPr/>
              <a:tblGrid>
                <a:gridCol w="2362200"/>
              </a:tblGrid>
              <a:tr h="68580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200" dirty="0" smtClean="0"/>
                        <a:t>Area </a:t>
                      </a:r>
                      <a:r>
                        <a:rPr lang="en-IN" sz="1200" dirty="0"/>
                        <a:t>of Quadrilateral </a:t>
                      </a:r>
                      <a:r>
                        <a:rPr lang="en-IN" sz="1200" dirty="0" smtClean="0"/>
                        <a:t>ABCD</a:t>
                      </a:r>
                      <a:r>
                        <a:rPr lang="en-IN" sz="1200" baseline="0" dirty="0" smtClean="0"/>
                        <a:t> </a:t>
                      </a:r>
                      <a:r>
                        <a:rPr lang="en-IN" sz="1200" dirty="0" smtClean="0">
                          <a:latin typeface="Calibri"/>
                          <a:ea typeface="Calibri"/>
                          <a:cs typeface="Kalinga"/>
                        </a:rPr>
                        <a:t>=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200" dirty="0" smtClean="0">
                          <a:latin typeface="Calibri"/>
                          <a:ea typeface="Calibri"/>
                          <a:cs typeface="Kalinga"/>
                        </a:rPr>
                        <a:t> Area </a:t>
                      </a:r>
                      <a:r>
                        <a:rPr lang="en-IN" sz="1200" dirty="0">
                          <a:latin typeface="Calibri"/>
                          <a:ea typeface="Calibri"/>
                          <a:cs typeface="Kalinga"/>
                        </a:rPr>
                        <a:t>of ABC +  Area of ACD</a:t>
                      </a:r>
                      <a:endParaRPr lang="en-US" sz="1200" dirty="0">
                        <a:latin typeface="Calibri"/>
                        <a:ea typeface="Calibri"/>
                        <a:cs typeface="Kalinga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2022475" y="73025"/>
            <a:ext cx="222250" cy="2905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4" name="Table 63"/>
          <p:cNvGraphicFramePr>
            <a:graphicFrameLocks noGrp="1"/>
          </p:cNvGraphicFramePr>
          <p:nvPr/>
        </p:nvGraphicFramePr>
        <p:xfrm>
          <a:off x="4953000" y="4419600"/>
          <a:ext cx="2590800" cy="192786"/>
        </p:xfrm>
        <a:graphic>
          <a:graphicData uri="http://schemas.openxmlformats.org/drawingml/2006/table">
            <a:tbl>
              <a:tblPr/>
              <a:tblGrid>
                <a:gridCol w="25908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100" dirty="0">
                          <a:latin typeface="Calibri"/>
                          <a:ea typeface="Calibri"/>
                          <a:cs typeface="Kalinga"/>
                        </a:rPr>
                        <a:t>Area of ABC</a:t>
                      </a:r>
                      <a:r>
                        <a:rPr lang="en-IN" sz="1100" dirty="0" smtClean="0">
                          <a:latin typeface="Calibri"/>
                          <a:ea typeface="Calibri"/>
                          <a:cs typeface="Kalinga"/>
                        </a:rPr>
                        <a:t>=      </a:t>
                      </a:r>
                      <a:r>
                        <a:rPr lang="en-IN" sz="1100" dirty="0" smtClean="0">
                          <a:latin typeface="Calibri"/>
                          <a:ea typeface="Times New Roman"/>
                          <a:cs typeface="Kalinga"/>
                        </a:rPr>
                        <a:t>X 12 X 5=30m</a:t>
                      </a:r>
                      <a:r>
                        <a:rPr lang="en-IN" sz="1100" baseline="30000" dirty="0" smtClean="0">
                          <a:latin typeface="Calibri"/>
                          <a:ea typeface="Times New Roman"/>
                          <a:cs typeface="Kalinga"/>
                        </a:rPr>
                        <a:t>2</a:t>
                      </a:r>
                      <a:r>
                        <a:rPr lang="en-IN" sz="1100" dirty="0">
                          <a:latin typeface="Calibri"/>
                          <a:ea typeface="Times New Roman"/>
                          <a:cs typeface="Kalinga"/>
                        </a:rPr>
                        <a:t>.</a:t>
                      </a:r>
                      <a:endParaRPr lang="en-US" sz="1100" dirty="0">
                        <a:latin typeface="Calibri"/>
                        <a:ea typeface="Calibri"/>
                        <a:cs typeface="Kalinga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93" name="Picture 4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4467225"/>
            <a:ext cx="57150" cy="257175"/>
          </a:xfrm>
          <a:prstGeom prst="rect">
            <a:avLst/>
          </a:prstGeom>
          <a:noFill/>
        </p:spPr>
      </p:pic>
      <p:graphicFrame>
        <p:nvGraphicFramePr>
          <p:cNvPr id="66" name="Table 65"/>
          <p:cNvGraphicFramePr>
            <a:graphicFrameLocks noGrp="1"/>
          </p:cNvGraphicFramePr>
          <p:nvPr/>
        </p:nvGraphicFramePr>
        <p:xfrm>
          <a:off x="6096000" y="5410200"/>
          <a:ext cx="914400" cy="228600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2286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100" dirty="0">
                          <a:latin typeface="Calibri"/>
                          <a:ea typeface="Times New Roman"/>
                          <a:cs typeface="Kalinga"/>
                        </a:rPr>
                        <a:t>= </a:t>
                      </a:r>
                      <a:r>
                        <a:rPr lang="en-IN" sz="1100" dirty="0" smtClean="0">
                          <a:latin typeface="Calibri"/>
                          <a:ea typeface="Times New Roman"/>
                          <a:cs typeface="Kalinga"/>
                        </a:rPr>
                        <a:t> 35.496 </a:t>
                      </a:r>
                      <a:endParaRPr lang="en-US" sz="1100" dirty="0">
                        <a:latin typeface="Calibri"/>
                        <a:ea typeface="Calibri"/>
                        <a:cs typeface="Kalinga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95" name="Picture 4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0" y="4724400"/>
            <a:ext cx="1447800" cy="228600"/>
          </a:xfrm>
          <a:prstGeom prst="rect">
            <a:avLst/>
          </a:prstGeom>
          <a:noFill/>
        </p:spPr>
      </p:pic>
      <p:pic>
        <p:nvPicPr>
          <p:cNvPr id="2094" name="Picture 46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5029200"/>
            <a:ext cx="1876425" cy="228600"/>
          </a:xfrm>
          <a:prstGeom prst="rect">
            <a:avLst/>
          </a:prstGeom>
          <a:noFill/>
        </p:spPr>
      </p:pic>
      <p:sp>
        <p:nvSpPr>
          <p:cNvPr id="2097" name="Rectangle 49"/>
          <p:cNvSpPr>
            <a:spLocks noChangeArrowheads="1"/>
          </p:cNvSpPr>
          <p:nvPr/>
        </p:nvSpPr>
        <p:spPr bwMode="auto">
          <a:xfrm flipH="1">
            <a:off x="6324600" y="5791200"/>
            <a:ext cx="25908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=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96" name="Picture 48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5410200"/>
            <a:ext cx="714375" cy="209550"/>
          </a:xfrm>
          <a:prstGeom prst="rect">
            <a:avLst/>
          </a:prstGeom>
          <a:noFill/>
        </p:spPr>
      </p:pic>
      <p:sp>
        <p:nvSpPr>
          <p:cNvPr id="2098" name="Rectangle 50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2" name="Table 71"/>
          <p:cNvGraphicFramePr>
            <a:graphicFrameLocks noGrp="1"/>
          </p:cNvGraphicFramePr>
          <p:nvPr/>
        </p:nvGraphicFramePr>
        <p:xfrm>
          <a:off x="7315200" y="5791200"/>
          <a:ext cx="990600" cy="192786"/>
        </p:xfrm>
        <a:graphic>
          <a:graphicData uri="http://schemas.openxmlformats.org/drawingml/2006/table">
            <a:tbl>
              <a:tblPr/>
              <a:tblGrid>
                <a:gridCol w="990600"/>
              </a:tblGrid>
              <a:tr h="1524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100" dirty="0" smtClean="0">
                          <a:latin typeface="Calibri"/>
                          <a:ea typeface="Times New Roman"/>
                          <a:cs typeface="Kalinga"/>
                        </a:rPr>
                        <a:t> =  15m</a:t>
                      </a:r>
                      <a:r>
                        <a:rPr lang="en-IN" sz="1100" dirty="0">
                          <a:latin typeface="Calibri"/>
                          <a:ea typeface="Times New Roman"/>
                          <a:cs typeface="Kalinga"/>
                        </a:rPr>
                        <a:t>.</a:t>
                      </a:r>
                      <a:endParaRPr lang="en-US" sz="1100" dirty="0">
                        <a:latin typeface="Calibri"/>
                        <a:ea typeface="Calibri"/>
                        <a:cs typeface="Kalinga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5791200"/>
            <a:ext cx="333375" cy="266700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5791200"/>
            <a:ext cx="471383" cy="304800"/>
          </a:xfrm>
          <a:prstGeom prst="rect">
            <a:avLst/>
          </a:prstGeom>
          <a:noFill/>
        </p:spPr>
      </p:pic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15200" y="5791200"/>
            <a:ext cx="114300" cy="257175"/>
          </a:xfrm>
          <a:prstGeom prst="rect">
            <a:avLst/>
          </a:prstGeom>
          <a:noFill/>
        </p:spPr>
      </p:pic>
      <p:sp>
        <p:nvSpPr>
          <p:cNvPr id="68" name="Rectangle 21"/>
          <p:cNvSpPr>
            <a:spLocks noChangeArrowheads="1"/>
          </p:cNvSpPr>
          <p:nvPr/>
        </p:nvSpPr>
        <p:spPr bwMode="auto">
          <a:xfrm>
            <a:off x="5181600" y="5791200"/>
            <a:ext cx="8382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Kalinga" pitchFamily="34" charset="0"/>
              </a:rPr>
              <a:t>Where s =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Rectangle 49"/>
          <p:cNvSpPr>
            <a:spLocks noChangeArrowheads="1"/>
          </p:cNvSpPr>
          <p:nvPr/>
        </p:nvSpPr>
        <p:spPr bwMode="auto">
          <a:xfrm flipH="1">
            <a:off x="7010400" y="5791200"/>
            <a:ext cx="25908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=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Right Triangle 69"/>
          <p:cNvSpPr/>
          <p:nvPr/>
        </p:nvSpPr>
        <p:spPr>
          <a:xfrm>
            <a:off x="7696200" y="4495800"/>
            <a:ext cx="533400" cy="5334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/>
          <p:cNvCxnSpPr/>
          <p:nvPr/>
        </p:nvCxnSpPr>
        <p:spPr>
          <a:xfrm flipV="1">
            <a:off x="7696200" y="4419600"/>
            <a:ext cx="609600" cy="77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endCxn id="70" idx="4"/>
          </p:cNvCxnSpPr>
          <p:nvPr/>
        </p:nvCxnSpPr>
        <p:spPr>
          <a:xfrm rot="5400000">
            <a:off x="7962900" y="4686300"/>
            <a:ext cx="609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8229600" y="4295001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sp>
        <p:nvSpPr>
          <p:cNvPr id="84" name="TextBox 83"/>
          <p:cNvSpPr txBox="1"/>
          <p:nvPr/>
        </p:nvSpPr>
        <p:spPr>
          <a:xfrm>
            <a:off x="7467600" y="43434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</a:t>
            </a:r>
            <a:endParaRPr lang="en-US" sz="1200" dirty="0"/>
          </a:p>
        </p:txBody>
      </p:sp>
      <p:sp>
        <p:nvSpPr>
          <p:cNvPr id="86" name="TextBox 85"/>
          <p:cNvSpPr txBox="1"/>
          <p:nvPr/>
        </p:nvSpPr>
        <p:spPr>
          <a:xfrm>
            <a:off x="7696200" y="50292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5cm</a:t>
            </a:r>
            <a:endParaRPr lang="en-US" sz="1200" dirty="0"/>
          </a:p>
        </p:txBody>
      </p:sp>
      <p:grpSp>
        <p:nvGrpSpPr>
          <p:cNvPr id="13" name="Group 127"/>
          <p:cNvGrpSpPr/>
          <p:nvPr/>
        </p:nvGrpSpPr>
        <p:grpSpPr>
          <a:xfrm>
            <a:off x="7239000" y="4191000"/>
            <a:ext cx="1524000" cy="1011958"/>
            <a:chOff x="6781800" y="3227441"/>
            <a:chExt cx="1524000" cy="1011958"/>
          </a:xfrm>
        </p:grpSpPr>
        <p:sp>
          <p:nvSpPr>
            <p:cNvPr id="80" name="TextBox 79"/>
            <p:cNvSpPr txBox="1"/>
            <p:nvPr/>
          </p:nvSpPr>
          <p:spPr>
            <a:xfrm rot="21241080">
              <a:off x="7315200" y="3227441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9cm</a:t>
              </a:r>
              <a:endParaRPr lang="en-US" sz="12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696200" y="3914001"/>
              <a:ext cx="304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</a:t>
              </a:r>
              <a:endParaRPr lang="en-US" sz="12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7010400" y="3962400"/>
              <a:ext cx="304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B</a:t>
              </a:r>
              <a:endParaRPr lang="en-US" sz="12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7772400" y="3581400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9cm</a:t>
              </a:r>
              <a:endParaRPr lang="en-US" sz="12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781800" y="3608441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12cm</a:t>
              </a:r>
              <a:endParaRPr lang="en-US" sz="1200" dirty="0"/>
            </a:p>
          </p:txBody>
        </p:sp>
        <p:cxnSp>
          <p:nvCxnSpPr>
            <p:cNvPr id="90" name="Straight Connector 89"/>
            <p:cNvCxnSpPr/>
            <p:nvPr/>
          </p:nvCxnSpPr>
          <p:spPr>
            <a:xfrm>
              <a:off x="7239000" y="3886200"/>
              <a:ext cx="152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7315994" y="3962400"/>
              <a:ext cx="151606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TextBox 93"/>
          <p:cNvSpPr txBox="1"/>
          <p:nvPr/>
        </p:nvSpPr>
        <p:spPr>
          <a:xfrm>
            <a:off x="3048000" y="3048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HERON’S  FORMULA 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 rot="5400000">
            <a:off x="4304506" y="1104106"/>
            <a:ext cx="533400" cy="1588"/>
          </a:xfrm>
          <a:prstGeom prst="straightConnector1">
            <a:avLst/>
          </a:prstGeom>
          <a:ln w="19050" cmpd="sng">
            <a:solidFill>
              <a:srgbClr val="FF0000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2" idx="2"/>
          </p:cNvCxnSpPr>
          <p:nvPr/>
        </p:nvCxnSpPr>
        <p:spPr>
          <a:xfrm rot="5400000">
            <a:off x="2838450" y="-323850"/>
            <a:ext cx="533400" cy="2857500"/>
          </a:xfrm>
          <a:prstGeom prst="straightConnector1">
            <a:avLst/>
          </a:prstGeom>
          <a:ln w="19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2" idx="2"/>
          </p:cNvCxnSpPr>
          <p:nvPr/>
        </p:nvCxnSpPr>
        <p:spPr>
          <a:xfrm rot="16200000" flipH="1">
            <a:off x="5162550" y="209550"/>
            <a:ext cx="533400" cy="1790700"/>
          </a:xfrm>
          <a:prstGeom prst="straightConnector1">
            <a:avLst/>
          </a:prstGeom>
          <a:ln w="19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rot="16200000" flipH="1">
            <a:off x="6038850" y="-666749"/>
            <a:ext cx="533400" cy="3543300"/>
          </a:xfrm>
          <a:prstGeom prst="straightConnector1">
            <a:avLst/>
          </a:prstGeom>
          <a:ln w="19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 rot="10800000" flipV="1">
            <a:off x="2590800" y="2895600"/>
            <a:ext cx="3276600" cy="609600"/>
          </a:xfrm>
          <a:prstGeom prst="straightConnector1">
            <a:avLst/>
          </a:prstGeom>
          <a:ln w="19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rot="5400000">
            <a:off x="7430294" y="3313906"/>
            <a:ext cx="838200" cy="1588"/>
          </a:xfrm>
          <a:prstGeom prst="straightConnector1">
            <a:avLst/>
          </a:prstGeom>
          <a:ln w="19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ectangle 35"/>
          <p:cNvSpPr>
            <a:spLocks noChangeArrowheads="1"/>
          </p:cNvSpPr>
          <p:nvPr/>
        </p:nvSpPr>
        <p:spPr bwMode="auto">
          <a:xfrm>
            <a:off x="5105400" y="5410200"/>
            <a:ext cx="3048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Kalinga" pitchFamily="34" charset="0"/>
              </a:rPr>
              <a:t>=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Rectangle 35"/>
          <p:cNvSpPr>
            <a:spLocks noChangeArrowheads="1"/>
          </p:cNvSpPr>
          <p:nvPr/>
        </p:nvSpPr>
        <p:spPr bwMode="auto">
          <a:xfrm>
            <a:off x="5105400" y="4724400"/>
            <a:ext cx="3048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Kalinga" pitchFamily="34" charset="0"/>
              </a:rPr>
              <a:t>=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sz="8800" dirty="0">
                <a:solidFill>
                  <a:srgbClr val="FF0000"/>
                </a:solidFill>
                <a:latin typeface="Algerian" pitchFamily="82" charset="0"/>
              </a:rPr>
              <a:t>THANK YOU </a:t>
            </a:r>
            <a:endParaRPr lang="en-IN" sz="8800" dirty="0">
              <a:solidFill>
                <a:srgbClr val="FF0000"/>
              </a:solidFill>
              <a:latin typeface="Algerian" pitchFamily="82" charset="0"/>
            </a:endParaRPr>
          </a:p>
        </p:txBody>
      </p:sp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2057400" y="3124200"/>
            <a:ext cx="4876800" cy="3124200"/>
            <a:chOff x="1008" y="1059"/>
            <a:chExt cx="3768" cy="2733"/>
          </a:xfrm>
        </p:grpSpPr>
        <p:sp>
          <p:nvSpPr>
            <p:cNvPr id="6147" name="AutoShape 3"/>
            <p:cNvSpPr>
              <a:spLocks noChangeAspect="1" noChangeArrowheads="1"/>
            </p:cNvSpPr>
            <p:nvPr/>
          </p:nvSpPr>
          <p:spPr bwMode="auto">
            <a:xfrm>
              <a:off x="1915" y="1617"/>
              <a:ext cx="1942" cy="1675"/>
            </a:xfrm>
            <a:prstGeom prst="triangle">
              <a:avLst>
                <a:gd name="adj" fmla="val 50000"/>
              </a:avLst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148" name="Oval 4"/>
            <p:cNvSpPr>
              <a:spLocks noChangeArrowheads="1"/>
            </p:cNvSpPr>
            <p:nvPr/>
          </p:nvSpPr>
          <p:spPr bwMode="auto">
            <a:xfrm>
              <a:off x="1008" y="3234"/>
              <a:ext cx="1116" cy="55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149" name="Oval 5"/>
            <p:cNvSpPr>
              <a:spLocks noChangeArrowheads="1"/>
            </p:cNvSpPr>
            <p:nvPr/>
          </p:nvSpPr>
          <p:spPr bwMode="auto">
            <a:xfrm>
              <a:off x="2334" y="1059"/>
              <a:ext cx="1116" cy="558"/>
            </a:xfrm>
            <a:prstGeom prst="ellipse">
              <a:avLst/>
            </a:prstGeom>
            <a:solidFill>
              <a:srgbClr val="FFBE7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150" name="Oval 6"/>
            <p:cNvSpPr>
              <a:spLocks noChangeArrowheads="1"/>
            </p:cNvSpPr>
            <p:nvPr/>
          </p:nvSpPr>
          <p:spPr bwMode="auto">
            <a:xfrm>
              <a:off x="3660" y="3234"/>
              <a:ext cx="1116" cy="558"/>
            </a:xfrm>
            <a:prstGeom prst="ellipse">
              <a:avLst/>
            </a:prstGeom>
            <a:solidFill>
              <a:srgbClr val="D8EBB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229600" cy="68580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FF0000"/>
                </a:solidFill>
              </a:rPr>
              <a:t>Learning Objectives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/>
          <a:lstStyle/>
          <a:p>
            <a:r>
              <a:rPr lang="en-US" sz="2400" dirty="0"/>
              <a:t>Students will be able to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/>
              <a:t>recall the formula for finding area and perimeter of closed geometrical figure 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/>
              <a:t>know the formula for finding area of a scalene triangle 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/>
              <a:t>   Application of Heron’s formula in finding area of quadrilateral 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/>
              <a:t>verify that Heron’s formula is also applicable for other triangles.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/>
              <a:t>estimate the area of different shapes of geometrical figures . </a:t>
            </a:r>
            <a:endParaRPr lang="en-IN" sz="2400" dirty="0"/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197" y="159246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Why will we study Heron’s Formula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55" y="1295400"/>
            <a:ext cx="8229600" cy="6072981"/>
          </a:xfrm>
        </p:spPr>
        <p:txBody>
          <a:bodyPr/>
          <a:lstStyle/>
          <a:p>
            <a:r>
              <a:rPr lang="en-US" b="1" dirty="0"/>
              <a:t>To find area of cloth  required for an umbrella 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To find the area of tiles required for the floor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To find the area of a triangular shaped pizza .</a:t>
            </a:r>
          </a:p>
          <a:p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BDB6061-1E16-433B-A32A-7AADDFDE68F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4117" y="1848173"/>
            <a:ext cx="1025291" cy="118045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6C9F1290-D087-44F9-82CF-EB3DABFBEDD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9205"/>
          <a:stretch/>
        </p:blipFill>
        <p:spPr>
          <a:xfrm>
            <a:off x="6518255" y="3606242"/>
            <a:ext cx="1711866" cy="1143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C5EE4FAB-A3AF-43A5-84E8-7D7733015EF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4508" y="5341909"/>
            <a:ext cx="1762703" cy="1239703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INTRODUCTION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/>
              <a:t>In earlier classes , we have studied areas of some plane figures such as rectangle , square , perimeter , right angled triangle , quadrilateral , etc.</a:t>
            </a:r>
          </a:p>
          <a:p>
            <a:pPr>
              <a:buNone/>
            </a:pPr>
            <a:r>
              <a:rPr lang="en-US" sz="2400" dirty="0"/>
              <a:t>The length of the boundary of a closed figure is called the </a:t>
            </a:r>
            <a:r>
              <a:rPr lang="en-US" sz="2400" b="1" dirty="0"/>
              <a:t>perimeter</a:t>
            </a:r>
            <a:r>
              <a:rPr lang="en-US" sz="2400" dirty="0"/>
              <a:t> of the plane figure . A part of the plane enclosed by a simple closed figure is called plane region and the measurement of the plane region is called its </a:t>
            </a:r>
            <a:r>
              <a:rPr lang="en-US" sz="2400" b="1" dirty="0"/>
              <a:t>area </a:t>
            </a:r>
            <a:r>
              <a:rPr lang="en-US" sz="2400" dirty="0"/>
              <a:t>. Area is usually measured in square meter (m</a:t>
            </a:r>
            <a:r>
              <a:rPr lang="en-US" sz="2400" baseline="30000" dirty="0"/>
              <a:t>2</a:t>
            </a:r>
            <a:r>
              <a:rPr lang="en-US" sz="2400" dirty="0"/>
              <a:t>) or square centimeter (cm</a:t>
            </a:r>
            <a:r>
              <a:rPr lang="en-US" sz="2400" baseline="30000" dirty="0"/>
              <a:t>2</a:t>
            </a:r>
            <a:r>
              <a:rPr lang="en-US" sz="2400" dirty="0"/>
              <a:t>) .  </a:t>
            </a:r>
            <a:endParaRPr lang="en-US" sz="2400" baseline="30000" dirty="0"/>
          </a:p>
          <a:p>
            <a:pPr>
              <a:buNone/>
            </a:pPr>
            <a:endParaRPr lang="en-IN" sz="2400" dirty="0"/>
          </a:p>
          <a:p>
            <a:endParaRPr lang="en-IN" dirty="0"/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rgbClr val="FF0000"/>
                </a:solidFill>
              </a:rPr>
              <a:t>REVIEW OF </a:t>
            </a:r>
            <a:r>
              <a:rPr lang="en-US" sz="3200" dirty="0">
                <a:solidFill>
                  <a:srgbClr val="FF0000"/>
                </a:solidFill>
              </a:rPr>
              <a:t>SOME</a:t>
            </a:r>
            <a:r>
              <a:rPr lang="en-US" sz="3600" dirty="0">
                <a:solidFill>
                  <a:srgbClr val="FF0000"/>
                </a:solidFill>
              </a:rPr>
              <a:t> IMPORTANT FORMULAE</a:t>
            </a:r>
            <a:endParaRPr lang="en-IN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u="sng" dirty="0"/>
              <a:t>RECTANGLE :</a:t>
            </a:r>
          </a:p>
          <a:p>
            <a:pPr>
              <a:buNone/>
            </a:pPr>
            <a:r>
              <a:rPr lang="en-US" sz="1800" dirty="0"/>
              <a:t>  Perimeter = 2(</a:t>
            </a:r>
            <a:r>
              <a:rPr lang="en-US" sz="1800" dirty="0" err="1"/>
              <a:t>l+b</a:t>
            </a:r>
            <a:r>
              <a:rPr lang="en-US" sz="1800" dirty="0"/>
              <a:t>)                                                         </a:t>
            </a:r>
          </a:p>
          <a:p>
            <a:pPr>
              <a:buNone/>
            </a:pPr>
            <a:r>
              <a:rPr lang="en-US" sz="1800" dirty="0"/>
              <a:t>Area = l X b </a:t>
            </a:r>
          </a:p>
          <a:p>
            <a:r>
              <a:rPr lang="en-US" sz="1800" dirty="0"/>
              <a:t> </a:t>
            </a:r>
            <a:r>
              <a:rPr lang="en-US" sz="1800" u="sng" dirty="0"/>
              <a:t> SQUARE :</a:t>
            </a:r>
          </a:p>
          <a:p>
            <a:pPr>
              <a:buNone/>
            </a:pPr>
            <a:r>
              <a:rPr lang="en-US" sz="1800" dirty="0"/>
              <a:t>Perimeter = 4 X side = 4a           </a:t>
            </a:r>
          </a:p>
          <a:p>
            <a:pPr>
              <a:buNone/>
            </a:pPr>
            <a:r>
              <a:rPr lang="en-US" sz="1800" dirty="0"/>
              <a:t>Area = side x side = a</a:t>
            </a:r>
            <a:r>
              <a:rPr lang="en-US" sz="1800" baseline="30000" dirty="0"/>
              <a:t>2</a:t>
            </a:r>
          </a:p>
          <a:p>
            <a:r>
              <a:rPr lang="en-US" sz="1800" u="sng" dirty="0"/>
              <a:t> TRAPEZIUM: </a:t>
            </a:r>
          </a:p>
          <a:p>
            <a:pPr>
              <a:buNone/>
            </a:pPr>
            <a:r>
              <a:rPr lang="en-US" sz="1800" dirty="0"/>
              <a:t>area = ½ X h x (</a:t>
            </a:r>
            <a:r>
              <a:rPr lang="en-US" sz="1800" dirty="0" err="1"/>
              <a:t>a+b</a:t>
            </a:r>
            <a:r>
              <a:rPr lang="en-US" sz="1800" dirty="0"/>
              <a:t>)</a:t>
            </a:r>
          </a:p>
          <a:p>
            <a:r>
              <a:rPr lang="en-US" sz="1800" u="sng" dirty="0"/>
              <a:t>RHOMBUS :</a:t>
            </a:r>
          </a:p>
          <a:p>
            <a:pPr>
              <a:buNone/>
            </a:pPr>
            <a:r>
              <a:rPr lang="en-US" sz="1800" dirty="0"/>
              <a:t>Area = ½ x d</a:t>
            </a:r>
            <a:r>
              <a:rPr lang="en-US" sz="1800" baseline="-25000" dirty="0"/>
              <a:t>1</a:t>
            </a:r>
            <a:r>
              <a:rPr lang="en-US" sz="1800" dirty="0"/>
              <a:t> x d</a:t>
            </a:r>
            <a:r>
              <a:rPr lang="en-US" sz="1800" baseline="-25000" dirty="0"/>
              <a:t>2</a:t>
            </a:r>
          </a:p>
          <a:p>
            <a:endParaRPr lang="en-IN" sz="1800" dirty="0"/>
          </a:p>
        </p:txBody>
      </p:sp>
      <p:sp>
        <p:nvSpPr>
          <p:cNvPr id="4" name="Rectangle 3"/>
          <p:cNvSpPr/>
          <p:nvPr/>
        </p:nvSpPr>
        <p:spPr>
          <a:xfrm>
            <a:off x="4495800" y="1600200"/>
            <a:ext cx="2057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3657600" y="3048000"/>
            <a:ext cx="99060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6" name="Trapezoid 5"/>
          <p:cNvSpPr/>
          <p:nvPr/>
        </p:nvSpPr>
        <p:spPr>
          <a:xfrm>
            <a:off x="5638800" y="4191000"/>
            <a:ext cx="1752600" cy="1295400"/>
          </a:xfrm>
          <a:prstGeom prst="trapezoi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Flowchart: Data 6"/>
          <p:cNvSpPr/>
          <p:nvPr/>
        </p:nvSpPr>
        <p:spPr>
          <a:xfrm>
            <a:off x="3429000" y="4876800"/>
            <a:ext cx="1371600" cy="838200"/>
          </a:xfrm>
          <a:prstGeom prst="flowChartInputOutp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4876800" y="2133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3962400" y="1600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3962400" y="2743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en-IN" dirty="0"/>
          </a:p>
        </p:txBody>
      </p:sp>
      <p:sp>
        <p:nvSpPr>
          <p:cNvPr id="11" name="TextBox 10"/>
          <p:cNvSpPr txBox="1"/>
          <p:nvPr/>
        </p:nvSpPr>
        <p:spPr>
          <a:xfrm>
            <a:off x="3352800" y="3276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en-IN" dirty="0"/>
          </a:p>
        </p:txBody>
      </p:sp>
      <p:sp>
        <p:nvSpPr>
          <p:cNvPr id="12" name="TextBox 11"/>
          <p:cNvSpPr txBox="1"/>
          <p:nvPr/>
        </p:nvSpPr>
        <p:spPr>
          <a:xfrm>
            <a:off x="4038600" y="4038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en-IN" dirty="0"/>
          </a:p>
        </p:txBody>
      </p:sp>
      <p:sp>
        <p:nvSpPr>
          <p:cNvPr id="13" name="TextBox 12"/>
          <p:cNvSpPr txBox="1"/>
          <p:nvPr/>
        </p:nvSpPr>
        <p:spPr>
          <a:xfrm>
            <a:off x="4724400" y="3276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en-IN" dirty="0"/>
          </a:p>
        </p:txBody>
      </p:sp>
      <p:sp>
        <p:nvSpPr>
          <p:cNvPr id="14" name="TextBox 13"/>
          <p:cNvSpPr txBox="1"/>
          <p:nvPr/>
        </p:nvSpPr>
        <p:spPr>
          <a:xfrm>
            <a:off x="4191000" y="5105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2</a:t>
            </a:r>
            <a:endParaRPr lang="en-IN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3581400" y="4953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1</a:t>
            </a:r>
            <a:endParaRPr lang="en-IN" baseline="-25000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3429000" y="4876800"/>
            <a:ext cx="1371600" cy="838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657600" y="4876800"/>
            <a:ext cx="838200" cy="838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010400" y="4191000"/>
            <a:ext cx="0" cy="1295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781800" y="5334000"/>
            <a:ext cx="228600" cy="152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6400800" y="5486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en-IN" dirty="0"/>
          </a:p>
        </p:txBody>
      </p:sp>
      <p:sp>
        <p:nvSpPr>
          <p:cNvPr id="21" name="TextBox 20"/>
          <p:cNvSpPr txBox="1"/>
          <p:nvPr/>
        </p:nvSpPr>
        <p:spPr>
          <a:xfrm>
            <a:off x="6248400" y="3810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en-IN" dirty="0"/>
          </a:p>
        </p:txBody>
      </p:sp>
      <p:sp>
        <p:nvSpPr>
          <p:cNvPr id="22" name="TextBox 21"/>
          <p:cNvSpPr txBox="1"/>
          <p:nvPr/>
        </p:nvSpPr>
        <p:spPr>
          <a:xfrm>
            <a:off x="6781800" y="4876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endParaRPr lang="en-IN" dirty="0"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TRIANGLE</a:t>
            </a:r>
            <a:br>
              <a:rPr lang="en-US" u="sng" dirty="0">
                <a:solidFill>
                  <a:srgbClr val="FF0000"/>
                </a:solidFill>
              </a:rPr>
            </a:b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SCALENE TRIANGLE</a:t>
            </a:r>
          </a:p>
          <a:p>
            <a:pPr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Perimeter = a+b+c</a:t>
            </a:r>
          </a:p>
          <a:p>
            <a:pPr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 = ½ x a x h</a:t>
            </a:r>
          </a:p>
          <a:p>
            <a:pPr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EQUILATERAL TRIANGLE :</a:t>
            </a:r>
          </a:p>
          <a:p>
            <a:pPr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 =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sz="2000" dirty="0" smtClean="0"/>
              <a:t>a</a:t>
            </a:r>
            <a:r>
              <a:rPr lang="en-US" sz="2000" baseline="30000" dirty="0" smtClean="0"/>
              <a:t>2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Height = </a:t>
            </a:r>
          </a:p>
          <a:p>
            <a:pPr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RIGHT ANGLED TRIANGLE :</a:t>
            </a:r>
          </a:p>
          <a:p>
            <a:pPr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 =  ½ x a x b </a:t>
            </a:r>
            <a:endParaRPr lang="en-IN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IN" sz="1400" dirty="0"/>
          </a:p>
        </p:txBody>
      </p:sp>
      <p:sp>
        <p:nvSpPr>
          <p:cNvPr id="10" name="Isosceles Triangle 9"/>
          <p:cNvSpPr/>
          <p:nvPr/>
        </p:nvSpPr>
        <p:spPr>
          <a:xfrm>
            <a:off x="5867400" y="3352800"/>
            <a:ext cx="1600200" cy="1447800"/>
          </a:xfrm>
          <a:prstGeom prst="triangl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Isosceles Triangle 10"/>
          <p:cNvSpPr/>
          <p:nvPr/>
        </p:nvSpPr>
        <p:spPr>
          <a:xfrm>
            <a:off x="5638800" y="1447800"/>
            <a:ext cx="1752600" cy="1447800"/>
          </a:xfrm>
          <a:prstGeom prst="triangle">
            <a:avLst>
              <a:gd name="adj" fmla="val 6682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2" name="Straight Connector 11"/>
          <p:cNvCxnSpPr>
            <a:stCxn id="11" idx="0"/>
            <a:endCxn id="11" idx="3"/>
          </p:cNvCxnSpPr>
          <p:nvPr/>
        </p:nvCxnSpPr>
        <p:spPr>
          <a:xfrm>
            <a:off x="6809975" y="1447800"/>
            <a:ext cx="0" cy="1447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553200" y="21336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endParaRPr lang="en-IN" dirty="0"/>
          </a:p>
        </p:txBody>
      </p:sp>
      <p:cxnSp>
        <p:nvCxnSpPr>
          <p:cNvPr id="14" name="Straight Connector 13"/>
          <p:cNvCxnSpPr>
            <a:stCxn id="10" idx="0"/>
            <a:endCxn id="10" idx="3"/>
          </p:cNvCxnSpPr>
          <p:nvPr/>
        </p:nvCxnSpPr>
        <p:spPr>
          <a:xfrm>
            <a:off x="6667500" y="3352800"/>
            <a:ext cx="0" cy="1447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477000" y="3962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endParaRPr lang="en-IN" dirty="0"/>
          </a:p>
        </p:txBody>
      </p:sp>
      <p:sp>
        <p:nvSpPr>
          <p:cNvPr id="16" name="TextBox 15"/>
          <p:cNvSpPr txBox="1"/>
          <p:nvPr/>
        </p:nvSpPr>
        <p:spPr>
          <a:xfrm>
            <a:off x="5410200" y="2819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en-IN" dirty="0"/>
          </a:p>
        </p:txBody>
      </p:sp>
      <p:sp>
        <p:nvSpPr>
          <p:cNvPr id="17" name="TextBox 16"/>
          <p:cNvSpPr txBox="1"/>
          <p:nvPr/>
        </p:nvSpPr>
        <p:spPr>
          <a:xfrm>
            <a:off x="7391400" y="2819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endParaRPr lang="en-IN" dirty="0"/>
          </a:p>
        </p:txBody>
      </p:sp>
      <p:sp>
        <p:nvSpPr>
          <p:cNvPr id="18" name="TextBox 17"/>
          <p:cNvSpPr txBox="1"/>
          <p:nvPr/>
        </p:nvSpPr>
        <p:spPr>
          <a:xfrm>
            <a:off x="6096000" y="28956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en-IN" dirty="0"/>
          </a:p>
        </p:txBody>
      </p:sp>
      <p:sp>
        <p:nvSpPr>
          <p:cNvPr id="19" name="TextBox 18"/>
          <p:cNvSpPr txBox="1"/>
          <p:nvPr/>
        </p:nvSpPr>
        <p:spPr>
          <a:xfrm>
            <a:off x="7162800" y="2057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en-IN" dirty="0"/>
          </a:p>
        </p:txBody>
      </p:sp>
      <p:sp>
        <p:nvSpPr>
          <p:cNvPr id="20" name="TextBox 19"/>
          <p:cNvSpPr txBox="1"/>
          <p:nvPr/>
        </p:nvSpPr>
        <p:spPr>
          <a:xfrm>
            <a:off x="5867400" y="1981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endParaRPr lang="en-IN" dirty="0"/>
          </a:p>
        </p:txBody>
      </p:sp>
      <p:sp>
        <p:nvSpPr>
          <p:cNvPr id="21" name="TextBox 20"/>
          <p:cNvSpPr txBox="1"/>
          <p:nvPr/>
        </p:nvSpPr>
        <p:spPr>
          <a:xfrm>
            <a:off x="7010400" y="1371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en-IN" dirty="0"/>
          </a:p>
        </p:txBody>
      </p:sp>
      <p:sp>
        <p:nvSpPr>
          <p:cNvPr id="22" name="TextBox 21"/>
          <p:cNvSpPr txBox="1"/>
          <p:nvPr/>
        </p:nvSpPr>
        <p:spPr>
          <a:xfrm>
            <a:off x="5943600" y="38100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en-IN" dirty="0"/>
          </a:p>
        </p:txBody>
      </p:sp>
      <p:sp>
        <p:nvSpPr>
          <p:cNvPr id="23" name="TextBox 22"/>
          <p:cNvSpPr txBox="1"/>
          <p:nvPr/>
        </p:nvSpPr>
        <p:spPr>
          <a:xfrm>
            <a:off x="6553200" y="48006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en-IN" dirty="0"/>
          </a:p>
        </p:txBody>
      </p:sp>
      <p:sp>
        <p:nvSpPr>
          <p:cNvPr id="24" name="TextBox 23"/>
          <p:cNvSpPr txBox="1"/>
          <p:nvPr/>
        </p:nvSpPr>
        <p:spPr>
          <a:xfrm>
            <a:off x="7162800" y="38862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en-IN" dirty="0"/>
          </a:p>
        </p:txBody>
      </p:sp>
      <p:sp>
        <p:nvSpPr>
          <p:cNvPr id="25" name="TextBox 24"/>
          <p:cNvSpPr txBox="1"/>
          <p:nvPr/>
        </p:nvSpPr>
        <p:spPr>
          <a:xfrm>
            <a:off x="5562600" y="4724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en-IN" dirty="0"/>
          </a:p>
        </p:txBody>
      </p:sp>
      <p:sp>
        <p:nvSpPr>
          <p:cNvPr id="26" name="TextBox 25"/>
          <p:cNvSpPr txBox="1"/>
          <p:nvPr/>
        </p:nvSpPr>
        <p:spPr>
          <a:xfrm>
            <a:off x="7467600" y="4648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endParaRPr lang="en-IN" dirty="0"/>
          </a:p>
        </p:txBody>
      </p:sp>
      <p:sp>
        <p:nvSpPr>
          <p:cNvPr id="27" name="TextBox 26"/>
          <p:cNvSpPr txBox="1"/>
          <p:nvPr/>
        </p:nvSpPr>
        <p:spPr>
          <a:xfrm>
            <a:off x="6553200" y="304800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en-IN" dirty="0"/>
          </a:p>
        </p:txBody>
      </p:sp>
      <p:sp>
        <p:nvSpPr>
          <p:cNvPr id="28" name="Right Triangle 27"/>
          <p:cNvSpPr/>
          <p:nvPr/>
        </p:nvSpPr>
        <p:spPr>
          <a:xfrm>
            <a:off x="3581400" y="4114800"/>
            <a:ext cx="1295400" cy="1524000"/>
          </a:xfrm>
          <a:prstGeom prst="rt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TextBox 28"/>
          <p:cNvSpPr txBox="1"/>
          <p:nvPr/>
        </p:nvSpPr>
        <p:spPr>
          <a:xfrm>
            <a:off x="3276600" y="4114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en-IN" dirty="0"/>
          </a:p>
        </p:txBody>
      </p:sp>
      <p:sp>
        <p:nvSpPr>
          <p:cNvPr id="30" name="TextBox 29"/>
          <p:cNvSpPr txBox="1"/>
          <p:nvPr/>
        </p:nvSpPr>
        <p:spPr>
          <a:xfrm>
            <a:off x="4876800" y="5410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en-IN" dirty="0"/>
          </a:p>
        </p:txBody>
      </p:sp>
      <p:sp>
        <p:nvSpPr>
          <p:cNvPr id="31" name="TextBox 30"/>
          <p:cNvSpPr txBox="1"/>
          <p:nvPr/>
        </p:nvSpPr>
        <p:spPr>
          <a:xfrm>
            <a:off x="3352800" y="56388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endParaRPr lang="en-IN" dirty="0"/>
          </a:p>
        </p:txBody>
      </p:sp>
      <p:sp>
        <p:nvSpPr>
          <p:cNvPr id="32" name="TextBox 31"/>
          <p:cNvSpPr txBox="1"/>
          <p:nvPr/>
        </p:nvSpPr>
        <p:spPr>
          <a:xfrm flipH="1">
            <a:off x="4038600" y="5562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en-IN" dirty="0"/>
          </a:p>
        </p:txBody>
      </p:sp>
      <p:sp>
        <p:nvSpPr>
          <p:cNvPr id="33" name="TextBox 32"/>
          <p:cNvSpPr txBox="1"/>
          <p:nvPr/>
        </p:nvSpPr>
        <p:spPr>
          <a:xfrm>
            <a:off x="3200400" y="4876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en-IN" dirty="0"/>
          </a:p>
        </p:txBody>
      </p:sp>
      <p:pic>
        <p:nvPicPr>
          <p:cNvPr id="3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3071810"/>
            <a:ext cx="228600" cy="381000"/>
          </a:xfrm>
          <a:prstGeom prst="rect">
            <a:avLst/>
          </a:prstGeom>
          <a:noFill/>
        </p:spPr>
      </p:pic>
      <p:pic>
        <p:nvPicPr>
          <p:cNvPr id="3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3500438"/>
            <a:ext cx="381000" cy="3810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some useful conversions </a:t>
            </a:r>
            <a:b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</a:b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for area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1m</a:t>
            </a:r>
            <a:r>
              <a:rPr lang="en-US" b="1" baseline="30000" dirty="0"/>
              <a:t>2</a:t>
            </a:r>
            <a:r>
              <a:rPr lang="en-US" b="1" dirty="0"/>
              <a:t> = 1m x 1m = 100cm x 100cm = 10000cm</a:t>
            </a:r>
            <a:r>
              <a:rPr lang="en-US" b="1" baseline="30000" dirty="0"/>
              <a:t>2 </a:t>
            </a:r>
            <a:endParaRPr lang="en-US" b="1" dirty="0"/>
          </a:p>
          <a:p>
            <a:r>
              <a:rPr lang="en-US" b="1" dirty="0"/>
              <a:t>1dm</a:t>
            </a:r>
            <a:r>
              <a:rPr lang="en-US" b="1" baseline="30000" dirty="0"/>
              <a:t>2</a:t>
            </a:r>
            <a:r>
              <a:rPr lang="en-US" b="1" dirty="0"/>
              <a:t> = 1dm x 1dm =10cm x 10cm = 100cm</a:t>
            </a:r>
            <a:r>
              <a:rPr lang="en-US" b="1" baseline="30000" dirty="0"/>
              <a:t>2 </a:t>
            </a:r>
          </a:p>
          <a:p>
            <a:r>
              <a:rPr lang="en-US" b="1" dirty="0"/>
              <a:t>1 Hectare = 100m x 100m = 10000m</a:t>
            </a:r>
            <a:r>
              <a:rPr lang="en-US" b="1" baseline="30000" dirty="0"/>
              <a:t>2 </a:t>
            </a:r>
            <a:endParaRPr lang="en-IN" b="1" dirty="0"/>
          </a:p>
          <a:p>
            <a:endParaRPr lang="en-IN" dirty="0"/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9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HERON’S </a:t>
            </a:r>
          </a:p>
          <a:p>
            <a:pPr algn="ctr">
              <a:buNone/>
            </a:pPr>
            <a:r>
              <a:rPr lang="en-US" sz="9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FORMULA</a:t>
            </a:r>
          </a:p>
          <a:p>
            <a:pPr>
              <a:buNone/>
            </a:pPr>
            <a:endParaRPr lang="en-IN" sz="9600" dirty="0"/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725</Words>
  <Application>Microsoft Office PowerPoint</Application>
  <PresentationFormat>On-screen Show (4:3)</PresentationFormat>
  <Paragraphs>191</Paragraphs>
  <Slides>26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Document</vt:lpstr>
      <vt:lpstr>STD – IX  MATHEMATICS  </vt:lpstr>
      <vt:lpstr>PDF CHAPTER LINK</vt:lpstr>
      <vt:lpstr>Learning Objectives </vt:lpstr>
      <vt:lpstr>Why will we study Heron’s Formula ?</vt:lpstr>
      <vt:lpstr>INTRODUCTION</vt:lpstr>
      <vt:lpstr>REVIEW OF SOME IMPORTANT FORMULAE</vt:lpstr>
      <vt:lpstr>TRIANGLE </vt:lpstr>
      <vt:lpstr>some useful conversions  for area </vt:lpstr>
      <vt:lpstr>Slide 9</vt:lpstr>
      <vt:lpstr>What is Herons Formula  ?</vt:lpstr>
      <vt:lpstr>ABOUT HERON</vt:lpstr>
      <vt:lpstr>Slide 12</vt:lpstr>
      <vt:lpstr>PROOF OF HERON’S  FORMULA</vt:lpstr>
      <vt:lpstr>VIDEO-HERONS FORMULA</vt:lpstr>
      <vt:lpstr>EXAMPLE</vt:lpstr>
      <vt:lpstr>EXAMPLE</vt:lpstr>
      <vt:lpstr>REMARK </vt:lpstr>
      <vt:lpstr>QUESTIONS </vt:lpstr>
      <vt:lpstr>Slide 19</vt:lpstr>
      <vt:lpstr>QUESTION</vt:lpstr>
      <vt:lpstr>Slide 21</vt:lpstr>
      <vt:lpstr>QUESTION</vt:lpstr>
      <vt:lpstr>Slide 23</vt:lpstr>
      <vt:lpstr>Slide 24</vt:lpstr>
      <vt:lpstr>Slide 25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 INSTITUTIONS, ODISHA ZONE - 1</dc:title>
  <dc:creator>SANJIT</dc:creator>
  <cp:lastModifiedBy>APD-</cp:lastModifiedBy>
  <cp:revision>47</cp:revision>
  <dcterms:created xsi:type="dcterms:W3CDTF">2020-04-28T03:37:59Z</dcterms:created>
  <dcterms:modified xsi:type="dcterms:W3CDTF">2020-05-06T08:41:12Z</dcterms:modified>
</cp:coreProperties>
</file>