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90" r:id="rId1"/>
  </p:sldMasterIdLst>
  <p:notesMasterIdLst>
    <p:notesMasterId r:id="rId38"/>
  </p:notes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57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59" r:id="rId24"/>
    <p:sldId id="358" r:id="rId25"/>
    <p:sldId id="345" r:id="rId26"/>
    <p:sldId id="361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6" r:id="rId3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6600"/>
    <a:srgbClr val="00CC99"/>
    <a:srgbClr val="FF9933"/>
    <a:srgbClr val="FFCC00"/>
    <a:srgbClr val="CC9900"/>
    <a:srgbClr val="996600"/>
    <a:srgbClr val="FF9900"/>
    <a:srgbClr val="FFE593"/>
    <a:srgbClr val="F5F5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39" autoAdjust="0"/>
    <p:restoredTop sz="94626"/>
  </p:normalViewPr>
  <p:slideViewPr>
    <p:cSldViewPr snapToGrid="0">
      <p:cViewPr varScale="1">
        <p:scale>
          <a:sx n="68" d="100"/>
          <a:sy n="68" d="100"/>
        </p:scale>
        <p:origin x="-9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6" Type="http://schemas.openxmlformats.org/officeDocument/2006/relationships/image" Target="../media/image115.wmf"/><Relationship Id="rId5" Type="http://schemas.openxmlformats.org/officeDocument/2006/relationships/image" Target="../media/image114.wmf"/><Relationship Id="rId4" Type="http://schemas.openxmlformats.org/officeDocument/2006/relationships/image" Target="../media/image113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32B5D-BA00-43C2-A88D-130419379393}" type="datetimeFigureOut">
              <a:rPr lang="en-IN" smtClean="0"/>
              <a:pPr/>
              <a:t>06-05-2020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660CE-BDBB-4431-A1CE-3B1D1E0D050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5322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242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73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95862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415403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26661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06639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905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286" y="2585811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or-IN"/>
          </a:p>
        </p:txBody>
      </p:sp>
    </p:spTree>
    <p:extLst>
      <p:ext uri="{BB962C8B-B14F-4D97-AF65-F5344CB8AC3E}">
        <p14:creationId xmlns="" xmlns:p14="http://schemas.microsoft.com/office/powerpoint/2010/main" val="254961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5232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7424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  <p:sldLayoutId id="2147483698" r:id="rId5"/>
    <p:sldLayoutId id="2147483697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png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0.bin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eWBOF-GspccikBWPsM5W6lr2TxPWfnx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k-7Kbf5Gz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6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8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1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6.png"/><Relationship Id="rId10" Type="http://schemas.openxmlformats.org/officeDocument/2006/relationships/oleObject" Target="../embeddings/oleObject9.bin"/><Relationship Id="rId4" Type="http://schemas.openxmlformats.org/officeDocument/2006/relationships/image" Target="../media/image15.png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3581" y="2483894"/>
            <a:ext cx="102085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MATHEMATICS-CLASS-IV</a:t>
            </a:r>
          </a:p>
          <a:p>
            <a:pPr algn="ctr"/>
            <a:endParaRPr lang="en-US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CHAPTER - FRACTIONS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28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6369" y="389931"/>
            <a:ext cx="105178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MISSING NUMERATOR OR DENOMINATOR OF EQUIVALENT FRACTIONS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628686" y="1691192"/>
          <a:ext cx="428625" cy="857250"/>
        </p:xfrm>
        <a:graphic>
          <a:graphicData uri="http://schemas.openxmlformats.org/presentationml/2006/ole">
            <p:oleObj spid="_x0000_s2068" name="Equation" r:id="rId3" imgW="152280" imgH="393480" progId="Equation.3">
              <p:embed/>
            </p:oleObj>
          </a:graphicData>
        </a:graphic>
      </p:graphicFrame>
      <p:sp>
        <p:nvSpPr>
          <p:cNvPr id="7" name="Curved Up Arrow 6"/>
          <p:cNvSpPr/>
          <p:nvPr/>
        </p:nvSpPr>
        <p:spPr>
          <a:xfrm>
            <a:off x="785848" y="2529392"/>
            <a:ext cx="1571636" cy="336638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8918" y="1895966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43100" y="211028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x  2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rved Down Arrow 9"/>
          <p:cNvSpPr/>
          <p:nvPr/>
        </p:nvSpPr>
        <p:spPr>
          <a:xfrm>
            <a:off x="785848" y="1392072"/>
            <a:ext cx="1571636" cy="27531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343430" y="1610214"/>
          <a:ext cx="500066" cy="1214445"/>
        </p:xfrm>
        <a:graphic>
          <a:graphicData uri="http://schemas.openxmlformats.org/presentationml/2006/ole">
            <p:oleObj spid="_x0000_s2069" name="Equation" r:id="rId4" imgW="203040" imgH="393480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271859" y="1610214"/>
          <a:ext cx="516197" cy="1000132"/>
        </p:xfrm>
        <a:graphic>
          <a:graphicData uri="http://schemas.openxmlformats.org/presentationml/2006/ole">
            <p:oleObj spid="_x0000_s2070" name="Equation" r:id="rId5" imgW="203040" imgH="39348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3700488" y="1967404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4" name="Left Arrow Callout 13"/>
          <p:cNvSpPr/>
          <p:nvPr/>
        </p:nvSpPr>
        <p:spPr>
          <a:xfrm>
            <a:off x="6947422" y="1466480"/>
            <a:ext cx="4357686" cy="1214446"/>
          </a:xfrm>
          <a:prstGeom prst="leftArrowCallout">
            <a:avLst>
              <a:gd name="adj1" fmla="val 22683"/>
              <a:gd name="adj2" fmla="val 25000"/>
              <a:gd name="adj3" fmla="val 25000"/>
              <a:gd name="adj4" fmla="val 867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is 2 times 7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So, the missing numerator must be 2 times 3.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3x2= 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43135" y="167844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 2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842968" y="4312688"/>
            <a:ext cx="1313378" cy="218365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252" y="3602370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8786" y="388492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 6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8786" y="338485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x  6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3055333" y="3316619"/>
          <a:ext cx="547687" cy="1000125"/>
        </p:xfrm>
        <a:graphic>
          <a:graphicData uri="http://schemas.openxmlformats.org/presentationml/2006/ole">
            <p:oleObj spid="_x0000_s2071" name="Equation" r:id="rId6" imgW="215640" imgH="393480" progId="Equation.3">
              <p:embed/>
            </p:oleObj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633448" y="3380096"/>
          <a:ext cx="428628" cy="1000133"/>
        </p:xfrm>
        <a:graphic>
          <a:graphicData uri="http://schemas.openxmlformats.org/presentationml/2006/ole">
            <p:oleObj spid="_x0000_s2072" name="Equation" r:id="rId7" imgW="139680" imgH="393480" progId="Equation.3">
              <p:embed/>
            </p:oleObj>
          </a:graphicData>
        </a:graphic>
      </p:graphicFrame>
      <p:sp>
        <p:nvSpPr>
          <p:cNvPr id="23" name="Curved Down Arrow 22"/>
          <p:cNvSpPr/>
          <p:nvPr/>
        </p:nvSpPr>
        <p:spPr>
          <a:xfrm>
            <a:off x="842968" y="3002502"/>
            <a:ext cx="1357322" cy="310917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Object 5"/>
          <p:cNvGraphicFramePr>
            <a:graphicFrameLocks noChangeAspect="1"/>
          </p:cNvGraphicFramePr>
          <p:nvPr/>
        </p:nvGraphicFramePr>
        <p:xfrm>
          <a:off x="4209434" y="3269114"/>
          <a:ext cx="798513" cy="1066800"/>
        </p:xfrm>
        <a:graphic>
          <a:graphicData uri="http://schemas.openxmlformats.org/presentationml/2006/ole">
            <p:oleObj spid="_x0000_s2073" name="Equation" r:id="rId8" imgW="215640" imgH="39348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3571260" y="3316618"/>
            <a:ext cx="785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26" name="Left Arrow Callout 25"/>
          <p:cNvSpPr/>
          <p:nvPr/>
        </p:nvSpPr>
        <p:spPr>
          <a:xfrm>
            <a:off x="6917768" y="3194640"/>
            <a:ext cx="4357686" cy="1214446"/>
          </a:xfrm>
          <a:prstGeom prst="leftArrowCallout">
            <a:avLst>
              <a:gd name="adj1" fmla="val 22683"/>
              <a:gd name="adj2" fmla="val 25000"/>
              <a:gd name="adj3" fmla="val 25000"/>
              <a:gd name="adj4" fmla="val 867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30 is 6 times 5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So, the missing numerator must be 6 times 9.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9x6= 54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558353" y="4982922"/>
          <a:ext cx="1355725" cy="1257300"/>
        </p:xfrm>
        <a:graphic>
          <a:graphicData uri="http://schemas.openxmlformats.org/presentationml/2006/ole">
            <p:oleObj spid="_x0000_s2074" name="Equation" r:id="rId9" imgW="342720" imgH="393480" progId="Equation.3">
              <p:embed/>
            </p:oleObj>
          </a:graphicData>
        </a:graphic>
      </p:graphicFrame>
      <p:graphicFrame>
        <p:nvGraphicFramePr>
          <p:cNvPr id="28" name="Object 11"/>
          <p:cNvGraphicFramePr>
            <a:graphicFrameLocks noChangeAspect="1"/>
          </p:cNvGraphicFramePr>
          <p:nvPr/>
        </p:nvGraphicFramePr>
        <p:xfrm>
          <a:off x="4236588" y="4982934"/>
          <a:ext cx="428628" cy="1214446"/>
        </p:xfrm>
        <a:graphic>
          <a:graphicData uri="http://schemas.openxmlformats.org/presentationml/2006/ole">
            <p:oleObj spid="_x0000_s2075" name="Equation" r:id="rId10" imgW="152280" imgH="39348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950572" y="498293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÷  5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79134" y="562587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÷  5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urved Up Arrow 30"/>
          <p:cNvSpPr/>
          <p:nvPr/>
        </p:nvSpPr>
        <p:spPr>
          <a:xfrm>
            <a:off x="807564" y="6125942"/>
            <a:ext cx="1571636" cy="179319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>
            <a:off x="807564" y="4913190"/>
            <a:ext cx="1643074" cy="21262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3103115" y="5054359"/>
          <a:ext cx="385763" cy="1000125"/>
        </p:xfrm>
        <a:graphic>
          <a:graphicData uri="http://schemas.openxmlformats.org/presentationml/2006/ole">
            <p:oleObj spid="_x0000_s2076" name="Equation" r:id="rId11" imgW="152280" imgH="393480" progId="Equation.3">
              <p:embed/>
            </p:oleObj>
          </a:graphicData>
        </a:graphic>
      </p:graphicFrame>
      <p:sp>
        <p:nvSpPr>
          <p:cNvPr id="34" name="Rectangle 33"/>
          <p:cNvSpPr/>
          <p:nvPr/>
        </p:nvSpPr>
        <p:spPr>
          <a:xfrm>
            <a:off x="3522208" y="5411562"/>
            <a:ext cx="785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35" name="Left Arrow Callout 34"/>
          <p:cNvSpPr/>
          <p:nvPr/>
        </p:nvSpPr>
        <p:spPr>
          <a:xfrm>
            <a:off x="6868735" y="4982938"/>
            <a:ext cx="4357686" cy="1214446"/>
          </a:xfrm>
          <a:prstGeom prst="leftArrowCallout">
            <a:avLst>
              <a:gd name="adj1" fmla="val 22683"/>
              <a:gd name="adj2" fmla="val 25000"/>
              <a:gd name="adj3" fmla="val 25000"/>
              <a:gd name="adj4" fmla="val 867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30 ÷ 5 = 6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So, We divide 45 by 5.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45 ÷ 5 =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  <p:bldP spid="14" grpId="0" animBg="1"/>
      <p:bldP spid="16" grpId="0"/>
      <p:bldP spid="17" grpId="0" animBg="1"/>
      <p:bldP spid="19" grpId="0"/>
      <p:bldP spid="20" grpId="0"/>
      <p:bldP spid="23" grpId="0" animBg="1"/>
      <p:bldP spid="26" grpId="0" animBg="1"/>
      <p:bldP spid="29" grpId="0"/>
      <p:bldP spid="30" grpId="0"/>
      <p:bldP spid="31" grpId="0" animBg="1"/>
      <p:bldP spid="32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6370" y="389930"/>
            <a:ext cx="105451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CHECK FOR THE EQUIVALENCE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OF TWO FRACTIONS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9000" y="1524001"/>
            <a:ext cx="55721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Is         equivalent to    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143375" y="1419367"/>
          <a:ext cx="357188" cy="892033"/>
        </p:xfrm>
        <a:graphic>
          <a:graphicData uri="http://schemas.openxmlformats.org/presentationml/2006/ole">
            <p:oleObj spid="_x0000_s3082" name="Equation" r:id="rId3" imgW="152280" imgH="39348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358063" y="1370013"/>
          <a:ext cx="598582" cy="887422"/>
        </p:xfrm>
        <a:graphic>
          <a:graphicData uri="http://schemas.openxmlformats.org/presentationml/2006/ole">
            <p:oleObj spid="_x0000_s3083" name="Equation" r:id="rId4" imgW="203040" imgH="3934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914400" y="2514600"/>
          <a:ext cx="714362" cy="1226638"/>
        </p:xfrm>
        <a:graphic>
          <a:graphicData uri="http://schemas.openxmlformats.org/presentationml/2006/ole">
            <p:oleObj spid="_x0000_s3084" name="Equation" r:id="rId5" imgW="152280" imgH="393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2628893" y="2528424"/>
          <a:ext cx="642942" cy="1245064"/>
        </p:xfrm>
        <a:graphic>
          <a:graphicData uri="http://schemas.openxmlformats.org/presentationml/2006/ole">
            <p:oleObj spid="_x0000_s3085" name="Equation" r:id="rId6" imgW="203040" imgH="39348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1414447" y="2844794"/>
            <a:ext cx="1143008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343009" y="2916232"/>
            <a:ext cx="1214446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Flowchart: Process 11"/>
          <p:cNvSpPr/>
          <p:nvPr/>
        </p:nvSpPr>
        <p:spPr>
          <a:xfrm>
            <a:off x="3110552" y="4343400"/>
            <a:ext cx="8382000" cy="1500198"/>
          </a:xfrm>
          <a:prstGeom prst="flowChart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Cross product of 2x15 = 30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Cross product of 3x10 = 30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8534400" y="4648200"/>
            <a:ext cx="533400" cy="990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110188" y="4950304"/>
            <a:ext cx="2324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They are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84812" y="446543"/>
            <a:ext cx="2172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QUESTIONS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909" y="1050877"/>
            <a:ext cx="110819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8922" y="992329"/>
          <a:ext cx="874594" cy="753123"/>
        </p:xfrm>
        <a:graphic>
          <a:graphicData uri="http://schemas.openxmlformats.org/presentationml/2006/ole">
            <p:oleObj spid="_x0000_s4114" name="Equation" r:id="rId3" imgW="457200" imgH="3934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55713" y="2409825"/>
          <a:ext cx="922337" cy="752475"/>
        </p:xfrm>
        <a:graphic>
          <a:graphicData uri="http://schemas.openxmlformats.org/presentationml/2006/ole">
            <p:oleObj spid="_x0000_s4115" name="Equation" r:id="rId4" imgW="482400" imgH="39348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95400" y="3760788"/>
          <a:ext cx="898525" cy="752475"/>
        </p:xfrm>
        <a:graphic>
          <a:graphicData uri="http://schemas.openxmlformats.org/presentationml/2006/ole">
            <p:oleObj spid="_x0000_s4116" name="Equation" r:id="rId5" imgW="46980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362075" y="5259388"/>
          <a:ext cx="922338" cy="752475"/>
        </p:xfrm>
        <a:graphic>
          <a:graphicData uri="http://schemas.openxmlformats.org/presentationml/2006/ole">
            <p:oleObj spid="_x0000_s4117" name="Equation" r:id="rId6" imgW="482400" imgH="3934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567238" y="903288"/>
          <a:ext cx="922337" cy="752475"/>
        </p:xfrm>
        <a:graphic>
          <a:graphicData uri="http://schemas.openxmlformats.org/presentationml/2006/ole">
            <p:oleObj spid="_x0000_s4118" name="Equation" r:id="rId7" imgW="482400" imgH="39348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621213" y="2390775"/>
          <a:ext cx="898525" cy="752475"/>
        </p:xfrm>
        <a:graphic>
          <a:graphicData uri="http://schemas.openxmlformats.org/presentationml/2006/ole">
            <p:oleObj spid="_x0000_s4119" name="Equation" r:id="rId8" imgW="469800" imgH="39348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613275" y="3878263"/>
          <a:ext cx="1020763" cy="752475"/>
        </p:xfrm>
        <a:graphic>
          <a:graphicData uri="http://schemas.openxmlformats.org/presentationml/2006/ole">
            <p:oleObj spid="_x0000_s4120" name="Equation" r:id="rId9" imgW="533160" imgH="39348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741863" y="5365750"/>
          <a:ext cx="900112" cy="752475"/>
        </p:xfrm>
        <a:graphic>
          <a:graphicData uri="http://schemas.openxmlformats.org/presentationml/2006/ole">
            <p:oleObj spid="_x0000_s4121" name="Equation" r:id="rId10" imgW="4698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1841" y="378304"/>
            <a:ext cx="103641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LIKE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92907" y="935841"/>
            <a:ext cx="9002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Fractions having the same denominators are called </a:t>
            </a: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Like Fractions.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7656394" y="1687204"/>
          <a:ext cx="3500015" cy="763896"/>
        </p:xfrm>
        <a:graphic>
          <a:graphicData uri="http://schemas.openxmlformats.org/presentationml/2006/ole">
            <p:oleObj spid="_x0000_s21512" name="Equation" r:id="rId3" imgW="1346040" imgH="3934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434972" y="2333725"/>
            <a:ext cx="52261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."/>
              </a:rPr>
              <a:t>Addition and Subtraction of Like Fraction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96900" y="2921000"/>
          <a:ext cx="1955800" cy="1101725"/>
        </p:xfrm>
        <a:graphic>
          <a:graphicData uri="http://schemas.openxmlformats.org/presentationml/2006/ole">
            <p:oleObj spid="_x0000_s21513" name="Equation" r:id="rId4" imgW="698400" imgH="3934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941471" y="3006700"/>
            <a:ext cx="170142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Add the Numerators</a:t>
            </a:r>
          </a:p>
          <a:p>
            <a:pPr algn="ctr"/>
            <a:r>
              <a:rPr lang="en-US" b="1" dirty="0">
                <a:latin typeface="Ar."/>
              </a:rPr>
              <a:t>5 + 9 = 14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7448" y="4104207"/>
            <a:ext cx="342103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Denominators are same,</a:t>
            </a:r>
          </a:p>
          <a:p>
            <a:pPr algn="ctr"/>
            <a:r>
              <a:rPr lang="en-US" b="1" dirty="0">
                <a:latin typeface="Ar."/>
              </a:rPr>
              <a:t>So we can add the numerators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113463" y="2870200"/>
          <a:ext cx="2098675" cy="1101725"/>
        </p:xfrm>
        <a:graphic>
          <a:graphicData uri="http://schemas.openxmlformats.org/presentationml/2006/ole">
            <p:oleObj spid="_x0000_s21514" name="Equation" r:id="rId5" imgW="749160" imgH="39348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9045054" y="2919694"/>
            <a:ext cx="215634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Subtract the Numerators</a:t>
            </a:r>
          </a:p>
          <a:p>
            <a:pPr algn="ctr"/>
            <a:r>
              <a:rPr lang="en-US" b="1" dirty="0">
                <a:latin typeface="Ar."/>
              </a:rPr>
              <a:t>15 – 12 =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31630" y="4030849"/>
            <a:ext cx="3148083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Denominators are same,</a:t>
            </a:r>
          </a:p>
          <a:p>
            <a:pPr algn="ctr"/>
            <a:r>
              <a:rPr lang="en-US" b="1" dirty="0">
                <a:latin typeface="Ar."/>
              </a:rPr>
              <a:t>So we can subtract the numerators</a:t>
            </a:r>
          </a:p>
        </p:txBody>
      </p:sp>
      <p:pic>
        <p:nvPicPr>
          <p:cNvPr id="15" name="Picture 14" descr="like fractions.png"/>
          <p:cNvPicPr>
            <a:picLocks noChangeAspect="1"/>
          </p:cNvPicPr>
          <p:nvPr/>
        </p:nvPicPr>
        <p:blipFill>
          <a:blip r:embed="rId6"/>
          <a:srcRect b="12788"/>
          <a:stretch>
            <a:fillRect/>
          </a:stretch>
        </p:blipFill>
        <p:spPr>
          <a:xfrm>
            <a:off x="713353" y="1105658"/>
            <a:ext cx="1890147" cy="105236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47700" y="5329535"/>
            <a:ext cx="1069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."/>
              </a:rPr>
              <a:t>Q. The fractions with same denominator are called as _____________ fractions.     (1 Mark)</a:t>
            </a:r>
          </a:p>
          <a:p>
            <a:pPr marL="514350" indent="-514350">
              <a:buAutoNum type="romanLcParenBoth"/>
            </a:pPr>
            <a:r>
              <a:rPr lang="en-US" dirty="0">
                <a:latin typeface="Ar."/>
              </a:rPr>
              <a:t>Proper	(ii)	 Like	(iii)	Unit	(iv)	Unlike</a:t>
            </a:r>
          </a:p>
          <a:p>
            <a:pPr marL="514350" indent="-514350"/>
            <a:r>
              <a:rPr lang="en-US" b="1" dirty="0" err="1">
                <a:solidFill>
                  <a:srgbClr val="0000FF"/>
                </a:solidFill>
                <a:latin typeface="Ar."/>
              </a:rPr>
              <a:t>Ans</a:t>
            </a:r>
            <a:r>
              <a:rPr lang="en-US" b="1" dirty="0">
                <a:solidFill>
                  <a:srgbClr val="0000FF"/>
                </a:solidFill>
                <a:latin typeface="Ar."/>
              </a:rPr>
              <a:t>: Like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4311" y="391951"/>
            <a:ext cx="10462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UNLIKE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36979" y="1045023"/>
            <a:ext cx="108499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Fractions having the different denominators are called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Unlike Fractions.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3562066" y="2174544"/>
          <a:ext cx="5895833" cy="1214438"/>
        </p:xfrm>
        <a:graphic>
          <a:graphicData uri="http://schemas.openxmlformats.org/presentationml/2006/ole">
            <p:oleObj spid="_x0000_s22532" name="Equation" r:id="rId3" imgW="1498320" imgH="393480" progId="Equation.3">
              <p:embed/>
            </p:oleObj>
          </a:graphicData>
        </a:graphic>
      </p:graphicFrame>
      <p:pic>
        <p:nvPicPr>
          <p:cNvPr id="6" name="Picture 5" descr="unlike Fractions.png"/>
          <p:cNvPicPr>
            <a:picLocks noChangeAspect="1"/>
          </p:cNvPicPr>
          <p:nvPr/>
        </p:nvPicPr>
        <p:blipFill>
          <a:blip r:embed="rId4"/>
          <a:srcRect t="25478"/>
          <a:stretch>
            <a:fillRect/>
          </a:stretch>
        </p:blipFill>
        <p:spPr>
          <a:xfrm>
            <a:off x="3589361" y="3480177"/>
            <a:ext cx="5936776" cy="235914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109" y="473838"/>
            <a:ext cx="9766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PROPER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5303" y="1111239"/>
            <a:ext cx="112866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Fractions where numerators are smaller than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denominators are called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Proper Fractions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63403" y="4609110"/>
            <a:ext cx="8433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Value Of a Proper Fraction is always less than 1.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518226" y="5236901"/>
          <a:ext cx="7038975" cy="1071563"/>
        </p:xfrm>
        <a:graphic>
          <a:graphicData uri="http://schemas.openxmlformats.org/presentationml/2006/ole">
            <p:oleObj spid="_x0000_s39940" name="Equation" r:id="rId3" imgW="1523880" imgH="393480" progId="Equation.3">
              <p:embed/>
            </p:oleObj>
          </a:graphicData>
        </a:graphic>
      </p:graphicFrame>
      <p:pic>
        <p:nvPicPr>
          <p:cNvPr id="7" name="Picture 6" descr="proper Fraction.jpg"/>
          <p:cNvPicPr>
            <a:picLocks noChangeAspect="1"/>
          </p:cNvPicPr>
          <p:nvPr/>
        </p:nvPicPr>
        <p:blipFill>
          <a:blip r:embed="rId4">
            <a:lum/>
          </a:blip>
          <a:stretch>
            <a:fillRect/>
          </a:stretch>
        </p:blipFill>
        <p:spPr>
          <a:xfrm>
            <a:off x="3971499" y="2523840"/>
            <a:ext cx="4572000" cy="202086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79" y="405600"/>
            <a:ext cx="104438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IMPROPER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51964" y="974761"/>
            <a:ext cx="9166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Fractions where numerators are greater than denominators are called  Improper Fractions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5104263" y="1953905"/>
          <a:ext cx="6253944" cy="1214438"/>
        </p:xfrm>
        <a:graphic>
          <a:graphicData uri="http://schemas.openxmlformats.org/presentationml/2006/ole">
            <p:oleObj spid="_x0000_s23559" name="Equation" r:id="rId3" imgW="1638000" imgH="39348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1965678" y="3857535"/>
            <a:ext cx="8952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Value Of a Proper Fraction is always greater than 1.</a:t>
            </a:r>
          </a:p>
        </p:txBody>
      </p:sp>
      <p:graphicFrame>
        <p:nvGraphicFramePr>
          <p:cNvPr id="23556" name="Object 3"/>
          <p:cNvGraphicFramePr>
            <a:graphicFrameLocks noChangeAspect="1"/>
          </p:cNvGraphicFramePr>
          <p:nvPr/>
        </p:nvGraphicFramePr>
        <p:xfrm>
          <a:off x="3224023" y="4728523"/>
          <a:ext cx="6470650" cy="888100"/>
        </p:xfrm>
        <a:graphic>
          <a:graphicData uri="http://schemas.openxmlformats.org/presentationml/2006/ole">
            <p:oleObj spid="_x0000_s23560" name="Equation" r:id="rId4" imgW="1257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0838" y="419248"/>
            <a:ext cx="10384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UNIT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74711" y="1031375"/>
            <a:ext cx="92395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Fractions having 1 in the numerator are called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Unit Fractions.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6103582" y="2037307"/>
          <a:ext cx="4577118" cy="956085"/>
        </p:xfrm>
        <a:graphic>
          <a:graphicData uri="http://schemas.openxmlformats.org/presentationml/2006/ole">
            <p:oleObj spid="_x0000_s24582" name="Equation" r:id="rId3" imgW="1295280" imgH="393480" progId="Equation.3">
              <p:embed/>
            </p:oleObj>
          </a:graphicData>
        </a:graphic>
      </p:graphicFrame>
      <p:pic>
        <p:nvPicPr>
          <p:cNvPr id="7" name="Picture 6" descr="unit fracti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685" y="1754259"/>
            <a:ext cx="3224615" cy="14088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7819" y="4920734"/>
            <a:ext cx="75584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."/>
              </a:rPr>
              <a:t>Q. What is a Unit Fraction? Give an example.                    ( 1 Mark)</a:t>
            </a:r>
          </a:p>
          <a:p>
            <a:r>
              <a:rPr lang="en-US" b="1" dirty="0" err="1">
                <a:solidFill>
                  <a:srgbClr val="0000FF"/>
                </a:solidFill>
                <a:latin typeface="Ar."/>
              </a:rPr>
              <a:t>Ans</a:t>
            </a:r>
            <a:r>
              <a:rPr lang="en-US" b="1" dirty="0">
                <a:solidFill>
                  <a:srgbClr val="0000FF"/>
                </a:solidFill>
                <a:latin typeface="Ar."/>
              </a:rPr>
              <a:t>: 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Fractions having 1 in the numerator are called  Unit Fractions.</a:t>
            </a:r>
          </a:p>
          <a:p>
            <a:endParaRPr lang="en-US" b="1" dirty="0">
              <a:solidFill>
                <a:srgbClr val="0000FF"/>
              </a:solidFill>
              <a:latin typeface="Ar.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81250" y="5567363"/>
          <a:ext cx="323850" cy="642937"/>
        </p:xfrm>
        <a:graphic>
          <a:graphicData uri="http://schemas.openxmlformats.org/presentationml/2006/ole">
            <p:oleObj spid="_x0000_s24583" name="Equation" r:id="rId5" imgW="139680" imgH="3934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149704" y="5581134"/>
            <a:ext cx="1092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Example: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3310" y="405599"/>
            <a:ext cx="10422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MIXED NUMBER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32847" y="865580"/>
            <a:ext cx="103950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Improper  fraction written as a combination of a natural number and a proper fraction is called a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Mixed Number.</a:t>
            </a:r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6264323" y="2374710"/>
          <a:ext cx="5145326" cy="859810"/>
        </p:xfrm>
        <a:graphic>
          <a:graphicData uri="http://schemas.openxmlformats.org/presentationml/2006/ole">
            <p:oleObj spid="_x0000_s25612" name="Equation" r:id="rId3" imgW="1384200" imgH="393480" progId="Equation.3">
              <p:embed/>
            </p:oleObj>
          </a:graphicData>
        </a:graphic>
      </p:graphicFrame>
      <p:pic>
        <p:nvPicPr>
          <p:cNvPr id="6" name="Picture 5" descr="Mixed Number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 r="23974" b="41267"/>
          <a:stretch>
            <a:fillRect/>
          </a:stretch>
        </p:blipFill>
        <p:spPr>
          <a:xfrm>
            <a:off x="593243" y="2456598"/>
            <a:ext cx="4093057" cy="171639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08028" y="4234934"/>
            <a:ext cx="14256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3 Whole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24300" y="4183063"/>
          <a:ext cx="482600" cy="393700"/>
        </p:xfrm>
        <a:graphic>
          <a:graphicData uri="http://schemas.openxmlformats.org/presentationml/2006/ole">
            <p:oleObj spid="_x0000_s25613" name="Equation" r:id="rId5" imgW="139680" imgH="39348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7262813" y="3776662"/>
          <a:ext cx="1436687" cy="1016561"/>
        </p:xfrm>
        <a:graphic>
          <a:graphicData uri="http://schemas.openxmlformats.org/presentationml/2006/ole">
            <p:oleObj spid="_x0000_s25614" name="Equation" r:id="rId6" imgW="228600" imgH="39348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>
            <a:off x="7048500" y="4940300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636794" y="4330700"/>
            <a:ext cx="519906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31305" y="5339834"/>
            <a:ext cx="5583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b="1" dirty="0">
                <a:solidFill>
                  <a:srgbClr val="C00000"/>
                </a:solidFill>
                <a:latin typeface="Ar."/>
              </a:rPr>
              <a:t>Q. Convert         into mixed number.      (1 ½ Mark)</a:t>
            </a:r>
          </a:p>
          <a:p>
            <a:pPr marL="514350" indent="-514350"/>
            <a:r>
              <a:rPr lang="en-US" b="1" dirty="0" err="1">
                <a:solidFill>
                  <a:srgbClr val="0000FF"/>
                </a:solidFill>
                <a:latin typeface="Ar."/>
              </a:rPr>
              <a:t>Ans</a:t>
            </a:r>
            <a:r>
              <a:rPr lang="en-US" b="1" dirty="0">
                <a:solidFill>
                  <a:srgbClr val="0000FF"/>
                </a:solidFill>
                <a:latin typeface="Ar."/>
              </a:rPr>
              <a:t>: Natural Number Part = 5</a:t>
            </a:r>
          </a:p>
          <a:p>
            <a:pPr marL="514350" indent="-514350"/>
            <a:r>
              <a:rPr lang="en-US" b="1" dirty="0">
                <a:solidFill>
                  <a:srgbClr val="0000FF"/>
                </a:solidFill>
                <a:latin typeface="Ar."/>
              </a:rPr>
              <a:t>         Proper fraction =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127250" y="5326063"/>
          <a:ext cx="215900" cy="393700"/>
        </p:xfrm>
        <a:graphic>
          <a:graphicData uri="http://schemas.openxmlformats.org/presentationml/2006/ole">
            <p:oleObj spid="_x0000_s25615" name="Equation" r:id="rId7" imgW="215640" imgH="3934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390900" y="5910263"/>
          <a:ext cx="317500" cy="393700"/>
        </p:xfrm>
        <a:graphic>
          <a:graphicData uri="http://schemas.openxmlformats.org/presentationml/2006/ole">
            <p:oleObj spid="_x0000_s25616" name="Equation" r:id="rId8" imgW="20304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245600" y="418338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Proper fraction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07200" y="538988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Natural number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9116" y="391952"/>
            <a:ext cx="103995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FRACTION AS DIVISION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7004" y="976532"/>
            <a:ext cx="2815284" cy="33868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Pasha has 4 marbles. He distributes these marbles</a:t>
            </a:r>
          </a:p>
          <a:p>
            <a:pPr algn="ctr"/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equally among 2 of her friends.</a:t>
            </a: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Each gets  = 4 ÷ 2</a:t>
            </a: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     	  = 2 Marbles</a:t>
            </a:r>
          </a:p>
          <a:p>
            <a:pPr algn="ctr"/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80" y="990600"/>
            <a:ext cx="3000364" cy="33727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2200" b="1" dirty="0" err="1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Tobo</a:t>
            </a:r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has 2 mangoes to distribute equally among 2 of his friends.</a:t>
            </a: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Each gets  = 2 ÷ 2</a:t>
            </a: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     	    = 1 Mango</a:t>
            </a:r>
          </a:p>
          <a:p>
            <a:pPr algn="ctr"/>
            <a:endParaRPr lang="en-US" sz="2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55892" y="1035000"/>
            <a:ext cx="3000364" cy="33283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2200" b="1" dirty="0" err="1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Dobo</a:t>
            </a:r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has 1 apple to distribute equally among 2 of his friends.</a:t>
            </a:r>
          </a:p>
          <a:p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Each gets  = 1 ÷ 2</a:t>
            </a:r>
          </a:p>
          <a:p>
            <a:r>
              <a:rPr lang="en-US" sz="2200" b="1" dirty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     	    =        Apple</a:t>
            </a:r>
          </a:p>
          <a:p>
            <a:pPr algn="ctr"/>
            <a:endParaRPr lang="en-US" sz="2200" b="1" dirty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46912" y="4513576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 Other Examples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31056" y="5096296"/>
          <a:ext cx="925736" cy="1066800"/>
        </p:xfrm>
        <a:graphic>
          <a:graphicData uri="http://schemas.openxmlformats.org/presentationml/2006/ole">
            <p:oleObj spid="_x0000_s26632" name="Equation" r:id="rId3" imgW="215640" imgH="3934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5293056" y="5401096"/>
            <a:ext cx="1590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= 17 ÷ 5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426656" y="5172496"/>
          <a:ext cx="533400" cy="1066800"/>
        </p:xfrm>
        <a:graphic>
          <a:graphicData uri="http://schemas.openxmlformats.org/presentationml/2006/ole">
            <p:oleObj spid="_x0000_s26633" name="Equation" r:id="rId4" imgW="139680" imgH="39348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7807656" y="5401096"/>
            <a:ext cx="1390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= 9 ÷ 5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318625" y="3332163"/>
          <a:ext cx="458788" cy="530153"/>
        </p:xfrm>
        <a:graphic>
          <a:graphicData uri="http://schemas.openxmlformats.org/presentationml/2006/ole">
            <p:oleObj spid="_x0000_s26634" name="Equation" r:id="rId5" imgW="152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3833" y="487485"/>
            <a:ext cx="10263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pc="-285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Book Link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622300" y="2813735"/>
            <a:ext cx="1097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."/>
                <a:hlinkClick r:id="rId2"/>
              </a:rPr>
              <a:t>https://drive.google.com/open?id=1eWBOF-GspccikBWPsM5W6lr2TxPWfnxF</a:t>
            </a:r>
            <a:endParaRPr lang="en-US" dirty="0">
              <a:latin typeface="Ar."/>
            </a:endParaRPr>
          </a:p>
          <a:p>
            <a:endParaRPr lang="en-US" dirty="0">
              <a:latin typeface="Ar.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6900" y="1543735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latin typeface="Ar."/>
              </a:rPr>
              <a:t>Std. IV</a:t>
            </a:r>
          </a:p>
          <a:p>
            <a:pPr algn="ctr"/>
            <a:r>
              <a:rPr lang="en-US" sz="2000" b="1" dirty="0">
                <a:latin typeface="Ar."/>
              </a:rPr>
              <a:t>Chapter – 9 </a:t>
            </a:r>
          </a:p>
          <a:p>
            <a:pPr algn="ctr"/>
            <a:r>
              <a:rPr lang="en-US" sz="2000" b="1" dirty="0">
                <a:latin typeface="Ar."/>
              </a:rPr>
              <a:t>(FRACTIONS)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6413" y="446542"/>
            <a:ext cx="10413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CHANGING FRACTIONS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527204" y="1074340"/>
            <a:ext cx="110324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Improper fraction into mixed number.</a:t>
            </a:r>
          </a:p>
        </p:txBody>
      </p:sp>
      <p:sp>
        <p:nvSpPr>
          <p:cNvPr id="6" name="Arc 5"/>
          <p:cNvSpPr/>
          <p:nvPr/>
        </p:nvSpPr>
        <p:spPr>
          <a:xfrm>
            <a:off x="4417218" y="2369716"/>
            <a:ext cx="485772" cy="485772"/>
          </a:xfrm>
          <a:prstGeom prst="arc">
            <a:avLst>
              <a:gd name="adj1" fmla="val 16200000"/>
              <a:gd name="adj2" fmla="val 5685825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702970" y="2369716"/>
            <a:ext cx="1357322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88656" y="2441154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060160" y="2441154"/>
            <a:ext cx="57150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1  4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03036" y="1941088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87198" y="2798344"/>
            <a:ext cx="57150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1  0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702970" y="308409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2970" y="3225384"/>
            <a:ext cx="1357322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45912" y="3226972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59764" y="1941088"/>
            <a:ext cx="1571636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Divisor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46044" y="1617264"/>
            <a:ext cx="2928958" cy="6095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Natural Number Part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274738" y="3155534"/>
            <a:ext cx="1643074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Remainder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88458" y="2369716"/>
            <a:ext cx="1357322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60652" y="2155402"/>
            <a:ext cx="78581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5988854" y="3356878"/>
            <a:ext cx="121444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066800" y="4267200"/>
          <a:ext cx="1928826" cy="1358946"/>
        </p:xfrm>
        <a:graphic>
          <a:graphicData uri="http://schemas.openxmlformats.org/presentationml/2006/ole">
            <p:oleObj spid="_x0000_s27656" name="Equation" r:id="rId3" imgW="558720" imgH="393480" progId="Equation.3">
              <p:embed/>
            </p:oleObj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3495692" y="4267200"/>
            <a:ext cx="1643074" cy="3571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Remainder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495692" y="5267332"/>
            <a:ext cx="1643074" cy="3571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Divisor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352552" y="5838836"/>
            <a:ext cx="2928958" cy="3571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Natural Number Part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852750" y="4552952"/>
            <a:ext cx="571504" cy="1428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52750" y="5267332"/>
            <a:ext cx="571504" cy="1428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995494" y="5481646"/>
            <a:ext cx="57150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39619" y="2534651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."/>
              </a:rPr>
              <a:t>Example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0562" y="3080561"/>
            <a:ext cx="1694148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Ar."/>
              </a:rPr>
              <a:t>14 ÷ 5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802340" y="4666734"/>
            <a:ext cx="5673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."/>
              </a:rPr>
              <a:t>Q. Convert        into improper fraction.   (1 ½ Mark)</a:t>
            </a:r>
          </a:p>
          <a:p>
            <a:r>
              <a:rPr lang="en-US" b="1" dirty="0" err="1">
                <a:solidFill>
                  <a:srgbClr val="0000FF"/>
                </a:solidFill>
                <a:latin typeface="Ar."/>
              </a:rPr>
              <a:t>Ans</a:t>
            </a:r>
            <a:r>
              <a:rPr lang="en-US" b="1" dirty="0">
                <a:solidFill>
                  <a:srgbClr val="C00000"/>
                </a:solidFill>
                <a:latin typeface="Ar."/>
              </a:rPr>
              <a:t>:  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7194550" y="4652963"/>
          <a:ext cx="241300" cy="393700"/>
        </p:xfrm>
        <a:graphic>
          <a:graphicData uri="http://schemas.openxmlformats.org/presentationml/2006/ole">
            <p:oleObj spid="_x0000_s27657" name="Equation" r:id="rId4" imgW="241200" imgH="39348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584950" y="5008563"/>
          <a:ext cx="215900" cy="393700"/>
        </p:xfrm>
        <a:graphic>
          <a:graphicData uri="http://schemas.openxmlformats.org/presentationml/2006/ole">
            <p:oleObj spid="_x0000_s27658" name="Equation" r:id="rId5" imgW="215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064" y="978806"/>
            <a:ext cx="10931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Mixed Number into Improper fraction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18698" y="1470631"/>
            <a:ext cx="109273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Step1: First multiply the whole number with denominator.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Step2: Then add product of whole number and denominator with numerator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Step3: Write the resultant number as numerator. Also write the denominator.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5192" y="3896435"/>
            <a:ext cx="1828800" cy="1371600"/>
          </a:xfrm>
          <a:prstGeom prst="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68105" y="4187588"/>
          <a:ext cx="1214446" cy="949526"/>
        </p:xfrm>
        <a:graphic>
          <a:graphicData uri="http://schemas.openxmlformats.org/presentationml/2006/ole">
            <p:oleObj spid="_x0000_s28678" name="Equation" r:id="rId3" imgW="304560" imgH="3934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970825" y="3121504"/>
            <a:ext cx="20862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solidFill>
                  <a:srgbClr val="0000FF"/>
                </a:solidFill>
                <a:latin typeface="Ar."/>
              </a:rPr>
              <a:t>Example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30720" y="3655325"/>
            <a:ext cx="7429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Natural Number Part x Denominator + Numerator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(33 x 3)  = 99 + 1 = 100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27866" y="4510192"/>
            <a:ext cx="7429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Natural Number Part x Denominator + Numerator</a:t>
            </a:r>
          </a:p>
          <a:p>
            <a:pPr algn="ctr"/>
            <a:endParaRPr lang="en-US" sz="2400" b="1" dirty="0">
              <a:solidFill>
                <a:srgbClr val="0000FF"/>
              </a:solidFill>
              <a:latin typeface="Ar.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04094" y="5027612"/>
            <a:ext cx="6929486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218342" y="5100935"/>
            <a:ext cx="7429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Numerator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80176" y="5715000"/>
            <a:ext cx="914400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=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04096" y="2845798"/>
            <a:ext cx="67783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."/>
              </a:rPr>
              <a:t>Natural Number Part x Denominator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                (33            x      3) = 99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4509448" y="5613779"/>
          <a:ext cx="838200" cy="752475"/>
        </p:xfrm>
        <a:graphic>
          <a:graphicData uri="http://schemas.openxmlformats.org/presentationml/2006/ole">
            <p:oleObj spid="_x0000_s28679" name="Equation" r:id="rId4" imgW="2793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909" y="409433"/>
            <a:ext cx="1104103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ACTIVITY ON EQUIVALENT FRACTION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latin typeface="Arial" pitchFamily="34" charset="0"/>
                <a:cs typeface="Arial" pitchFamily="34" charset="0"/>
              </a:rPr>
              <a:t>Give 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coloured</a:t>
            </a:r>
            <a:r>
              <a:rPr lang="en-US" dirty="0">
                <a:latin typeface="Arial" pitchFamily="34" charset="0"/>
                <a:cs typeface="Arial" pitchFamily="34" charset="0"/>
              </a:rPr>
              <a:t> paper strips to every student of the class.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Let’s make a fraction strip for 1/2. (Student fold their strips into  2 pieces)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Cut of the pieces to show 1/2.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Fold both  1/2 pieces into half. Now we have 4 pieces.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We should have 4ths now. How many of your 4ths equal to  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    1/2? </a:t>
            </a:r>
            <a:r>
              <a:rPr lang="en-US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(Ans-2)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So,1/2 is equivalent to 2/4.</a:t>
            </a:r>
            <a:endParaRPr lang="en-US" dirty="0">
              <a:latin typeface="Ar.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Try folding each of your 1/2 pieces twice. So what fractions do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   you get? </a:t>
            </a:r>
            <a:r>
              <a:rPr lang="en-US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(Ans-8ths)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How many 8ths are equivalent to  1/2?    </a:t>
            </a:r>
            <a:r>
              <a:rPr lang="en-US" b="1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Ans-4)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  At the end we clear that multiplying the numerator and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   denominator by 2 is one good way to create equivalent  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   fractions.</a:t>
            </a:r>
          </a:p>
          <a:p>
            <a:pPr>
              <a:lnSpc>
                <a:spcPct val="150000"/>
              </a:lnSpc>
            </a:pPr>
            <a:endParaRPr lang="en-US" dirty="0">
              <a:latin typeface="Ar.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878" y="5638800"/>
            <a:ext cx="10754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."/>
                <a:hlinkClick r:id="rId2"/>
              </a:rPr>
              <a:t>Click Here</a:t>
            </a:r>
          </a:p>
          <a:p>
            <a:pPr algn="ctr"/>
            <a:r>
              <a:rPr lang="en-US" dirty="0">
                <a:latin typeface="Ar."/>
              </a:rPr>
              <a:t> </a:t>
            </a:r>
            <a:r>
              <a:rPr lang="en-US" b="1" dirty="0">
                <a:latin typeface="Ar."/>
                <a:hlinkClick r:id="rId2"/>
              </a:rPr>
              <a:t>https://youtu.be/9k-7Kbf5GzU</a:t>
            </a:r>
            <a:endParaRPr lang="en-US" b="1" dirty="0">
              <a:latin typeface="Ar."/>
            </a:endParaRPr>
          </a:p>
          <a:p>
            <a:endParaRPr lang="en-US" b="1" dirty="0">
              <a:latin typeface="Ar.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8269" y="419246"/>
            <a:ext cx="10493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."/>
              </a:rPr>
              <a:t>Mind Map</a:t>
            </a:r>
          </a:p>
        </p:txBody>
      </p:sp>
      <p:pic>
        <p:nvPicPr>
          <p:cNvPr id="3" name="Picture 2" descr="mind m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17" y="838201"/>
            <a:ext cx="10699845" cy="544829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27644" y="354842"/>
            <a:ext cx="3048000" cy="5459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IN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FRACTIONS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08244" y="1801504"/>
            <a:ext cx="4038600" cy="838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Part of a whole is a fraction. e.g.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804244" y="734704"/>
            <a:ext cx="3657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70444" y="1890404"/>
          <a:ext cx="914400" cy="198438"/>
        </p:xfrm>
        <a:graphic>
          <a:graphicData uri="http://schemas.openxmlformats.org/presentationml/2006/ole">
            <p:oleObj spid="_x0000_s43018" name="Equation" r:id="rId3" imgW="914400" imgH="198720" progId="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289644" y="2030104"/>
          <a:ext cx="159411" cy="457200"/>
        </p:xfrm>
        <a:graphic>
          <a:graphicData uri="http://schemas.openxmlformats.org/presentationml/2006/ole">
            <p:oleObj spid="_x0000_s43019" name="Equation" r:id="rId4" imgW="152280" imgH="393480" progId="">
              <p:embed/>
            </p:oleObj>
          </a:graphicData>
        </a:graphic>
      </p:graphicFrame>
      <p:sp>
        <p:nvSpPr>
          <p:cNvPr id="9" name="Right Arrow 8"/>
          <p:cNvSpPr/>
          <p:nvPr/>
        </p:nvSpPr>
        <p:spPr>
          <a:xfrm rot="10800000">
            <a:off x="2317844" y="810904"/>
            <a:ext cx="2133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ounded Rectangle 9"/>
          <p:cNvSpPr/>
          <p:nvPr/>
        </p:nvSpPr>
        <p:spPr>
          <a:xfrm>
            <a:off x="1327244" y="2792104"/>
            <a:ext cx="4419600" cy="1905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fraction is made up of a numerator and a denominator. The numerator says how many equal parts are represented and the denominator says into how many equal parts it is divided.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1538044" y="810904"/>
            <a:ext cx="76200" cy="518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 rot="10800000">
            <a:off x="11080844" y="1801504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6204044" y="1420504"/>
            <a:ext cx="4800600" cy="990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Like and Unlike: In Like fractions denominators are same and in </a:t>
            </a:r>
            <a:r>
              <a:rPr lang="en-IN" sz="2000" b="1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Unlike fractions  </a:t>
            </a:r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denominators are different.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204044" y="2563504"/>
            <a:ext cx="4800600" cy="990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Proper and Improper: In Proper fractions Numerators are smaller than Denominators.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204044" y="3706504"/>
            <a:ext cx="4800600" cy="990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Unit: Fractions having 1 in the numerator. </a:t>
            </a:r>
          </a:p>
        </p:txBody>
      </p:sp>
      <p:sp>
        <p:nvSpPr>
          <p:cNvPr id="16" name="TextBox 15"/>
          <p:cNvSpPr txBox="1"/>
          <p:nvPr/>
        </p:nvSpPr>
        <p:spPr>
          <a:xfrm rot="5400000">
            <a:off x="5808765" y="-723364"/>
            <a:ext cx="553998" cy="3714465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IN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TYPES OF FRACTION</a:t>
            </a:r>
          </a:p>
        </p:txBody>
      </p:sp>
      <p:sp>
        <p:nvSpPr>
          <p:cNvPr id="17" name="Right Arrow 16"/>
          <p:cNvSpPr/>
          <p:nvPr/>
        </p:nvSpPr>
        <p:spPr>
          <a:xfrm rot="10800000">
            <a:off x="11080844" y="4087504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ight Arrow 17"/>
          <p:cNvSpPr/>
          <p:nvPr/>
        </p:nvSpPr>
        <p:spPr>
          <a:xfrm rot="10800000">
            <a:off x="11080844" y="3096904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ight Arrow 18"/>
          <p:cNvSpPr/>
          <p:nvPr/>
        </p:nvSpPr>
        <p:spPr>
          <a:xfrm rot="10800000">
            <a:off x="11080844" y="5382903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ounded Rectangle 19"/>
          <p:cNvSpPr/>
          <p:nvPr/>
        </p:nvSpPr>
        <p:spPr>
          <a:xfrm>
            <a:off x="6204044" y="4849504"/>
            <a:ext cx="4800600" cy="1219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Mixed Number: Improper fractions written as a combination of a natural number and a proper fraction is called a mixed number.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489044" y="1877704"/>
            <a:ext cx="76200" cy="396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 rot="8641310" flipV="1">
            <a:off x="570383" y="1263453"/>
            <a:ext cx="1830252" cy="92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ight Arrow 22"/>
          <p:cNvSpPr/>
          <p:nvPr/>
        </p:nvSpPr>
        <p:spPr>
          <a:xfrm>
            <a:off x="641444" y="2182504"/>
            <a:ext cx="685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ight Arrow 23"/>
          <p:cNvSpPr/>
          <p:nvPr/>
        </p:nvSpPr>
        <p:spPr>
          <a:xfrm>
            <a:off x="717644" y="3477904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ounded Rectangle 24"/>
          <p:cNvSpPr/>
          <p:nvPr/>
        </p:nvSpPr>
        <p:spPr>
          <a:xfrm>
            <a:off x="1264692" y="4786951"/>
            <a:ext cx="4800600" cy="1371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Addition of like fractions:</a:t>
            </a:r>
          </a:p>
          <a:p>
            <a:pPr algn="just"/>
            <a:endParaRPr lang="en-IN" sz="2000" b="1" dirty="0">
              <a:ln>
                <a:prstDash val="solid"/>
              </a:ln>
              <a:solidFill>
                <a:srgbClr val="0000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just"/>
            <a:r>
              <a:rPr lang="en-IN" sz="2000" b="1" dirty="0">
                <a:ln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Subtraction of like fractions:  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717644" y="5306704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4057744" y="5001904"/>
          <a:ext cx="1689100" cy="406400"/>
        </p:xfrm>
        <a:graphic>
          <a:graphicData uri="http://schemas.openxmlformats.org/presentationml/2006/ole">
            <p:oleObj spid="_x0000_s43020" name="Equation" r:id="rId5" imgW="1688760" imgH="406080" progId="">
              <p:embed/>
            </p:oleObj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4375244" y="5535304"/>
          <a:ext cx="1676400" cy="406400"/>
        </p:xfrm>
        <a:graphic>
          <a:graphicData uri="http://schemas.openxmlformats.org/presentationml/2006/ole">
            <p:oleObj spid="_x0000_s43021" name="Equation" r:id="rId6" imgW="1676160" imgH="406080" progId="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026089" y="395785"/>
            <a:ext cx="3616657" cy="559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."/>
              </a:rPr>
              <a:t>FRACTIONS</a:t>
            </a:r>
            <a:endParaRPr lang="en-US" b="1" dirty="0">
              <a:latin typeface="Ar.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5636525" y="996287"/>
            <a:ext cx="477672" cy="54591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3331" y="1514901"/>
            <a:ext cx="10508776" cy="40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own Arrow 32"/>
          <p:cNvSpPr/>
          <p:nvPr/>
        </p:nvSpPr>
        <p:spPr>
          <a:xfrm>
            <a:off x="5324901" y="1585415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6869372" y="1574042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8645855" y="1562670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10586113" y="1592239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3928280" y="1567218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2306471" y="1528549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725606" y="1558120"/>
            <a:ext cx="477672" cy="5459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051646" y="391951"/>
            <a:ext cx="34943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."/>
              </a:rPr>
              <a:t>What are Fractions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Ar."/>
              </a:rPr>
              <a:t>Fractions are a PART of a WHOLE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6648" y="2343581"/>
            <a:ext cx="13658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Equivalent Fraction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005198" y="2357228"/>
            <a:ext cx="12020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Like Fraction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466531" y="2370876"/>
            <a:ext cx="139207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Unlike</a:t>
            </a:r>
            <a:r>
              <a:rPr lang="en-US" dirty="0"/>
              <a:t> </a:t>
            </a:r>
            <a:r>
              <a:rPr lang="en-US" b="1" dirty="0">
                <a:latin typeface="Ar."/>
              </a:rPr>
              <a:t>Fractions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062297" y="2357228"/>
            <a:ext cx="12020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Proper</a:t>
            </a:r>
            <a:r>
              <a:rPr lang="en-US" dirty="0"/>
              <a:t> </a:t>
            </a:r>
            <a:r>
              <a:rPr lang="en-US" b="1" dirty="0">
                <a:latin typeface="Ar."/>
              </a:rPr>
              <a:t>Fraction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645438" y="2370876"/>
            <a:ext cx="12020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Improper</a:t>
            </a:r>
            <a:r>
              <a:rPr lang="en-US" dirty="0"/>
              <a:t> </a:t>
            </a:r>
            <a:r>
              <a:rPr lang="en-US" b="1" dirty="0">
                <a:latin typeface="Ar."/>
              </a:rPr>
              <a:t>Fraction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255874" y="2384524"/>
            <a:ext cx="12020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Unit</a:t>
            </a:r>
            <a:r>
              <a:rPr lang="en-US" dirty="0"/>
              <a:t> </a:t>
            </a:r>
            <a:r>
              <a:rPr lang="en-US" b="1" dirty="0">
                <a:latin typeface="Ar."/>
              </a:rPr>
              <a:t>Fraction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0152913" y="2357229"/>
            <a:ext cx="12020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."/>
              </a:rPr>
              <a:t>Mixed</a:t>
            </a:r>
            <a:r>
              <a:rPr lang="en-US" dirty="0"/>
              <a:t> </a:t>
            </a:r>
            <a:r>
              <a:rPr lang="en-US" b="1" dirty="0">
                <a:latin typeface="Ar."/>
              </a:rPr>
              <a:t>Number</a:t>
            </a:r>
            <a:endParaRPr lang="en-US" dirty="0"/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15381" y="3871829"/>
          <a:ext cx="422275" cy="1090612"/>
        </p:xfrm>
        <a:graphic>
          <a:graphicData uri="http://schemas.openxmlformats.org/presentationml/2006/ole">
            <p:oleObj spid="_x0000_s29716" name="Equation" r:id="rId3" imgW="152280" imgH="39348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859175" y="3868961"/>
          <a:ext cx="1231900" cy="1090613"/>
        </p:xfrm>
        <a:graphic>
          <a:graphicData uri="http://schemas.openxmlformats.org/presentationml/2006/ole">
            <p:oleObj spid="_x0000_s29717" name="Equation" r:id="rId4" imgW="444240" imgH="39348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3549128" y="3880454"/>
          <a:ext cx="1231900" cy="1090612"/>
        </p:xfrm>
        <a:graphic>
          <a:graphicData uri="http://schemas.openxmlformats.org/presentationml/2006/ole">
            <p:oleObj spid="_x0000_s29718" name="Equation" r:id="rId5" imgW="444240" imgH="39348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5203470" y="3863939"/>
          <a:ext cx="1057275" cy="1090613"/>
        </p:xfrm>
        <a:graphic>
          <a:graphicData uri="http://schemas.openxmlformats.org/presentationml/2006/ole">
            <p:oleObj spid="_x0000_s29719" name="Equation" r:id="rId6" imgW="380880" imgH="393480" progId="Equation.3">
              <p:embed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6665249" y="3861072"/>
          <a:ext cx="1268412" cy="1090612"/>
        </p:xfrm>
        <a:graphic>
          <a:graphicData uri="http://schemas.openxmlformats.org/presentationml/2006/ole">
            <p:oleObj spid="_x0000_s29720" name="Equation" r:id="rId7" imgW="457200" imgH="393480" progId="Equation.3">
              <p:embed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8347051" y="3899836"/>
          <a:ext cx="1092200" cy="1090612"/>
        </p:xfrm>
        <a:graphic>
          <a:graphicData uri="http://schemas.openxmlformats.org/presentationml/2006/ole">
            <p:oleObj spid="_x0000_s29721" name="Equation" r:id="rId8" imgW="393480" imgH="39348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9917113" y="3856997"/>
          <a:ext cx="1550987" cy="1090612"/>
        </p:xfrm>
        <a:graphic>
          <a:graphicData uri="http://schemas.openxmlformats.org/presentationml/2006/ole">
            <p:oleObj spid="_x0000_s29722" name="Equation" r:id="rId9" imgW="558720" imgH="393480" progId="Equation.3">
              <p:embed/>
            </p:oleObj>
          </a:graphicData>
        </a:graphic>
      </p:graphicFrame>
      <p:sp>
        <p:nvSpPr>
          <p:cNvPr id="57" name="Rectangle 56"/>
          <p:cNvSpPr/>
          <p:nvPr/>
        </p:nvSpPr>
        <p:spPr>
          <a:xfrm>
            <a:off x="3930556" y="3244334"/>
            <a:ext cx="3616804" cy="584775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."/>
              </a:rPr>
              <a:t>Examples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6542" y="405600"/>
            <a:ext cx="10221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pc="-245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Learning Outcomes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09516" y="1287145"/>
            <a:ext cx="11022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Fractions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use of fraction in real life.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Finding of  Fraction from a given fraction.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Adding and Subtracting of like fractions.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Converting fraction into mixed number.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Converting mixed number into improper fraction.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0138" y="323713"/>
            <a:ext cx="103685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BASIC WORKSHEET</a:t>
            </a:r>
            <a:endParaRPr lang="en-US" sz="4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53" y="751344"/>
            <a:ext cx="1089091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1.  A number representing a part of a __________ is called a fraction.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2.  Fractions with same denominators  are called __________.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3.       is read as ________.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4.  A proper fraction is __________ than 1.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5.  Improper fraction written as a combination of a natural number and a  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     proper fraction is called a __________ number.</a:t>
            </a:r>
          </a:p>
          <a:p>
            <a:pPr marL="514350" indent="-514350">
              <a:buAutoNum type="arabicPeriod" startAt="6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Fractions having __________ in the numerator are unit fractions.</a:t>
            </a:r>
          </a:p>
          <a:p>
            <a:pPr marL="514350" indent="-514350">
              <a:buAutoNum type="arabicPeriod" startAt="6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Fractions, where numerators are smaller than the denominators are </a:t>
            </a:r>
          </a:p>
          <a:p>
            <a:pPr marL="514350" indent="-514350"/>
            <a:r>
              <a:rPr lang="en-US" sz="2600" dirty="0">
                <a:latin typeface="Arial" pitchFamily="34" charset="0"/>
                <a:cs typeface="Arial" pitchFamily="34" charset="0"/>
              </a:rPr>
              <a:t>     called__________.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8.  Encircle the Improper fraction –   </a:t>
            </a:r>
          </a:p>
          <a:p>
            <a:pPr marL="514350" indent="-514350">
              <a:buAutoNum type="arabicPeriod" startAt="9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If cross products of numerator of one fraction __________ of the </a:t>
            </a:r>
          </a:p>
          <a:p>
            <a:pPr marL="514350" indent="-514350"/>
            <a:r>
              <a:rPr lang="en-US" sz="2600" dirty="0">
                <a:latin typeface="Arial" pitchFamily="34" charset="0"/>
                <a:cs typeface="Arial" pitchFamily="34" charset="0"/>
              </a:rPr>
              <a:t>      other fraction are same, then the two fractions are called equivalent fractions.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10.  What will be the fraction for ten – nineteenths ________.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146416" y="1564928"/>
          <a:ext cx="457200" cy="473075"/>
        </p:xfrm>
        <a:graphic>
          <a:graphicData uri="http://schemas.openxmlformats.org/presentationml/2006/ole">
            <p:oleObj spid="_x0000_s30726" name="Equation" r:id="rId3" imgW="152280" imgH="39348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835343" y="4227394"/>
          <a:ext cx="1916112" cy="627063"/>
        </p:xfrm>
        <a:graphic>
          <a:graphicData uri="http://schemas.openxmlformats.org/presentationml/2006/ole">
            <p:oleObj spid="_x0000_s30727" name="Equation" r:id="rId4" imgW="7743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035" y="844857"/>
            <a:ext cx="1090456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11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_______ makes a whole. (3 Halves, 2 Halves, 2 Fourths or 3 Fifths). </a:t>
            </a:r>
          </a:p>
          <a:p>
            <a:r>
              <a:rPr lang="en-IN" sz="2500" dirty="0">
                <a:latin typeface="Arial" pitchFamily="34" charset="0"/>
                <a:cs typeface="Arial" pitchFamily="34" charset="0"/>
              </a:rPr>
              <a:t>12. Encircle the equivalent fractions for the given fraction – </a:t>
            </a: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13. </a:t>
            </a:r>
            <a:r>
              <a:rPr lang="en-IN" sz="2500" dirty="0">
                <a:latin typeface="Arial" pitchFamily="34" charset="0"/>
                <a:cs typeface="Arial" pitchFamily="34" charset="0"/>
              </a:rPr>
              <a:t>Fractions with different denominators are called _____.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14"/>
            </a:pPr>
            <a:r>
              <a:rPr lang="en-IN" sz="2500" dirty="0">
                <a:latin typeface="Arial" pitchFamily="34" charset="0"/>
                <a:cs typeface="Arial" pitchFamily="34" charset="0"/>
              </a:rPr>
              <a:t>When we multiply the numerator and denominator of a fraction by a common number other than 0 and 1, we get an _______ fraction.</a:t>
            </a:r>
          </a:p>
          <a:p>
            <a:pPr marL="457200" indent="-457200">
              <a:buFontTx/>
              <a:buAutoNum type="arabicPeriod" startAt="14"/>
            </a:pPr>
            <a:r>
              <a:rPr lang="en-IN" sz="2500" dirty="0">
                <a:latin typeface="Arial" pitchFamily="34" charset="0"/>
                <a:cs typeface="Arial" pitchFamily="34" charset="0"/>
              </a:rPr>
              <a:t> Use the proper symbol ‘&lt;’, ‘&gt;’, or ‘=’in the blank: </a:t>
            </a:r>
          </a:p>
          <a:p>
            <a:pPr marL="457200" indent="-457200"/>
            <a:r>
              <a:rPr lang="en-IN" sz="2500" dirty="0">
                <a:latin typeface="Arial" pitchFamily="34" charset="0"/>
                <a:cs typeface="Arial" pitchFamily="34" charset="0"/>
              </a:rPr>
              <a:t>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en-IN" sz="2500" dirty="0">
                <a:latin typeface="Arial" pitchFamily="34" charset="0"/>
                <a:cs typeface="Arial" pitchFamily="34" charset="0"/>
              </a:rPr>
              <a:t>16.  Arrange in ascending order:</a:t>
            </a:r>
          </a:p>
          <a:p>
            <a:pPr marL="457200" lvl="0" indent="-457200"/>
            <a:r>
              <a:rPr lang="en-IN" sz="2500" dirty="0">
                <a:latin typeface="Arial" pitchFamily="34" charset="0"/>
                <a:cs typeface="Arial" pitchFamily="34" charset="0"/>
              </a:rPr>
              <a:t>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500" dirty="0">
                <a:latin typeface="Arial" pitchFamily="34" charset="0"/>
                <a:cs typeface="Arial" pitchFamily="34" charset="0"/>
              </a:rPr>
              <a:t>17. An improper fraction is __________ than 1.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500" dirty="0">
                <a:latin typeface="Arial" pitchFamily="34" charset="0"/>
                <a:cs typeface="Arial" pitchFamily="34" charset="0"/>
              </a:rPr>
              <a:t>18. What will be the fraction for six – elevenths _____.</a:t>
            </a:r>
          </a:p>
          <a:p>
            <a:r>
              <a:rPr lang="en-IN" sz="2500" dirty="0">
                <a:latin typeface="Arial" pitchFamily="34" charset="0"/>
                <a:cs typeface="Arial" pitchFamily="34" charset="0"/>
              </a:rPr>
              <a:t>19. Encircle the proper fraction –</a:t>
            </a:r>
          </a:p>
          <a:p>
            <a:endParaRPr lang="en-IN" sz="25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500" dirty="0">
                <a:latin typeface="Arial" pitchFamily="34" charset="0"/>
                <a:cs typeface="Arial" pitchFamily="34" charset="0"/>
              </a:rPr>
              <a:t>20. Arrange in descending order: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988190" y="1205552"/>
          <a:ext cx="2362200" cy="609600"/>
        </p:xfrm>
        <a:graphic>
          <a:graphicData uri="http://schemas.openxmlformats.org/presentationml/2006/ole">
            <p:oleObj spid="_x0000_s31758" name="Equation" r:id="rId3" imgW="144756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102208" y="2863744"/>
          <a:ext cx="457200" cy="472440"/>
        </p:xfrm>
        <a:graphic>
          <a:graphicData uri="http://schemas.openxmlformats.org/presentationml/2006/ole">
            <p:oleObj spid="_x0000_s31759" name="Equation" r:id="rId4" imgW="190440" imgH="3934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8635608" y="2939944"/>
            <a:ext cx="381000" cy="228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340458" y="2863744"/>
          <a:ext cx="514350" cy="559468"/>
        </p:xfrm>
        <a:graphic>
          <a:graphicData uri="http://schemas.openxmlformats.org/presentationml/2006/ole">
            <p:oleObj spid="_x0000_s31760" name="Equation" r:id="rId5" imgW="152280" imgH="39348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298932" y="3317542"/>
          <a:ext cx="2044700" cy="627063"/>
        </p:xfrm>
        <a:graphic>
          <a:graphicData uri="http://schemas.openxmlformats.org/presentationml/2006/ole">
            <p:oleObj spid="_x0000_s31761" name="Equation" r:id="rId6" imgW="1091880" imgH="39348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5419950" y="5213789"/>
          <a:ext cx="2043112" cy="585787"/>
        </p:xfrm>
        <a:graphic>
          <a:graphicData uri="http://schemas.openxmlformats.org/presentationml/2006/ole">
            <p:oleObj spid="_x0000_s31762" name="Equation" r:id="rId7" imgW="787320" imgH="393480" progId="Equation.3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5454117" y="5790053"/>
          <a:ext cx="2363787" cy="533400"/>
        </p:xfrm>
        <a:graphic>
          <a:graphicData uri="http://schemas.openxmlformats.org/presentationml/2006/ole">
            <p:oleObj spid="_x0000_s31763" name="Equation" r:id="rId8" imgW="1015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50459" y="545911"/>
            <a:ext cx="1095460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21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Add the following fractions:</a:t>
            </a:r>
          </a:p>
          <a:p>
            <a:pPr marL="457200" indent="-4572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22.   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Express as a division sum</a:t>
            </a:r>
            <a:r>
              <a:rPr lang="en-IN" sz="2000" dirty="0"/>
              <a:t>.</a:t>
            </a:r>
          </a:p>
          <a:p>
            <a:endParaRPr lang="en-IN" sz="2000" dirty="0"/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23. The fraction          is read as ______________. 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24. </a:t>
            </a:r>
            <a:r>
              <a:rPr lang="en-IN" sz="2000" dirty="0"/>
              <a:t>Add:</a:t>
            </a:r>
          </a:p>
          <a:p>
            <a:endParaRPr lang="en-IN" sz="14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25. Subtract the following fraction:</a:t>
            </a:r>
          </a:p>
          <a:p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26. Encircle the mixed number: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27. Subtract :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28. Encircle the unit fraction –  </a:t>
            </a: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4449171" y="650525"/>
          <a:ext cx="1423047" cy="618716"/>
        </p:xfrm>
        <a:graphic>
          <a:graphicData uri="http://schemas.openxmlformats.org/presentationml/2006/ole">
            <p:oleObj spid="_x0000_s32794" name="Equation" r:id="rId3" imgW="927000" imgH="393480" progId="Equation.3">
              <p:embed/>
            </p:oleObj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4270612" y="1330640"/>
          <a:ext cx="609600" cy="711200"/>
        </p:xfrm>
        <a:graphic>
          <a:graphicData uri="http://schemas.openxmlformats.org/presentationml/2006/ole">
            <p:oleObj spid="_x0000_s32795" name="Equation" r:id="rId4" imgW="215640" imgH="393480" progId="Equation.3">
              <p:embed/>
            </p:oleObj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2516875" y="1913205"/>
          <a:ext cx="609600" cy="620712"/>
        </p:xfrm>
        <a:graphic>
          <a:graphicData uri="http://schemas.openxmlformats.org/presentationml/2006/ole">
            <p:oleObj spid="_x0000_s32796" name="Equation" r:id="rId5" imgW="203040" imgH="393480" progId="Equation.3">
              <p:embed/>
            </p:oleObj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1586552" y="2500935"/>
          <a:ext cx="1066800" cy="698500"/>
        </p:xfrm>
        <a:graphic>
          <a:graphicData uri="http://schemas.openxmlformats.org/presentationml/2006/ole">
            <p:oleObj spid="_x0000_s32797" name="Equation" r:id="rId6" imgW="507960" imgH="393480" progId="Equation.3">
              <p:embed/>
            </p:oleObj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4953000" y="3055944"/>
          <a:ext cx="1066800" cy="685800"/>
        </p:xfrm>
        <a:graphic>
          <a:graphicData uri="http://schemas.openxmlformats.org/presentationml/2006/ole">
            <p:oleObj spid="_x0000_s32798" name="Equation" r:id="rId7" imgW="507960" imgH="393480" progId="Equation.3">
              <p:embed/>
            </p:oleObj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4285397" y="3722410"/>
          <a:ext cx="2057400" cy="700088"/>
        </p:xfrm>
        <a:graphic>
          <a:graphicData uri="http://schemas.openxmlformats.org/presentationml/2006/ole">
            <p:oleObj spid="_x0000_s32799" name="Equation" r:id="rId8" imgW="1155600" imgH="393480" progId="Equation.3">
              <p:embed/>
            </p:oleObj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2354238" y="4639084"/>
          <a:ext cx="1676400" cy="685800"/>
        </p:xfrm>
        <a:graphic>
          <a:graphicData uri="http://schemas.openxmlformats.org/presentationml/2006/ole">
            <p:oleObj spid="_x0000_s32800" name="Equation" r:id="rId9" imgW="749160" imgH="393480" progId="Equation.3">
              <p:embed/>
            </p:oleObj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4255827" y="5398810"/>
          <a:ext cx="1785938" cy="762000"/>
        </p:xfrm>
        <a:graphic>
          <a:graphicData uri="http://schemas.openxmlformats.org/presentationml/2006/ole">
            <p:oleObj spid="_x0000_s32801" name="Equation" r:id="rId10" imgW="8762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8599" y="351008"/>
            <a:ext cx="1050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pc="-245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Learning Objectives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77755" y="986894"/>
            <a:ext cx="110228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Understand and explain the concept of fraction - As a part of a whole.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Understand the types of Fractions.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Find equivalent fractions from a given fraction.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Conversion of Mixed fraction into improper fraction.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Conversion of Improper fraction into mixed number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0459" y="931797"/>
            <a:ext cx="109546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29.  What</a:t>
            </a:r>
            <a:r>
              <a:rPr lang="en-US" sz="2400" dirty="0"/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number will replace the “?” mark: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30.       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can be written as 15 ÷ ____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     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6564574" y="838199"/>
          <a:ext cx="1155700" cy="762000"/>
        </p:xfrm>
        <a:graphic>
          <a:graphicData uri="http://schemas.openxmlformats.org/presentationml/2006/ole">
            <p:oleObj spid="_x0000_s33798" name="Equation" r:id="rId3" imgW="596880" imgH="39348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165746" y="1487252"/>
          <a:ext cx="533400" cy="917575"/>
        </p:xfrm>
        <a:graphic>
          <a:graphicData uri="http://schemas.openxmlformats.org/presentationml/2006/ole">
            <p:oleObj spid="_x0000_s33799" name="Equation" r:id="rId4" imgW="228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35936" y="419247"/>
            <a:ext cx="74140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STANDARD WORKSHEET</a:t>
            </a:r>
            <a:endParaRPr lang="en-US" sz="4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3442" y="1015621"/>
            <a:ext cx="11153631" cy="5262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AutoNum type="arabicPeriod"/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Convert</a:t>
            </a:r>
            <a:r>
              <a:rPr lang="en-IN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the following into improper fractions:</a:t>
            </a:r>
          </a:p>
          <a:p>
            <a:pPr marL="457200" lvl="0" indent="-457200"/>
            <a:r>
              <a:rPr lang="en-IN" sz="2400" dirty="0">
                <a:latin typeface="Arial" pitchFamily="34" charset="0"/>
                <a:cs typeface="Arial" pitchFamily="34" charset="0"/>
              </a:rPr>
              <a:t>       a)            b)</a:t>
            </a:r>
          </a:p>
          <a:p>
            <a:pPr marL="457200" indent="-457200"/>
            <a:endParaRPr lang="en-IN" sz="24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IN" sz="2400" dirty="0">
                <a:latin typeface="Arial" pitchFamily="34" charset="0"/>
                <a:cs typeface="Arial" pitchFamily="34" charset="0"/>
              </a:rPr>
              <a:t>2. </a:t>
            </a:r>
            <a:r>
              <a:rPr lang="en-IN" sz="2400" dirty="0"/>
              <a:t>Write ‘&lt;’, ‘&gt;’, ‘=’ for the following fractions:</a:t>
            </a:r>
            <a:endParaRPr lang="en-US" sz="2400" dirty="0"/>
          </a:p>
          <a:p>
            <a:pPr marL="457200" lvl="0" indent="-457200"/>
            <a:r>
              <a:rPr lang="en-US" sz="2400" dirty="0">
                <a:latin typeface="Arial" pitchFamily="34" charset="0"/>
                <a:cs typeface="Arial" pitchFamily="34" charset="0"/>
              </a:rPr>
              <a:t>    a)                 b)</a:t>
            </a:r>
          </a:p>
          <a:p>
            <a:pPr marL="457200" lvl="0" indent="-457200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3.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Write fraction in words for the following: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   a)  Three – fifths 		b. Seven – eighths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 startAt="4"/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In the word  </a:t>
            </a:r>
            <a:r>
              <a:rPr lang="en-IN" sz="2400" b="1" dirty="0">
                <a:latin typeface="Arial" pitchFamily="34" charset="0"/>
                <a:cs typeface="Arial" pitchFamily="34" charset="0"/>
              </a:rPr>
              <a:t>“DAV COLLEGE MANAGING COMMITEE”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write the fraction of </a:t>
            </a:r>
          </a:p>
          <a:p>
            <a:pPr marL="457200" lvl="0" indent="-457200"/>
            <a:r>
              <a:rPr lang="en-IN" sz="2400" dirty="0">
                <a:latin typeface="Arial" pitchFamily="34" charset="0"/>
                <a:cs typeface="Arial" pitchFamily="34" charset="0"/>
              </a:rPr>
              <a:t>      consonants in the given word.</a:t>
            </a:r>
          </a:p>
          <a:p>
            <a:pPr marL="457200" indent="-457200"/>
            <a:r>
              <a:rPr lang="en-IN" sz="2400" dirty="0">
                <a:latin typeface="Arial" pitchFamily="34" charset="0"/>
                <a:cs typeface="Arial" pitchFamily="34" charset="0"/>
              </a:rPr>
              <a:t>5. What number will replace the “?” mark: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endParaRPr lang="en-US" sz="2400" dirty="0"/>
          </a:p>
          <a:p>
            <a:pPr marL="457200" lvl="0" indent="-457200"/>
            <a:r>
              <a:rPr lang="en-US" sz="2400" dirty="0"/>
              <a:t>     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677544" y="1423904"/>
          <a:ext cx="609600" cy="571500"/>
        </p:xfrm>
        <a:graphic>
          <a:graphicData uri="http://schemas.openxmlformats.org/presentationml/2006/ole">
            <p:oleObj spid="_x0000_s34828" name="Equation" r:id="rId3" imgW="241200" imgH="39348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353944" y="1423904"/>
          <a:ext cx="541338" cy="609600"/>
        </p:xfrm>
        <a:graphic>
          <a:graphicData uri="http://schemas.openxmlformats.org/presentationml/2006/ole">
            <p:oleObj spid="_x0000_s34829" name="Equation" r:id="rId4" imgW="241200" imgH="39348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525144" y="2520274"/>
          <a:ext cx="838200" cy="565150"/>
        </p:xfrm>
        <a:graphic>
          <a:graphicData uri="http://schemas.openxmlformats.org/presentationml/2006/ole">
            <p:oleObj spid="_x0000_s34830" name="Equation" r:id="rId5" imgW="583920" imgH="39348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201544" y="2566904"/>
          <a:ext cx="990600" cy="568325"/>
        </p:xfrm>
        <a:graphic>
          <a:graphicData uri="http://schemas.openxmlformats.org/presentationml/2006/ole">
            <p:oleObj spid="_x0000_s34831" name="Equation" r:id="rId6" imgW="685800" imgH="39348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6450825" y="4680032"/>
          <a:ext cx="1135062" cy="763588"/>
        </p:xfrm>
        <a:graphic>
          <a:graphicData uri="http://schemas.openxmlformats.org/presentationml/2006/ole">
            <p:oleObj spid="_x0000_s34832" name="Equation" r:id="rId7" imgW="583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20086"/>
            <a:ext cx="11734800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6.Write</a:t>
            </a:r>
            <a:r>
              <a:rPr lang="en-US" dirty="0"/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next four equivalent fraction for :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7.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Find the equivalent fraction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of              with denominator as  90.</a:t>
            </a:r>
          </a:p>
          <a:p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8. Encircle the set of Proper fractions – </a:t>
            </a:r>
          </a:p>
          <a:p>
            <a:r>
              <a:rPr lang="en-IN" sz="2400" dirty="0">
                <a:latin typeface="Arial" pitchFamily="34" charset="0"/>
                <a:cs typeface="Arial" pitchFamily="34" charset="0"/>
              </a:rPr>
              <a:t>     a)                          b)</a:t>
            </a:r>
          </a:p>
          <a:p>
            <a:endParaRPr lang="en-IN" sz="2400" dirty="0">
              <a:latin typeface="Arial" pitchFamily="34" charset="0"/>
              <a:cs typeface="Arial" pitchFamily="34" charset="0"/>
            </a:endParaRPr>
          </a:p>
          <a:p>
            <a:endParaRPr lang="en-IN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9. Subtract the following fractions:</a:t>
            </a:r>
          </a:p>
          <a:p>
            <a:pPr lvl="0"/>
            <a:endParaRPr lang="en-IN" sz="2400" dirty="0">
              <a:latin typeface="Arial" pitchFamily="34" charset="0"/>
              <a:cs typeface="Arial" pitchFamily="34" charset="0"/>
            </a:endParaRPr>
          </a:p>
          <a:p>
            <a:r>
              <a:rPr lang="en-IN" sz="2400" dirty="0">
                <a:latin typeface="Arial" pitchFamily="34" charset="0"/>
                <a:cs typeface="Arial" pitchFamily="34" charset="0"/>
              </a:rPr>
              <a:t>10. Check whether the following fraction is equivalent or not:</a:t>
            </a:r>
          </a:p>
          <a:p>
            <a:r>
              <a:rPr lang="en-IN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11. Convert the following to improper fraction:</a:t>
            </a: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IN" sz="2400" dirty="0">
                <a:latin typeface="Arial" pitchFamily="34" charset="0"/>
                <a:cs typeface="Arial" pitchFamily="34" charset="0"/>
              </a:rPr>
              <a:t>12. Arrange in descending order: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IN" sz="2400" dirty="0">
              <a:latin typeface="Arial" pitchFamily="34" charset="0"/>
              <a:cs typeface="Arial" pitchFamily="34" charset="0"/>
            </a:endParaRPr>
          </a:p>
          <a:p>
            <a:endParaRPr lang="en-IN" sz="2400" dirty="0"/>
          </a:p>
          <a:p>
            <a:endParaRPr lang="en-IN" sz="2400" dirty="0"/>
          </a:p>
          <a:p>
            <a:endParaRPr lang="en-IN" sz="2400" dirty="0"/>
          </a:p>
          <a:p>
            <a:r>
              <a:rPr lang="en-IN" sz="2400" dirty="0"/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6506760" y="930512"/>
          <a:ext cx="3200400" cy="622300"/>
        </p:xfrm>
        <a:graphic>
          <a:graphicData uri="http://schemas.openxmlformats.org/presentationml/2006/ole">
            <p:oleObj spid="_x0000_s35859" name="Equation" r:id="rId3" imgW="1587240" imgH="39348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278272" y="1390934"/>
          <a:ext cx="381000" cy="738188"/>
        </p:xfrm>
        <a:graphic>
          <a:graphicData uri="http://schemas.openxmlformats.org/presentationml/2006/ole">
            <p:oleObj spid="_x0000_s35860" name="Equation" r:id="rId4" imgW="203040" imgH="39348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367051" y="2533934"/>
          <a:ext cx="1828800" cy="668338"/>
        </p:xfrm>
        <a:graphic>
          <a:graphicData uri="http://schemas.openxmlformats.org/presentationml/2006/ole">
            <p:oleObj spid="_x0000_s35861" name="Equation" r:id="rId5" imgW="774360" imgH="39348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916979" y="2547582"/>
          <a:ext cx="1954212" cy="698500"/>
        </p:xfrm>
        <a:graphic>
          <a:graphicData uri="http://schemas.openxmlformats.org/presentationml/2006/ole">
            <p:oleObj spid="_x0000_s35862" name="Equation" r:id="rId6" imgW="863280" imgH="39348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5253251" y="3424450"/>
          <a:ext cx="1143000" cy="681038"/>
        </p:xfrm>
        <a:graphic>
          <a:graphicData uri="http://schemas.openxmlformats.org/presentationml/2006/ole">
            <p:oleObj spid="_x0000_s35863" name="Equation" r:id="rId7" imgW="660240" imgH="393480" progId="Equation.3">
              <p:embed/>
            </p:oleObj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9031406" y="4266063"/>
          <a:ext cx="946150" cy="554038"/>
        </p:xfrm>
        <a:graphic>
          <a:graphicData uri="http://schemas.openxmlformats.org/presentationml/2006/ole">
            <p:oleObj spid="_x0000_s35864" name="Equation" r:id="rId8" imgW="672840" imgH="393480" progId="Equation.3">
              <p:embed/>
            </p:oleObj>
          </a:graphicData>
        </a:graphic>
      </p:graphicFrame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6758864" y="4991290"/>
          <a:ext cx="533400" cy="609600"/>
        </p:xfrm>
        <a:graphic>
          <a:graphicData uri="http://schemas.openxmlformats.org/presentationml/2006/ole">
            <p:oleObj spid="_x0000_s35865" name="Equation" r:id="rId9" imgW="215640" imgH="393480" progId="Equation.3">
              <p:embed/>
            </p:oleObj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5161129" y="5611505"/>
          <a:ext cx="2849563" cy="685800"/>
        </p:xfrm>
        <a:graphic>
          <a:graphicData uri="http://schemas.openxmlformats.org/presentationml/2006/ole">
            <p:oleObj spid="_x0000_s35866" name="Equation" r:id="rId10" imgW="12826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38200"/>
            <a:ext cx="11734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13. Arrange in ascending order: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14. 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Convert the following Improper fractions into mixed number:</a:t>
            </a: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      a)              b)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15. When          reduced to lowest term to be ______.</a:t>
            </a:r>
          </a:p>
          <a:p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16. Convert the following mixed number into improper          fraction:</a:t>
            </a:r>
          </a:p>
          <a:p>
            <a:pPr lvl="0"/>
            <a:endParaRPr lang="en-IN" sz="10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17. What is an Unit Fraction? Give an example.</a:t>
            </a:r>
          </a:p>
          <a:p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18. What will be placed in the question mark: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19. Complete the pattern for:</a:t>
            </a:r>
          </a:p>
          <a:p>
            <a:pPr lvl="0"/>
            <a:endParaRPr lang="en-IN" sz="2000" dirty="0">
              <a:latin typeface="Arial" pitchFamily="34" charset="0"/>
              <a:cs typeface="Arial" pitchFamily="34" charset="0"/>
            </a:endParaRPr>
          </a:p>
          <a:p>
            <a:endParaRPr lang="en-IN" sz="20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20. Subtract the following fractions: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683765" y="748336"/>
          <a:ext cx="2905125" cy="685800"/>
        </p:xfrm>
        <a:graphic>
          <a:graphicData uri="http://schemas.openxmlformats.org/presentationml/2006/ole">
            <p:oleObj spid="_x0000_s36882" name="Equation" r:id="rId3" imgW="1307880" imgH="39348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205552" y="1738936"/>
          <a:ext cx="412750" cy="752475"/>
        </p:xfrm>
        <a:graphic>
          <a:graphicData uri="http://schemas.openxmlformats.org/presentationml/2006/ole">
            <p:oleObj spid="_x0000_s36883" name="Equation" r:id="rId4" imgW="215640" imgH="39348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424752" y="1738936"/>
          <a:ext cx="436563" cy="752475"/>
        </p:xfrm>
        <a:graphic>
          <a:graphicData uri="http://schemas.openxmlformats.org/presentationml/2006/ole">
            <p:oleObj spid="_x0000_s36884" name="Equation" r:id="rId5" imgW="228600" imgH="39348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779706" y="2505296"/>
          <a:ext cx="441325" cy="762000"/>
        </p:xfrm>
        <a:graphic>
          <a:graphicData uri="http://schemas.openxmlformats.org/presentationml/2006/ole">
            <p:oleObj spid="_x0000_s36885" name="Equation" r:id="rId6" imgW="228600" imgH="39348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681716" y="3154891"/>
          <a:ext cx="441325" cy="762000"/>
        </p:xfrm>
        <a:graphic>
          <a:graphicData uri="http://schemas.openxmlformats.org/presentationml/2006/ole">
            <p:oleObj spid="_x0000_s36886" name="Equation" r:id="rId7" imgW="228600" imgH="39348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5740020" y="4260360"/>
          <a:ext cx="1184275" cy="763588"/>
        </p:xfrm>
        <a:graphic>
          <a:graphicData uri="http://schemas.openxmlformats.org/presentationml/2006/ole">
            <p:oleObj spid="_x0000_s36887" name="Equation" r:id="rId8" imgW="609480" imgH="393480" progId="Equation.3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3799764" y="4897256"/>
          <a:ext cx="2849563" cy="685800"/>
        </p:xfrm>
        <a:graphic>
          <a:graphicData uri="http://schemas.openxmlformats.org/presentationml/2006/ole">
            <p:oleObj spid="_x0000_s36888" name="Equation" r:id="rId9" imgW="1282680" imgH="39348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4723382" y="5751869"/>
          <a:ext cx="1109662" cy="621636"/>
        </p:xfrm>
        <a:graphic>
          <a:graphicData uri="http://schemas.openxmlformats.org/presentationml/2006/ole">
            <p:oleObj spid="_x0000_s36889" name="Equation" r:id="rId10" imgW="5713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6109" y="391952"/>
            <a:ext cx="105217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ADVANCE  WORKSHEET</a:t>
            </a:r>
            <a:endParaRPr lang="en-US" sz="4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277" y="1015621"/>
            <a:ext cx="1111837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1.Change</a:t>
            </a:r>
            <a:r>
              <a:rPr lang="en-US" dirty="0"/>
              <a:t>    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numerator as 91. 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2.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For a given fraction  ,         divide 4 to the numerator and divide 5 to the </a:t>
            </a:r>
          </a:p>
          <a:p>
            <a:endParaRPr lang="en-IN" sz="1200" dirty="0">
              <a:latin typeface="Arial" pitchFamily="34" charset="0"/>
              <a:cs typeface="Arial" pitchFamily="34" charset="0"/>
            </a:endParaRPr>
          </a:p>
          <a:p>
            <a:r>
              <a:rPr lang="en-IN" sz="2400" dirty="0">
                <a:latin typeface="Arial" pitchFamily="34" charset="0"/>
                <a:cs typeface="Arial" pitchFamily="34" charset="0"/>
              </a:rPr>
              <a:t>denominator. What will be the new fraction?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3.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Verify if the following pair of fractions are equivalent or not:</a:t>
            </a:r>
          </a:p>
          <a:p>
            <a:endParaRPr lang="en-IN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4. Complete the pattern:</a:t>
            </a:r>
          </a:p>
          <a:p>
            <a:pPr lvl="0"/>
            <a:endParaRPr lang="en-IN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5. For a given fraction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  , a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dd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3 to the numerator and subtract 5 from the denominator. What will be the new fraction?</a:t>
            </a:r>
          </a:p>
          <a:p>
            <a:pPr lvl="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6.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Convert the following improper fractions into mixed number:</a:t>
            </a:r>
          </a:p>
          <a:p>
            <a:endParaRPr lang="en-IN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  a) 		        b) 		       c)   </a:t>
            </a:r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1951632" y="947368"/>
          <a:ext cx="412750" cy="614363"/>
        </p:xfrm>
        <a:graphic>
          <a:graphicData uri="http://schemas.openxmlformats.org/presentationml/2006/ole">
            <p:oleObj spid="_x0000_s37914" name="Equation" r:id="rId3" imgW="215640" imgH="393480" progId="Equation.3">
              <p:embed/>
            </p:oleObj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896320" y="1756377"/>
          <a:ext cx="436562" cy="614363"/>
        </p:xfrm>
        <a:graphic>
          <a:graphicData uri="http://schemas.openxmlformats.org/presentationml/2006/ole">
            <p:oleObj spid="_x0000_s37915" name="Equation" r:id="rId4" imgW="228600" imgH="393480" progId="Equation.3">
              <p:embed/>
            </p:oleObj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8962032" y="2547568"/>
          <a:ext cx="1139825" cy="614363"/>
        </p:xfrm>
        <a:graphic>
          <a:graphicData uri="http://schemas.openxmlformats.org/presentationml/2006/ole">
            <p:oleObj spid="_x0000_s37916" name="Equation" r:id="rId5" imgW="596880" imgH="393480" progId="Equation.3">
              <p:embed/>
            </p:oleObj>
          </a:graphicData>
        </a:graphic>
      </p:graphicFrame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3807420" y="3157168"/>
          <a:ext cx="2849562" cy="685800"/>
        </p:xfrm>
        <a:graphic>
          <a:graphicData uri="http://schemas.openxmlformats.org/presentationml/2006/ole">
            <p:oleObj spid="_x0000_s37917" name="Equation" r:id="rId6" imgW="1282680" imgH="393480" progId="Equation.3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3575645" y="3919168"/>
          <a:ext cx="387350" cy="614363"/>
        </p:xfrm>
        <a:graphic>
          <a:graphicData uri="http://schemas.openxmlformats.org/presentationml/2006/ole">
            <p:oleObj spid="_x0000_s37918" name="Equation" r:id="rId7" imgW="203040" imgH="393480" progId="Equation.3">
              <p:embed/>
            </p:oleObj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1431880" y="5678592"/>
          <a:ext cx="436563" cy="614363"/>
        </p:xfrm>
        <a:graphic>
          <a:graphicData uri="http://schemas.openxmlformats.org/presentationml/2006/ole">
            <p:oleObj spid="_x0000_s37919" name="Equation" r:id="rId8" imgW="228600" imgH="393480" progId="Equation.3">
              <p:embed/>
            </p:oleObj>
          </a:graphicData>
        </a:graphic>
      </p:graphicFrame>
      <p:graphicFrame>
        <p:nvGraphicFramePr>
          <p:cNvPr id="37904" name="Object 16"/>
          <p:cNvGraphicFramePr>
            <a:graphicFrameLocks noChangeAspect="1"/>
          </p:cNvGraphicFramePr>
          <p:nvPr/>
        </p:nvGraphicFramePr>
        <p:xfrm>
          <a:off x="3143442" y="5774127"/>
          <a:ext cx="412750" cy="614363"/>
        </p:xfrm>
        <a:graphic>
          <a:graphicData uri="http://schemas.openxmlformats.org/presentationml/2006/ole">
            <p:oleObj spid="_x0000_s37920" name="Equation" r:id="rId9" imgW="215640" imgH="393480" progId="Equation.3">
              <p:embed/>
            </p:oleObj>
          </a:graphicData>
        </a:graphic>
      </p:graphicFrame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4852919" y="5711573"/>
          <a:ext cx="411163" cy="614363"/>
        </p:xfrm>
        <a:graphic>
          <a:graphicData uri="http://schemas.openxmlformats.org/presentationml/2006/ole">
            <p:oleObj spid="_x0000_s37921" name="Equation" r:id="rId10" imgW="2156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2263" y="1582341"/>
            <a:ext cx="110137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latin typeface="Arial" pitchFamily="34" charset="0"/>
                <a:cs typeface="Arial" pitchFamily="34" charset="0"/>
              </a:rPr>
              <a:t>7. 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Add the Following:</a:t>
            </a:r>
          </a:p>
          <a:p>
            <a:pPr lvl="0"/>
            <a:endParaRPr lang="en-IN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8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Dia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ate 4 pieces out of 6 pieces of pizza. What fraction of pizza </a:t>
            </a:r>
          </a:p>
          <a:p>
            <a:pPr marL="514350" indent="-514350"/>
            <a:r>
              <a:rPr lang="en-US" sz="2800" dirty="0">
                <a:latin typeface="Arial" pitchFamily="34" charset="0"/>
                <a:cs typeface="Arial" pitchFamily="34" charset="0"/>
              </a:rPr>
              <a:t>     did she eat?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9.  Ravi had 100 rupees. He spent 20 rupees to buy an ice cream. 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  What fraction of  money he spend on ice cream?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10.  There are 8 apples. Out of which 3 are rotten. What fraction of apples is rotten?</a:t>
            </a:r>
          </a:p>
          <a:p>
            <a:pPr lvl="0"/>
            <a:endParaRPr lang="en-IN" sz="2800" dirty="0">
              <a:latin typeface="Arial" pitchFamily="34" charset="0"/>
              <a:cs typeface="Arial" pitchFamily="34" charset="0"/>
            </a:endParaRPr>
          </a:p>
          <a:p>
            <a:pPr lvl="0"/>
            <a:endParaRPr lang="en-IN" sz="2800" dirty="0">
              <a:latin typeface="Arial" pitchFamily="34" charset="0"/>
              <a:cs typeface="Arial" pitchFamily="34" charset="0"/>
            </a:endParaRPr>
          </a:p>
          <a:p>
            <a:pPr lvl="0" algn="ctr"/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201544" y="1539922"/>
          <a:ext cx="1973262" cy="763588"/>
        </p:xfrm>
        <a:graphic>
          <a:graphicData uri="http://schemas.openxmlformats.org/presentationml/2006/ole">
            <p:oleObj spid="_x0000_s38916" name="Equation" r:id="rId3" imgW="1015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257" y="601640"/>
            <a:ext cx="10217624" cy="56490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2299" y="351009"/>
            <a:ext cx="104610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EXAMPLE OF FRACTION CONCEPT IN REAL LIFE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59559" y="859808"/>
            <a:ext cx="1105468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Time Telling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- Each minute is a fraction of an hour.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Baking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- Proper fraction of ingredients are used for a sweet cake or biscuits.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Sales and Discounts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- Fraction of discounts are provided on MRP during seasonal sale.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Chocolate Distribution on Birthday in Class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– Each child gets equal number of chocolate from the whole packet.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Manufacture of </a:t>
            </a:r>
            <a:r>
              <a:rPr lang="en-US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Jewellery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- 24 karats is pure gold, and 18 karats is 		which equals 75%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gold.Using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fractions to understand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jewellery</a:t>
            </a:r>
            <a:r>
              <a:rPr lang="en-US" sz="2200" dirty="0"/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purity could save your money 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Photography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- Shutter speed of a camera is calculated in fraction unit of time.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Pizza for the kids -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Mealtime doesn’t have to be a battle about who got more. Use fractions to split the pie evenly.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645365" y="3889447"/>
          <a:ext cx="364509" cy="627766"/>
        </p:xfrm>
        <a:graphic>
          <a:graphicData uri="http://schemas.openxmlformats.org/presentationml/2006/ole">
            <p:oleObj spid="_x0000_s19459" name="Equation" r:id="rId3" imgW="228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3701" y="391952"/>
            <a:ext cx="103623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INTRODUCTION TO FRACTION 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0710" y="1099614"/>
            <a:ext cx="10476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The word ‘Fraction’ comes from the Latin word ‘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Fractus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’ which means ‘Broken part’. </a:t>
            </a:r>
          </a:p>
        </p:txBody>
      </p:sp>
      <p:pic>
        <p:nvPicPr>
          <p:cNvPr id="6" name="Picture 5" descr="0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590800"/>
            <a:ext cx="2514600" cy="2514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45852" y="4745588"/>
            <a:ext cx="443102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-35" dirty="0">
                <a:latin typeface="Arial" pitchFamily="34" charset="0"/>
                <a:cs typeface="Arial" pitchFamily="34" charset="0"/>
              </a:rPr>
              <a:t>Fractions </a:t>
            </a:r>
            <a:r>
              <a:rPr lang="en-US" sz="4400" b="1" spc="-5" dirty="0">
                <a:latin typeface="Arial" pitchFamily="34" charset="0"/>
                <a:cs typeface="Arial" pitchFamily="34" charset="0"/>
              </a:rPr>
              <a:t>Mean</a:t>
            </a:r>
            <a:r>
              <a:rPr lang="en-US" sz="4400" b="1" spc="-3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spc="-5" dirty="0">
                <a:solidFill>
                  <a:srgbClr val="0000FF"/>
                </a:solidFill>
              </a:rPr>
              <a:t>Parts</a:t>
            </a:r>
            <a:endParaRPr lang="en-US" sz="4400" b="1" dirty="0"/>
          </a:p>
        </p:txBody>
      </p:sp>
      <p:pic>
        <p:nvPicPr>
          <p:cNvPr id="8" name="Picture 7" descr="unnamed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1012" y="2637430"/>
            <a:ext cx="3702025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4729" y="378304"/>
            <a:ext cx="10382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What are Fractions ?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5994" y="963137"/>
            <a:ext cx="108863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Parts of a Whole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Example:</a:t>
            </a: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7800210" y="1271730"/>
          <a:ext cx="563562" cy="1214437"/>
        </p:xfrm>
        <a:graphic>
          <a:graphicData uri="http://schemas.openxmlformats.org/presentationml/2006/ole">
            <p:oleObj spid="_x0000_s1036" name="Equation" r:id="rId3" imgW="126890" imgH="228402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657085" y="1266967"/>
          <a:ext cx="563562" cy="1214438"/>
        </p:xfrm>
        <a:graphic>
          <a:graphicData uri="http://schemas.openxmlformats.org/presentationml/2006/ole">
            <p:oleObj spid="_x0000_s1037" name="Equation" r:id="rId4" imgW="126890" imgH="228402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6734997" y="1276492"/>
          <a:ext cx="565150" cy="1214438"/>
        </p:xfrm>
        <a:graphic>
          <a:graphicData uri="http://schemas.openxmlformats.org/presentationml/2006/ole">
            <p:oleObj spid="_x0000_s1038" name="Equation" r:id="rId5" imgW="126890" imgH="228402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4656960" y="1271730"/>
          <a:ext cx="563562" cy="1214437"/>
        </p:xfrm>
        <a:graphic>
          <a:graphicData uri="http://schemas.openxmlformats.org/presentationml/2006/ole">
            <p:oleObj spid="_x0000_s1039" name="Equation" r:id="rId6" imgW="126890" imgH="228402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054289" y="3162869"/>
          <a:ext cx="928688" cy="1500188"/>
        </p:xfrm>
        <a:graphic>
          <a:graphicData uri="http://schemas.openxmlformats.org/presentationml/2006/ole">
            <p:oleObj spid="_x0000_s1040" name="Equation" r:id="rId7" imgW="126720" imgH="228600" progId="Equation.3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1666744" y="3588302"/>
            <a:ext cx="1214446" cy="14287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66744" y="4231244"/>
            <a:ext cx="1143008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11522" y="3215017"/>
            <a:ext cx="2028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Numerator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(Nr)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61648" y="4279543"/>
            <a:ext cx="1674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Denominator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(Dr)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06873" y="419248"/>
            <a:ext cx="20281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Fractions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1402" y="1081922"/>
            <a:ext cx="10831773" cy="150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What do they mean …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have 1 of those parts. The whole is split into 2 parts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have 3 of those parts. The whole is split into 4 parts.</a:t>
            </a:r>
          </a:p>
        </p:txBody>
      </p:sp>
      <p:pic>
        <p:nvPicPr>
          <p:cNvPr id="6" name="Picture 5" descr="Examples of Fraction.png"/>
          <p:cNvPicPr>
            <a:picLocks noChangeAspect="1"/>
          </p:cNvPicPr>
          <p:nvPr/>
        </p:nvPicPr>
        <p:blipFill>
          <a:blip r:embed="rId2"/>
          <a:srcRect r="6557"/>
          <a:stretch>
            <a:fillRect/>
          </a:stretch>
        </p:blipFill>
        <p:spPr>
          <a:xfrm>
            <a:off x="1447800" y="3657599"/>
            <a:ext cx="4876800" cy="167524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534400" y="2133600"/>
            <a:ext cx="1025525" cy="7842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573064" y="2133600"/>
            <a:ext cx="1025525" cy="784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34400" y="3505200"/>
            <a:ext cx="1071570" cy="71438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34400" y="4219580"/>
            <a:ext cx="1071570" cy="7143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621136" y="4219580"/>
            <a:ext cx="1071570" cy="7143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601200" y="3505200"/>
            <a:ext cx="107157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258" y="432895"/>
            <a:ext cx="104076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3200" b="1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TYPES OF FRACTIONS</a:t>
            </a:r>
            <a:endParaRPr lang="en-US" sz="3200" kern="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3163" y="1041486"/>
            <a:ext cx="111047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Equivalent Fraction.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Like Fraction.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Unlike Fractions.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Proper Fraction.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Improper Fraction.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Unit Fraction.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Mixed Number.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4343" y="405599"/>
            <a:ext cx="105226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EQUIVALENT FRACTION</a:t>
            </a:r>
            <a:endParaRPr lang="en-US" sz="3600" b="1" u="sng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8823" y="1138534"/>
            <a:ext cx="10722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Fractions which express the same part of a whole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but have different names are called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Equivalent Fractions.</a:t>
            </a:r>
          </a:p>
        </p:txBody>
      </p:sp>
      <p:pic>
        <p:nvPicPr>
          <p:cNvPr id="6" name="Picture 5" descr="EQ. Frac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6900" y="2565401"/>
            <a:ext cx="4305300" cy="198522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118100" y="3187700"/>
            <a:ext cx="16002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62766" y="2965441"/>
            <a:ext cx="723902" cy="1071570"/>
          </a:xfrm>
          <a:prstGeom prst="rect">
            <a:avLst/>
          </a:prstGeom>
          <a:noFill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584" y="3036879"/>
            <a:ext cx="357190" cy="982273"/>
          </a:xfrm>
          <a:prstGeom prst="rect">
            <a:avLst/>
          </a:prstGeom>
          <a:noFill/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34402" y="3036878"/>
            <a:ext cx="500066" cy="101945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8277212" y="3251193"/>
            <a:ext cx="3064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x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63096" y="2894003"/>
            <a:ext cx="571504" cy="13096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9162604" y="3164589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500" y="4833035"/>
            <a:ext cx="1064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."/>
              </a:rPr>
              <a:t>Q .Change        into an equivalent fraction with  numerator as 20.            (2 mark)</a:t>
            </a:r>
          </a:p>
          <a:p>
            <a:endParaRPr lang="en-US" b="1" dirty="0">
              <a:solidFill>
                <a:srgbClr val="C00000"/>
              </a:solidFill>
              <a:latin typeface="Ar.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Ar."/>
              </a:rPr>
              <a:t>Ans</a:t>
            </a:r>
            <a:r>
              <a:rPr lang="en-US" b="1" dirty="0">
                <a:solidFill>
                  <a:srgbClr val="0000FF"/>
                </a:solidFill>
                <a:latin typeface="Ar."/>
              </a:rPr>
              <a:t>: </a:t>
            </a:r>
            <a:r>
              <a:rPr lang="en-US" b="1" dirty="0">
                <a:solidFill>
                  <a:srgbClr val="C00000"/>
                </a:solidFill>
                <a:latin typeface="Ar."/>
              </a:rPr>
              <a:t>	</a:t>
            </a:r>
            <a:r>
              <a:rPr lang="en-US" dirty="0">
                <a:solidFill>
                  <a:srgbClr val="C00000"/>
                </a:solidFill>
                <a:latin typeface="Ar."/>
              </a:rPr>
              <a:t>  </a:t>
            </a:r>
            <a:r>
              <a:rPr lang="en-US" dirty="0">
                <a:solidFill>
                  <a:srgbClr val="0000FF"/>
                </a:solidFill>
                <a:latin typeface="Ar."/>
              </a:rPr>
              <a:t>4x5 = 20</a:t>
            </a:r>
          </a:p>
          <a:p>
            <a:r>
              <a:rPr lang="en-US" dirty="0">
                <a:solidFill>
                  <a:srgbClr val="0000FF"/>
                </a:solidFill>
                <a:latin typeface="Ar."/>
              </a:rPr>
              <a:t>	  	  9x5 =45      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879600" y="4818063"/>
          <a:ext cx="292100" cy="604837"/>
        </p:xfrm>
        <a:graphic>
          <a:graphicData uri="http://schemas.openxmlformats.org/presentationml/2006/ole">
            <p:oleObj spid="_x0000_s54281" name="Equation" r:id="rId8" imgW="152280" imgH="393480" progId="Equation.3">
              <p:embed/>
            </p:oleObj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1663700" y="5689600"/>
            <a:ext cx="939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635250" y="5376862"/>
          <a:ext cx="539750" cy="619713"/>
        </p:xfrm>
        <a:graphic>
          <a:graphicData uri="http://schemas.openxmlformats.org/presentationml/2006/ole">
            <p:oleObj spid="_x0000_s54282" name="Equation" r:id="rId9" imgW="342720" imgH="39348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219200" y="5351463"/>
          <a:ext cx="292100" cy="604837"/>
        </p:xfrm>
        <a:graphic>
          <a:graphicData uri="http://schemas.openxmlformats.org/presentationml/2006/ole">
            <p:oleObj spid="_x0000_s54283" name="Equation" r:id="rId10" imgW="152280" imgH="3934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47800" y="5586412"/>
          <a:ext cx="127000" cy="179387"/>
        </p:xfrm>
        <a:graphic>
          <a:graphicData uri="http://schemas.openxmlformats.org/presentationml/2006/ole">
            <p:oleObj spid="_x0000_s54284" name="Equation" r:id="rId11" imgW="126720" imgH="101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2233</TotalTime>
  <Words>1779</Words>
  <Application>Microsoft Macintosh PowerPoint</Application>
  <PresentationFormat>Custom</PresentationFormat>
  <Paragraphs>365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HP</cp:lastModifiedBy>
  <cp:revision>452</cp:revision>
  <cp:lastPrinted>2019-08-12T06:05:42Z</cp:lastPrinted>
  <dcterms:created xsi:type="dcterms:W3CDTF">2019-08-06T09:37:04Z</dcterms:created>
  <dcterms:modified xsi:type="dcterms:W3CDTF">2020-05-06T08:09:10Z</dcterms:modified>
</cp:coreProperties>
</file>