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1"/>
  </p:notesMasterIdLst>
  <p:sldIdLst>
    <p:sldId id="298" r:id="rId2"/>
    <p:sldId id="299" r:id="rId3"/>
    <p:sldId id="300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38" r:id="rId16"/>
    <p:sldId id="313" r:id="rId17"/>
    <p:sldId id="314" r:id="rId18"/>
    <p:sldId id="315" r:id="rId19"/>
    <p:sldId id="316" r:id="rId20"/>
    <p:sldId id="337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36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FFCC00"/>
    <a:srgbClr val="CC9900"/>
    <a:srgbClr val="996600"/>
    <a:srgbClr val="FF9900"/>
    <a:srgbClr val="FFE593"/>
    <a:srgbClr val="F5F5F5"/>
    <a:srgbClr val="FFFFFF"/>
    <a:srgbClr val="CCFFFF"/>
    <a:srgbClr val="FDEF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21" autoAdjust="0"/>
    <p:restoredTop sz="94626"/>
  </p:normalViewPr>
  <p:slideViewPr>
    <p:cSldViewPr snapToGrid="0">
      <p:cViewPr varScale="1">
        <p:scale>
          <a:sx n="68" d="100"/>
          <a:sy n="68" d="100"/>
        </p:scale>
        <p:origin x="-10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32B5D-BA00-43C2-A88D-130419379393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660CE-BDBB-4431-A1CE-3B1D1E0D05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322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7422-85A3-4801-8DB1-BBFC55215132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7422-85A3-4801-8DB1-BBFC55215132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77422-85A3-4801-8DB1-BBFC55215132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42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731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0" y="9586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415403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6661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6639"/>
            <a:ext cx="10134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0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6" y="2585811"/>
            <a:ext cx="10134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or-IN"/>
          </a:p>
        </p:txBody>
      </p:sp>
    </p:spTree>
    <p:extLst>
      <p:ext uri="{BB962C8B-B14F-4D97-AF65-F5344CB8AC3E}">
        <p14:creationId xmlns:p14="http://schemas.microsoft.com/office/powerpoint/2010/main" xmlns="" val="254961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232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7424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  <p:sldLayoutId id="2147483698" r:id="rId5"/>
    <p:sldLayoutId id="2147483697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1OK-OPGa0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-00O1Zl10fIQeuu251NibKN0qcmRae5e/view?usp=drivesd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03564"/>
            <a:ext cx="11506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ooper Black" pitchFamily="18" charset="0"/>
              </a:rPr>
              <a:t>           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cs typeface="Times New Roman" pitchFamily="18" charset="0"/>
              </a:rPr>
              <a:t>CLASS  IV – MATHEMATICS</a:t>
            </a:r>
          </a:p>
          <a:p>
            <a:pPr algn="ctr"/>
            <a:endParaRPr lang="en-US" sz="4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CHAPTER – FUN WITH PATTERNS</a:t>
            </a:r>
            <a:br>
              <a:rPr lang="en-US" sz="4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</a:b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</a:br>
            <a:endParaRPr lang="en-US" sz="40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endParaRPr lang="en-IN" sz="36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Picture 2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0" y="609600"/>
            <a:ext cx="7188200" cy="55399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Worksheet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981200"/>
            <a:ext cx="8763000" cy="11449288"/>
          </a:xfrm>
        </p:spPr>
        <p:txBody>
          <a:bodyPr/>
          <a:lstStyle/>
          <a:p>
            <a:r>
              <a:rPr lang="en-IN" dirty="0">
                <a:latin typeface="Bodoni MT" pitchFamily="18" charset="0"/>
                <a:cs typeface="Times New Roman" pitchFamily="18" charset="0"/>
              </a:rPr>
              <a:t>Now you try to write the letters – A, B, C in the box so that no letter comes twice in any line. </a:t>
            </a:r>
          </a:p>
          <a:p>
            <a:pPr fontAlgn="t"/>
            <a:endParaRPr lang="en-IN" b="1" dirty="0"/>
          </a:p>
          <a:p>
            <a:pPr fontAlgn="t"/>
            <a:endParaRPr lang="en-IN" dirty="0"/>
          </a:p>
          <a:p>
            <a:pPr fontAlgn="t"/>
            <a:endParaRPr lang="en-IN" b="1" dirty="0"/>
          </a:p>
          <a:p>
            <a:pPr fontAlgn="t"/>
            <a:endParaRPr lang="en-IN" b="1" dirty="0"/>
          </a:p>
          <a:p>
            <a:pPr fontAlgn="t"/>
            <a:endParaRPr lang="en-IN" b="1" dirty="0"/>
          </a:p>
          <a:p>
            <a:pPr fontAlgn="t"/>
            <a:endParaRPr lang="en-IN" b="1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b="1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>
              <a:buNone/>
            </a:pPr>
            <a:endParaRPr lang="en-IN" dirty="0"/>
          </a:p>
          <a:p>
            <a:pPr fontAlgn="t"/>
            <a:endParaRPr lang="en-IN" b="1" dirty="0"/>
          </a:p>
          <a:p>
            <a:pPr fontAlgn="t"/>
            <a:endParaRPr lang="en-IN" b="1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/>
            <a:endParaRPr lang="en-IN" dirty="0"/>
          </a:p>
          <a:p>
            <a:pPr fontAlgn="t">
              <a:buNone/>
            </a:pPr>
            <a:endParaRPr lang="en-IN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73236" y="3297381"/>
          <a:ext cx="375920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3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92D050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92D050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92D050"/>
                        </a:solidFill>
                      </a:endParaRPr>
                    </a:p>
                  </a:txBody>
                  <a:tcPr marL="121920" marR="12192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92D050"/>
                        </a:solidFill>
                      </a:endParaRPr>
                    </a:p>
                  </a:txBody>
                  <a:tcPr marL="121920" marR="12192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92D050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92D050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92D050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92D050"/>
                        </a:solidFill>
                      </a:endParaRPr>
                    </a:p>
                  </a:txBody>
                  <a:tcPr marL="121920" marR="12192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92D050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2200" y="609600"/>
            <a:ext cx="7289800" cy="55399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Magic pattern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438400" y="1676400"/>
            <a:ext cx="7213600" cy="49244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kumimoji="0" lang="en-US" sz="3200" dirty="0">
                <a:solidFill>
                  <a:srgbClr val="241F1F"/>
                </a:solidFill>
                <a:latin typeface="Bodoni MT" pitchFamily="18" charset="0"/>
                <a:ea typeface="Arial" pitchFamily="34" charset="0"/>
                <a:cs typeface="Arial" pitchFamily="34" charset="0"/>
              </a:rPr>
              <a:t>Look at the pattern of numbers 1 to 7 .</a:t>
            </a:r>
            <a:endParaRPr lang="en-US" dirty="0"/>
          </a:p>
        </p:txBody>
      </p:sp>
      <p:sp>
        <p:nvSpPr>
          <p:cNvPr id="8" name="Right Triangle 7"/>
          <p:cNvSpPr/>
          <p:nvPr/>
        </p:nvSpPr>
        <p:spPr bwMode="auto">
          <a:xfrm>
            <a:off x="9347200" y="4572000"/>
            <a:ext cx="1930400" cy="1143000"/>
          </a:xfrm>
          <a:prstGeom prst="rtTriangl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Triangle 8"/>
          <p:cNvSpPr/>
          <p:nvPr/>
        </p:nvSpPr>
        <p:spPr bwMode="auto">
          <a:xfrm flipV="1">
            <a:off x="9347200" y="3429000"/>
            <a:ext cx="1930400" cy="1143000"/>
          </a:xfrm>
          <a:prstGeom prst="rtTriangl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Triangle 9"/>
          <p:cNvSpPr/>
          <p:nvPr/>
        </p:nvSpPr>
        <p:spPr bwMode="auto">
          <a:xfrm flipH="1" flipV="1">
            <a:off x="7518400" y="3429000"/>
            <a:ext cx="1828800" cy="1143000"/>
          </a:xfrm>
          <a:prstGeom prst="rtTriangl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Triangle 10"/>
          <p:cNvSpPr/>
          <p:nvPr/>
        </p:nvSpPr>
        <p:spPr bwMode="auto">
          <a:xfrm flipH="1">
            <a:off x="7518400" y="4572000"/>
            <a:ext cx="1828800" cy="1143000"/>
          </a:xfrm>
          <a:prstGeom prst="rtTriangl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10464800" y="2971800"/>
            <a:ext cx="1219200" cy="762000"/>
          </a:xfrm>
          <a:prstGeom prst="star5">
            <a:avLst>
              <a:gd name="adj" fmla="val 25778"/>
              <a:gd name="hf" fmla="val 105146"/>
              <a:gd name="vf" fmla="val 110557"/>
            </a:avLst>
          </a:prstGeom>
          <a:solidFill>
            <a:schemeClr val="tx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13" name="5-Point Star 12"/>
          <p:cNvSpPr/>
          <p:nvPr/>
        </p:nvSpPr>
        <p:spPr bwMode="auto">
          <a:xfrm>
            <a:off x="7112000" y="2971800"/>
            <a:ext cx="1219200" cy="762000"/>
          </a:xfrm>
          <a:prstGeom prst="star5">
            <a:avLst>
              <a:gd name="adj" fmla="val 25778"/>
              <a:gd name="hf" fmla="val 105146"/>
              <a:gd name="vf" fmla="val 110557"/>
            </a:avLst>
          </a:prstGeom>
          <a:solidFill>
            <a:schemeClr val="tx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4" name="5-Point Star 13"/>
          <p:cNvSpPr/>
          <p:nvPr/>
        </p:nvSpPr>
        <p:spPr bwMode="auto">
          <a:xfrm>
            <a:off x="8737600" y="2971800"/>
            <a:ext cx="1219200" cy="762000"/>
          </a:xfrm>
          <a:prstGeom prst="star5">
            <a:avLst>
              <a:gd name="adj" fmla="val 24108"/>
              <a:gd name="hf" fmla="val 105146"/>
              <a:gd name="vf" fmla="val 110557"/>
            </a:avLst>
          </a:prstGeom>
          <a:solidFill>
            <a:schemeClr val="tx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15" name="5-Point Star 14"/>
          <p:cNvSpPr/>
          <p:nvPr/>
        </p:nvSpPr>
        <p:spPr bwMode="auto">
          <a:xfrm>
            <a:off x="8737600" y="4114800"/>
            <a:ext cx="1219200" cy="762000"/>
          </a:xfrm>
          <a:prstGeom prst="star5">
            <a:avLst>
              <a:gd name="adj" fmla="val 24108"/>
              <a:gd name="hf" fmla="val 105146"/>
              <a:gd name="vf" fmla="val 110557"/>
            </a:avLst>
          </a:prstGeom>
          <a:solidFill>
            <a:schemeClr val="tx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16" name="5-Point Star 15"/>
          <p:cNvSpPr/>
          <p:nvPr/>
        </p:nvSpPr>
        <p:spPr bwMode="auto">
          <a:xfrm>
            <a:off x="7010400" y="5257800"/>
            <a:ext cx="1219200" cy="762000"/>
          </a:xfrm>
          <a:prstGeom prst="star5">
            <a:avLst>
              <a:gd name="adj" fmla="val 25778"/>
              <a:gd name="hf" fmla="val 105146"/>
              <a:gd name="vf" fmla="val 110557"/>
            </a:avLst>
          </a:prstGeom>
          <a:solidFill>
            <a:schemeClr val="tx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7" name="5-Point Star 16"/>
          <p:cNvSpPr/>
          <p:nvPr/>
        </p:nvSpPr>
        <p:spPr bwMode="auto">
          <a:xfrm>
            <a:off x="10464800" y="5257800"/>
            <a:ext cx="1219200" cy="762000"/>
          </a:xfrm>
          <a:prstGeom prst="star5">
            <a:avLst>
              <a:gd name="adj" fmla="val 25778"/>
              <a:gd name="hf" fmla="val 105146"/>
              <a:gd name="vf" fmla="val 110557"/>
            </a:avLst>
          </a:prstGeom>
          <a:solidFill>
            <a:schemeClr val="tx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18" name="5-Point Star 17"/>
          <p:cNvSpPr/>
          <p:nvPr/>
        </p:nvSpPr>
        <p:spPr bwMode="auto">
          <a:xfrm>
            <a:off x="8737600" y="5257800"/>
            <a:ext cx="1219200" cy="762000"/>
          </a:xfrm>
          <a:prstGeom prst="star5">
            <a:avLst>
              <a:gd name="adj" fmla="val 25778"/>
              <a:gd name="hf" fmla="val 105146"/>
              <a:gd name="vf" fmla="val 110557"/>
            </a:avLst>
          </a:prstGeom>
          <a:solidFill>
            <a:schemeClr val="tx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5</a:t>
            </a:r>
          </a:p>
        </p:txBody>
      </p:sp>
      <p:pic>
        <p:nvPicPr>
          <p:cNvPr id="21" name="Picture 20" descr="Cute-Cartoon-PNG-Image-Transparent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4087091"/>
            <a:ext cx="4368800" cy="2615181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 bwMode="auto">
          <a:xfrm>
            <a:off x="3149527" y="2820336"/>
            <a:ext cx="3161758" cy="1752600"/>
          </a:xfrm>
          <a:prstGeom prst="wedgeEllipseCallout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Each line adds up to 12.</a:t>
            </a:r>
          </a:p>
        </p:txBody>
      </p:sp>
      <p:pic>
        <p:nvPicPr>
          <p:cNvPr id="19" name="Picture 18" descr="C:\Users\sataswini Behera\Desktop\DAVCA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09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Worksheet - 2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40000" y="2514600"/>
            <a:ext cx="1828800" cy="914400"/>
          </a:xfrm>
          <a:prstGeom prst="rect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68800" y="2514600"/>
            <a:ext cx="1930400" cy="914400"/>
          </a:xfrm>
          <a:prstGeom prst="rect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40000" y="3429000"/>
            <a:ext cx="1828800" cy="990600"/>
          </a:xfrm>
          <a:prstGeom prst="rect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68800" y="3429000"/>
            <a:ext cx="1930400" cy="990600"/>
          </a:xfrm>
          <a:prstGeom prst="rect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7-Point Star 8"/>
          <p:cNvSpPr/>
          <p:nvPr/>
        </p:nvSpPr>
        <p:spPr bwMode="auto">
          <a:xfrm>
            <a:off x="1930400" y="2057400"/>
            <a:ext cx="1320800" cy="762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7-Point Star 9"/>
          <p:cNvSpPr/>
          <p:nvPr/>
        </p:nvSpPr>
        <p:spPr bwMode="auto">
          <a:xfrm>
            <a:off x="5689600" y="2057400"/>
            <a:ext cx="1320800" cy="762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7-Point Star 10"/>
          <p:cNvSpPr/>
          <p:nvPr/>
        </p:nvSpPr>
        <p:spPr bwMode="auto">
          <a:xfrm>
            <a:off x="3759200" y="2057400"/>
            <a:ext cx="1320800" cy="762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7-Point Star 11"/>
          <p:cNvSpPr/>
          <p:nvPr/>
        </p:nvSpPr>
        <p:spPr bwMode="auto">
          <a:xfrm>
            <a:off x="1930400" y="3048000"/>
            <a:ext cx="1320800" cy="762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7-Point Star 12"/>
          <p:cNvSpPr/>
          <p:nvPr/>
        </p:nvSpPr>
        <p:spPr bwMode="auto">
          <a:xfrm>
            <a:off x="5689600" y="3048000"/>
            <a:ext cx="1320800" cy="762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7-Point Star 13"/>
          <p:cNvSpPr/>
          <p:nvPr/>
        </p:nvSpPr>
        <p:spPr bwMode="auto">
          <a:xfrm>
            <a:off x="3759200" y="3048000"/>
            <a:ext cx="1320800" cy="762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7-Point Star 14"/>
          <p:cNvSpPr/>
          <p:nvPr/>
        </p:nvSpPr>
        <p:spPr bwMode="auto">
          <a:xfrm>
            <a:off x="3759200" y="4038600"/>
            <a:ext cx="1320800" cy="762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7-Point Star 15"/>
          <p:cNvSpPr/>
          <p:nvPr/>
        </p:nvSpPr>
        <p:spPr bwMode="auto">
          <a:xfrm>
            <a:off x="1930400" y="4038600"/>
            <a:ext cx="1320800" cy="762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7-Point Star 16"/>
          <p:cNvSpPr/>
          <p:nvPr/>
        </p:nvSpPr>
        <p:spPr bwMode="auto">
          <a:xfrm>
            <a:off x="5689600" y="4038600"/>
            <a:ext cx="1320800" cy="762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2800" y="5181601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1" hangingPunct="1"/>
            <a:r>
              <a:rPr lang="en-US" sz="2400" dirty="0">
                <a:solidFill>
                  <a:srgbClr val="241F1F"/>
                </a:solidFill>
                <a:latin typeface="Bodoni MT" pitchFamily="18" charset="0"/>
                <a:ea typeface="Arial" pitchFamily="34" charset="0"/>
                <a:cs typeface="Arial" pitchFamily="34" charset="0"/>
              </a:rPr>
              <a:t>Now you fill these stars using numbers 1–9 in such a way that the numbers on each line adds up to 15.</a:t>
            </a:r>
            <a:br>
              <a:rPr lang="en-US" sz="2400" dirty="0">
                <a:solidFill>
                  <a:srgbClr val="241F1F"/>
                </a:solidFill>
                <a:latin typeface="Bodoni MT" pitchFamily="18" charset="0"/>
                <a:ea typeface="Arial" pitchFamily="34" charset="0"/>
                <a:cs typeface="Arial" pitchFamily="34" charset="0"/>
              </a:rPr>
            </a:br>
            <a:endParaRPr lang="en-US" sz="2400" dirty="0">
              <a:latin typeface="Bodoni MT" pitchFamily="18" charset="0"/>
              <a:cs typeface="Arial" pitchFamily="34" charset="0"/>
            </a:endParaRPr>
          </a:p>
        </p:txBody>
      </p:sp>
      <p:pic>
        <p:nvPicPr>
          <p:cNvPr id="19" name="Picture 18" descr="9-2-cartoon-png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1200" y="1981200"/>
            <a:ext cx="3251200" cy="2209800"/>
          </a:xfrm>
          <a:prstGeom prst="rect">
            <a:avLst/>
          </a:prstGeom>
        </p:spPr>
      </p:pic>
      <p:pic>
        <p:nvPicPr>
          <p:cNvPr id="20" name="Picture 19" descr="C:\Users\sataswini Behera\Desktop\DAVCA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62200" y="5334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omic Sans MS" pitchFamily="66" charset="0"/>
                <a:cs typeface="Times New Roman" pitchFamily="18" charset="0"/>
              </a:rPr>
              <a:t>Magic Triangle</a:t>
            </a:r>
            <a:r>
              <a:rPr kumimoji="0" lang="en-US" sz="3600" b="1" i="0" u="sng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omic Sans MS" pitchFamily="66" charset="0"/>
                <a:cs typeface="Times New Roman" pitchFamily="18" charset="0"/>
              </a:rPr>
              <a:t> </a:t>
            </a:r>
            <a:endParaRPr kumimoji="0" lang="en-US" sz="3600" b="0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" y="1454727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241F1F"/>
                </a:solidFill>
                <a:latin typeface="Bodoni MT" pitchFamily="18" charset="0"/>
                <a:ea typeface="Arial" pitchFamily="34" charset="0"/>
                <a:cs typeface="Arial" pitchFamily="34" charset="0"/>
              </a:rPr>
              <a:t>  Can you see any pattern in the triangle  ???</a:t>
            </a:r>
          </a:p>
          <a:p>
            <a:pPr lvl="3">
              <a:buFont typeface="Arial" pitchFamily="34" charset="0"/>
              <a:buChar char="•"/>
            </a:pPr>
            <a:endParaRPr lang="en-US" sz="3200" dirty="0">
              <a:solidFill>
                <a:srgbClr val="241F1F"/>
              </a:solidFill>
              <a:latin typeface="Bodoni MT" pitchFamily="18" charset="0"/>
              <a:ea typeface="Arial" pitchFamily="34" charset="0"/>
              <a:cs typeface="Arial" pitchFamily="34" charset="0"/>
            </a:endParaRPr>
          </a:p>
          <a:p>
            <a:pPr lvl="0"/>
            <a:endParaRPr lang="en-US" sz="3200" dirty="0">
              <a:latin typeface="Bodoni MT" pitchFamily="18" charset="0"/>
              <a:cs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2387600" y="2971800"/>
            <a:ext cx="3454400" cy="2743200"/>
          </a:xfrm>
          <a:prstGeom prst="triangle">
            <a:avLst/>
          </a:prstGeom>
          <a:noFill/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606800" y="2667000"/>
            <a:ext cx="10160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692400" y="4038600"/>
            <a:ext cx="10160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521200" y="4038600"/>
            <a:ext cx="10160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505200" y="5257800"/>
            <a:ext cx="10160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879600" y="5257800"/>
            <a:ext cx="10160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232400" y="5257800"/>
            <a:ext cx="10160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1</a:t>
            </a:r>
          </a:p>
        </p:txBody>
      </p:sp>
      <p:pic>
        <p:nvPicPr>
          <p:cNvPr id="19" name="Picture 18" descr="unname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7873" y="2618509"/>
            <a:ext cx="3517900" cy="350520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 bwMode="auto">
          <a:xfrm>
            <a:off x="7155873" y="2147454"/>
            <a:ext cx="2438400" cy="1600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000" dirty="0">
                <a:solidFill>
                  <a:srgbClr val="241F1F"/>
                </a:solidFill>
                <a:latin typeface="Bodoni MT" pitchFamily="18" charset="0"/>
                <a:ea typeface="Arial" pitchFamily="34" charset="0"/>
                <a:cs typeface="Arial" pitchFamily="34" charset="0"/>
              </a:rPr>
              <a:t>Each side adds up to 9 </a:t>
            </a:r>
            <a:endParaRPr lang="en-US" sz="2000" dirty="0">
              <a:latin typeface="Bodoni MT" pitchFamily="18" charset="0"/>
              <a:cs typeface="Arial" pitchFamily="34" charset="0"/>
            </a:endParaRPr>
          </a:p>
        </p:txBody>
      </p:sp>
      <p:pic>
        <p:nvPicPr>
          <p:cNvPr id="14" name="Picture 13" descr="C:\Users\sataswini Behera\Desktop\DAVCAE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09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Worksheet - 3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12800" y="2013467"/>
            <a:ext cx="599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241F1F"/>
                </a:solidFill>
                <a:effectLst/>
                <a:latin typeface="Bodoni MT" pitchFamily="18" charset="0"/>
                <a:cs typeface="Arial" pitchFamily="34" charset="0"/>
              </a:rPr>
              <a:t>Put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241F1F"/>
                </a:solidFill>
                <a:effectLst/>
                <a:latin typeface="Bodoni MT" pitchFamily="18" charset="0"/>
                <a:cs typeface="Arial" pitchFamily="34" charset="0"/>
              </a:rPr>
              <a:t> the below balls at their appropriate place such that sum of each side of the triangle will be 12.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7010400" y="2362200"/>
            <a:ext cx="4064000" cy="2895600"/>
          </a:xfrm>
          <a:prstGeom prst="triangl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518400" y="35052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652000" y="35052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534400" y="48768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705600" y="48768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0363200" y="48768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56000" y="50292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641600" y="50292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7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727200" y="50292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556000" y="44196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641600" y="44196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1727200" y="44196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636000" y="2286000"/>
            <a:ext cx="914400" cy="6096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Picture 18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274619" y="1108875"/>
            <a:ext cx="1021079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Q-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 the number 1, 2,3,4,5,7 at  their appropriate place   such that sum of each side of the triangle will be 12.  (3 marks)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326395"/>
            <a:ext cx="1063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>
            <a:off x="5867400" y="1872343"/>
            <a:ext cx="2057400" cy="2017486"/>
          </a:xfrm>
          <a:prstGeom prst="triangl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529285" y="3534229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72114" y="493486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533570" y="3541487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513285" y="1589315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564085" y="3556001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035799" y="2474686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41570" y="2540000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744686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 - </a:t>
            </a:r>
          </a:p>
        </p:txBody>
      </p:sp>
      <p:sp>
        <p:nvSpPr>
          <p:cNvPr id="20" name="Isosceles Triangle 19"/>
          <p:cNvSpPr/>
          <p:nvPr/>
        </p:nvSpPr>
        <p:spPr bwMode="auto">
          <a:xfrm>
            <a:off x="1752600" y="3780972"/>
            <a:ext cx="2057400" cy="2017486"/>
          </a:xfrm>
          <a:prstGeom prst="triangl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414485" y="5442858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4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1418770" y="5450116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6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398485" y="3497944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5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2449285" y="5464630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2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2920999" y="4383315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3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26770" y="4448629"/>
            <a:ext cx="729344" cy="6458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9600" y="3541486"/>
            <a:ext cx="12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(0.5 mark)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5906" y="4441371"/>
            <a:ext cx="1149674" cy="37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(0.5 mark)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00363" y="5653705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(0.5 mark)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57049" y="610364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(0.5 mark)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93486" y="5769820"/>
            <a:ext cx="1436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(0.5 mark)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68315" y="4594163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(0.5 mark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09800" y="609600"/>
            <a:ext cx="411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omic Sans MS" pitchFamily="66" charset="0"/>
                <a:cs typeface="Times New Roman" pitchFamily="18" charset="0"/>
              </a:rPr>
              <a:t>Number Tower</a:t>
            </a:r>
            <a:endParaRPr kumimoji="0" lang="en-US" sz="36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3886200"/>
            <a:ext cx="11480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  <a:tab pos="2552700" algn="l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241F1F"/>
                </a:solidFill>
                <a:effectLst/>
                <a:latin typeface="Bodoni MT" pitchFamily="18" charset="0"/>
                <a:ea typeface="Arial" pitchFamily="34" charset="0"/>
                <a:cs typeface="Arial" pitchFamily="34" charset="0"/>
              </a:rPr>
              <a:t>Can you see the rule for this pattern?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  <a:tab pos="255270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12800" y="4832867"/>
            <a:ext cx="599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41F1F"/>
                </a:solidFill>
                <a:effectLst/>
                <a:latin typeface="Bodoni MT" pitchFamily="18" charset="0"/>
                <a:ea typeface="Arial" pitchFamily="34" charset="0"/>
                <a:cs typeface="Arial" pitchFamily="34" charset="0"/>
              </a:rPr>
              <a:t>Rule: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241F1F"/>
                </a:solidFill>
                <a:effectLst/>
                <a:latin typeface="Bodoni MT" pitchFamily="18" charset="0"/>
                <a:ea typeface="Arial" pitchFamily="34" charset="0"/>
                <a:cs typeface="Arial" pitchFamily="34" charset="0"/>
              </a:rPr>
              <a:t> Consecutive 2 boxes are added to get the number in their above box.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200" y="2309337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sz="2800" dirty="0">
                <a:solidFill>
                  <a:srgbClr val="241F1F"/>
                </a:solidFill>
                <a:latin typeface="Bodoni MT" pitchFamily="18" charset="0"/>
                <a:ea typeface="Arial" pitchFamily="34" charset="0"/>
                <a:cs typeface="Arial" pitchFamily="34" charset="0"/>
              </a:rPr>
              <a:t>Numbers can be arranged as a tower. We start from below and get this number pattern.</a:t>
            </a:r>
            <a:endParaRPr lang="en-US" sz="2800" dirty="0">
              <a:latin typeface="Bodoni MT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636000" y="4343400"/>
            <a:ext cx="1016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652000" y="4343400"/>
            <a:ext cx="1016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0668000" y="4343400"/>
            <a:ext cx="1016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30</a:t>
            </a:r>
            <a:endParaRPr kumimoji="0" lang="en-US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52000" y="3276600"/>
            <a:ext cx="1016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160000" y="3810000"/>
            <a:ext cx="1016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5</a:t>
            </a:r>
            <a:r>
              <a:rPr kumimoji="0" lang="en-US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0" y="3810000"/>
            <a:ext cx="1016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30</a:t>
            </a:r>
          </a:p>
        </p:txBody>
      </p:sp>
      <p:pic>
        <p:nvPicPr>
          <p:cNvPr id="14" name="Picture 13" descr="Cartoon-PNG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9200" y="-76200"/>
            <a:ext cx="4876800" cy="3962400"/>
          </a:xfrm>
          <a:prstGeom prst="rect">
            <a:avLst/>
          </a:prstGeom>
        </p:spPr>
      </p:pic>
      <p:pic>
        <p:nvPicPr>
          <p:cNvPr id="15" name="Picture 14" descr="C:\Users\sataswini Behera\Desktop\DAVCA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76400" y="549589"/>
            <a:ext cx="81534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Worksheet –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N" sz="32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strike="noStrike" cap="none" normalizeH="0" baseline="0" dirty="0">
                <a:ln>
                  <a:noFill/>
                </a:ln>
                <a:effectLst/>
                <a:latin typeface="Bodoni MT" pitchFamily="18" charset="0"/>
                <a:ea typeface="Arial" pitchFamily="34" charset="0"/>
                <a:cs typeface="Arial" pitchFamily="34" charset="0"/>
              </a:rPr>
              <a:t>Using the number</a:t>
            </a:r>
            <a:r>
              <a:rPr kumimoji="0" lang="en-US" sz="3200" i="0" strike="noStrike" cap="none" normalizeH="0" dirty="0">
                <a:ln>
                  <a:noFill/>
                </a:ln>
                <a:effectLst/>
                <a:latin typeface="Bodoni MT" pitchFamily="18" charset="0"/>
                <a:ea typeface="Arial" pitchFamily="34" charset="0"/>
                <a:cs typeface="Arial" pitchFamily="34" charset="0"/>
              </a:rPr>
              <a:t> tower rule</a:t>
            </a:r>
            <a:r>
              <a:rPr kumimoji="0" lang="en-US" sz="3200" i="0" strike="noStrike" cap="none" normalizeH="0" baseline="0" dirty="0">
                <a:ln>
                  <a:noFill/>
                </a:ln>
                <a:effectLst/>
                <a:latin typeface="Bodoni MT" pitchFamily="18" charset="0"/>
                <a:ea typeface="Arial" pitchFamily="34" charset="0"/>
                <a:cs typeface="Arial" pitchFamily="34" charset="0"/>
              </a:rPr>
              <a:t>, complete </a:t>
            </a:r>
            <a:r>
              <a:rPr lang="en-US" sz="3200" dirty="0">
                <a:latin typeface="Bodoni MT" pitchFamily="18" charset="0"/>
                <a:ea typeface="Arial" pitchFamily="34" charset="0"/>
                <a:cs typeface="Arial" pitchFamily="34" charset="0"/>
              </a:rPr>
              <a:t>it.</a:t>
            </a:r>
            <a:endParaRPr kumimoji="0" lang="en-US" sz="3200" i="0" strike="noStrike" cap="none" normalizeH="0" baseline="0" dirty="0">
              <a:ln>
                <a:noFill/>
              </a:ln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524000" y="49530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7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994400" y="49530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876800" y="49530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59200" y="49530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267200" y="44196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032000" y="44196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49600" y="44196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641600" y="49530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267200" y="33528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49600" y="33528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36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775200" y="38862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19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657600" y="38862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540000" y="38862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19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384800" y="44196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59200" y="2819400"/>
            <a:ext cx="1117600" cy="685800"/>
          </a:xfrm>
          <a:prstGeom prst="ellipse">
            <a:avLst/>
          </a:prstGeom>
          <a:solidFill>
            <a:srgbClr val="F822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72</a:t>
            </a:r>
          </a:p>
        </p:txBody>
      </p:sp>
      <p:pic>
        <p:nvPicPr>
          <p:cNvPr id="19" name="Picture 18" descr="cartoon-png-cartoon-transparent-png-image-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007927" y="2362200"/>
            <a:ext cx="3408218" cy="3962400"/>
          </a:xfrm>
          <a:prstGeom prst="rect">
            <a:avLst/>
          </a:prstGeom>
        </p:spPr>
      </p:pic>
      <p:pic>
        <p:nvPicPr>
          <p:cNvPr id="20" name="Picture 19" descr="C:\Users\sataswini Behera\Desktop\DAVCA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Number Patterns</a:t>
            </a:r>
          </a:p>
        </p:txBody>
      </p:sp>
      <p:sp>
        <p:nvSpPr>
          <p:cNvPr id="4" name="Hexagon 3"/>
          <p:cNvSpPr/>
          <p:nvPr/>
        </p:nvSpPr>
        <p:spPr bwMode="auto">
          <a:xfrm>
            <a:off x="508000" y="2057400"/>
            <a:ext cx="914400" cy="762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5" name="Hexagon 4"/>
          <p:cNvSpPr/>
          <p:nvPr/>
        </p:nvSpPr>
        <p:spPr bwMode="auto">
          <a:xfrm>
            <a:off x="1625600" y="2057400"/>
            <a:ext cx="914400" cy="7620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6" name="Hexagon 5"/>
          <p:cNvSpPr/>
          <p:nvPr/>
        </p:nvSpPr>
        <p:spPr bwMode="auto">
          <a:xfrm>
            <a:off x="2641600" y="2057400"/>
            <a:ext cx="1016000" cy="7620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7" name="Hexagon 6"/>
          <p:cNvSpPr/>
          <p:nvPr/>
        </p:nvSpPr>
        <p:spPr bwMode="auto">
          <a:xfrm>
            <a:off x="3784600" y="2057400"/>
            <a:ext cx="1016000" cy="7620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8" name="Hexagon 7"/>
          <p:cNvSpPr/>
          <p:nvPr/>
        </p:nvSpPr>
        <p:spPr bwMode="auto">
          <a:xfrm>
            <a:off x="4876800" y="2057400"/>
            <a:ext cx="914400" cy="762000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9" name="Hexagon 8"/>
          <p:cNvSpPr/>
          <p:nvPr/>
        </p:nvSpPr>
        <p:spPr bwMode="auto">
          <a:xfrm>
            <a:off x="5918200" y="2057400"/>
            <a:ext cx="1016000" cy="762000"/>
          </a:xfrm>
          <a:prstGeom prst="hexagon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</a:t>
            </a:r>
          </a:p>
        </p:txBody>
      </p:sp>
      <p:sp>
        <p:nvSpPr>
          <p:cNvPr id="10" name="Hexagon 9"/>
          <p:cNvSpPr/>
          <p:nvPr/>
        </p:nvSpPr>
        <p:spPr bwMode="auto">
          <a:xfrm>
            <a:off x="7010400" y="2057400"/>
            <a:ext cx="1016000" cy="762000"/>
          </a:xfrm>
          <a:prstGeom prst="hexagon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13</a:t>
            </a:r>
          </a:p>
        </p:txBody>
      </p:sp>
      <p:sp>
        <p:nvSpPr>
          <p:cNvPr id="18" name="Cloud Callout 17"/>
          <p:cNvSpPr/>
          <p:nvPr/>
        </p:nvSpPr>
        <p:spPr bwMode="auto">
          <a:xfrm flipH="1">
            <a:off x="9067800" y="1905000"/>
            <a:ext cx="2819400" cy="2438400"/>
          </a:xfrm>
          <a:prstGeom prst="cloudCallout">
            <a:avLst>
              <a:gd name="adj1" fmla="val 81406"/>
              <a:gd name="adj2" fmla="val -22315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2400" dirty="0"/>
              <a:t>Can you guess the pattern in  the box. </a:t>
            </a:r>
          </a:p>
        </p:txBody>
      </p:sp>
      <p:sp>
        <p:nvSpPr>
          <p:cNvPr id="22" name="Plus 21"/>
          <p:cNvSpPr/>
          <p:nvPr/>
        </p:nvSpPr>
        <p:spPr bwMode="auto">
          <a:xfrm>
            <a:off x="1690260" y="3643740"/>
            <a:ext cx="304800" cy="3810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Hexagon 23"/>
          <p:cNvSpPr/>
          <p:nvPr/>
        </p:nvSpPr>
        <p:spPr bwMode="auto">
          <a:xfrm>
            <a:off x="572660" y="3415140"/>
            <a:ext cx="914400" cy="762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26" name="Hexagon 25"/>
          <p:cNvSpPr/>
          <p:nvPr/>
        </p:nvSpPr>
        <p:spPr bwMode="auto">
          <a:xfrm>
            <a:off x="4027060" y="3415140"/>
            <a:ext cx="1016000" cy="7620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27" name="Equal 26"/>
          <p:cNvSpPr/>
          <p:nvPr/>
        </p:nvSpPr>
        <p:spPr bwMode="auto">
          <a:xfrm>
            <a:off x="3417460" y="3643740"/>
            <a:ext cx="304800" cy="3048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98260" y="3415140"/>
            <a:ext cx="914400" cy="7620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4260" y="4405741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98260" y="4405741"/>
            <a:ext cx="4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2</a:t>
            </a:r>
          </a:p>
        </p:txBody>
      </p:sp>
      <p:sp>
        <p:nvSpPr>
          <p:cNvPr id="51" name="Plus 50"/>
          <p:cNvSpPr/>
          <p:nvPr/>
        </p:nvSpPr>
        <p:spPr bwMode="auto">
          <a:xfrm>
            <a:off x="1690260" y="4634340"/>
            <a:ext cx="304800" cy="3810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Hexagon 53"/>
          <p:cNvSpPr/>
          <p:nvPr/>
        </p:nvSpPr>
        <p:spPr bwMode="auto">
          <a:xfrm>
            <a:off x="572660" y="4405740"/>
            <a:ext cx="914400" cy="7620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56" name="Equal 55"/>
          <p:cNvSpPr/>
          <p:nvPr/>
        </p:nvSpPr>
        <p:spPr bwMode="auto">
          <a:xfrm>
            <a:off x="3417460" y="4710540"/>
            <a:ext cx="304800" cy="3048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198260" y="4405740"/>
            <a:ext cx="914400" cy="7620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61" name="Plus 60"/>
          <p:cNvSpPr/>
          <p:nvPr/>
        </p:nvSpPr>
        <p:spPr bwMode="auto">
          <a:xfrm>
            <a:off x="1690260" y="5624940"/>
            <a:ext cx="304800" cy="3810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Hexagon 61"/>
          <p:cNvSpPr/>
          <p:nvPr/>
        </p:nvSpPr>
        <p:spPr bwMode="auto">
          <a:xfrm>
            <a:off x="572660" y="5396340"/>
            <a:ext cx="914400" cy="7620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63" name="Hexagon 62"/>
          <p:cNvSpPr/>
          <p:nvPr/>
        </p:nvSpPr>
        <p:spPr bwMode="auto">
          <a:xfrm>
            <a:off x="4027060" y="5396340"/>
            <a:ext cx="1016000" cy="7620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64" name="Equal 63"/>
          <p:cNvSpPr/>
          <p:nvPr/>
        </p:nvSpPr>
        <p:spPr bwMode="auto">
          <a:xfrm>
            <a:off x="3417460" y="5701140"/>
            <a:ext cx="304800" cy="3048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198260" y="5396340"/>
            <a:ext cx="914400" cy="7620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69" name="Hexagon 68"/>
          <p:cNvSpPr/>
          <p:nvPr/>
        </p:nvSpPr>
        <p:spPr bwMode="auto">
          <a:xfrm>
            <a:off x="4027060" y="4405740"/>
            <a:ext cx="1016000" cy="7620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72" name="Text Placeholder 71"/>
          <p:cNvSpPr>
            <a:spLocks noGrp="1"/>
          </p:cNvSpPr>
          <p:nvPr>
            <p:ph type="body" idx="4294967295"/>
          </p:nvPr>
        </p:nvSpPr>
        <p:spPr>
          <a:xfrm>
            <a:off x="5410200" y="4495800"/>
            <a:ext cx="3327400" cy="533400"/>
          </a:xfrm>
        </p:spPr>
        <p:txBody>
          <a:bodyPr/>
          <a:lstStyle/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Increased by 2</a:t>
            </a:r>
          </a:p>
        </p:txBody>
      </p:sp>
      <p:pic>
        <p:nvPicPr>
          <p:cNvPr id="75" name="Picture 74" descr="spongebob-cartoon-png-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636000" y="4613564"/>
            <a:ext cx="3251200" cy="1717963"/>
          </a:xfrm>
          <a:prstGeom prst="rect">
            <a:avLst/>
          </a:prstGeom>
        </p:spPr>
      </p:pic>
      <p:pic>
        <p:nvPicPr>
          <p:cNvPr id="33" name="Picture 32" descr="C:\Users\sataswini Behera\Desktop\DAVCA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09600"/>
            <a:ext cx="4771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IN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Worksheet - 5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00" y="1343892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Complete it  following number patterns.</a:t>
            </a:r>
          </a:p>
        </p:txBody>
      </p:sp>
      <p:sp>
        <p:nvSpPr>
          <p:cNvPr id="4" name="Heart 3"/>
          <p:cNvSpPr/>
          <p:nvPr/>
        </p:nvSpPr>
        <p:spPr bwMode="auto">
          <a:xfrm>
            <a:off x="812800" y="2279055"/>
            <a:ext cx="1219200" cy="1066800"/>
          </a:xfrm>
          <a:prstGeom prst="hear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Heart 4"/>
          <p:cNvSpPr/>
          <p:nvPr/>
        </p:nvSpPr>
        <p:spPr bwMode="auto">
          <a:xfrm>
            <a:off x="2235200" y="2279055"/>
            <a:ext cx="1219200" cy="1066800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Heart 5"/>
          <p:cNvSpPr/>
          <p:nvPr/>
        </p:nvSpPr>
        <p:spPr bwMode="auto">
          <a:xfrm>
            <a:off x="3657600" y="2279055"/>
            <a:ext cx="1219200" cy="99060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Heart 6"/>
          <p:cNvSpPr/>
          <p:nvPr/>
        </p:nvSpPr>
        <p:spPr bwMode="auto">
          <a:xfrm>
            <a:off x="5080000" y="2279055"/>
            <a:ext cx="1219200" cy="990600"/>
          </a:xfrm>
          <a:prstGeom prst="hear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Heart 7"/>
          <p:cNvSpPr/>
          <p:nvPr/>
        </p:nvSpPr>
        <p:spPr bwMode="auto">
          <a:xfrm>
            <a:off x="6604000" y="2355255"/>
            <a:ext cx="1219200" cy="914400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Heart 8"/>
          <p:cNvSpPr/>
          <p:nvPr/>
        </p:nvSpPr>
        <p:spPr bwMode="auto">
          <a:xfrm>
            <a:off x="8229600" y="2279055"/>
            <a:ext cx="1219200" cy="990600"/>
          </a:xfrm>
          <a:prstGeom prst="hear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Heart 9"/>
          <p:cNvSpPr/>
          <p:nvPr/>
        </p:nvSpPr>
        <p:spPr bwMode="auto">
          <a:xfrm>
            <a:off x="9753600" y="2279055"/>
            <a:ext cx="1219200" cy="990600"/>
          </a:xfrm>
          <a:prstGeom prst="heart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711200" y="3726855"/>
            <a:ext cx="1219200" cy="9144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 bwMode="auto">
          <a:xfrm>
            <a:off x="2133600" y="3726855"/>
            <a:ext cx="1219200" cy="914400"/>
          </a:xfrm>
          <a:prstGeom prst="cloud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 bwMode="auto">
          <a:xfrm>
            <a:off x="3556000" y="3726855"/>
            <a:ext cx="1320800" cy="914400"/>
          </a:xfrm>
          <a:prstGeom prst="cloud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5080000" y="3726855"/>
            <a:ext cx="1320800" cy="914400"/>
          </a:xfrm>
          <a:prstGeom prst="cloud">
            <a:avLst/>
          </a:prstGeom>
          <a:solidFill>
            <a:schemeClr val="bg2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Cloud 16"/>
          <p:cNvSpPr/>
          <p:nvPr/>
        </p:nvSpPr>
        <p:spPr bwMode="auto">
          <a:xfrm>
            <a:off x="6604000" y="3726855"/>
            <a:ext cx="1320800" cy="9144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8153400" y="3803055"/>
            <a:ext cx="1422400" cy="838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loud 18"/>
          <p:cNvSpPr/>
          <p:nvPr/>
        </p:nvSpPr>
        <p:spPr bwMode="auto">
          <a:xfrm>
            <a:off x="9753600" y="3803055"/>
            <a:ext cx="1524000" cy="838200"/>
          </a:xfrm>
          <a:prstGeom prst="cloud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Diamond 19"/>
          <p:cNvSpPr/>
          <p:nvPr/>
        </p:nvSpPr>
        <p:spPr bwMode="auto">
          <a:xfrm>
            <a:off x="438727" y="5022272"/>
            <a:ext cx="1524000" cy="9906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Diamond 20"/>
          <p:cNvSpPr/>
          <p:nvPr/>
        </p:nvSpPr>
        <p:spPr bwMode="auto">
          <a:xfrm>
            <a:off x="2050470" y="5022255"/>
            <a:ext cx="1524000" cy="99060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Diamond 21"/>
          <p:cNvSpPr/>
          <p:nvPr/>
        </p:nvSpPr>
        <p:spPr bwMode="auto">
          <a:xfrm>
            <a:off x="3676070" y="5022255"/>
            <a:ext cx="1524000" cy="990600"/>
          </a:xfrm>
          <a:prstGeom prst="diamond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Diamond 22"/>
          <p:cNvSpPr/>
          <p:nvPr/>
        </p:nvSpPr>
        <p:spPr bwMode="auto">
          <a:xfrm>
            <a:off x="5301670" y="5022255"/>
            <a:ext cx="1524000" cy="99060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Diamond 23"/>
          <p:cNvSpPr/>
          <p:nvPr/>
        </p:nvSpPr>
        <p:spPr bwMode="auto">
          <a:xfrm>
            <a:off x="6927270" y="5022255"/>
            <a:ext cx="1524000" cy="990600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Diamond 24"/>
          <p:cNvSpPr/>
          <p:nvPr/>
        </p:nvSpPr>
        <p:spPr bwMode="auto">
          <a:xfrm>
            <a:off x="8552870" y="5022255"/>
            <a:ext cx="1524000" cy="990600"/>
          </a:xfrm>
          <a:prstGeom prst="diamond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Diamond 25"/>
          <p:cNvSpPr/>
          <p:nvPr/>
        </p:nvSpPr>
        <p:spPr bwMode="auto">
          <a:xfrm>
            <a:off x="10192324" y="4987636"/>
            <a:ext cx="1524000" cy="990600"/>
          </a:xfrm>
          <a:prstGeom prst="diamond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7600" y="2507655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52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38400" y="250765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57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60800" y="250765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62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4800" y="2431455"/>
            <a:ext cx="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67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6000" y="395545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3955455"/>
            <a:ext cx="12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109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57600" y="395545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209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81600" y="395545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309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1270" y="5250855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56870" y="5250855"/>
            <a:ext cx="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27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0870" y="5174655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24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08070" y="5250855"/>
            <a:ext cx="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21</a:t>
            </a:r>
          </a:p>
        </p:txBody>
      </p:sp>
      <p:pic>
        <p:nvPicPr>
          <p:cNvPr id="39" name="Picture 38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4419601"/>
            <a:ext cx="904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FUN WITH PATTERNS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ATTERN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762000"/>
            <a:ext cx="3962400" cy="3124200"/>
          </a:xfrm>
          <a:prstGeom prst="rect">
            <a:avLst/>
          </a:prstGeom>
        </p:spPr>
      </p:pic>
      <p:pic>
        <p:nvPicPr>
          <p:cNvPr id="8" name="Picture 7" descr="PA 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838200"/>
            <a:ext cx="3657600" cy="2983230"/>
          </a:xfrm>
          <a:prstGeom prst="rect">
            <a:avLst/>
          </a:prstGeom>
        </p:spPr>
      </p:pic>
      <p:pic>
        <p:nvPicPr>
          <p:cNvPr id="5" name="Picture 2" descr="C:\Users\sataswini Behera\Desktop\DAVCAE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23657" y="464457"/>
            <a:ext cx="687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972" y="1277257"/>
            <a:ext cx="10638972" cy="617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Q- 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the number series  5, 10, 15, --------,------- (2 marks)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Ans –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20 (1 mark)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                25 (1 mark)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Q- Complete the number pattern 1,3,5,7, --------,---------,------(3 Marks)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Ans –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9(1 mark)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              11(1 mark)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              13 (1 mark)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SECRET MESSAGE</a:t>
            </a:r>
          </a:p>
        </p:txBody>
      </p:sp>
      <p:sp>
        <p:nvSpPr>
          <p:cNvPr id="3" name="Cloud Callout 2"/>
          <p:cNvSpPr/>
          <p:nvPr/>
        </p:nvSpPr>
        <p:spPr bwMode="auto">
          <a:xfrm>
            <a:off x="2971800" y="1371600"/>
            <a:ext cx="3048000" cy="1371600"/>
          </a:xfrm>
          <a:prstGeom prst="cloudCallout">
            <a:avLst>
              <a:gd name="adj1" fmla="val -73587"/>
              <a:gd name="adj2" fmla="val 103712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dirty="0"/>
              <a:t>Hey!  What are you doing ?</a:t>
            </a:r>
          </a:p>
        </p:txBody>
      </p:sp>
      <p:sp>
        <p:nvSpPr>
          <p:cNvPr id="5" name="Cloud Callout 4"/>
          <p:cNvSpPr/>
          <p:nvPr/>
        </p:nvSpPr>
        <p:spPr bwMode="auto">
          <a:xfrm>
            <a:off x="6934200" y="457200"/>
            <a:ext cx="3124200" cy="1600200"/>
          </a:xfrm>
          <a:prstGeom prst="cloudCallout">
            <a:avLst>
              <a:gd name="adj1" fmla="val 18786"/>
              <a:gd name="adj2" fmla="val 10938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dirty="0"/>
              <a:t>I am trying to read the note my friend gave me but I can not understand it.</a:t>
            </a:r>
          </a:p>
        </p:txBody>
      </p:sp>
      <p:sp>
        <p:nvSpPr>
          <p:cNvPr id="7" name="Flowchart: Punched Tape 6"/>
          <p:cNvSpPr/>
          <p:nvPr/>
        </p:nvSpPr>
        <p:spPr bwMode="auto">
          <a:xfrm>
            <a:off x="2362200" y="3200400"/>
            <a:ext cx="2819400" cy="144780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dirty="0"/>
              <a:t>Ok, Let me see it looks like a secret message</a:t>
            </a:r>
          </a:p>
        </p:txBody>
      </p:sp>
      <p:sp>
        <p:nvSpPr>
          <p:cNvPr id="9" name="Parallelogram 8"/>
          <p:cNvSpPr/>
          <p:nvPr/>
        </p:nvSpPr>
        <p:spPr bwMode="auto">
          <a:xfrm rot="959509">
            <a:off x="6338882" y="3302989"/>
            <a:ext cx="2235200" cy="1524000"/>
          </a:xfrm>
          <a:prstGeom prst="parallelogram">
            <a:avLst>
              <a:gd name="adj" fmla="val 18280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dirty="0"/>
              <a:t>7  15  15  4  9  7  8 20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0" y="5334001"/>
            <a:ext cx="1087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Rule -  Numbers have been used for letters. For example ‘J’ is 10 , ‘P’ is 16. So JUMP is 10 21 13 16</a:t>
            </a:r>
          </a:p>
        </p:txBody>
      </p:sp>
      <p:pic>
        <p:nvPicPr>
          <p:cNvPr id="20484" name="Picture 4" descr="Twee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743200" cy="4032504"/>
          </a:xfrm>
          <a:prstGeom prst="rect">
            <a:avLst/>
          </a:prstGeom>
          <a:noFill/>
        </p:spPr>
      </p:pic>
      <p:pic>
        <p:nvPicPr>
          <p:cNvPr id="10" name="Picture 9" descr="C:\Users\sataswini Behera\Desktop\DAVCA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pic>
        <p:nvPicPr>
          <p:cNvPr id="7174" name="Picture 6" descr="Panda Reading A Book Stock Photo, Picture And Royalty Free Imag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2436" y="1981200"/>
            <a:ext cx="2812852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9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IN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Worksheet – 6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5794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Complete this list of letters and numbers to help you.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13171" y="2334491"/>
          <a:ext cx="9555204" cy="91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0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61795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A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B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C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D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1</a:t>
                      </a:r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2</a:t>
                      </a:r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3</a:t>
                      </a:r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4</a:t>
                      </a:r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1" dirty="0"/>
                    </a:p>
                  </a:txBody>
                  <a:tcPr marL="121920" marR="12192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3505200"/>
            <a:ext cx="1066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Chhota Bhim wants to write ‘ </a:t>
            </a:r>
            <a:r>
              <a:rPr lang="en-IN" sz="2800" b="1" dirty="0">
                <a:solidFill>
                  <a:srgbClr val="C00000"/>
                </a:solidFill>
              </a:rPr>
              <a:t>Good Morning </a:t>
            </a:r>
            <a:r>
              <a:rPr lang="en-IN" sz="2800" dirty="0"/>
              <a:t>’ to his friend.</a:t>
            </a:r>
          </a:p>
          <a:p>
            <a:r>
              <a:rPr lang="en-IN" sz="2800" dirty="0"/>
              <a:t>    What will he write by using the same rule ???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1459346" y="4516581"/>
            <a:ext cx="9245600" cy="1676400"/>
          </a:xfrm>
          <a:prstGeom prst="cloud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6002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0" dirty="0">
                <a:solidFill>
                  <a:srgbClr val="0070C0"/>
                </a:solidFill>
                <a:latin typeface="Snap ITC" pitchFamily="82" charset="0"/>
              </a:rPr>
              <a:t>TEASE YOUR BRAIN</a:t>
            </a:r>
          </a:p>
        </p:txBody>
      </p:sp>
      <p:pic>
        <p:nvPicPr>
          <p:cNvPr id="4" name="Picture 3" descr="chhota-bheem-png-png-image-22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0" y="941928"/>
            <a:ext cx="9144000" cy="5230272"/>
          </a:xfrm>
          <a:prstGeom prst="rect">
            <a:avLst/>
          </a:prstGeom>
        </p:spPr>
      </p:pic>
      <p:pic>
        <p:nvPicPr>
          <p:cNvPr id="5" name="Picture 4" descr="C:\Users\sataswini Behera\Desktop\DAVCA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Complete the following pattern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168400" y="2209006"/>
            <a:ext cx="812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235200" y="2209006"/>
            <a:ext cx="812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302000" y="2209006"/>
            <a:ext cx="812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3" idx="0"/>
            <a:endCxn id="3" idx="0"/>
          </p:cNvCxnSpPr>
          <p:nvPr/>
        </p:nvCxnSpPr>
        <p:spPr bwMode="auto">
          <a:xfrm rot="5400000" flipH="1" flipV="1">
            <a:off x="1574800" y="2209006"/>
            <a:ext cx="15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6200000" flipH="1">
            <a:off x="2208741" y="2665147"/>
            <a:ext cx="914400" cy="21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5" idx="0"/>
            <a:endCxn id="5" idx="4"/>
          </p:cNvCxnSpPr>
          <p:nvPr/>
        </p:nvCxnSpPr>
        <p:spPr bwMode="auto">
          <a:xfrm rot="16200000" flipH="1">
            <a:off x="3251200" y="2666206"/>
            <a:ext cx="914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 flipH="1">
            <a:off x="3302000" y="2666206"/>
            <a:ext cx="812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1498667" y="35814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2108267" y="35814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413067" y="35814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3022667" y="35814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3327467" y="35814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3632267" y="35814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14800" y="3657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----------,------------,----------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19200" y="4648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002060"/>
                </a:solidFill>
              </a:rPr>
              <a:t>69, 71,73,75, ------,------,------,------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94267" y="2438400"/>
            <a:ext cx="345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--------------,--------------</a:t>
            </a:r>
          </a:p>
        </p:txBody>
      </p:sp>
      <p:pic>
        <p:nvPicPr>
          <p:cNvPr id="20" name="Picture 19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066801" y="56388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/>
              <a:t>What will you write ‘Let us dance’ in secret message ?</a:t>
            </a:r>
          </a:p>
        </p:txBody>
      </p:sp>
      <p:pic>
        <p:nvPicPr>
          <p:cNvPr id="24" name="Picture 12" descr="Chikka-tan! | Cute gif, Question gif, Line stick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2209800"/>
            <a:ext cx="3295227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762000"/>
            <a:ext cx="7571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Patterns in art craft video. 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 idx="4294967295"/>
          </p:nvPr>
        </p:nvSpPr>
        <p:spPr>
          <a:xfrm>
            <a:off x="2258291" y="3477490"/>
            <a:ext cx="6809509" cy="1579419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  <a:hlinkClick r:id="rId3"/>
              </a:rPr>
              <a:t>https://youtu.be/r1OK-OPGa0s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solidFill>
                <a:schemeClr val="tx1"/>
              </a:solidFill>
              <a:latin typeface="Bodoni MT" pitchFamily="18" charset="0"/>
            </a:endParaRPr>
          </a:p>
        </p:txBody>
      </p:sp>
      <p:pic>
        <p:nvPicPr>
          <p:cNvPr id="4" name="Picture 3" descr="C:\Users\sataswini Behera\Desktop\DAVCAE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0873" y="1814945"/>
            <a:ext cx="789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Let’s form a pattern using circles and squares.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582" y="2826327"/>
            <a:ext cx="436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Watch the video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78036" y="3435927"/>
            <a:ext cx="249382" cy="401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1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70363"/>
            <a:ext cx="1115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pattern is a series of objects or numbers which repeat  in a pre- decided manner.</a:t>
            </a:r>
          </a:p>
          <a:p>
            <a:pP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Patterns can be formed using shapes, numbers and letters of the alphabet.</a:t>
            </a:r>
          </a:p>
          <a:p>
            <a:pP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Patterns can be deciphered in addition.</a:t>
            </a:r>
          </a:p>
          <a:p>
            <a:pP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Coded secret messages also have a pattern in them. </a:t>
            </a:r>
          </a:p>
        </p:txBody>
      </p:sp>
      <p:pic>
        <p:nvPicPr>
          <p:cNvPr id="4" name="Picture 3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64" y="228600"/>
            <a:ext cx="79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u="sng" dirty="0">
                <a:latin typeface="Times New Roman" pitchFamily="18" charset="0"/>
                <a:cs typeface="Times New Roman" pitchFamily="18" charset="0"/>
              </a:rPr>
              <a:t>CONCEPT MAP</a:t>
            </a:r>
          </a:p>
        </p:txBody>
      </p:sp>
      <p:sp>
        <p:nvSpPr>
          <p:cNvPr id="3" name="Oval 2"/>
          <p:cNvSpPr/>
          <p:nvPr/>
        </p:nvSpPr>
        <p:spPr>
          <a:xfrm>
            <a:off x="4648200" y="3124200"/>
            <a:ext cx="35052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PATTERNS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934200" y="609600"/>
            <a:ext cx="2438400" cy="1905000"/>
          </a:xfrm>
          <a:prstGeom prst="cloudCallout">
            <a:avLst>
              <a:gd name="adj1" fmla="val -24985"/>
              <a:gd name="adj2" fmla="val 8630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MAGIC SQUARE(RULE- no number comes twice in any line)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914400" y="2549236"/>
            <a:ext cx="2978727" cy="2161309"/>
          </a:xfrm>
          <a:prstGeom prst="cloudCallout">
            <a:avLst>
              <a:gd name="adj1" fmla="val 76273"/>
              <a:gd name="adj2" fmla="val -3084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NUMBER PATTERN(RULE –the number series continue by increasing or decreasing of a particular number 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915400" y="1981200"/>
            <a:ext cx="2611582" cy="2064327"/>
          </a:xfrm>
          <a:prstGeom prst="cloudCallout">
            <a:avLst>
              <a:gd name="adj1" fmla="val -83050"/>
              <a:gd name="adj2" fmla="val 3839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MAGIC PATTERN(RULE - the numbers on each line add up to a particular number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200400" y="914400"/>
            <a:ext cx="2978727" cy="1662545"/>
          </a:xfrm>
          <a:prstGeom prst="cloudCallout">
            <a:avLst>
              <a:gd name="adj1" fmla="val 26005"/>
              <a:gd name="adj2" fmla="val 8422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SECRET MESSAGES (RULE - Numbers have been used for letters. For example ‘A’ is 1 , ‘P’ is 16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158835" y="4412673"/>
            <a:ext cx="3214255" cy="1974273"/>
          </a:xfrm>
          <a:prstGeom prst="cloudCallout">
            <a:avLst>
              <a:gd name="adj1" fmla="val 24034"/>
              <a:gd name="adj2" fmla="val -6122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600" dirty="0">
                <a:solidFill>
                  <a:schemeClr val="tx1"/>
                </a:solidFill>
              </a:rPr>
              <a:t>NUMBER TOWERS(RULE -</a:t>
            </a:r>
            <a:r>
              <a:rPr lang="en-US" sz="1600" dirty="0">
                <a:solidFill>
                  <a:schemeClr val="tx1"/>
                </a:solidFill>
              </a:rPr>
              <a:t>consecutive 2 boxes are added to get the number in their above box.</a:t>
            </a:r>
          </a:p>
          <a:p>
            <a:pPr algn="ctr"/>
            <a:r>
              <a:rPr lang="en-IN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7710054" y="4350327"/>
            <a:ext cx="2916382" cy="1953491"/>
          </a:xfrm>
          <a:prstGeom prst="cloudCallout">
            <a:avLst>
              <a:gd name="adj1" fmla="val -65025"/>
              <a:gd name="adj2" fmla="val -567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MAGIC TRIANGLE(RULE –numbers on each side must add up to a particular number </a:t>
            </a:r>
          </a:p>
        </p:txBody>
      </p:sp>
      <p:pic>
        <p:nvPicPr>
          <p:cNvPr id="11" name="Picture 10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609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2057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IN" dirty="0"/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Representing and explaining pattern 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Relating patterns to various geometrical shapes.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Relating addition and subtraction to patterns.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Relating patterns to alphabets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762000" y="1674702"/>
            <a:ext cx="1143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2, 4, 6,8,10, -------------, -------------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28600" y="2011445"/>
            <a:ext cx="1196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11, 22, 33, ---------------,--------------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378599"/>
            <a:ext cx="12192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 100,150,250,300, -------------, ------------.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4.  586, 686, 786, ----------,----------,---------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5. 52, 57, 62, 67, ----------, ----------,------------.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6. 100, 90, 80, 70, ------------, ----------, -----------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7.  AA, BBB, AA----------, ----------, -----------, 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8.  5,10,15 -------------,----------,----------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7583" y="4384964"/>
            <a:ext cx="533400" cy="30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773382" y="4426527"/>
            <a:ext cx="533400" cy="30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>
            <a:off x="2473037" y="4322618"/>
            <a:ext cx="685800" cy="394855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3283525" y="4364181"/>
            <a:ext cx="685800" cy="339438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4114799" y="4398819"/>
            <a:ext cx="533400" cy="30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4883727" y="4440382"/>
            <a:ext cx="533400" cy="30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5715000" y="436418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----------------,----------------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486294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10.</a:t>
            </a:r>
          </a:p>
        </p:txBody>
      </p:sp>
      <p:sp>
        <p:nvSpPr>
          <p:cNvPr id="15" name="Smiley Face 14"/>
          <p:cNvSpPr/>
          <p:nvPr/>
        </p:nvSpPr>
        <p:spPr>
          <a:xfrm>
            <a:off x="1226128" y="4862946"/>
            <a:ext cx="304800" cy="381000"/>
          </a:xfrm>
          <a:prstGeom prst="smileyFac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Smiley Face 15"/>
          <p:cNvSpPr/>
          <p:nvPr/>
        </p:nvSpPr>
        <p:spPr>
          <a:xfrm>
            <a:off x="1759526" y="4862946"/>
            <a:ext cx="304800" cy="381000"/>
          </a:xfrm>
          <a:prstGeom prst="smileyFac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Hexagon 18"/>
          <p:cNvSpPr/>
          <p:nvPr/>
        </p:nvSpPr>
        <p:spPr>
          <a:xfrm>
            <a:off x="2223654" y="4862946"/>
            <a:ext cx="381000" cy="381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Smiley Face 19"/>
          <p:cNvSpPr/>
          <p:nvPr/>
        </p:nvSpPr>
        <p:spPr>
          <a:xfrm>
            <a:off x="2722418" y="4849091"/>
            <a:ext cx="304800" cy="381000"/>
          </a:xfrm>
          <a:prstGeom prst="smileyFac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miley Face 20"/>
          <p:cNvSpPr/>
          <p:nvPr/>
        </p:nvSpPr>
        <p:spPr>
          <a:xfrm>
            <a:off x="3138055" y="4876800"/>
            <a:ext cx="304800" cy="381000"/>
          </a:xfrm>
          <a:prstGeom prst="smileyFac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Hexagon 21"/>
          <p:cNvSpPr/>
          <p:nvPr/>
        </p:nvSpPr>
        <p:spPr>
          <a:xfrm>
            <a:off x="3560618" y="4904509"/>
            <a:ext cx="381000" cy="381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4038600" y="489065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----------------,-----------------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5800" y="5361709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11.  Create your own patterns begins with </a:t>
            </a:r>
          </a:p>
        </p:txBody>
      </p:sp>
      <p:sp>
        <p:nvSpPr>
          <p:cNvPr id="25" name="Hexagon 24"/>
          <p:cNvSpPr/>
          <p:nvPr/>
        </p:nvSpPr>
        <p:spPr>
          <a:xfrm>
            <a:off x="5146964" y="5403273"/>
            <a:ext cx="381000" cy="381000"/>
          </a:xfrm>
          <a:prstGeom prst="hexag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6" name="Picture 25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706583" y="5932116"/>
            <a:ext cx="6220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12.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Create your patterns with  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906981" y="5791201"/>
            <a:ext cx="27710" cy="5818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39670" y="512832"/>
            <a:ext cx="2244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WORKSHEETS (BASIC) </a:t>
            </a:r>
            <a:r>
              <a:rPr lang="en-IN" sz="2000" b="1" dirty="0">
                <a:solidFill>
                  <a:srgbClr val="FF0000"/>
                </a:solidFill>
              </a:rPr>
              <a:t>CLASS – IV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5334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CHAPTER TEXT BOOK LINK</a:t>
            </a:r>
          </a:p>
          <a:p>
            <a:endParaRPr lang="en-US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  WITH  PATTERN</a:t>
            </a:r>
            <a:endParaRPr lang="en-IN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646218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  <a:hlinkClick r:id="rId3"/>
              </a:rPr>
              <a:t>https://drive.google.com/file/d/1-00O1Zl10fIQeuu251NibKN0qcmRae5e/view?usp=drivesdk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51563" y="2272145"/>
            <a:ext cx="249381" cy="443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0" y="526473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13. Give 3 examples where you can see different patterns.</a:t>
            </a:r>
          </a:p>
        </p:txBody>
      </p:sp>
      <p:sp>
        <p:nvSpPr>
          <p:cNvPr id="13" name="Up Arrow 12"/>
          <p:cNvSpPr/>
          <p:nvPr/>
        </p:nvSpPr>
        <p:spPr>
          <a:xfrm>
            <a:off x="2001982" y="872838"/>
            <a:ext cx="304800" cy="533400"/>
          </a:xfrm>
          <a:prstGeom prst="up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3"/>
          <p:cNvSpPr/>
          <p:nvPr/>
        </p:nvSpPr>
        <p:spPr>
          <a:xfrm>
            <a:off x="2417618" y="1025236"/>
            <a:ext cx="533400" cy="3048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Down Arrow 14"/>
          <p:cNvSpPr/>
          <p:nvPr/>
        </p:nvSpPr>
        <p:spPr>
          <a:xfrm>
            <a:off x="3075708" y="949036"/>
            <a:ext cx="318655" cy="457200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1510145" y="858982"/>
            <a:ext cx="542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2909" y="955964"/>
            <a:ext cx="4849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---------------,-----------------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10145" y="1496291"/>
            <a:ext cx="191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15.</a:t>
            </a:r>
          </a:p>
        </p:txBody>
      </p:sp>
      <p:sp>
        <p:nvSpPr>
          <p:cNvPr id="19" name="Can 18"/>
          <p:cNvSpPr/>
          <p:nvPr/>
        </p:nvSpPr>
        <p:spPr>
          <a:xfrm>
            <a:off x="1988128" y="1517073"/>
            <a:ext cx="304800" cy="533400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Can 19"/>
          <p:cNvSpPr/>
          <p:nvPr/>
        </p:nvSpPr>
        <p:spPr>
          <a:xfrm>
            <a:off x="2445327" y="1530928"/>
            <a:ext cx="304800" cy="533400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2888673" y="1517073"/>
            <a:ext cx="533400" cy="533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Can 21"/>
          <p:cNvSpPr/>
          <p:nvPr/>
        </p:nvSpPr>
        <p:spPr>
          <a:xfrm>
            <a:off x="3588326" y="1530926"/>
            <a:ext cx="304800" cy="533400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Can 22"/>
          <p:cNvSpPr/>
          <p:nvPr/>
        </p:nvSpPr>
        <p:spPr>
          <a:xfrm>
            <a:off x="4100945" y="1544781"/>
            <a:ext cx="304800" cy="533400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4606636" y="1572491"/>
            <a:ext cx="533400" cy="533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/>
          <p:cNvSpPr txBox="1"/>
          <p:nvPr/>
        </p:nvSpPr>
        <p:spPr>
          <a:xfrm>
            <a:off x="5389418" y="1648691"/>
            <a:ext cx="3068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------------,---------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96291" y="2244436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16.</a:t>
            </a:r>
          </a:p>
        </p:txBody>
      </p:sp>
      <p:sp>
        <p:nvSpPr>
          <p:cNvPr id="27" name="Oval 26"/>
          <p:cNvSpPr/>
          <p:nvPr/>
        </p:nvSpPr>
        <p:spPr>
          <a:xfrm>
            <a:off x="2022764" y="2230582"/>
            <a:ext cx="381000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>
            <a:off x="2535382" y="2244437"/>
            <a:ext cx="381000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/>
          <p:nvPr/>
        </p:nvSpPr>
        <p:spPr>
          <a:xfrm>
            <a:off x="3041073" y="2078182"/>
            <a:ext cx="381000" cy="81741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/>
          <p:nvPr/>
        </p:nvSpPr>
        <p:spPr>
          <a:xfrm>
            <a:off x="3629891" y="2272145"/>
            <a:ext cx="381000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/>
          <p:nvPr/>
        </p:nvSpPr>
        <p:spPr>
          <a:xfrm>
            <a:off x="4204854" y="2285999"/>
            <a:ext cx="381000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/>
          <p:nvPr/>
        </p:nvSpPr>
        <p:spPr>
          <a:xfrm>
            <a:off x="4689763" y="2161309"/>
            <a:ext cx="381000" cy="81741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5223164" y="2382982"/>
            <a:ext cx="3844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---------------,----------------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30037" y="3588327"/>
            <a:ext cx="73567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IN" dirty="0"/>
              <a:t>18.1,3,5,7,9,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---------------,--------------,--------------</a:t>
            </a:r>
          </a:p>
          <a:p>
            <a:pPr marL="342900" indent="-342900"/>
            <a:r>
              <a:rPr lang="en-IN" dirty="0"/>
              <a:t>19.12,15,18,21,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------------------,---------------,-------------</a:t>
            </a:r>
          </a:p>
          <a:p>
            <a:pPr marL="342900" indent="-342900">
              <a:buAutoNum type="arabicPeriod" startAt="17"/>
            </a:pPr>
            <a:endParaRPr lang="en-IN" dirty="0"/>
          </a:p>
          <a:p>
            <a:pPr marL="342900" indent="-342900">
              <a:buAutoNum type="arabicPeriod" startAt="17"/>
            </a:pP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1939637" y="3041072"/>
            <a:ext cx="304800" cy="457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vv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45325" y="3061855"/>
            <a:ext cx="339437" cy="457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vv</a:t>
            </a:r>
          </a:p>
        </p:txBody>
      </p:sp>
      <p:sp>
        <p:nvSpPr>
          <p:cNvPr id="38" name="Diamond 37"/>
          <p:cNvSpPr/>
          <p:nvPr/>
        </p:nvSpPr>
        <p:spPr>
          <a:xfrm>
            <a:off x="2881745" y="3027218"/>
            <a:ext cx="533400" cy="533400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3581400" y="3075710"/>
            <a:ext cx="304800" cy="457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vv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38600" y="3075709"/>
            <a:ext cx="304800" cy="457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vv</a:t>
            </a:r>
          </a:p>
        </p:txBody>
      </p:sp>
      <p:sp>
        <p:nvSpPr>
          <p:cNvPr id="41" name="Diamond 40"/>
          <p:cNvSpPr/>
          <p:nvPr/>
        </p:nvSpPr>
        <p:spPr>
          <a:xfrm>
            <a:off x="4537363" y="3068783"/>
            <a:ext cx="533400" cy="5334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TextBox 42"/>
          <p:cNvSpPr txBox="1"/>
          <p:nvPr/>
        </p:nvSpPr>
        <p:spPr>
          <a:xfrm>
            <a:off x="5264727" y="3089564"/>
            <a:ext cx="32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--------------,-----------------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27019" y="2964873"/>
            <a:ext cx="5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17.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16182" y="4146173"/>
            <a:ext cx="108758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7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  30,27,24,21 -------------------, -------------------, 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1"/>
              <a:tabLst>
                <a:tab pos="242887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AB, DE, GH, -------------, ------------,--------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1"/>
              <a:tabLst>
                <a:tab pos="242887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22. 14, 19, 24,29,--------------,--------------.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30036" y="5088687"/>
            <a:ext cx="108619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7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  3, 6, 9, 12, ------------------, -------------------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7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  20, 19, 18, 17, --------------------, -----------------.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7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  100,200,300,---------------,---------------,------------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260764" y="578450"/>
            <a:ext cx="11998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7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 In the below magic square each row, column and diagonal add up so that sum will be 15.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0" y="1219200"/>
          <a:ext cx="1689735" cy="1080135"/>
        </p:xfrm>
        <a:graphic>
          <a:graphicData uri="http://schemas.openxmlformats.org/drawingml/2006/table">
            <a:tbl>
              <a:tblPr/>
              <a:tblGrid>
                <a:gridCol w="563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en-IN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74072" y="2394188"/>
            <a:ext cx="11582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.Complete the magic square with numbers A,B,C so that no number should Comes twice in any row or column.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0" y="2978784"/>
          <a:ext cx="1447800" cy="1136016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6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r>
                        <a:rPr lang="en-IN" sz="14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04800" y="4155198"/>
            <a:ext cx="11499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28. Complete the magic square with numbers 1,2,3 so that no number should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Comes twice in any row or column.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29200" y="4876800"/>
          <a:ext cx="1600200" cy="1219199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9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2225" algn="l"/>
                        </a:tabLst>
                      </a:pPr>
                      <a:endParaRPr lang="en-IN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85454" y="406485"/>
            <a:ext cx="108065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29.  Six lollipops are arranged as given below. Write digits 1 to 7 in lollipops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that each row with 3 digits adds up to 12.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  <a:tab pos="3790950" algn="l"/>
              </a:tabLst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4038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30. Put the missing number to complete the number tower</a:t>
            </a:r>
            <a:r>
              <a:rPr lang="en-IN" dirty="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64182" y="5749636"/>
            <a:ext cx="685800" cy="609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94219" y="5735782"/>
            <a:ext cx="685800" cy="609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75909" y="5126182"/>
            <a:ext cx="685800" cy="609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5347855" y="5126182"/>
            <a:ext cx="685800" cy="609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4959928" y="4502728"/>
            <a:ext cx="685800" cy="609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5638800" y="621166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</a:t>
            </a:r>
          </a:p>
        </p:txBody>
      </p:sp>
      <p:pic>
        <p:nvPicPr>
          <p:cNvPr id="32" name="Picture 31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pic>
        <p:nvPicPr>
          <p:cNvPr id="33" name="Picture 32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5070764" y="5735782"/>
            <a:ext cx="685800" cy="609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569527" y="1759527"/>
            <a:ext cx="13856" cy="16902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44291" y="2244436"/>
            <a:ext cx="2161309" cy="886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627418" y="2161309"/>
            <a:ext cx="2022764" cy="10252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209308" y="1440873"/>
            <a:ext cx="678873" cy="5680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 rot="13726162">
            <a:off x="6386944" y="1801093"/>
            <a:ext cx="678873" cy="5680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/>
          <p:cNvSpPr/>
          <p:nvPr/>
        </p:nvSpPr>
        <p:spPr>
          <a:xfrm rot="15369919">
            <a:off x="4156362" y="2964874"/>
            <a:ext cx="678873" cy="5680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/>
          <p:cNvSpPr/>
          <p:nvPr/>
        </p:nvSpPr>
        <p:spPr>
          <a:xfrm rot="18589099">
            <a:off x="6428507" y="2951020"/>
            <a:ext cx="678873" cy="5680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/>
          <p:nvPr/>
        </p:nvSpPr>
        <p:spPr>
          <a:xfrm rot="18589099">
            <a:off x="4211780" y="1856512"/>
            <a:ext cx="678873" cy="5680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/>
          <p:nvPr/>
        </p:nvSpPr>
        <p:spPr>
          <a:xfrm>
            <a:off x="5237017" y="3241964"/>
            <a:ext cx="678873" cy="5680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75509" y="1510146"/>
            <a:ext cx="457200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/>
          <p:cNvSpPr/>
          <p:nvPr/>
        </p:nvSpPr>
        <p:spPr>
          <a:xfrm>
            <a:off x="2022764" y="1496291"/>
            <a:ext cx="457200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/>
          <p:cNvCxnSpPr/>
          <p:nvPr/>
        </p:nvCxnSpPr>
        <p:spPr>
          <a:xfrm>
            <a:off x="2237509" y="149629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611582" y="1482436"/>
            <a:ext cx="457200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2854036" y="1468582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11582" y="1711037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41965" y="1600200"/>
            <a:ext cx="26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---------------,--------------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2163" y="161405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1.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838200" y="2000344"/>
            <a:ext cx="113538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35, 40, 45, -----------------,    -------------------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3.  386, 486, 586, ----------------, -------------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4. a1b, c2d, e3f, ---------------, 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5. 13, 26, 39, 52, ------------------, -----------------, 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6.  AC, EF, HI, --------------, --------------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11382" y="3524750"/>
            <a:ext cx="11180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8,16,24,32 ----------, --------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>
                <a:tab pos="1266825" algn="l"/>
              </a:tabLs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ABC, DEF,----------------,---------------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38200" y="4103151"/>
            <a:ext cx="1135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ZYX, WVU, TSR, ------------, -------------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10.  1150, 1050, 950, ----------------, 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11. 1, 4,9,16, ------------, -------------,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12. 5, 10, 15, 20, --------------, --------------, 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13.   750, 650, 550, 450, -------------------, -------------, 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14.   Write two examples from your environment where we can see different 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Patterns.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036618" y="387928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WORKSHEET 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(STANDARD)</a:t>
            </a:r>
          </a:p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IN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 - IV</a:t>
            </a:r>
            <a:endParaRPr lang="en-IN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446311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209800" y="638145"/>
            <a:ext cx="998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Put the missing number to complete the series.1 , 4, 10 ,19,-------------,46,---------------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12192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52800" y="1219200"/>
            <a:ext cx="0" cy="5334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48000" y="14478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12954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15240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137160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------------------,-------------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121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16.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2514600" y="2133600"/>
            <a:ext cx="457200" cy="6096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Isosceles Triangle 18"/>
          <p:cNvSpPr/>
          <p:nvPr/>
        </p:nvSpPr>
        <p:spPr>
          <a:xfrm rot="10950388">
            <a:off x="2908711" y="2143305"/>
            <a:ext cx="457200" cy="6096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Isosceles Triangle 19"/>
          <p:cNvSpPr/>
          <p:nvPr/>
        </p:nvSpPr>
        <p:spPr>
          <a:xfrm>
            <a:off x="3276600" y="2133600"/>
            <a:ext cx="457200" cy="6096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3810000" y="2209800"/>
            <a:ext cx="609600" cy="5334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Isosceles Triangle 23"/>
          <p:cNvSpPr/>
          <p:nvPr/>
        </p:nvSpPr>
        <p:spPr>
          <a:xfrm>
            <a:off x="4495800" y="2133600"/>
            <a:ext cx="457200" cy="6096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Isosceles Triangle 24"/>
          <p:cNvSpPr/>
          <p:nvPr/>
        </p:nvSpPr>
        <p:spPr>
          <a:xfrm rot="10950388">
            <a:off x="4889911" y="2143306"/>
            <a:ext cx="457200" cy="6096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Isosceles Triangle 25"/>
          <p:cNvSpPr/>
          <p:nvPr/>
        </p:nvSpPr>
        <p:spPr>
          <a:xfrm>
            <a:off x="5334000" y="2133600"/>
            <a:ext cx="457200" cy="6096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5867400" y="2133600"/>
            <a:ext cx="609600" cy="6096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1" name="Straight Connector 30"/>
          <p:cNvCxnSpPr>
            <a:stCxn id="27" idx="0"/>
            <a:endCxn id="27" idx="4"/>
          </p:cNvCxnSpPr>
          <p:nvPr/>
        </p:nvCxnSpPr>
        <p:spPr>
          <a:xfrm>
            <a:off x="6172200" y="2133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29400" y="228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-----------------,----------------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81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17.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828800" y="3153118"/>
            <a:ext cx="1036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4200" algn="l"/>
                <a:tab pos="32861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Here is a magic square with number 11 to 19 , so that the sum of each row and column is 45.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486400" y="3657600"/>
          <a:ext cx="1282065" cy="1267841"/>
        </p:xfrm>
        <a:graphic>
          <a:graphicData uri="http://schemas.openxmlformats.org/drawingml/2006/table">
            <a:tbl>
              <a:tblPr/>
              <a:tblGrid>
                <a:gridCol w="427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endParaRPr lang="en-IN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r>
                        <a:rPr lang="en-IN" sz="1400" dirty="0">
                          <a:latin typeface="Times New Roman"/>
                          <a:ea typeface="Calibri"/>
                          <a:cs typeface="Times New Roman"/>
                        </a:rPr>
                        <a:t> 14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r>
                        <a:rPr lang="en-IN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endParaRPr lang="en-I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0" algn="l"/>
                          <a:tab pos="3286125" algn="l"/>
                        </a:tabLst>
                      </a:pPr>
                      <a:endParaRPr lang="en-IN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6" name="Picture 35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607127" y="263236"/>
            <a:ext cx="10584873" cy="4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 Complete the magic triangle so that sum of each side is equal to 10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495800" y="990600"/>
            <a:ext cx="2590800" cy="22860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444836" y="734291"/>
            <a:ext cx="685800" cy="76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6629400" y="2819400"/>
            <a:ext cx="685800" cy="76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191000" y="2743200"/>
            <a:ext cx="685800" cy="76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5486400" y="2833255"/>
            <a:ext cx="685800" cy="76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6096000" y="1773381"/>
            <a:ext cx="685800" cy="76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4779818" y="1731818"/>
            <a:ext cx="685800" cy="76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1752600" y="4114800"/>
            <a:ext cx="5178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20. By using addition rule complete the pyramid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8200" y="5895105"/>
            <a:ext cx="609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57800" y="5895105"/>
            <a:ext cx="609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5867400" y="5895105"/>
            <a:ext cx="609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6477000" y="5895105"/>
            <a:ext cx="609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4953000" y="5514105"/>
            <a:ext cx="609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5562600" y="5514105"/>
            <a:ext cx="609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6172200" y="5514105"/>
            <a:ext cx="609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5257800" y="5133105"/>
            <a:ext cx="609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5867400" y="5133105"/>
            <a:ext cx="609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5562600" y="4752105"/>
            <a:ext cx="609600" cy="381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/>
          <p:cNvSpPr txBox="1"/>
          <p:nvPr/>
        </p:nvSpPr>
        <p:spPr>
          <a:xfrm>
            <a:off x="4724400" y="597130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3600" y="597130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597130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9200" y="559030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8400" y="559030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700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0" y="505690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800</a:t>
            </a:r>
          </a:p>
        </p:txBody>
      </p:sp>
      <p:pic>
        <p:nvPicPr>
          <p:cNvPr id="34" name="Picture 33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752600" y="1734949"/>
            <a:ext cx="1043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 2,7,9,3,8,11,4,9,13, ------------,10,15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 2, 3, 4,9,8,27,16, -------------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3. 21,23,27,33 ----------, --------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4. 5,7,12,6,8,14,7-----------,16,8,10,18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5.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0" y="303312"/>
            <a:ext cx="2922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0" y="303312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0" y="3124200"/>
            <a:ext cx="533400" cy="30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Isosceles Triangle 26"/>
          <p:cNvSpPr/>
          <p:nvPr/>
        </p:nvSpPr>
        <p:spPr>
          <a:xfrm>
            <a:off x="2895600" y="3124200"/>
            <a:ext cx="609600" cy="3048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81400" y="3124200"/>
            <a:ext cx="533400" cy="30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Isosceles Triangle 28"/>
          <p:cNvSpPr/>
          <p:nvPr/>
        </p:nvSpPr>
        <p:spPr>
          <a:xfrm rot="10800000">
            <a:off x="4191000" y="3124200"/>
            <a:ext cx="609600" cy="3048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4953000" y="3124200"/>
            <a:ext cx="533400" cy="30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/>
          <p:cNvSpPr/>
          <p:nvPr/>
        </p:nvSpPr>
        <p:spPr>
          <a:xfrm>
            <a:off x="6248400" y="3124200"/>
            <a:ext cx="533400" cy="30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Isosceles Triangle 32"/>
          <p:cNvSpPr/>
          <p:nvPr/>
        </p:nvSpPr>
        <p:spPr>
          <a:xfrm>
            <a:off x="5562600" y="3124200"/>
            <a:ext cx="609600" cy="304800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29189" y="3376097"/>
            <a:ext cx="30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34200" y="3200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---------------,----------------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70364" y="3505200"/>
            <a:ext cx="68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6.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62200" y="3581400"/>
            <a:ext cx="533400" cy="533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2362200" y="3581400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048000" y="3581400"/>
            <a:ext cx="533400" cy="533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048000" y="3581400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733800" y="3581400"/>
            <a:ext cx="533400" cy="533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0" name="Straight Connector 49"/>
          <p:cNvCxnSpPr/>
          <p:nvPr/>
        </p:nvCxnSpPr>
        <p:spPr>
          <a:xfrm>
            <a:off x="3733800" y="3581400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419600" y="3581400"/>
            <a:ext cx="533400" cy="533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419600" y="3581400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81600" y="3733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--------------,----------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1898074" y="4349134"/>
            <a:ext cx="10293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9825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 Fill up the magic square so that sum of each line is 3.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3276601" y="4876801"/>
          <a:ext cx="1676400" cy="148132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r>
                        <a:rPr lang="en-IN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r>
                        <a:rPr lang="en-IN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0.7 </a:t>
                      </a:r>
                      <a:endParaRPr lang="en-IN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endParaRPr lang="en-IN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endParaRPr lang="en-IN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r>
                        <a:rPr lang="en-IN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0.9</a:t>
                      </a:r>
                      <a:endParaRPr lang="en-IN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endParaRPr lang="en-IN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endParaRPr lang="en-IN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endParaRPr lang="en-IN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endParaRPr lang="en-IN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r>
                        <a:rPr lang="en-IN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endParaRPr lang="en-IN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endParaRPr lang="en-IN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9825" algn="l"/>
                        </a:tabLst>
                      </a:pPr>
                      <a:r>
                        <a:rPr lang="en-IN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2" name="Picture 31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1704109" y="360218"/>
            <a:ext cx="9365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WORKSHEET (ADVANCED)</a:t>
            </a:r>
          </a:p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IN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 - IV</a:t>
            </a:r>
            <a:endParaRPr lang="en-IN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93273" y="1229470"/>
            <a:ext cx="10598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What will you write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241F1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'Meet me on the moon' in secret message.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96291" y="1818014"/>
            <a:ext cx="106957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   By using addition rule complete the pyramid.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5486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7777777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5486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6172200" y="5486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086600" y="5486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vv</a:t>
            </a:r>
          </a:p>
        </p:txBody>
      </p:sp>
      <p:sp>
        <p:nvSpPr>
          <p:cNvPr id="8" name="Rectangle 7"/>
          <p:cNvSpPr/>
          <p:nvPr/>
        </p:nvSpPr>
        <p:spPr>
          <a:xfrm>
            <a:off x="8001000" y="5486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vv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4724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8800" y="4724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553200" y="4724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600" y="4724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181600" y="3962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6096000" y="3962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10400" y="3962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5562600" y="3200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77000" y="3200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6019800" y="2438400"/>
            <a:ext cx="914400" cy="76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4495800" y="5715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7                   3                 6                               9                 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487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403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19                                19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8800" y="34290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72</a:t>
            </a:r>
          </a:p>
        </p:txBody>
      </p:sp>
      <p:pic>
        <p:nvPicPr>
          <p:cNvPr id="24" name="Picture 23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274619" y="661787"/>
            <a:ext cx="1021079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10.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 the number 1, 2,3,4,5,7 at  their appropriate place   such that sum of each side of the triangle will be 12.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326395"/>
            <a:ext cx="1063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>
            <a:off x="3733800" y="2133600"/>
            <a:ext cx="4064000" cy="2895600"/>
          </a:xfrm>
          <a:prstGeom prst="triangl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276600" y="4648200"/>
            <a:ext cx="9144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400800" y="3276600"/>
            <a:ext cx="9144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410200" y="4724400"/>
            <a:ext cx="9144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239000" y="4648200"/>
            <a:ext cx="9144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267200" y="3276600"/>
            <a:ext cx="9144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334000" y="1828800"/>
            <a:ext cx="9144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-hd-png-cartoon-png-hd-png-image-6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42110"/>
            <a:ext cx="5080000" cy="5223164"/>
          </a:xfrm>
          <a:prstGeom prst="rect">
            <a:avLst/>
          </a:prstGeom>
        </p:spPr>
      </p:pic>
      <p:pic>
        <p:nvPicPr>
          <p:cNvPr id="5" name="Picture 4" descr="C:\Users\sataswini Behera\Desktop\DAVCAE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pic>
        <p:nvPicPr>
          <p:cNvPr id="6" name="Picture 5" descr="animated-thanks-you-3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2319337"/>
            <a:ext cx="5334000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36" y="332510"/>
            <a:ext cx="9642763" cy="1565563"/>
          </a:xfrm>
        </p:spPr>
        <p:txBody>
          <a:bodyPr/>
          <a:lstStyle/>
          <a:p>
            <a:pPr algn="l"/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109"/>
            <a:ext cx="10439400" cy="5153891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the completion of chapter students will be able to</a:t>
            </a:r>
          </a:p>
          <a:p>
            <a:pPr marL="571500" indent="-571500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Identify pattern and understand the rule behind its construction.</a:t>
            </a:r>
          </a:p>
          <a:p>
            <a:pPr marL="571500" indent="-571500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Extend a pattern and also construct a new pattern using various objects.</a:t>
            </a:r>
          </a:p>
          <a:p>
            <a:pPr marL="571500" indent="-571500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Create  patterns by using leaves ,vegetables , coins etc.</a:t>
            </a:r>
          </a:p>
          <a:p>
            <a:pPr marL="571500" indent="-571500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Understand the presence of pattern in day to day life.</a:t>
            </a:r>
          </a:p>
          <a:p>
            <a:pPr marL="571500" indent="-571500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Understand and construct simple patterns.</a:t>
            </a:r>
          </a:p>
          <a:p>
            <a:pPr marL="571500" indent="-571500">
              <a:lnSpc>
                <a:spcPct val="150000"/>
              </a:lnSpc>
              <a:buAutoNum type="arabicPeriod"/>
            </a:pPr>
            <a:endParaRPr lang="en-US" dirty="0">
              <a:latin typeface="Bodoni MT" pitchFamily="18" charset="0"/>
            </a:endParaRPr>
          </a:p>
          <a:p>
            <a:pPr marL="571500" indent="-571500">
              <a:lnSpc>
                <a:spcPct val="150000"/>
              </a:lnSpc>
              <a:buAutoNum type="arabicPeriod"/>
            </a:pPr>
            <a:endParaRPr lang="en-US" dirty="0">
              <a:latin typeface="Bodoni MT" pitchFamily="18" charset="0"/>
            </a:endParaRPr>
          </a:p>
        </p:txBody>
      </p:sp>
      <p:pic>
        <p:nvPicPr>
          <p:cNvPr id="5" name="Picture 4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  <p:pic>
        <p:nvPicPr>
          <p:cNvPr id="6" name="Picture 5" descr="th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6836" y="585788"/>
            <a:ext cx="3376755" cy="1500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36" y="0"/>
            <a:ext cx="9566564" cy="2369127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3" y="3796144"/>
            <a:ext cx="9961418" cy="169025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/>
          </a:p>
          <a:p>
            <a:pPr algn="just">
              <a:buNone/>
            </a:pPr>
            <a:r>
              <a:rPr lang="en-US" sz="3200" dirty="0">
                <a:latin typeface="Bodoni MT" pitchFamily="18" charset="0"/>
              </a:rPr>
              <a:t>A pattern is something that is arranged by rules.</a:t>
            </a:r>
          </a:p>
        </p:txBody>
      </p:sp>
      <p:pic>
        <p:nvPicPr>
          <p:cNvPr id="9" name="Picture 8" descr="pershanvisualpatter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182" y="1960419"/>
            <a:ext cx="8562110" cy="1447799"/>
          </a:xfrm>
          <a:prstGeom prst="rect">
            <a:avLst/>
          </a:prstGeom>
        </p:spPr>
      </p:pic>
      <p:pic>
        <p:nvPicPr>
          <p:cNvPr id="5" name="Picture 4" descr="C:\Users\sataswini Behera\Desktop\DAVCA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puja\Desktop\20200425_095741-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256" y="1662546"/>
            <a:ext cx="8374061" cy="46801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7964" y="360218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u="sng" dirty="0">
                <a:latin typeface="Times New Roman" pitchFamily="18" charset="0"/>
                <a:cs typeface="Times New Roman" pitchFamily="18" charset="0"/>
              </a:rPr>
              <a:t>ART INTEGRATION</a:t>
            </a:r>
          </a:p>
        </p:txBody>
      </p:sp>
      <p:pic>
        <p:nvPicPr>
          <p:cNvPr id="4" name="Picture 3" descr="C:\Users\sataswini Behera\Desktop\DAVCA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ja\Desktop\20200425_103742-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287" y="1122218"/>
            <a:ext cx="7340778" cy="5486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257800" y="914400"/>
            <a:ext cx="5507182" cy="29233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3200" dirty="0">
                <a:latin typeface="Berlin Sans FB Demi" pitchFamily="34" charset="0"/>
                <a:cs typeface="Times New Roman" pitchFamily="18" charset="0"/>
              </a:rPr>
              <a:t>Explore your creativity by making some patterns with flowers, leaves or any daily used materials.</a:t>
            </a:r>
          </a:p>
        </p:txBody>
      </p:sp>
      <p:pic>
        <p:nvPicPr>
          <p:cNvPr id="5" name="Picture 4" descr="C:\Users\sataswini Behera\Desktop\DAVCA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4600" y="609600"/>
            <a:ext cx="7239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Magic Square</a:t>
            </a:r>
            <a:r>
              <a:rPr lang="en-US" sz="2800" dirty="0">
                <a:solidFill>
                  <a:schemeClr val="tx1"/>
                </a:solidFill>
                <a:latin typeface="Bodoni MT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odoni MT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Bodoni MT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odoni MT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Bodoni MT" pitchFamily="18" charset="0"/>
              </a:rPr>
              <a:t>Look at the number box , can you see any pattern ???</a:t>
            </a:r>
          </a:p>
        </p:txBody>
      </p:sp>
      <p:pic>
        <p:nvPicPr>
          <p:cNvPr id="4" name="Picture 4" descr="Child with questions | Design de personagem, Ilustração criança ..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4400" y="762000"/>
            <a:ext cx="1930400" cy="22860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2836" y="1801091"/>
          <a:ext cx="3962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N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algn="ctr" rtl="0" eaLnBrk="1" latinLnBrk="0" hangingPunct="1"/>
                      <a:r>
                        <a:rPr kumimoji="0" lang="en-IN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</a:p>
                  </a:txBody>
                  <a:tcPr marL="121920" marR="12192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N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algn="ctr" rtl="0" eaLnBrk="1" latinLnBrk="0" hangingPunct="1"/>
                      <a:r>
                        <a:rPr kumimoji="0" lang="en-IN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2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N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IN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3</a:t>
                      </a: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N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IN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3</a:t>
                      </a: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i="1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algn="ctr" rtl="0" eaLnBrk="1" latinLnBrk="0" hangingPunct="1"/>
                      <a:r>
                        <a:rPr lang="en-IN" i="1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IN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21920" marR="12192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N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IN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2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N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IN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2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N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IN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3</a:t>
                      </a: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N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IN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</a:p>
                  </a:txBody>
                  <a:tcPr marL="121920" marR="12192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 descr="Donald-Duck-Mickey-Mouse-DeviantArt-Donald-Duck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81400"/>
            <a:ext cx="3352800" cy="2667000"/>
          </a:xfrm>
          <a:prstGeom prst="rect">
            <a:avLst/>
          </a:prstGeom>
        </p:spPr>
      </p:pic>
      <p:sp>
        <p:nvSpPr>
          <p:cNvPr id="17" name="Explosion 2 16"/>
          <p:cNvSpPr/>
          <p:nvPr/>
        </p:nvSpPr>
        <p:spPr bwMode="auto">
          <a:xfrm>
            <a:off x="2540000" y="4142509"/>
            <a:ext cx="5080000" cy="2313709"/>
          </a:xfrm>
          <a:prstGeom prst="irregularSeal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ill Sans Ultra Bold Condensed" pitchFamily="34" charset="0"/>
              </a:rPr>
              <a:t>No number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Gill Sans Ultra Bold Condensed" pitchFamily="34" charset="0"/>
              </a:rPr>
              <a:t> comes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Gill Sans Ultra Bold Condensed" pitchFamily="34" charset="0"/>
              </a:rPr>
              <a:t> twice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Gill Sans Ultra Bold Condensed" pitchFamily="34" charset="0"/>
              </a:rPr>
              <a:t> in one line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Gill Sans Ultra Bold Condensed" pitchFamily="34" charset="0"/>
            </a:endParaRPr>
          </a:p>
        </p:txBody>
      </p:sp>
      <p:pic>
        <p:nvPicPr>
          <p:cNvPr id="7" name="Picture 6" descr="C:\Users\sataswini Behera\Desktop\DAVCAE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4447" cy="12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1586</Words>
  <Application>Microsoft Macintosh PowerPoint</Application>
  <PresentationFormat>Custom</PresentationFormat>
  <Paragraphs>385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LEARNING  OBJECTIVES</vt:lpstr>
      <vt:lpstr>INTRODUCTION</vt:lpstr>
      <vt:lpstr>Slide 6</vt:lpstr>
      <vt:lpstr>Slide 7</vt:lpstr>
      <vt:lpstr>Slide 8</vt:lpstr>
      <vt:lpstr>Magic Square  Look at the number box , can you see any pattern ???</vt:lpstr>
      <vt:lpstr>Worksheet - 1</vt:lpstr>
      <vt:lpstr>Magic pattern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https://youtu.be/r1OK-OPGa0s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222</cp:revision>
  <cp:lastPrinted>2019-08-12T06:05:42Z</cp:lastPrinted>
  <dcterms:created xsi:type="dcterms:W3CDTF">2019-08-06T09:37:04Z</dcterms:created>
  <dcterms:modified xsi:type="dcterms:W3CDTF">2020-05-06T09:45:15Z</dcterms:modified>
</cp:coreProperties>
</file>