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36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308" r:id="rId26"/>
    <p:sldId id="309" r:id="rId27"/>
    <p:sldId id="287" r:id="rId28"/>
    <p:sldId id="288" r:id="rId29"/>
    <p:sldId id="289" r:id="rId30"/>
    <p:sldId id="290" r:id="rId31"/>
    <p:sldId id="291" r:id="rId32"/>
    <p:sldId id="302" r:id="rId33"/>
    <p:sldId id="293" r:id="rId34"/>
    <p:sldId id="305" r:id="rId3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33"/>
    <a:srgbClr val="FFCC00"/>
    <a:srgbClr val="CC9900"/>
    <a:srgbClr val="996600"/>
    <a:srgbClr val="FF9900"/>
    <a:srgbClr val="FFE593"/>
    <a:srgbClr val="F5F5F5"/>
    <a:srgbClr val="FFFFFF"/>
    <a:srgbClr val="CCFFFF"/>
    <a:srgbClr val="FDEFD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5854" autoAdjust="0"/>
    <p:restoredTop sz="94626"/>
  </p:normalViewPr>
  <p:slideViewPr>
    <p:cSldViewPr snapToGrid="0">
      <p:cViewPr varScale="1">
        <p:scale>
          <a:sx n="50" d="100"/>
          <a:sy n="50" d="100"/>
        </p:scale>
        <p:origin x="-1104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32B5D-BA00-43C2-A88D-130419379393}" type="datetimeFigureOut">
              <a:rPr lang="en-IN" smtClean="0"/>
              <a:pPr/>
              <a:t>09-07-2020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660CE-BDBB-4431-A1CE-3B1D1E0D050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53227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0242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3731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050" y="95862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8050" y="415403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26661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06639"/>
            <a:ext cx="10134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905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286" y="2585811"/>
            <a:ext cx="10134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or-IN"/>
          </a:p>
        </p:txBody>
      </p:sp>
    </p:spTree>
    <p:extLst>
      <p:ext uri="{BB962C8B-B14F-4D97-AF65-F5344CB8AC3E}">
        <p14:creationId xmlns="" xmlns:p14="http://schemas.microsoft.com/office/powerpoint/2010/main" val="254961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5232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EB712588-04B1-427B-82EE-E8DB90309F08}" type="datetimeFigureOut">
              <a:rPr lang="en-US" dirty="0"/>
              <a:pPr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7842027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365125"/>
            <a:ext cx="10134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67424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6" r:id="rId4"/>
    <p:sldLayoutId id="2147483698" r:id="rId5"/>
    <p:sldLayoutId id="2147483697" r:id="rId6"/>
    <p:sldLayoutId id="2147483699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Ay_CETEyUM&amp;t=11s" TargetMode="External"/><Relationship Id="rId2" Type="http://schemas.openxmlformats.org/officeDocument/2006/relationships/hyperlink" Target="https://youtu.be/JAy_CETEyU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2wiNh4b8kM&amp;feature=youtu.b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.docworkspace.com/d/AI66ZSbYhNxF4eP9_MadF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fTBMoAav9o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81E5E2-A78D-0948-89CB-F8C84EF30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5412" y="1139777"/>
            <a:ext cx="8880065" cy="257416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SUBJECT-MATHEMATICS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CLASS-IV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TOPIC-PERIMETER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11D0DFF-ED59-3043-BD7C-469200F47CFA}"/>
              </a:ext>
            </a:extLst>
          </p:cNvPr>
          <p:cNvSpPr/>
          <p:nvPr/>
        </p:nvSpPr>
        <p:spPr>
          <a:xfrm flipH="1">
            <a:off x="704708" y="3546399"/>
            <a:ext cx="2121408" cy="1996346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191A9E84-B31D-E644-8E8C-495DB725B303}"/>
              </a:ext>
            </a:extLst>
          </p:cNvPr>
          <p:cNvSpPr/>
          <p:nvPr/>
        </p:nvSpPr>
        <p:spPr>
          <a:xfrm>
            <a:off x="2034548" y="4434687"/>
            <a:ext cx="1828800" cy="1828800"/>
          </a:xfrm>
          <a:prstGeom prst="ellipse">
            <a:avLst/>
          </a:prstGeom>
          <a:solidFill>
            <a:srgbClr val="00B0F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9182DB6-08DB-7A47-A9D7-476E08004E76}"/>
              </a:ext>
            </a:extLst>
          </p:cNvPr>
          <p:cNvSpPr/>
          <p:nvPr/>
        </p:nvSpPr>
        <p:spPr>
          <a:xfrm>
            <a:off x="3214915" y="3972215"/>
            <a:ext cx="2593183" cy="1828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E0A83837-51BD-9847-856F-9533804F058B}"/>
              </a:ext>
            </a:extLst>
          </p:cNvPr>
          <p:cNvSpPr/>
          <p:nvPr/>
        </p:nvSpPr>
        <p:spPr>
          <a:xfrm>
            <a:off x="2134730" y="3015612"/>
            <a:ext cx="2121408" cy="1828800"/>
          </a:xfrm>
          <a:prstGeom prst="triangle">
            <a:avLst>
              <a:gd name="adj" fmla="val 45791"/>
            </a:avLst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8568583"/>
      </p:ext>
    </p:extLst>
  </p:cSld>
  <p:clrMapOvr>
    <a:masterClrMapping/>
  </p:clrMapOvr>
  <p:transition spd="med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F973A2-B7B6-4D46-8BD2-4932A152E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609600"/>
            <a:ext cx="76962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WHAT IS PERIMETER?</a:t>
            </a:r>
          </a:p>
        </p:txBody>
      </p:sp>
      <p:sp>
        <p:nvSpPr>
          <p:cNvPr id="6" name="TextBox 5">
            <a:hlinkClick r:id="rId2" invalidUrl="https://youtu.be/JAy_CETEyUM"/>
            <a:extLst>
              <a:ext uri="{FF2B5EF4-FFF2-40B4-BE49-F238E27FC236}">
                <a16:creationId xmlns="" xmlns:a16="http://schemas.microsoft.com/office/drawing/2014/main" id="{C2C7A0B4-002B-0046-A7E6-87DEE40206F0}"/>
              </a:ext>
            </a:extLst>
          </p:cNvPr>
          <p:cNvSpPr txBox="1"/>
          <p:nvPr/>
        </p:nvSpPr>
        <p:spPr>
          <a:xfrm>
            <a:off x="1524000" y="1600200"/>
            <a:ext cx="858440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</a:rPr>
              <a:t> The length of boundary of a closed figure is called as its perimeter.</a:t>
            </a:r>
          </a:p>
          <a:p>
            <a:pPr algn="l"/>
            <a:endParaRPr lang="en-US" sz="3200" dirty="0">
              <a:solidFill>
                <a:srgbClr val="C00000"/>
              </a:solidFill>
            </a:endParaRPr>
          </a:p>
          <a:p>
            <a:pPr algn="l"/>
            <a:endParaRPr lang="en-US" sz="3200" dirty="0">
              <a:solidFill>
                <a:srgbClr val="C000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</a:rPr>
              <a:t> We add all the sides of a closed figure to get its perimeter.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</a:rPr>
              <a:t>WATCH THE VIDEO</a:t>
            </a:r>
          </a:p>
          <a:p>
            <a:pPr algn="ctr"/>
            <a:r>
              <a:rPr lang="en-US" sz="3200" dirty="0">
                <a:hlinkClick r:id="rId3"/>
              </a:rPr>
              <a:t>https://www.youtube.com/watch?v=JAy_CETEyUM&amp;t=11s</a:t>
            </a:r>
            <a:endParaRPr lang="en-US" sz="3200" dirty="0">
              <a:solidFill>
                <a:srgbClr val="C00000"/>
              </a:solidFill>
            </a:endParaRPr>
          </a:p>
          <a:p>
            <a:pPr algn="l"/>
            <a:endParaRPr lang="en-US" sz="3200" dirty="0">
              <a:solidFill>
                <a:srgbClr val="C00000"/>
              </a:solidFill>
            </a:endParaRPr>
          </a:p>
          <a:p>
            <a:pPr algn="l"/>
            <a:endParaRPr lang="en-US" sz="3200" dirty="0">
              <a:solidFill>
                <a:srgbClr val="C00000"/>
              </a:solidFill>
            </a:endParaRPr>
          </a:p>
          <a:p>
            <a:pPr algn="l"/>
            <a:endParaRPr lang="en-US" sz="3200" dirty="0">
              <a:solidFill>
                <a:srgbClr val="C00000"/>
              </a:solidFill>
            </a:endParaRPr>
          </a:p>
          <a:p>
            <a:pPr algn="l"/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5575303"/>
      </p:ext>
    </p:extLst>
  </p:cSld>
  <p:clrMapOvr>
    <a:masterClrMapping/>
  </p:clrMapOvr>
  <p:transition spd="med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A9E9A6-83FB-A842-81A2-957C42942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609600"/>
            <a:ext cx="9906000" cy="13208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How will you find the length of boundary of this ludo board?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02A38CAA-9D73-AA40-B181-B4E359BFE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24568" y="2151854"/>
            <a:ext cx="3921816" cy="2966799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FE62CAD-73EC-D446-9DFB-0F5CCD9EC958}"/>
              </a:ext>
            </a:extLst>
          </p:cNvPr>
          <p:cNvSpPr txBox="1"/>
          <p:nvPr/>
        </p:nvSpPr>
        <p:spPr>
          <a:xfrm flipH="1" flipV="1">
            <a:off x="7911703" y="4321969"/>
            <a:ext cx="1362298" cy="28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7E67180-08E7-FD41-B059-B7EDB33226FD}"/>
              </a:ext>
            </a:extLst>
          </p:cNvPr>
          <p:cNvSpPr txBox="1"/>
          <p:nvPr/>
        </p:nvSpPr>
        <p:spPr>
          <a:xfrm rot="10800000" flipV="1">
            <a:off x="3538364" y="5118653"/>
            <a:ext cx="2697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25cm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5C881EF-C2BC-EC4D-81F6-5C8B8ECEDFFF}"/>
              </a:ext>
            </a:extLst>
          </p:cNvPr>
          <p:cNvSpPr txBox="1"/>
          <p:nvPr/>
        </p:nvSpPr>
        <p:spPr>
          <a:xfrm>
            <a:off x="6235364" y="3429000"/>
            <a:ext cx="1006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25cm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B7396EB-BF9B-2F4C-A8A2-BE1995328200}"/>
              </a:ext>
            </a:extLst>
          </p:cNvPr>
          <p:cNvSpPr txBox="1"/>
          <p:nvPr/>
        </p:nvSpPr>
        <p:spPr>
          <a:xfrm>
            <a:off x="3839767" y="1694487"/>
            <a:ext cx="1982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25cm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FC2C4FB-D0A6-0B4A-9849-C6272E908563}"/>
              </a:ext>
            </a:extLst>
          </p:cNvPr>
          <p:cNvSpPr txBox="1"/>
          <p:nvPr/>
        </p:nvSpPr>
        <p:spPr>
          <a:xfrm flipH="1">
            <a:off x="1304445" y="3635254"/>
            <a:ext cx="83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25cm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C6EB5ED-0B60-F442-9B2B-E2D75E885149}"/>
              </a:ext>
            </a:extLst>
          </p:cNvPr>
          <p:cNvSpPr txBox="1"/>
          <p:nvPr/>
        </p:nvSpPr>
        <p:spPr>
          <a:xfrm flipH="1">
            <a:off x="6126575" y="1848496"/>
            <a:ext cx="559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/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377E87B-D0B1-4341-9DE9-7D781DA0FE32}"/>
              </a:ext>
            </a:extLst>
          </p:cNvPr>
          <p:cNvSpPr txBox="1"/>
          <p:nvPr/>
        </p:nvSpPr>
        <p:spPr>
          <a:xfrm rot="10800000" flipH="1" flipV="1">
            <a:off x="5972669" y="4806578"/>
            <a:ext cx="1399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/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CDED793-4182-7C42-B8C7-5FEF330DFEA5}"/>
              </a:ext>
            </a:extLst>
          </p:cNvPr>
          <p:cNvSpPr txBox="1"/>
          <p:nvPr/>
        </p:nvSpPr>
        <p:spPr>
          <a:xfrm>
            <a:off x="1805781" y="1848496"/>
            <a:ext cx="2183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/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26B93CE-E700-CC4A-BB7A-0252430B10EF}"/>
              </a:ext>
            </a:extLst>
          </p:cNvPr>
          <p:cNvSpPr txBox="1"/>
          <p:nvPr/>
        </p:nvSpPr>
        <p:spPr>
          <a:xfrm flipH="1">
            <a:off x="1962083" y="4881810"/>
            <a:ext cx="831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/>
              <a:t>D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2E02D156-C054-0040-9C4D-22B9AAB1EE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1" y="2133601"/>
            <a:ext cx="4350434" cy="39433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B3962EF-2966-A84F-85D1-2C94AE3C596C}"/>
              </a:ext>
            </a:extLst>
          </p:cNvPr>
          <p:cNvSpPr txBox="1"/>
          <p:nvPr/>
        </p:nvSpPr>
        <p:spPr>
          <a:xfrm>
            <a:off x="7086600" y="3282692"/>
            <a:ext cx="3164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By adding all the sides</a:t>
            </a:r>
          </a:p>
          <a:p>
            <a:pPr algn="l"/>
            <a:r>
              <a:rPr lang="en-US" sz="2000" dirty="0">
                <a:solidFill>
                  <a:srgbClr val="FF0000"/>
                </a:solidFill>
              </a:rPr>
              <a:t>AB+BC+CD+DA</a:t>
            </a:r>
          </a:p>
          <a:p>
            <a:pPr algn="l"/>
            <a:r>
              <a:rPr lang="en-US" sz="2000" dirty="0">
                <a:solidFill>
                  <a:srgbClr val="FF0000"/>
                </a:solidFill>
              </a:rPr>
              <a:t>=25cm+25cm+25cm+25cm</a:t>
            </a:r>
          </a:p>
          <a:p>
            <a:pPr algn="l"/>
            <a:r>
              <a:rPr lang="en-US" sz="2000" dirty="0">
                <a:solidFill>
                  <a:srgbClr val="FF0000"/>
                </a:solidFill>
              </a:rPr>
              <a:t>=100cm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C066414-EF11-FF45-AEA5-801B3A480319}"/>
              </a:ext>
            </a:extLst>
          </p:cNvPr>
          <p:cNvSpPr txBox="1"/>
          <p:nvPr/>
        </p:nvSpPr>
        <p:spPr>
          <a:xfrm flipH="1">
            <a:off x="342617" y="5810119"/>
            <a:ext cx="7292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</a:rPr>
              <a:t>So, Perimeter of ludo board= 100cm</a:t>
            </a:r>
          </a:p>
        </p:txBody>
      </p:sp>
    </p:spTree>
    <p:extLst>
      <p:ext uri="{BB962C8B-B14F-4D97-AF65-F5344CB8AC3E}">
        <p14:creationId xmlns="" xmlns:p14="http://schemas.microsoft.com/office/powerpoint/2010/main" val="2638824606"/>
      </p:ext>
    </p:extLst>
  </p:cSld>
  <p:clrMapOvr>
    <a:masterClrMapping/>
  </p:clrMapOvr>
  <p:transition spd="med">
    <p:pull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D3DA4B-05A6-F547-9DDA-6D53FCC91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1752600"/>
            <a:ext cx="5867400" cy="166581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Perimeter = AB+BC+CD+DA</a:t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=5cm+1cm+2cm+4cm</a:t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=12cm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585E9534-776D-8547-B6CE-3D5ACE1D78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6761" y="1276644"/>
            <a:ext cx="3038475" cy="2343150"/>
          </a:xfrm>
        </p:spPr>
      </p:pic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30B677D1-5FA3-A041-983D-E3AA56CD069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6672" y="3899095"/>
            <a:ext cx="3269567" cy="2209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37C329C-AF13-ED42-9BB0-59B839AD6A96}"/>
              </a:ext>
            </a:extLst>
          </p:cNvPr>
          <p:cNvSpPr txBox="1"/>
          <p:nvPr/>
        </p:nvSpPr>
        <p:spPr>
          <a:xfrm>
            <a:off x="3886200" y="4038600"/>
            <a:ext cx="68437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Perimeter</a:t>
            </a:r>
          </a:p>
          <a:p>
            <a:pPr algn="l"/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= 1cm+ 2cm+4cm+3cm+2cm+2cm</a:t>
            </a:r>
          </a:p>
          <a:p>
            <a:pPr algn="l"/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=14cm   </a:t>
            </a:r>
          </a:p>
          <a:p>
            <a:pPr algn="l"/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  (Why are you not adding 5cm? Think!)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5334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EXAMPLES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3541422"/>
      </p:ext>
    </p:extLst>
  </p:cSld>
  <p:clrMapOvr>
    <a:masterClrMapping/>
  </p:clrMapOvr>
  <p:transition spd="med">
    <p:split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27B19C-AFBF-0449-983B-F9B563285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609600"/>
            <a:ext cx="9296400" cy="1066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Find the perimeter of the following figures: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5464E247-5837-5D4F-9753-63ED07D11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4303" y="1805384"/>
            <a:ext cx="9173697" cy="4426604"/>
          </a:xfrm>
        </p:spPr>
      </p:pic>
    </p:spTree>
    <p:extLst>
      <p:ext uri="{BB962C8B-B14F-4D97-AF65-F5344CB8AC3E}">
        <p14:creationId xmlns="" xmlns:p14="http://schemas.microsoft.com/office/powerpoint/2010/main" val="855752328"/>
      </p:ext>
    </p:extLst>
  </p:cSld>
  <p:clrMapOvr>
    <a:masterClrMapping/>
  </p:clrMapOvr>
  <p:transition spd="med">
    <p:check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6CB47A-36C1-1944-9755-7E08F4D70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464" y="492369"/>
            <a:ext cx="4473527" cy="54863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ACTIVITY-2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DBD8DF-A6C2-874E-951C-738C19FB7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95400"/>
            <a:ext cx="10143066" cy="474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</a:rPr>
              <a:t>SELF MADE VIDEO</a:t>
            </a:r>
          </a:p>
          <a:p>
            <a:pPr marL="0" indent="0" algn="ctr">
              <a:buNone/>
            </a:pPr>
            <a:r>
              <a:rPr lang="en-US" sz="3800" dirty="0">
                <a:hlinkClick r:id="rId2"/>
              </a:rPr>
              <a:t>https://www.youtube.com/watch?v=N2wiNh4b8kM&amp;feature=youtu.be</a:t>
            </a:r>
            <a:endParaRPr lang="en-US" sz="3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</a:rPr>
              <a:t>Find the perimeter of  </a:t>
            </a:r>
          </a:p>
          <a:p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Your bedroom floor.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Top surface of your study table.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A  photo frame.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A  handkerchief.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Cover page of a story book.</a:t>
            </a:r>
          </a:p>
        </p:txBody>
      </p:sp>
    </p:spTree>
    <p:extLst>
      <p:ext uri="{BB962C8B-B14F-4D97-AF65-F5344CB8AC3E}">
        <p14:creationId xmlns="" xmlns:p14="http://schemas.microsoft.com/office/powerpoint/2010/main" val="4290373250"/>
      </p:ext>
    </p:extLst>
  </p:cSld>
  <p:clrMapOvr>
    <a:masterClrMapping/>
  </p:clrMapOvr>
  <p:transition spd="med">
    <p:spli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671A49-8C84-FC41-9505-89E0F924B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09600"/>
            <a:ext cx="86868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WHAT IS A RECTANGLE?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DC4502-C5DB-5C46-BA53-B4F062BC5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56037"/>
            <a:ext cx="8596668" cy="405407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A  rectangle has</a:t>
            </a: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4  sides</a:t>
            </a: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4 right angles </a:t>
            </a: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4 corners</a:t>
            </a: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Opposite sides of a rectangle are equal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3C9CFD5-D493-FE4D-B6DA-68488D1E6725}"/>
              </a:ext>
            </a:extLst>
          </p:cNvPr>
          <p:cNvSpPr/>
          <p:nvPr/>
        </p:nvSpPr>
        <p:spPr>
          <a:xfrm>
            <a:off x="4343400" y="2590800"/>
            <a:ext cx="3486150" cy="18288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6681775"/>
      </p:ext>
    </p:extLst>
  </p:cSld>
  <p:clrMapOvr>
    <a:masterClrMapping/>
  </p:clrMapOvr>
  <p:transition spd="med">
    <p:strips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AE5BF6-A52D-8A46-B03E-D1149385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837" y="609932"/>
            <a:ext cx="9636369" cy="761668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PERIMETER OF A RECTANGLE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28B5B3-DC4C-3A44-A637-B4B0721A0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4469" y="3784096"/>
            <a:ext cx="5072061" cy="2680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>
                <a:solidFill>
                  <a:schemeClr val="accent4">
                    <a:lumMod val="50000"/>
                  </a:schemeClr>
                </a:solidFill>
              </a:rPr>
              <a:t>Perimeter</a:t>
            </a:r>
          </a:p>
          <a:p>
            <a:pPr marL="0" indent="0">
              <a:buNone/>
            </a:pPr>
            <a:r>
              <a:rPr lang="en-US" sz="3600">
                <a:solidFill>
                  <a:schemeClr val="accent4">
                    <a:lumMod val="50000"/>
                  </a:schemeClr>
                </a:solidFill>
              </a:rPr>
              <a:t>= l+b+l+b</a:t>
            </a:r>
          </a:p>
          <a:p>
            <a:pPr marL="0" indent="0">
              <a:buNone/>
            </a:pPr>
            <a:r>
              <a:rPr lang="en-US" sz="3600">
                <a:solidFill>
                  <a:schemeClr val="accent4">
                    <a:lumMod val="50000"/>
                  </a:schemeClr>
                </a:solidFill>
              </a:rPr>
              <a:t>= l+l+b+b</a:t>
            </a:r>
          </a:p>
          <a:p>
            <a:pPr marL="0" indent="0">
              <a:buNone/>
            </a:pPr>
            <a:r>
              <a:rPr lang="en-US" sz="3600">
                <a:solidFill>
                  <a:schemeClr val="accent4">
                    <a:lumMod val="50000"/>
                  </a:schemeClr>
                </a:solidFill>
              </a:rPr>
              <a:t>=2×l+2×b</a:t>
            </a:r>
          </a:p>
          <a:p>
            <a:pPr marL="0" indent="0">
              <a:buNone/>
            </a:pPr>
            <a:endParaRPr lang="en-US" sz="36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D27214D-E1DE-3440-B223-39FB8E1EDFA3}"/>
              </a:ext>
            </a:extLst>
          </p:cNvPr>
          <p:cNvSpPr/>
          <p:nvPr/>
        </p:nvSpPr>
        <p:spPr>
          <a:xfrm>
            <a:off x="5297921" y="1980524"/>
            <a:ext cx="3539728" cy="16019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23E566F-29D1-FF4F-96A1-AC550C800141}"/>
              </a:ext>
            </a:extLst>
          </p:cNvPr>
          <p:cNvSpPr txBox="1"/>
          <p:nvPr/>
        </p:nvSpPr>
        <p:spPr>
          <a:xfrm>
            <a:off x="6056227" y="3516199"/>
            <a:ext cx="3021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Length (l)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75BF377-7DF3-DB4A-812A-C7F1A8C4E30C}"/>
              </a:ext>
            </a:extLst>
          </p:cNvPr>
          <p:cNvSpPr txBox="1"/>
          <p:nvPr/>
        </p:nvSpPr>
        <p:spPr>
          <a:xfrm rot="10800000" flipV="1">
            <a:off x="6095999" y="1227917"/>
            <a:ext cx="2532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Length (l)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7642A36-1569-E445-BC82-2C066F8F6649}"/>
              </a:ext>
            </a:extLst>
          </p:cNvPr>
          <p:cNvSpPr txBox="1"/>
          <p:nvPr/>
        </p:nvSpPr>
        <p:spPr>
          <a:xfrm>
            <a:off x="3089672" y="2489129"/>
            <a:ext cx="2412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/>
              <a:t>Breadth (b)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C4F1DDB-961C-994F-BF08-E71AC3CB501A}"/>
              </a:ext>
            </a:extLst>
          </p:cNvPr>
          <p:cNvSpPr txBox="1"/>
          <p:nvPr/>
        </p:nvSpPr>
        <p:spPr>
          <a:xfrm>
            <a:off x="8837649" y="2455974"/>
            <a:ext cx="2294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/>
              <a:t>Breadth (b)</a:t>
            </a:r>
          </a:p>
        </p:txBody>
      </p:sp>
    </p:spTree>
    <p:extLst>
      <p:ext uri="{BB962C8B-B14F-4D97-AF65-F5344CB8AC3E}">
        <p14:creationId xmlns="" xmlns:p14="http://schemas.microsoft.com/office/powerpoint/2010/main" val="3988954141"/>
      </p:ext>
    </p:extLst>
  </p:cSld>
  <p:clrMapOvr>
    <a:masterClrMapping/>
  </p:clrMapOvr>
  <p:transition spd="med">
    <p:strip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BDFE58-37D6-294A-9673-795B6623C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09600"/>
            <a:ext cx="7292802" cy="838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894E3A62-ACE5-7D49-A8AB-BDFBD9D18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87397" y="3038622"/>
            <a:ext cx="3169242" cy="2447777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046B6F3-AA69-B447-A508-43BD2C87B267}"/>
              </a:ext>
            </a:extLst>
          </p:cNvPr>
          <p:cNvSpPr txBox="1"/>
          <p:nvPr/>
        </p:nvSpPr>
        <p:spPr>
          <a:xfrm>
            <a:off x="803942" y="1589649"/>
            <a:ext cx="108300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</a:rPr>
              <a:t>Q. Find the perimeter of the given figure.			(2 marks)</a:t>
            </a:r>
          </a:p>
          <a:p>
            <a:pPr algn="l"/>
            <a:r>
              <a:rPr lang="en-US" sz="3600" dirty="0" err="1">
                <a:solidFill>
                  <a:srgbClr val="FF0000"/>
                </a:solidFill>
              </a:rPr>
              <a:t>Ans</a:t>
            </a:r>
            <a:r>
              <a:rPr lang="en-US" sz="3600" dirty="0">
                <a:solidFill>
                  <a:srgbClr val="0070C0"/>
                </a:solidFill>
              </a:rPr>
              <a:t>-Length=9cm</a:t>
            </a:r>
          </a:p>
          <a:p>
            <a:pPr algn="l"/>
            <a:r>
              <a:rPr lang="en-US" sz="3600" dirty="0">
                <a:solidFill>
                  <a:srgbClr val="0070C0"/>
                </a:solidFill>
              </a:rPr>
              <a:t>Breadth=5cm </a:t>
            </a:r>
            <a:endParaRPr lang="en-US" sz="3600" dirty="0">
              <a:solidFill>
                <a:srgbClr val="C00000"/>
              </a:solidFill>
            </a:endParaRPr>
          </a:p>
          <a:p>
            <a:pPr algn="l"/>
            <a:r>
              <a:rPr lang="en-US" sz="3600" dirty="0">
                <a:solidFill>
                  <a:srgbClr val="0070C0"/>
                </a:solidFill>
              </a:rPr>
              <a:t>Perimeter=2×l+2×b</a:t>
            </a:r>
          </a:p>
          <a:p>
            <a:pPr algn="l"/>
            <a:r>
              <a:rPr lang="en-US" sz="3600" dirty="0">
                <a:solidFill>
                  <a:srgbClr val="0070C0"/>
                </a:solidFill>
              </a:rPr>
              <a:t>=2×9cm+2×5cm 					</a:t>
            </a:r>
            <a:r>
              <a:rPr lang="en-US" sz="3600" dirty="0">
                <a:solidFill>
                  <a:srgbClr val="C00000"/>
                </a:solidFill>
              </a:rPr>
              <a:t>(0.5 mark)</a:t>
            </a:r>
          </a:p>
          <a:p>
            <a:r>
              <a:rPr lang="en-US" sz="3600" dirty="0">
                <a:solidFill>
                  <a:srgbClr val="0070C0"/>
                </a:solidFill>
              </a:rPr>
              <a:t>=18cm+10cm 						</a:t>
            </a:r>
            <a:r>
              <a:rPr lang="en-US" sz="3600" dirty="0">
                <a:solidFill>
                  <a:srgbClr val="C00000"/>
                </a:solidFill>
              </a:rPr>
              <a:t>(0.5 mark)</a:t>
            </a:r>
          </a:p>
          <a:p>
            <a:r>
              <a:rPr lang="en-US" sz="3600" dirty="0">
                <a:solidFill>
                  <a:srgbClr val="0070C0"/>
                </a:solidFill>
              </a:rPr>
              <a:t>=28cm        							</a:t>
            </a:r>
            <a:r>
              <a:rPr lang="en-US" sz="3600" dirty="0">
                <a:solidFill>
                  <a:srgbClr val="C00000"/>
                </a:solidFill>
              </a:rPr>
              <a:t>(1 mark)</a:t>
            </a:r>
          </a:p>
        </p:txBody>
      </p:sp>
    </p:spTree>
    <p:extLst>
      <p:ext uri="{BB962C8B-B14F-4D97-AF65-F5344CB8AC3E}">
        <p14:creationId xmlns="" xmlns:p14="http://schemas.microsoft.com/office/powerpoint/2010/main" val="2938434972"/>
      </p:ext>
    </p:extLst>
  </p:cSld>
  <p:clrMapOvr>
    <a:masterClrMapping/>
  </p:clrMapOvr>
  <p:transition spd="med">
    <p:split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41D471-FB6C-FE41-AC25-6AD7CD725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57200"/>
            <a:ext cx="9569548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Find the perimeter of the following rectangles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6C8911CE-9BEC-DD4E-9BFB-B3593070AC7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3971" y="1930400"/>
            <a:ext cx="10442724" cy="42312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4103004"/>
      </p:ext>
    </p:extLst>
  </p:cSld>
  <p:clrMapOvr>
    <a:masterClrMapping/>
  </p:clrMapOvr>
  <p:transition spd="med">
    <p:spli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0383A-ABC4-5143-A542-303AF5B7A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609600"/>
            <a:ext cx="7140402" cy="990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WHAT IS A SQUARE?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513FD2-A9E2-3E48-96F7-9FCD2489A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6641"/>
            <a:ext cx="4948369" cy="4344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</a:rPr>
              <a:t>A square has</a:t>
            </a:r>
          </a:p>
          <a:p>
            <a:r>
              <a:rPr lang="en-US" sz="3200" dirty="0">
                <a:solidFill>
                  <a:srgbClr val="0070C0"/>
                </a:solidFill>
              </a:rPr>
              <a:t>4 sides</a:t>
            </a:r>
          </a:p>
          <a:p>
            <a:r>
              <a:rPr lang="en-US" sz="3200" dirty="0">
                <a:solidFill>
                  <a:srgbClr val="0070C0"/>
                </a:solidFill>
              </a:rPr>
              <a:t>4 right angles</a:t>
            </a:r>
          </a:p>
          <a:p>
            <a:r>
              <a:rPr lang="en-US" sz="3200" dirty="0">
                <a:solidFill>
                  <a:srgbClr val="0070C0"/>
                </a:solidFill>
              </a:rPr>
              <a:t>4 corners</a:t>
            </a:r>
          </a:p>
          <a:p>
            <a:r>
              <a:rPr lang="en-US" sz="3200" dirty="0">
                <a:solidFill>
                  <a:srgbClr val="0070C0"/>
                </a:solidFill>
              </a:rPr>
              <a:t>All the sides of a square are equal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6767BD3-BA70-8E4C-B5AC-CDE23B325A3E}"/>
              </a:ext>
            </a:extLst>
          </p:cNvPr>
          <p:cNvSpPr/>
          <p:nvPr/>
        </p:nvSpPr>
        <p:spPr>
          <a:xfrm>
            <a:off x="6096000" y="1930399"/>
            <a:ext cx="2837259" cy="265945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034224"/>
      </p:ext>
    </p:extLst>
  </p:cSld>
  <p:clrMapOvr>
    <a:masterClrMapping/>
  </p:clrMapOvr>
  <p:transition spd="med"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8C4A44-2452-8047-ACA0-664334F77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498" y="661182"/>
            <a:ext cx="8665699" cy="384048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 CHAPTER TEXT BOOK LINK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PERIMETER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https://s.docworkspace.com/d/AI66ZSbYhNxF4eP9_MadFA</a:t>
            </a:r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4920248"/>
      </p:ext>
    </p:extLst>
  </p:cSld>
  <p:clrMapOvr>
    <a:masterClrMapping/>
  </p:clrMapOvr>
  <p:transition spd="med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47C77D-7D4A-B94A-A0C9-737BD4202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399" y="143238"/>
            <a:ext cx="8492197" cy="1320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PERIMETER OF A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48B86F-9633-7047-9CBB-3C552C897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440" y="1270000"/>
            <a:ext cx="4756625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</a:rPr>
              <a:t>Perimeter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</a:rPr>
              <a:t>= side+side+side+side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</a:rPr>
              <a:t>=4× side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E1A684D-E0BB-B64C-A094-EA707ACEFAA3}"/>
              </a:ext>
            </a:extLst>
          </p:cNvPr>
          <p:cNvSpPr/>
          <p:nvPr/>
        </p:nvSpPr>
        <p:spPr>
          <a:xfrm>
            <a:off x="6248400" y="1908517"/>
            <a:ext cx="2428874" cy="228639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91C8427-A45E-B340-945A-EC0424BB9CD5}"/>
              </a:ext>
            </a:extLst>
          </p:cNvPr>
          <p:cNvSpPr txBox="1"/>
          <p:nvPr/>
        </p:nvSpPr>
        <p:spPr>
          <a:xfrm>
            <a:off x="6638779" y="1180514"/>
            <a:ext cx="1786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Side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E0ABE29-8E30-3F45-AE49-CFA9E689AE78}"/>
              </a:ext>
            </a:extLst>
          </p:cNvPr>
          <p:cNvSpPr txBox="1"/>
          <p:nvPr/>
        </p:nvSpPr>
        <p:spPr>
          <a:xfrm>
            <a:off x="4534486" y="275023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Side 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784F1B1-FF38-F94E-9BB4-353102D5F31C}"/>
              </a:ext>
            </a:extLst>
          </p:cNvPr>
          <p:cNvSpPr txBox="1"/>
          <p:nvPr/>
        </p:nvSpPr>
        <p:spPr>
          <a:xfrm flipV="1">
            <a:off x="3032520" y="4332885"/>
            <a:ext cx="3985321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206B5E7-8BC7-7743-9254-2F45DDC91620}"/>
              </a:ext>
            </a:extLst>
          </p:cNvPr>
          <p:cNvSpPr txBox="1"/>
          <p:nvPr/>
        </p:nvSpPr>
        <p:spPr>
          <a:xfrm>
            <a:off x="6318738" y="4160520"/>
            <a:ext cx="26312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Side 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257D543-723F-AB47-B37C-2F2C241B87C2}"/>
              </a:ext>
            </a:extLst>
          </p:cNvPr>
          <p:cNvSpPr txBox="1"/>
          <p:nvPr/>
        </p:nvSpPr>
        <p:spPr>
          <a:xfrm>
            <a:off x="8827477" y="2625969"/>
            <a:ext cx="1981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Side 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D43AD83-668D-2A4B-AF70-A509D9A97AE0}"/>
              </a:ext>
            </a:extLst>
          </p:cNvPr>
          <p:cNvSpPr txBox="1"/>
          <p:nvPr/>
        </p:nvSpPr>
        <p:spPr>
          <a:xfrm>
            <a:off x="659477" y="3489944"/>
            <a:ext cx="59729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</a:rPr>
              <a:t>Ex- Find the perimeter of a square whose each side is 12cm.</a:t>
            </a:r>
          </a:p>
          <a:p>
            <a:pPr algn="l"/>
            <a:r>
              <a:rPr lang="en-US" sz="2800" dirty="0" err="1">
                <a:solidFill>
                  <a:schemeClr val="accent4"/>
                </a:solidFill>
              </a:rPr>
              <a:t>Ans</a:t>
            </a:r>
            <a:r>
              <a:rPr lang="en-US" sz="2800" dirty="0">
                <a:solidFill>
                  <a:schemeClr val="accent4"/>
                </a:solidFill>
              </a:rPr>
              <a:t>-</a:t>
            </a:r>
          </a:p>
          <a:p>
            <a:pPr algn="l"/>
            <a:r>
              <a:rPr lang="en-US" sz="2800" dirty="0">
                <a:solidFill>
                  <a:schemeClr val="accent4"/>
                </a:solidFill>
              </a:rPr>
              <a:t>Side=12cm</a:t>
            </a:r>
          </a:p>
          <a:p>
            <a:pPr algn="l"/>
            <a:r>
              <a:rPr lang="en-US" sz="2800" dirty="0">
                <a:solidFill>
                  <a:schemeClr val="accent4"/>
                </a:solidFill>
              </a:rPr>
              <a:t>Perimeter=4×side</a:t>
            </a:r>
          </a:p>
          <a:p>
            <a:pPr algn="l"/>
            <a:r>
              <a:rPr lang="en-US" sz="2800" dirty="0">
                <a:solidFill>
                  <a:schemeClr val="accent4"/>
                </a:solidFill>
              </a:rPr>
              <a:t>=4×12cm</a:t>
            </a:r>
          </a:p>
          <a:p>
            <a:pPr algn="l"/>
            <a:r>
              <a:rPr lang="en-US" sz="2800" dirty="0">
                <a:solidFill>
                  <a:schemeClr val="accent4"/>
                </a:solidFill>
              </a:rPr>
              <a:t>=48cm</a:t>
            </a:r>
          </a:p>
        </p:txBody>
      </p:sp>
    </p:spTree>
    <p:extLst>
      <p:ext uri="{BB962C8B-B14F-4D97-AF65-F5344CB8AC3E}">
        <p14:creationId xmlns="" xmlns:p14="http://schemas.microsoft.com/office/powerpoint/2010/main" val="2551537061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C6D9E7-402D-CA43-A3CA-429294B5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609600"/>
            <a:ext cx="7848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Find the perimeter of the following squares.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E2FD2AD4-6FE0-8743-A239-553360B3534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1655" y="1930400"/>
            <a:ext cx="8096068" cy="43156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1288029"/>
      </p:ext>
    </p:extLst>
  </p:cSld>
  <p:clrMapOvr>
    <a:masterClrMapping/>
  </p:clrMapOvr>
  <p:transition spd="med">
    <p:strips dir="l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0DF80B-1A5B-EB42-98AC-AFDBF2F08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809" y="464234"/>
            <a:ext cx="6274192" cy="77372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WHAT IS A TRIANGLE?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149B3DA-D40F-1E42-9957-BB1E5BDDD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693" y="1355005"/>
            <a:ext cx="7521402" cy="8676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A triangle has</a:t>
            </a:r>
          </a:p>
          <a:p>
            <a:r>
              <a:rPr lang="en-US" sz="2800" dirty="0">
                <a:solidFill>
                  <a:srgbClr val="0070C0"/>
                </a:solidFill>
              </a:rPr>
              <a:t>3 sides, 3 angles and 3 corners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9EEAE77-677C-4F43-8A56-1B4F3D265E2F}"/>
              </a:ext>
            </a:extLst>
          </p:cNvPr>
          <p:cNvSpPr txBox="1"/>
          <p:nvPr/>
        </p:nvSpPr>
        <p:spPr>
          <a:xfrm>
            <a:off x="552860" y="2279226"/>
            <a:ext cx="61079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Perimeter of a triangle: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B945C6C-25B7-2144-A2C6-29140C75F85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996418"/>
            <a:ext cx="4724400" cy="327777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761A8B32-E7D1-9747-B5F8-4CC4C847BBE9}"/>
              </a:ext>
            </a:extLst>
          </p:cNvPr>
          <p:cNvSpPr txBox="1">
            <a:spLocks/>
          </p:cNvSpPr>
          <p:nvPr/>
        </p:nvSpPr>
        <p:spPr>
          <a:xfrm>
            <a:off x="5810250" y="2743200"/>
            <a:ext cx="5232797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All these triangles may not look similar but for finding perimeter of each one the rule is same.</a:t>
            </a:r>
          </a:p>
          <a:p>
            <a:pPr marL="0" indent="0">
              <a:buFont typeface="Wingdings 3" charset="2"/>
              <a:buNone/>
            </a:pP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Font typeface="Wingdings 3" charset="2"/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Rule- </a:t>
            </a:r>
          </a:p>
          <a:p>
            <a:pPr marL="0" indent="0">
              <a:buFont typeface="Wingdings 3" charset="2"/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Perimeter of a triangle</a:t>
            </a:r>
          </a:p>
          <a:p>
            <a:pPr marL="0" indent="0">
              <a:buFont typeface="Wingdings 3" charset="2"/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      = Sum of its 3 sides</a:t>
            </a:r>
          </a:p>
        </p:txBody>
      </p:sp>
    </p:spTree>
    <p:extLst>
      <p:ext uri="{BB962C8B-B14F-4D97-AF65-F5344CB8AC3E}">
        <p14:creationId xmlns="" xmlns:p14="http://schemas.microsoft.com/office/powerpoint/2010/main" val="3725073954"/>
      </p:ext>
    </p:extLst>
  </p:cSld>
  <p:clrMapOvr>
    <a:masterClrMapping/>
  </p:clrMapOvr>
  <p:transition spd="med">
    <p:strip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AEEF67-454E-6848-8068-A2E314A63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09600"/>
            <a:ext cx="7750002" cy="9144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Find the perimeter:</a:t>
            </a:r>
          </a:p>
        </p:txBody>
      </p:sp>
      <p:pic>
        <p:nvPicPr>
          <p:cNvPr id="18" name="Picture 18">
            <a:extLst>
              <a:ext uri="{FF2B5EF4-FFF2-40B4-BE49-F238E27FC236}">
                <a16:creationId xmlns="" xmlns:a16="http://schemas.microsoft.com/office/drawing/2014/main" id="{4123AA01-21EB-1249-A969-69E576C02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48929" y="1192536"/>
            <a:ext cx="4548188" cy="3677841"/>
          </a:xfr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0DF5DA3-52BF-0945-A9A4-AA4B88F4B0A2}"/>
              </a:ext>
            </a:extLst>
          </p:cNvPr>
          <p:cNvSpPr txBox="1"/>
          <p:nvPr/>
        </p:nvSpPr>
        <p:spPr>
          <a:xfrm>
            <a:off x="801858" y="1808400"/>
            <a:ext cx="58666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7030A0"/>
                </a:solidFill>
              </a:rPr>
              <a:t>Perimeter of the triangle </a:t>
            </a:r>
          </a:p>
          <a:p>
            <a:pPr algn="l"/>
            <a:r>
              <a:rPr lang="en-US" sz="4000" dirty="0">
                <a:solidFill>
                  <a:srgbClr val="7030A0"/>
                </a:solidFill>
              </a:rPr>
              <a:t>= AB+BC+CA</a:t>
            </a:r>
          </a:p>
          <a:p>
            <a:pPr algn="l"/>
            <a:r>
              <a:rPr lang="en-US" sz="4000" dirty="0">
                <a:solidFill>
                  <a:srgbClr val="7030A0"/>
                </a:solidFill>
              </a:rPr>
              <a:t>=5cm+7cm+8cm</a:t>
            </a:r>
          </a:p>
          <a:p>
            <a:pPr algn="l"/>
            <a:r>
              <a:rPr lang="en-US" sz="4000" dirty="0">
                <a:solidFill>
                  <a:srgbClr val="7030A0"/>
                </a:solidFill>
              </a:rPr>
              <a:t>=20cm</a:t>
            </a:r>
          </a:p>
        </p:txBody>
      </p:sp>
    </p:spTree>
    <p:extLst>
      <p:ext uri="{BB962C8B-B14F-4D97-AF65-F5344CB8AC3E}">
        <p14:creationId xmlns="" xmlns:p14="http://schemas.microsoft.com/office/powerpoint/2010/main" val="3429025897"/>
      </p:ext>
    </p:extLst>
  </p:cSld>
  <p:clrMapOvr>
    <a:masterClrMapping/>
  </p:clrMapOvr>
  <p:transition spd="med">
    <p:strips dir="r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476013-CC45-A241-A117-DFFAAC907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951" y="506436"/>
            <a:ext cx="8257735" cy="9566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Find the perimeter of the following triangles.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E28668B7-45DE-B34F-91E3-3A918F6691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3498" y="1786415"/>
            <a:ext cx="3806427" cy="264562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F5AC5785-10B0-9147-9A86-8F4FB45B223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2609" y="1595230"/>
            <a:ext cx="4727973" cy="2855913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762935A2-09E6-CB4E-801D-D6228FB9E90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28273" y="4115945"/>
            <a:ext cx="4108957" cy="20879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094630"/>
      </p:ext>
    </p:extLst>
  </p:cSld>
  <p:clrMapOvr>
    <a:masterClrMapping/>
  </p:clrMapOvr>
  <p:transition spd="med"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9932" y="393896"/>
            <a:ext cx="9144000" cy="576776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</a:rPr>
              <a:t>WORD PROBLEMS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317" y="886265"/>
            <a:ext cx="10818055" cy="5416061"/>
          </a:xfrm>
        </p:spPr>
        <p:txBody>
          <a:bodyPr>
            <a:normAutofit/>
          </a:bodyPr>
          <a:lstStyle/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dirty="0">
                <a:solidFill>
                  <a:srgbClr val="FF0000"/>
                </a:solidFill>
              </a:rPr>
              <a:t>Ex-1: Mita has 155cm of lace. She wants to stitch it around the border of a square sized cloth. If each side of the cloth measures 37cm, find the length of lace left with her.										(3 marks)</a:t>
            </a:r>
          </a:p>
          <a:p>
            <a:pPr algn="l"/>
            <a:r>
              <a:rPr lang="en-US" dirty="0" err="1">
                <a:solidFill>
                  <a:srgbClr val="00B0F0"/>
                </a:solidFill>
              </a:rPr>
              <a:t>Ans</a:t>
            </a:r>
            <a:r>
              <a:rPr lang="en-US" dirty="0">
                <a:solidFill>
                  <a:srgbClr val="00B0F0"/>
                </a:solidFill>
              </a:rPr>
              <a:t>-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Length of lace Mita has = 155cm</a:t>
            </a:r>
          </a:p>
          <a:p>
            <a:pPr algn="l"/>
            <a:r>
              <a:rPr lang="en-US" dirty="0">
                <a:solidFill>
                  <a:srgbClr val="00B0F0"/>
                </a:solidFill>
              </a:rPr>
              <a:t>Side of cloth = 37cm</a:t>
            </a:r>
          </a:p>
          <a:p>
            <a:pPr algn="l"/>
            <a:r>
              <a:rPr lang="en-US" dirty="0">
                <a:solidFill>
                  <a:srgbClr val="00B0F0"/>
                </a:solidFill>
              </a:rPr>
              <a:t>Perimeter of cloth = 4×side 							(0.5 mark)</a:t>
            </a:r>
          </a:p>
          <a:p>
            <a:pPr algn="l"/>
            <a:r>
              <a:rPr lang="en-US" dirty="0">
                <a:solidFill>
                  <a:srgbClr val="00B0F0"/>
                </a:solidFill>
              </a:rPr>
              <a:t>= 4×37cm									(0.5 mark)</a:t>
            </a:r>
          </a:p>
          <a:p>
            <a:pPr algn="l"/>
            <a:r>
              <a:rPr lang="en-US" dirty="0">
                <a:solidFill>
                  <a:srgbClr val="00B0F0"/>
                </a:solidFill>
              </a:rPr>
              <a:t>=148cm									(1 mark)</a:t>
            </a:r>
          </a:p>
          <a:p>
            <a:pPr algn="l"/>
            <a:r>
              <a:rPr lang="en-US" dirty="0">
                <a:solidFill>
                  <a:srgbClr val="00B0F0"/>
                </a:solidFill>
              </a:rPr>
              <a:t>Length of the cloth left with her = 155cm- 148cm = 7cm			(1mark)</a:t>
            </a:r>
          </a:p>
          <a:p>
            <a:pPr algn="l"/>
            <a:r>
              <a:rPr lang="en-US" dirty="0">
                <a:solidFill>
                  <a:srgbClr val="00B0F0"/>
                </a:solidFill>
              </a:rPr>
              <a:t>Therefore, 7cm of lace is left with her.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</p:cSld>
  <p:clrMapOvr>
    <a:masterClrMapping/>
  </p:clrMapOvr>
  <p:transition spd="med">
    <p:pull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4526" y="422031"/>
            <a:ext cx="10134600" cy="5669280"/>
          </a:xfrm>
        </p:spPr>
        <p:txBody>
          <a:bodyPr>
            <a:noAutofit/>
          </a:bodyPr>
          <a:lstStyle/>
          <a:p>
            <a:r>
              <a:rPr lang="en-US" sz="2800" u="sng" dirty="0">
                <a:solidFill>
                  <a:srgbClr val="FF0000"/>
                </a:solidFill>
              </a:rPr>
              <a:t>Ex-2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Rohan ran around a rectangular field of length 28 m and breadth 24m thrice. Find the total distance ran by him.			(4 marks)</a:t>
            </a: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 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 err="1">
                <a:solidFill>
                  <a:srgbClr val="00B0F0"/>
                </a:solidFill>
              </a:rPr>
              <a:t>Ans</a:t>
            </a:r>
            <a:r>
              <a:rPr lang="en-US" sz="2800" dirty="0">
                <a:solidFill>
                  <a:srgbClr val="00B0F0"/>
                </a:solidFill>
              </a:rPr>
              <a:t>- Length of the field= 28m</a:t>
            </a:r>
            <a:br>
              <a:rPr lang="en-US" sz="2800" dirty="0">
                <a:solidFill>
                  <a:srgbClr val="00B0F0"/>
                </a:solidFill>
              </a:rPr>
            </a:br>
            <a:r>
              <a:rPr lang="en-US" sz="2800" dirty="0">
                <a:solidFill>
                  <a:srgbClr val="00B0F0"/>
                </a:solidFill>
              </a:rPr>
              <a:t>Breadth of the field=24m </a:t>
            </a:r>
            <a:br>
              <a:rPr lang="en-US" sz="2800" dirty="0">
                <a:solidFill>
                  <a:srgbClr val="00B0F0"/>
                </a:solidFill>
              </a:rPr>
            </a:br>
            <a:r>
              <a:rPr lang="en-US" sz="2800" dirty="0">
                <a:solidFill>
                  <a:srgbClr val="00B0F0"/>
                </a:solidFill>
              </a:rPr>
              <a:t>Perimeter= 2×l+2×b 						(0.5 mark)</a:t>
            </a:r>
            <a:br>
              <a:rPr lang="en-US" sz="2800" dirty="0">
                <a:solidFill>
                  <a:srgbClr val="00B0F0"/>
                </a:solidFill>
              </a:rPr>
            </a:br>
            <a:r>
              <a:rPr lang="en-US" sz="2800" dirty="0">
                <a:solidFill>
                  <a:srgbClr val="00B0F0"/>
                </a:solidFill>
              </a:rPr>
              <a:t>		= 2×28m + 2×24m				(0.5 mark)</a:t>
            </a:r>
            <a:br>
              <a:rPr lang="en-US" sz="2800" dirty="0">
                <a:solidFill>
                  <a:srgbClr val="00B0F0"/>
                </a:solidFill>
              </a:rPr>
            </a:br>
            <a:r>
              <a:rPr lang="en-US" sz="2800" dirty="0">
                <a:solidFill>
                  <a:srgbClr val="00B0F0"/>
                </a:solidFill>
              </a:rPr>
              <a:t>		= 56m+ 48m					(0.5 mark)</a:t>
            </a:r>
            <a:br>
              <a:rPr lang="en-US" sz="2800" dirty="0">
                <a:solidFill>
                  <a:srgbClr val="00B0F0"/>
                </a:solidFill>
              </a:rPr>
            </a:br>
            <a:r>
              <a:rPr lang="en-US" sz="2800" dirty="0">
                <a:solidFill>
                  <a:srgbClr val="00B0F0"/>
                </a:solidFill>
              </a:rPr>
              <a:t>		=104m						(1 mark)</a:t>
            </a:r>
            <a:br>
              <a:rPr lang="en-US" sz="2800" dirty="0">
                <a:solidFill>
                  <a:srgbClr val="00B0F0"/>
                </a:solidFill>
              </a:rPr>
            </a:br>
            <a:r>
              <a:rPr lang="en-US" sz="2800" dirty="0">
                <a:solidFill>
                  <a:srgbClr val="00B0F0"/>
                </a:solidFill>
              </a:rPr>
              <a:t>Total distance ran by him= 3× 104m = 312m 		(1.5mark)</a:t>
            </a:r>
            <a:br>
              <a:rPr lang="en-US" sz="2800" dirty="0">
                <a:solidFill>
                  <a:srgbClr val="00B0F0"/>
                </a:solidFill>
              </a:rPr>
            </a:br>
            <a:r>
              <a:rPr lang="en-US" sz="2800" dirty="0">
                <a:solidFill>
                  <a:srgbClr val="00B0F0"/>
                </a:solidFill>
              </a:rPr>
              <a:t>Therefore, the total distance ran by him is 312m.</a:t>
            </a:r>
            <a:br>
              <a:rPr lang="en-US" sz="2800" dirty="0">
                <a:solidFill>
                  <a:srgbClr val="00B0F0"/>
                </a:solidFill>
              </a:rPr>
            </a:br>
            <a:endParaRPr lang="en-US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>
    <p:plu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79525" y="513471"/>
            <a:ext cx="8596668" cy="609600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ART INTEGRATION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ACTIVITY-3</a:t>
            </a:r>
          </a:p>
        </p:txBody>
      </p:sp>
      <p:pic>
        <p:nvPicPr>
          <p:cNvPr id="1026" name="Picture 2" descr="C:\Users\user\Downloads\WhatsApp Image 2020-04-30 at 1.53.42 PM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10200" y="1295400"/>
            <a:ext cx="5998698" cy="4964723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0504" y="1295400"/>
            <a:ext cx="4813495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>
                <a:solidFill>
                  <a:srgbClr val="FF0000"/>
                </a:solidFill>
              </a:rPr>
              <a:t>Materials required- </a:t>
            </a:r>
          </a:p>
          <a:p>
            <a:pPr>
              <a:buNone/>
            </a:pPr>
            <a:r>
              <a:rPr lang="en-US" sz="2400" dirty="0">
                <a:solidFill>
                  <a:srgbClr val="0070C0"/>
                </a:solidFill>
              </a:rPr>
              <a:t>Square sheet/ graph paper and drawing materials( pencil, eraser, color etc)</a:t>
            </a:r>
            <a:endParaRPr lang="en-US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800" dirty="0">
                <a:solidFill>
                  <a:srgbClr val="FF0000"/>
                </a:solidFill>
              </a:rPr>
              <a:t>Steps-</a:t>
            </a:r>
          </a:p>
          <a:p>
            <a:r>
              <a:rPr lang="en-US" sz="2400" dirty="0">
                <a:solidFill>
                  <a:srgbClr val="7030A0"/>
                </a:solidFill>
              </a:rPr>
              <a:t>Draw a figure of your own choice on a square sheet using the horizontal and vertical lines.</a:t>
            </a:r>
          </a:p>
          <a:p>
            <a:r>
              <a:rPr lang="en-US" sz="2400" dirty="0">
                <a:solidFill>
                  <a:srgbClr val="7030A0"/>
                </a:solidFill>
              </a:rPr>
              <a:t>Count the side of each square of the border lines as 1 unit to get the perimeter of the figure</a:t>
            </a:r>
            <a:r>
              <a:rPr lang="en-US" sz="2800" dirty="0">
                <a:solidFill>
                  <a:srgbClr val="FF0000"/>
                </a:solidFill>
              </a:rPr>
              <a:t>. </a:t>
            </a:r>
          </a:p>
          <a:p>
            <a:pPr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whee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F9565B-D89D-6B49-8836-6EB8A2990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182880"/>
            <a:ext cx="5779518" cy="80772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Let’s play a game: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3378987D-07BF-524C-A1B1-5E726FDC06F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369" y="968327"/>
            <a:ext cx="5251867" cy="5334000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="" xmlns:a16="http://schemas.microsoft.com/office/drawing/2014/main" id="{40D631F2-1B8D-7046-B17C-63CFECFCD18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03559" y="975360"/>
            <a:ext cx="6030423" cy="533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8380733"/>
      </p:ext>
    </p:extLst>
  </p:cSld>
  <p:clrMapOvr>
    <a:masterClrMapping/>
  </p:clrMapOvr>
  <p:transition spd="med">
    <p:diamond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2B4024C3-29FD-374A-A786-3DE6C6611FF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1348" y="492369"/>
            <a:ext cx="10100603" cy="45297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AE57A89-6E28-CC45-B51C-F5F3DC96D251}"/>
              </a:ext>
            </a:extLst>
          </p:cNvPr>
          <p:cNvSpPr txBox="1"/>
          <p:nvPr/>
        </p:nvSpPr>
        <p:spPr>
          <a:xfrm flipH="1">
            <a:off x="1752599" y="4986999"/>
            <a:ext cx="79777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</a:rPr>
              <a:t>Perimeter=2×l + 2×b</a:t>
            </a:r>
          </a:p>
          <a:p>
            <a:pPr algn="l"/>
            <a:r>
              <a:rPr lang="en-US" sz="2800" dirty="0">
                <a:solidFill>
                  <a:srgbClr val="FF0000"/>
                </a:solidFill>
              </a:rPr>
              <a:t>               = 2×10m + 2×5m</a:t>
            </a:r>
          </a:p>
          <a:p>
            <a:pPr algn="l"/>
            <a:r>
              <a:rPr lang="en-US" sz="2800" dirty="0">
                <a:solidFill>
                  <a:srgbClr val="FF0000"/>
                </a:solidFill>
              </a:rPr>
              <a:t>                =20m + 10m = 30m</a:t>
            </a:r>
          </a:p>
        </p:txBody>
      </p:sp>
    </p:spTree>
    <p:extLst>
      <p:ext uri="{BB962C8B-B14F-4D97-AF65-F5344CB8AC3E}">
        <p14:creationId xmlns="" xmlns:p14="http://schemas.microsoft.com/office/powerpoint/2010/main" val="4220750287"/>
      </p:ext>
    </p:extLst>
  </p:cSld>
  <p:clrMapOvr>
    <a:masterClrMapping/>
  </p:clrMapOvr>
  <p:transition spd="med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C14B5F-7959-C749-A4BB-D22EF5314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609600"/>
            <a:ext cx="7140402" cy="82530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LEARNING OBJECTIVES: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CAE1DD-CC73-B947-ADEA-87BF50B54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9431072" cy="47597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 Students will be able to</a:t>
            </a:r>
          </a:p>
          <a:p>
            <a:r>
              <a:rPr lang="en-US" sz="2400" dirty="0">
                <a:solidFill>
                  <a:srgbClr val="0070C0"/>
                </a:solidFill>
              </a:rPr>
              <a:t>Differentiate between closed and open figures.</a:t>
            </a:r>
          </a:p>
          <a:p>
            <a:r>
              <a:rPr lang="en-US" sz="2400" dirty="0">
                <a:solidFill>
                  <a:srgbClr val="0070C0"/>
                </a:solidFill>
              </a:rPr>
              <a:t>Distinguish closed figures made up of line segments.</a:t>
            </a:r>
          </a:p>
          <a:p>
            <a:r>
              <a:rPr lang="en-US" sz="2400" dirty="0">
                <a:solidFill>
                  <a:srgbClr val="0070C0"/>
                </a:solidFill>
              </a:rPr>
              <a:t>Understand the concept of perimeter.</a:t>
            </a:r>
          </a:p>
          <a:p>
            <a:r>
              <a:rPr lang="en-US" sz="2400" dirty="0">
                <a:solidFill>
                  <a:srgbClr val="0070C0"/>
                </a:solidFill>
              </a:rPr>
              <a:t>Calculate perimeter of closed shapes made up of only line segments.</a:t>
            </a:r>
          </a:p>
          <a:p>
            <a:r>
              <a:rPr lang="en-US" sz="2400" dirty="0">
                <a:solidFill>
                  <a:srgbClr val="0070C0"/>
                </a:solidFill>
              </a:rPr>
              <a:t>Calculate perimeter of rectangle and square using formula.</a:t>
            </a:r>
          </a:p>
          <a:p>
            <a:r>
              <a:rPr lang="en-US" sz="2400" dirty="0">
                <a:solidFill>
                  <a:srgbClr val="0070C0"/>
                </a:solidFill>
              </a:rPr>
              <a:t>Apply the concept of perimeter in their daily life situations.</a:t>
            </a:r>
          </a:p>
        </p:txBody>
      </p:sp>
    </p:spTree>
    <p:extLst>
      <p:ext uri="{BB962C8B-B14F-4D97-AF65-F5344CB8AC3E}">
        <p14:creationId xmlns="" xmlns:p14="http://schemas.microsoft.com/office/powerpoint/2010/main" val="2110463993"/>
      </p:ext>
    </p:extLst>
  </p:cSld>
  <p:clrMapOvr>
    <a:masterClrMapping/>
  </p:clrMapOvr>
  <p:transition spd="med">
    <p:pull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EF517DA3-4134-DE44-9FDC-2BF735E8089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045" y="928468"/>
            <a:ext cx="5163729" cy="543012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390AC077-9DAF-9B43-91D5-C08339EF724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3213" y="900332"/>
            <a:ext cx="5344836" cy="53597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8194464"/>
      </p:ext>
    </p:extLst>
  </p:cSld>
  <p:clrMapOvr>
    <a:masterClrMapping/>
  </p:clrMapOvr>
  <p:transition spd="med">
    <p:push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F66234-EF4E-2A43-883E-259A33E66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009" y="436098"/>
            <a:ext cx="9591821" cy="13223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LIVE EXAMPLES RELATED TO THE CONCEPT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FFDF67-9DE8-064C-8859-79A46B8E4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671" y="1477109"/>
            <a:ext cx="10592971" cy="475488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r>
              <a:rPr lang="en-US" sz="2000" dirty="0">
                <a:solidFill>
                  <a:srgbClr val="7030A0"/>
                </a:solidFill>
              </a:rPr>
              <a:t>Frame required for framing a photo.</a:t>
            </a:r>
          </a:p>
          <a:p>
            <a:r>
              <a:rPr lang="en-US" sz="2000" dirty="0">
                <a:solidFill>
                  <a:srgbClr val="7030A0"/>
                </a:solidFill>
              </a:rPr>
              <a:t>Stitching lace around a saree.</a:t>
            </a:r>
          </a:p>
          <a:p>
            <a:r>
              <a:rPr lang="en-US" sz="2000" dirty="0">
                <a:solidFill>
                  <a:srgbClr val="7030A0"/>
                </a:solidFill>
              </a:rPr>
              <a:t>Fencing a Vegetable field with wire.</a:t>
            </a:r>
          </a:p>
          <a:p>
            <a:r>
              <a:rPr lang="en-US" sz="2000" dirty="0">
                <a:solidFill>
                  <a:srgbClr val="7030A0"/>
                </a:solidFill>
              </a:rPr>
              <a:t>Decorating  a chart paper by putting colorful cello tape around it.</a:t>
            </a:r>
          </a:p>
          <a:p>
            <a:r>
              <a:rPr lang="en-US" sz="2000" dirty="0">
                <a:solidFill>
                  <a:srgbClr val="7030A0"/>
                </a:solidFill>
              </a:rPr>
              <a:t>The distance covered after running 1 round around a park.</a:t>
            </a:r>
          </a:p>
          <a:p>
            <a:r>
              <a:rPr lang="en-US" sz="2000" dirty="0">
                <a:solidFill>
                  <a:srgbClr val="7030A0"/>
                </a:solidFill>
              </a:rPr>
              <a:t>Putting tiles around a swimming pool.</a:t>
            </a:r>
          </a:p>
          <a:p>
            <a:r>
              <a:rPr lang="en-US" sz="2000" dirty="0">
                <a:solidFill>
                  <a:srgbClr val="7030A0"/>
                </a:solidFill>
              </a:rPr>
              <a:t>Fitting door and window into door and window frames.</a:t>
            </a:r>
          </a:p>
          <a:p>
            <a:r>
              <a:rPr lang="en-US" sz="2000" dirty="0">
                <a:solidFill>
                  <a:srgbClr val="7030A0"/>
                </a:solidFill>
              </a:rPr>
              <a:t>Putting yarn around the border of a greeting card.</a:t>
            </a:r>
          </a:p>
          <a:p>
            <a:pPr algn="ctr">
              <a:buNone/>
            </a:pPr>
            <a:r>
              <a:rPr lang="en-US" sz="3200" dirty="0">
                <a:solidFill>
                  <a:srgbClr val="FF0000"/>
                </a:solidFill>
              </a:rPr>
              <a:t>WATCH THE VIDEO</a:t>
            </a:r>
          </a:p>
          <a:p>
            <a:pPr algn="ctr">
              <a:buNone/>
            </a:pPr>
            <a:r>
              <a:rPr lang="en-US" sz="2000" dirty="0">
                <a:hlinkClick r:id="rId2"/>
              </a:rPr>
              <a:t>https://www.youtube.com/watch?v=efTBMoAav9o</a:t>
            </a:r>
            <a:endParaRPr lang="en-US" sz="2000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0524467"/>
      </p:ext>
    </p:extLst>
  </p:cSld>
  <p:clrMapOvr>
    <a:masterClrMapping/>
  </p:clrMapOvr>
  <p:transition spd="med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0609" y="422031"/>
            <a:ext cx="9144000" cy="745587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LEARNING OUTCOMES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896" y="1378634"/>
            <a:ext cx="9144000" cy="4459459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200" dirty="0">
                <a:solidFill>
                  <a:srgbClr val="00B0F0"/>
                </a:solidFill>
              </a:rPr>
              <a:t>After completion  of the chapter students</a:t>
            </a:r>
          </a:p>
          <a:p>
            <a:pPr algn="l">
              <a:buFont typeface="Wingdings" pitchFamily="2" charset="2"/>
              <a:buChar char="Ø"/>
            </a:pPr>
            <a:r>
              <a:rPr lang="en-US" sz="3200" dirty="0">
                <a:solidFill>
                  <a:srgbClr val="00B0F0"/>
                </a:solidFill>
              </a:rPr>
              <a:t>Can calculate the perimeter of rectangle, square, triangle and other closed shapes made up of line segments.</a:t>
            </a:r>
          </a:p>
          <a:p>
            <a:pPr algn="l">
              <a:buFont typeface="Wingdings" pitchFamily="2" charset="2"/>
              <a:buChar char="Ø"/>
            </a:pPr>
            <a:r>
              <a:rPr lang="en-US" sz="3200" dirty="0">
                <a:solidFill>
                  <a:srgbClr val="00B0F0"/>
                </a:solidFill>
              </a:rPr>
              <a:t>Can solve the word problems related to perimeter.</a:t>
            </a:r>
          </a:p>
          <a:p>
            <a:pPr algn="l">
              <a:buFont typeface="Wingdings" pitchFamily="2" charset="2"/>
              <a:buChar char="Ø"/>
            </a:pPr>
            <a:r>
              <a:rPr lang="en-US" sz="3200" dirty="0">
                <a:solidFill>
                  <a:srgbClr val="00B0F0"/>
                </a:solidFill>
              </a:rPr>
              <a:t>Can relate the concept of perimeter in their daily life situations.</a:t>
            </a:r>
          </a:p>
          <a:p>
            <a:pPr algn="l">
              <a:buFont typeface="Wingdings" pitchFamily="2" charset="2"/>
              <a:buChar char="Ø"/>
            </a:pPr>
            <a:r>
              <a:rPr lang="en-US" sz="3200" dirty="0">
                <a:solidFill>
                  <a:srgbClr val="00B0F0"/>
                </a:solidFill>
              </a:rPr>
              <a:t> Can apply the concept of perimeter in their day today life activities.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ransition spd="med">
    <p:wedg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8AB320-43F5-414B-8AAE-3DFEBD4C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799" y="152401"/>
            <a:ext cx="6166115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CONCEPT MAP: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75252623-8E02-1141-8C07-495134B3AACB}"/>
              </a:ext>
            </a:extLst>
          </p:cNvPr>
          <p:cNvSpPr/>
          <p:nvPr/>
        </p:nvSpPr>
        <p:spPr>
          <a:xfrm>
            <a:off x="3925489" y="2791420"/>
            <a:ext cx="3593307" cy="17805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>
            <a:extLst>
              <a:ext uri="{FF2B5EF4-FFF2-40B4-BE49-F238E27FC236}">
                <a16:creationId xmlns="" xmlns:a16="http://schemas.microsoft.com/office/drawing/2014/main" id="{5EDE4862-1CB2-7642-948D-614C74F128BD}"/>
              </a:ext>
            </a:extLst>
          </p:cNvPr>
          <p:cNvSpPr/>
          <p:nvPr/>
        </p:nvSpPr>
        <p:spPr>
          <a:xfrm>
            <a:off x="6477000" y="990600"/>
            <a:ext cx="3276600" cy="2336972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6" name="Cloud 5">
            <a:extLst>
              <a:ext uri="{FF2B5EF4-FFF2-40B4-BE49-F238E27FC236}">
                <a16:creationId xmlns="" xmlns:a16="http://schemas.microsoft.com/office/drawing/2014/main" id="{6AF3079C-198A-6240-B7DE-654240D68BD0}"/>
              </a:ext>
            </a:extLst>
          </p:cNvPr>
          <p:cNvSpPr/>
          <p:nvPr/>
        </p:nvSpPr>
        <p:spPr>
          <a:xfrm>
            <a:off x="2819400" y="838200"/>
            <a:ext cx="3593306" cy="2057400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>
            <a:extLst>
              <a:ext uri="{FF2B5EF4-FFF2-40B4-BE49-F238E27FC236}">
                <a16:creationId xmlns="" xmlns:a16="http://schemas.microsoft.com/office/drawing/2014/main" id="{CA6D21C9-F3E2-2844-991B-F1E6F8D26009}"/>
              </a:ext>
            </a:extLst>
          </p:cNvPr>
          <p:cNvSpPr/>
          <p:nvPr/>
        </p:nvSpPr>
        <p:spPr>
          <a:xfrm>
            <a:off x="6965154" y="3151114"/>
            <a:ext cx="3075384" cy="2791743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>
            <a:extLst>
              <a:ext uri="{FF2B5EF4-FFF2-40B4-BE49-F238E27FC236}">
                <a16:creationId xmlns="" xmlns:a16="http://schemas.microsoft.com/office/drawing/2014/main" id="{1CBC8249-AF0F-364A-9983-B0B7DF1CFC15}"/>
              </a:ext>
            </a:extLst>
          </p:cNvPr>
          <p:cNvSpPr/>
          <p:nvPr/>
        </p:nvSpPr>
        <p:spPr>
          <a:xfrm>
            <a:off x="3565393" y="3994944"/>
            <a:ext cx="3189613" cy="2266352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="" xmlns:a16="http://schemas.microsoft.com/office/drawing/2014/main" id="{069BB885-F325-0F4D-B7E7-8E10914E4DDF}"/>
              </a:ext>
            </a:extLst>
          </p:cNvPr>
          <p:cNvSpPr/>
          <p:nvPr/>
        </p:nvSpPr>
        <p:spPr>
          <a:xfrm>
            <a:off x="905927" y="2773819"/>
            <a:ext cx="2956462" cy="2619711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392C548-2016-3547-9A9E-5E483D849282}"/>
              </a:ext>
            </a:extLst>
          </p:cNvPr>
          <p:cNvSpPr txBox="1"/>
          <p:nvPr/>
        </p:nvSpPr>
        <p:spPr>
          <a:xfrm>
            <a:off x="4479129" y="2980334"/>
            <a:ext cx="2486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</a:rPr>
              <a:t>Perimeter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F4AC9F3-ACDB-B34D-8B2C-0B5391C6DF37}"/>
              </a:ext>
            </a:extLst>
          </p:cNvPr>
          <p:cNvSpPr txBox="1"/>
          <p:nvPr/>
        </p:nvSpPr>
        <p:spPr>
          <a:xfrm>
            <a:off x="3429000" y="1295400"/>
            <a:ext cx="2927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B050"/>
                </a:solidFill>
              </a:rPr>
              <a:t>We can find perimeter of a closed figure made up of only line segments by adding its sides.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E922138-C159-824E-9E30-21D6AD19EAA3}"/>
              </a:ext>
            </a:extLst>
          </p:cNvPr>
          <p:cNvSpPr txBox="1"/>
          <p:nvPr/>
        </p:nvSpPr>
        <p:spPr>
          <a:xfrm>
            <a:off x="7467599" y="1424559"/>
            <a:ext cx="1629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B050"/>
                </a:solidFill>
              </a:rPr>
              <a:t>Perimeter of a rectangle</a:t>
            </a:r>
          </a:p>
          <a:p>
            <a:pPr algn="l"/>
            <a:r>
              <a:rPr lang="en-US" dirty="0">
                <a:solidFill>
                  <a:srgbClr val="00B050"/>
                </a:solidFill>
              </a:rPr>
              <a:t>=2×l+2×b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9DBC424-348C-F744-A9EE-1DE0240C7E1A}"/>
              </a:ext>
            </a:extLst>
          </p:cNvPr>
          <p:cNvSpPr txBox="1"/>
          <p:nvPr/>
        </p:nvSpPr>
        <p:spPr>
          <a:xfrm>
            <a:off x="7477129" y="4404521"/>
            <a:ext cx="1946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B050"/>
                </a:solidFill>
              </a:rPr>
              <a:t>Perimeter of a square= 4×side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E4397E6-DC42-3F4A-A3D6-0AC8CEEC7708}"/>
              </a:ext>
            </a:extLst>
          </p:cNvPr>
          <p:cNvSpPr txBox="1"/>
          <p:nvPr/>
        </p:nvSpPr>
        <p:spPr>
          <a:xfrm>
            <a:off x="4065917" y="4760914"/>
            <a:ext cx="1982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B050"/>
                </a:solidFill>
              </a:rPr>
              <a:t>Perimeter of a triangle is sum of it’s three sides.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2F79972-2F96-4E41-892C-2BA849C38CB0}"/>
              </a:ext>
            </a:extLst>
          </p:cNvPr>
          <p:cNvSpPr txBox="1"/>
          <p:nvPr/>
        </p:nvSpPr>
        <p:spPr>
          <a:xfrm flipH="1">
            <a:off x="1305389" y="3478059"/>
            <a:ext cx="2270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B050"/>
                </a:solidFill>
              </a:rPr>
              <a:t>We apply the concept of perimeter in many real world uses.</a:t>
            </a:r>
          </a:p>
        </p:txBody>
      </p:sp>
    </p:spTree>
    <p:extLst>
      <p:ext uri="{BB962C8B-B14F-4D97-AF65-F5344CB8AC3E}">
        <p14:creationId xmlns="" xmlns:p14="http://schemas.microsoft.com/office/powerpoint/2010/main" val="766317154"/>
      </p:ext>
    </p:extLst>
  </p:cSld>
  <p:clrMapOvr>
    <a:masterClrMapping/>
  </p:clrMapOvr>
  <p:transition spd="med">
    <p:spli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Rockwell Extra Bold" pitchFamily="18" charset="0"/>
              </a:rPr>
              <a:t>THANK  YOU</a:t>
            </a:r>
          </a:p>
        </p:txBody>
      </p:sp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D2AE23-8B1F-554A-88D6-C3D416E6E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731520"/>
            <a:ext cx="7543800" cy="1083212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accent5"/>
                </a:solidFill>
              </a:rPr>
              <a:t>INTRODUCTION</a:t>
            </a:r>
            <a:br>
              <a:rPr lang="en-US" sz="4800" dirty="0">
                <a:solidFill>
                  <a:schemeClr val="accent5"/>
                </a:solidFill>
              </a:rPr>
            </a:br>
            <a:endParaRPr lang="en-US" sz="48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40CBB5-2EAE-AE42-AF02-85C3D5789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912" y="5554266"/>
            <a:ext cx="8820090" cy="146446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644FE106-F466-584E-91F9-88E3FE42B84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0498" y="2144151"/>
            <a:ext cx="4628271" cy="335631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F42EA357-A376-A146-9C7F-0EFC7EF28CC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8763" y="2250830"/>
            <a:ext cx="4697507" cy="3024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57AF1BB-98AF-104A-86A7-1222335F7763}"/>
              </a:ext>
            </a:extLst>
          </p:cNvPr>
          <p:cNvSpPr txBox="1"/>
          <p:nvPr/>
        </p:nvSpPr>
        <p:spPr>
          <a:xfrm>
            <a:off x="7122318" y="13335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309BE13-566D-284B-AEDA-5CA8283C4E1D}"/>
              </a:ext>
            </a:extLst>
          </p:cNvPr>
          <p:cNvSpPr txBox="1"/>
          <p:nvPr/>
        </p:nvSpPr>
        <p:spPr>
          <a:xfrm>
            <a:off x="478302" y="5496448"/>
            <a:ext cx="11127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solidFill>
                  <a:srgbClr val="7030A0"/>
                </a:solidFill>
              </a:rPr>
              <a:t> Can you tell the difference between these figures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AFF610-449F-4940-9CCB-F0B2ADF25C78}"/>
              </a:ext>
            </a:extLst>
          </p:cNvPr>
          <p:cNvSpPr txBox="1"/>
          <p:nvPr/>
        </p:nvSpPr>
        <p:spPr>
          <a:xfrm>
            <a:off x="3621258" y="1350497"/>
            <a:ext cx="469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Observe these figures</a:t>
            </a:r>
          </a:p>
        </p:txBody>
      </p:sp>
    </p:spTree>
    <p:extLst>
      <p:ext uri="{BB962C8B-B14F-4D97-AF65-F5344CB8AC3E}">
        <p14:creationId xmlns="" xmlns:p14="http://schemas.microsoft.com/office/powerpoint/2010/main" val="1630411916"/>
      </p:ext>
    </p:extLst>
  </p:cSld>
  <p:clrMapOvr>
    <a:masterClrMapping/>
  </p:clrMapOvr>
  <p:transition spd="med"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B6F92C-CB9C-E342-B3FF-4EC6B76FC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324" y="1308293"/>
            <a:ext cx="9601200" cy="93280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In left side figures the starting point and ending point are different.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These figures are called as </a:t>
            </a:r>
            <a:r>
              <a:rPr lang="en-US" b="1" dirty="0">
                <a:solidFill>
                  <a:srgbClr val="FF0000"/>
                </a:solidFill>
              </a:rPr>
              <a:t>Open Figures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="" xmlns:a16="http://schemas.microsoft.com/office/drawing/2014/main" id="{EDDCDE84-5EEF-264C-9F43-6BDE6BA9D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2971801"/>
            <a:ext cx="1066800" cy="990600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E51C658-32DB-1E47-994B-B0C9CC856E1D}"/>
              </a:ext>
            </a:extLst>
          </p:cNvPr>
          <p:cNvSpPr txBox="1"/>
          <p:nvPr/>
        </p:nvSpPr>
        <p:spPr>
          <a:xfrm>
            <a:off x="2750344" y="2779623"/>
            <a:ext cx="7715250" cy="173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2060"/>
                </a:solidFill>
              </a:rPr>
              <a:t>Let’s sing !</a:t>
            </a:r>
          </a:p>
          <a:p>
            <a:pPr algn="l"/>
            <a:endParaRPr lang="en-US" dirty="0">
              <a:solidFill>
                <a:srgbClr val="002060"/>
              </a:solidFill>
            </a:endParaRPr>
          </a:p>
          <a:p>
            <a:pPr algn="l"/>
            <a:r>
              <a:rPr lang="en-US" dirty="0">
                <a:solidFill>
                  <a:srgbClr val="002060"/>
                </a:solidFill>
              </a:rPr>
              <a:t>Open figures are incomplete.</a:t>
            </a:r>
          </a:p>
          <a:p>
            <a:pPr algn="l"/>
            <a:r>
              <a:rPr lang="en-US" dirty="0">
                <a:solidFill>
                  <a:srgbClr val="002060"/>
                </a:solidFill>
              </a:rPr>
              <a:t>Scribble away figures on a sheet.</a:t>
            </a:r>
          </a:p>
          <a:p>
            <a:pPr algn="l"/>
            <a:r>
              <a:rPr lang="en-US" dirty="0">
                <a:solidFill>
                  <a:srgbClr val="002060"/>
                </a:solidFill>
              </a:rPr>
              <a:t>But the ends never meet.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22491367"/>
      </p:ext>
    </p:extLst>
  </p:cSld>
  <p:clrMapOvr>
    <a:masterClrMapping/>
  </p:clrMapOvr>
  <p:transition spd="med">
    <p:cover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88F7D0-2DFB-8D40-85A9-93003EAF1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609600"/>
            <a:ext cx="8686800" cy="13208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In right side figures the starting point and ending point are same.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These figures are called as </a:t>
            </a:r>
            <a:r>
              <a:rPr lang="en-US" sz="3200" b="1" dirty="0">
                <a:solidFill>
                  <a:srgbClr val="FF0000"/>
                </a:solidFill>
              </a:rPr>
              <a:t>Closed Figures.</a:t>
            </a:r>
            <a:r>
              <a:rPr lang="en-US" sz="3200" dirty="0">
                <a:solidFill>
                  <a:srgbClr val="FF0000"/>
                </a:solidFill>
              </a:rPr>
              <a:t/>
            </a:r>
            <a:br>
              <a:rPr lang="en-US" sz="3200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1C6688B0-028A-6248-AD40-61892D365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546665" flipH="1" flipV="1">
            <a:off x="1290230" y="3033147"/>
            <a:ext cx="1056138" cy="917529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31883E3-2A64-0E4F-B0EF-5FDE9E430F8E}"/>
              </a:ext>
            </a:extLst>
          </p:cNvPr>
          <p:cNvSpPr txBox="1"/>
          <p:nvPr/>
        </p:nvSpPr>
        <p:spPr>
          <a:xfrm>
            <a:off x="2430289" y="2898576"/>
            <a:ext cx="68437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Let’s sing !</a:t>
            </a:r>
          </a:p>
          <a:p>
            <a:pPr algn="l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Closed figures are all complete</a:t>
            </a:r>
          </a:p>
          <a:p>
            <a:pPr algn="l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Circles, triangles and many more on a sheet</a:t>
            </a:r>
          </a:p>
          <a:p>
            <a:pPr algn="l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Look close! All their ends meet.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882629"/>
      </p:ext>
    </p:extLst>
  </p:cSld>
  <p:clrMapOvr>
    <a:masterClrMapping/>
  </p:clrMapOvr>
  <p:transition spd="med"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9781FA-211A-B141-AFB6-8FE1A2BEB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609600"/>
            <a:ext cx="7712612" cy="89564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TICK THE CLOSED FIGURES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5F245160-4F57-1D44-A6A5-5D9F8FC3882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482" y="1454798"/>
            <a:ext cx="9974266" cy="49178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0151179"/>
      </p:ext>
    </p:extLst>
  </p:cSld>
  <p:clrMapOvr>
    <a:masterClrMapping/>
  </p:clrMapOvr>
  <p:transition spd="med"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DA493C-D8C5-824A-AAFA-3C82679D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609600"/>
            <a:ext cx="9296400" cy="1320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HERE ARE SOME CLOSED FIGURES MADE UP OF ONLY LINE SEGMENTS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C5772D7D-099B-134F-837E-22816937368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930401"/>
            <a:ext cx="9220200" cy="40343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3962717"/>
      </p:ext>
    </p:extLst>
  </p:cSld>
  <p:clrMapOvr>
    <a:masterClrMapping/>
  </p:clrMapOvr>
  <p:transition spd="med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0AB3BC-C15C-7D4C-837F-DFFE70387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267890"/>
            <a:ext cx="6988002" cy="95131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ART INTEGRATION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ACTIVITY-1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EAADCF-6049-D64E-B5F4-4042EC745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140553"/>
            <a:ext cx="9419034" cy="5565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Make closed figures of line segments using matchsticks / toothpicks/ice-cream sticks and play dough.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BB9E1E76-81C6-694F-B412-837C35E893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2191" y="2166427"/>
            <a:ext cx="8553157" cy="40655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0683690"/>
      </p:ext>
    </p:extLst>
  </p:cSld>
  <p:clrMapOvr>
    <a:masterClrMapping/>
  </p:clrMapOvr>
  <p:transition spd="med">
    <p:checker dir="vert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1065</TotalTime>
  <Words>892</Words>
  <Application>Microsoft Office PowerPoint</Application>
  <PresentationFormat>Custom</PresentationFormat>
  <Paragraphs>179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SUBJECT-MATHEMATICS CLASS-IV TOPIC-PERIMETER</vt:lpstr>
      <vt:lpstr> CHAPTER TEXT BOOK LINK PERIMETER https://s.docworkspace.com/d/AI66ZSbYhNxF4eP9_MadFA </vt:lpstr>
      <vt:lpstr>LEARNING OBJECTIVES:</vt:lpstr>
      <vt:lpstr>INTRODUCTION </vt:lpstr>
      <vt:lpstr>In left side figures the starting point and ending point are different. These figures are called as Open Figures </vt:lpstr>
      <vt:lpstr>In right side figures the starting point and ending point are same. These figures are called as Closed Figures. </vt:lpstr>
      <vt:lpstr>TICK THE CLOSED FIGURES </vt:lpstr>
      <vt:lpstr>HERE ARE SOME CLOSED FIGURES MADE UP OF ONLY LINE SEGMENTS</vt:lpstr>
      <vt:lpstr>ART INTEGRATION  ACTIVITY-1</vt:lpstr>
      <vt:lpstr>WHAT IS PERIMETER?</vt:lpstr>
      <vt:lpstr>How will you find the length of boundary of this ludo board?</vt:lpstr>
      <vt:lpstr>Perimeter = AB+BC+CD+DA =5cm+1cm+2cm+4cm =12cm</vt:lpstr>
      <vt:lpstr>Find the perimeter of the following figures:</vt:lpstr>
      <vt:lpstr> ACTIVITY-2 </vt:lpstr>
      <vt:lpstr>WHAT IS A RECTANGLE?</vt:lpstr>
      <vt:lpstr> PERIMETER OF A RECTANGLE</vt:lpstr>
      <vt:lpstr>EXAMPLE</vt:lpstr>
      <vt:lpstr>Find the perimeter of the following rectangles</vt:lpstr>
      <vt:lpstr>WHAT IS A SQUARE?</vt:lpstr>
      <vt:lpstr>PERIMETER OF A SQUARE</vt:lpstr>
      <vt:lpstr>Find the perimeter of the following squares.</vt:lpstr>
      <vt:lpstr>WHAT IS A TRIANGLE?</vt:lpstr>
      <vt:lpstr>Find the perimeter:</vt:lpstr>
      <vt:lpstr>Find the perimeter of the following triangles.</vt:lpstr>
      <vt:lpstr>   WORD PROBLEMS</vt:lpstr>
      <vt:lpstr>Ex-2 Rohan ran around a rectangular field of length 28 m and breadth 24m thrice. Find the total distance ran by him.   (4 marks)   Ans- Length of the field= 28m Breadth of the field=24m  Perimeter= 2×l+2×b       (0.5 mark)   = 2×28m + 2×24m    (0.5 mark)   = 56m+ 48m     (0.5 mark)   =104m      (1 mark) Total distance ran by him= 3× 104m = 312m   (1.5mark) Therefore, the total distance ran by him is 312m. </vt:lpstr>
      <vt:lpstr>ART INTEGRATION ACTIVITY-3</vt:lpstr>
      <vt:lpstr>Let’s play a game:</vt:lpstr>
      <vt:lpstr>Slide 29</vt:lpstr>
      <vt:lpstr>Slide 30</vt:lpstr>
      <vt:lpstr>LIVE EXAMPLES RELATED TO THE CONCEPT </vt:lpstr>
      <vt:lpstr>LEARNING OUTCOMES</vt:lpstr>
      <vt:lpstr>CONCEPT MAP:</vt:lpstr>
      <vt:lpstr>THANK 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rajni bala</cp:lastModifiedBy>
  <cp:revision>300</cp:revision>
  <cp:lastPrinted>2019-08-12T06:05:42Z</cp:lastPrinted>
  <dcterms:created xsi:type="dcterms:W3CDTF">2019-08-06T09:37:04Z</dcterms:created>
  <dcterms:modified xsi:type="dcterms:W3CDTF">2020-07-09T13:20:56Z</dcterms:modified>
</cp:coreProperties>
</file>