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94" r:id="rId3"/>
    <p:sldId id="262" r:id="rId4"/>
    <p:sldId id="291" r:id="rId5"/>
    <p:sldId id="295" r:id="rId6"/>
    <p:sldId id="296" r:id="rId7"/>
    <p:sldId id="297" r:id="rId8"/>
    <p:sldId id="298" r:id="rId9"/>
    <p:sldId id="302" r:id="rId10"/>
    <p:sldId id="264" r:id="rId11"/>
    <p:sldId id="265" r:id="rId12"/>
    <p:sldId id="266" r:id="rId13"/>
    <p:sldId id="268" r:id="rId14"/>
    <p:sldId id="269" r:id="rId15"/>
    <p:sldId id="271" r:id="rId16"/>
    <p:sldId id="267" r:id="rId17"/>
    <p:sldId id="272" r:id="rId18"/>
    <p:sldId id="273" r:id="rId19"/>
    <p:sldId id="275" r:id="rId20"/>
    <p:sldId id="277" r:id="rId21"/>
    <p:sldId id="279" r:id="rId22"/>
    <p:sldId id="278" r:id="rId23"/>
    <p:sldId id="280" r:id="rId24"/>
    <p:sldId id="281" r:id="rId25"/>
    <p:sldId id="282" r:id="rId26"/>
    <p:sldId id="301" r:id="rId27"/>
    <p:sldId id="283" r:id="rId28"/>
    <p:sldId id="284" r:id="rId29"/>
    <p:sldId id="299" r:id="rId30"/>
    <p:sldId id="285" r:id="rId31"/>
    <p:sldId id="287" r:id="rId32"/>
    <p:sldId id="288" r:id="rId33"/>
    <p:sldId id="289"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DB04-F46A-4D14-ABB7-B73E42658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1F29E-42C7-468E-8AA9-9CC50E87275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430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A24E-E0F7-4F38-B371-880BFB7EB662}"/>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3A817F82-06ED-4C82-8EEA-5A2D7CC1D117}"/>
              </a:ext>
            </a:extLst>
          </p:cNvPr>
          <p:cNvSpPr>
            <a:spLocks noGrp="1"/>
          </p:cNvSpPr>
          <p:nvPr>
            <p:ph sz="quarter" idx="13"/>
          </p:nvPr>
        </p:nvSpPr>
        <p:spPr>
          <a:xfrm>
            <a:off x="1341438" y="2078038"/>
            <a:ext cx="10012362" cy="4414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02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9AA8B90-B0B6-41BF-9A1A-809F68EF111C}"/>
              </a:ext>
            </a:extLst>
          </p:cNvPr>
          <p:cNvSpPr>
            <a:spLocks noGrp="1"/>
          </p:cNvSpPr>
          <p:nvPr>
            <p:ph type="body" sz="quarter" idx="13"/>
          </p:nvPr>
        </p:nvSpPr>
        <p:spPr>
          <a:xfrm>
            <a:off x="595313" y="1835624"/>
            <a:ext cx="10758487" cy="4351419"/>
          </a:xfrm>
        </p:spPr>
        <p:txBody>
          <a:bodyPr/>
          <a:lstStyle/>
          <a:p>
            <a:pPr lvl="0"/>
            <a:r>
              <a:rPr lang="en-US" dirty="0"/>
              <a:t>Click to edit Master text styles</a:t>
            </a:r>
          </a:p>
        </p:txBody>
      </p:sp>
      <p:sp>
        <p:nvSpPr>
          <p:cNvPr id="11" name="Title 10">
            <a:extLst>
              <a:ext uri="{FF2B5EF4-FFF2-40B4-BE49-F238E27FC236}">
                <a16:creationId xmlns:a16="http://schemas.microsoft.com/office/drawing/2014/main" id="{72ACB47C-25F6-4A28-BF11-DDE0296EA6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590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330D-32CC-4BFA-A264-B93C0B07BB89}"/>
              </a:ext>
            </a:extLst>
          </p:cNvPr>
          <p:cNvSpPr>
            <a:spLocks noGrp="1"/>
          </p:cNvSpPr>
          <p:nvPr>
            <p:ph type="title"/>
          </p:nvPr>
        </p:nvSpPr>
        <p:spPr>
          <a:xfrm>
            <a:off x="2505693" y="2766218"/>
            <a:ext cx="9002486" cy="1325563"/>
          </a:xfrm>
        </p:spPr>
        <p:txBody>
          <a:bodyPr/>
          <a:lstStyle/>
          <a:p>
            <a:r>
              <a:rPr lang="en-US"/>
              <a:t>Click to edit Master title style</a:t>
            </a:r>
          </a:p>
        </p:txBody>
      </p:sp>
    </p:spTree>
    <p:extLst>
      <p:ext uri="{BB962C8B-B14F-4D97-AF65-F5344CB8AC3E}">
        <p14:creationId xmlns:p14="http://schemas.microsoft.com/office/powerpoint/2010/main" val="2182112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image" Target="../media/image1.png"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EF610-F9D1-4514-92CA-92954553E518}"/>
              </a:ext>
            </a:extLst>
          </p:cNvPr>
          <p:cNvSpPr>
            <a:spLocks noGrp="1"/>
          </p:cNvSpPr>
          <p:nvPr>
            <p:ph type="title"/>
          </p:nvPr>
        </p:nvSpPr>
        <p:spPr>
          <a:xfrm>
            <a:off x="2351314" y="365125"/>
            <a:ext cx="900248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68C5F2-BF63-4526-A7A9-E5CAF2BB5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9F158-3728-4610-B376-9CF260339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38B3C-A68A-41B1-A0CC-20CD82EACB2A}" type="datetimeFigureOut">
              <a:rPr lang="en-US" smtClean="0"/>
              <a:pPr/>
              <a:t>5/6/2020</a:t>
            </a:fld>
            <a:endParaRPr lang="en-US"/>
          </a:p>
        </p:txBody>
      </p:sp>
      <p:sp>
        <p:nvSpPr>
          <p:cNvPr id="5" name="Footer Placeholder 4">
            <a:extLst>
              <a:ext uri="{FF2B5EF4-FFF2-40B4-BE49-F238E27FC236}">
                <a16:creationId xmlns:a16="http://schemas.microsoft.com/office/drawing/2014/main" id="{CE6BE5EC-0994-45DB-A80A-C22ADC7B4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F2BE02-77AB-460D-9528-9CEF715AA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AA401-81C3-498B-A906-BC67E3258F9E}" type="slidenum">
              <a:rPr lang="en-US" smtClean="0"/>
              <a:pPr/>
              <a:t>‹#›</a:t>
            </a:fld>
            <a:endParaRPr lang="en-US"/>
          </a:p>
        </p:txBody>
      </p:sp>
    </p:spTree>
    <p:extLst>
      <p:ext uri="{BB962C8B-B14F-4D97-AF65-F5344CB8AC3E}">
        <p14:creationId xmlns:p14="http://schemas.microsoft.com/office/powerpoint/2010/main" val="513566436"/>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hyperlink" Target="https://youtu.be/QMpkm4dAB4w" TargetMode="External"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3.jpeg" /><Relationship Id="rId1" Type="http://schemas.openxmlformats.org/officeDocument/2006/relationships/slideLayout" Target="../slideLayouts/slideLayout2.xml" /><Relationship Id="rId5" Type="http://schemas.openxmlformats.org/officeDocument/2006/relationships/image" Target="../media/image16.jpeg" /><Relationship Id="rId4" Type="http://schemas.openxmlformats.org/officeDocument/2006/relationships/image" Target="../media/image15.jpeg"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hyperlink" Target="https://drive.google.com/file/d/1a5OehyvnERsPzuvEkFw8moMEjUcaevI7/view?usp=drivesdk" TargetMode="Externa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5.jpeg" /><Relationship Id="rId1" Type="http://schemas.openxmlformats.org/officeDocument/2006/relationships/slideLayout" Target="../slideLayouts/slideLayout2.xml" /><Relationship Id="rId5" Type="http://schemas.openxmlformats.org/officeDocument/2006/relationships/image" Target="../media/image7.jpeg" /><Relationship Id="rId4" Type="http://schemas.openxmlformats.org/officeDocument/2006/relationships/image" Target="../media/image6.jpeg"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A14761-B1DB-48F4-9AD9-CB0B8C2CB41E}"/>
              </a:ext>
            </a:extLst>
          </p:cNvPr>
          <p:cNvSpPr>
            <a:spLocks noGrp="1"/>
          </p:cNvSpPr>
          <p:nvPr>
            <p:ph type="title"/>
          </p:nvPr>
        </p:nvSpPr>
        <p:spPr>
          <a:xfrm>
            <a:off x="3161688" y="875166"/>
            <a:ext cx="8241772" cy="3909509"/>
          </a:xfrm>
          <a:noFill/>
        </p:spPr>
        <p:txBody>
          <a:bodyPr>
            <a:noAutofit/>
          </a:bodyPr>
          <a:lstStyle/>
          <a:p>
            <a:pPr algn="ctr"/>
            <a:r>
              <a:rPr lang="en-US" sz="4000" b="1">
                <a:solidFill>
                  <a:srgbClr val="002060"/>
                </a:solidFill>
                <a:latin typeface="Cooper Black" pitchFamily="18" charset="0"/>
              </a:rPr>
              <a:t> </a:t>
            </a:r>
            <a:br>
              <a:rPr lang="en-US" sz="6000" b="1">
                <a:solidFill>
                  <a:srgbClr val="002060"/>
                </a:solidFill>
                <a:latin typeface="Forte" panose="03060902040502070203" pitchFamily="66" charset="0"/>
              </a:rPr>
            </a:br>
            <a:br>
              <a:rPr lang="en-IN" sz="2800" b="1">
                <a:solidFill>
                  <a:schemeClr val="accent6">
                    <a:lumMod val="75000"/>
                  </a:schemeClr>
                </a:solidFill>
                <a:latin typeface="Times New Roman" pitchFamily="18" charset="0"/>
                <a:cs typeface="Times New Roman" pitchFamily="18" charset="0"/>
              </a:rPr>
            </a:br>
            <a:r>
              <a:rPr lang="en-IN" sz="3600" b="1">
                <a:solidFill>
                  <a:schemeClr val="accent6">
                    <a:lumMod val="75000"/>
                  </a:schemeClr>
                </a:solidFill>
                <a:latin typeface="Times New Roman" pitchFamily="18" charset="0"/>
                <a:cs typeface="Times New Roman" pitchFamily="18" charset="0"/>
              </a:rPr>
              <a:t> </a:t>
            </a:r>
            <a:br>
              <a:rPr lang="en-IN" sz="3600" b="1">
                <a:solidFill>
                  <a:schemeClr val="accent6">
                    <a:lumMod val="75000"/>
                  </a:schemeClr>
                </a:solidFill>
                <a:latin typeface="Times New Roman" pitchFamily="18" charset="0"/>
                <a:cs typeface="Times New Roman" pitchFamily="18" charset="0"/>
              </a:rPr>
            </a:br>
            <a:br>
              <a:rPr lang="en-US" sz="3600" b="1">
                <a:solidFill>
                  <a:schemeClr val="accent6">
                    <a:lumMod val="75000"/>
                  </a:schemeClr>
                </a:solidFill>
                <a:latin typeface="Times New Roman" pitchFamily="18" charset="0"/>
                <a:cs typeface="Times New Roman" pitchFamily="18" charset="0"/>
              </a:rPr>
            </a:br>
            <a:br>
              <a:rPr lang="en-IN" sz="3600" b="1">
                <a:solidFill>
                  <a:schemeClr val="accent6">
                    <a:lumMod val="75000"/>
                  </a:schemeClr>
                </a:solidFill>
                <a:latin typeface="Times New Roman" pitchFamily="18" charset="0"/>
                <a:cs typeface="Times New Roman" pitchFamily="18" charset="0"/>
              </a:rPr>
            </a:br>
            <a:br>
              <a:rPr lang="en-IN" sz="3600" b="1">
                <a:solidFill>
                  <a:schemeClr val="accent6">
                    <a:lumMod val="75000"/>
                  </a:schemeClr>
                </a:solidFill>
                <a:latin typeface="Times New Roman" pitchFamily="18" charset="0"/>
                <a:cs typeface="Times New Roman" pitchFamily="18" charset="0"/>
              </a:rPr>
            </a:br>
            <a:br>
              <a:rPr lang="en-IN" sz="3600" b="1">
                <a:solidFill>
                  <a:schemeClr val="accent6">
                    <a:lumMod val="75000"/>
                  </a:schemeClr>
                </a:solidFill>
                <a:latin typeface="Times New Roman" pitchFamily="18" charset="0"/>
                <a:cs typeface="Times New Roman" pitchFamily="18" charset="0"/>
              </a:rPr>
            </a:br>
            <a:r>
              <a:rPr lang="en-IN" sz="3600" b="1">
                <a:solidFill>
                  <a:srgbClr val="002060"/>
                </a:solidFill>
                <a:latin typeface="Times New Roman" pitchFamily="18" charset="0"/>
                <a:cs typeface="Times New Roman" pitchFamily="18" charset="0"/>
              </a:rPr>
              <a:t> </a:t>
            </a:r>
            <a:endParaRPr lang="en-US" sz="3600" b="1" dirty="0">
              <a:solidFill>
                <a:srgbClr val="002060"/>
              </a:solidFill>
              <a:latin typeface="Times New Roman" pitchFamily="18" charset="0"/>
              <a:cs typeface="Times New Roman" pitchFamily="18" charset="0"/>
            </a:endParaRPr>
          </a:p>
        </p:txBody>
      </p:sp>
      <p:pic>
        <p:nvPicPr>
          <p:cNvPr id="6" name="Picture 2" descr="C:\Users\sataswini Behera\Desktop\DAVCAE LOGO.jpg"/>
          <p:cNvPicPr>
            <a:picLocks noChangeAspect="1" noChangeArrowheads="1"/>
          </p:cNvPicPr>
          <p:nvPr/>
        </p:nvPicPr>
        <p:blipFill>
          <a:blip r:embed="rId2"/>
          <a:srcRect/>
          <a:stretch>
            <a:fillRect/>
          </a:stretch>
        </p:blipFill>
        <p:spPr bwMode="auto">
          <a:xfrm>
            <a:off x="335834" y="308224"/>
            <a:ext cx="2653449" cy="2595003"/>
          </a:xfrm>
          <a:prstGeom prst="rect">
            <a:avLst/>
          </a:prstGeom>
          <a:noFill/>
        </p:spPr>
      </p:pic>
      <p:sp>
        <p:nvSpPr>
          <p:cNvPr id="2" name="Rectangle 1">
            <a:extLst>
              <a:ext uri="{FF2B5EF4-FFF2-40B4-BE49-F238E27FC236}">
                <a16:creationId xmlns:a16="http://schemas.microsoft.com/office/drawing/2014/main" id="{628F0540-4FAB-2C4E-871C-A2073C9691A1}"/>
              </a:ext>
            </a:extLst>
          </p:cNvPr>
          <p:cNvSpPr/>
          <p:nvPr/>
        </p:nvSpPr>
        <p:spPr>
          <a:xfrm>
            <a:off x="3981036" y="3890196"/>
            <a:ext cx="5838855" cy="1258611"/>
          </a:xfrm>
          <a:prstGeom prst="rect">
            <a:avLst/>
          </a:prstGeom>
          <a:solidFill>
            <a:schemeClr val="accent2">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0070C0"/>
                </a:solidFill>
                <a:latin typeface="Times New Roman" pitchFamily="18" charset="0"/>
                <a:cs typeface="Times New Roman" pitchFamily="18" charset="0"/>
              </a:rPr>
              <a:t>TOPIC-CAPACITY</a:t>
            </a:r>
            <a:endParaRPr lang="en-US" sz="3200">
              <a:solidFill>
                <a:srgbClr val="0070C0"/>
              </a:solidFill>
            </a:endParaRPr>
          </a:p>
        </p:txBody>
      </p:sp>
      <p:sp>
        <p:nvSpPr>
          <p:cNvPr id="4" name="Flowchart: Alternate Process 3">
            <a:extLst>
              <a:ext uri="{FF2B5EF4-FFF2-40B4-BE49-F238E27FC236}">
                <a16:creationId xmlns:a16="http://schemas.microsoft.com/office/drawing/2014/main" id="{A79B1391-7072-1845-BC70-CBC29E744365}"/>
              </a:ext>
            </a:extLst>
          </p:cNvPr>
          <p:cNvSpPr/>
          <p:nvPr/>
        </p:nvSpPr>
        <p:spPr>
          <a:xfrm>
            <a:off x="5074849" y="2903227"/>
            <a:ext cx="3630352" cy="93113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chemeClr val="accent6">
                    <a:lumMod val="75000"/>
                  </a:schemeClr>
                </a:solidFill>
                <a:latin typeface="Times New Roman" pitchFamily="18" charset="0"/>
                <a:cs typeface="Times New Roman" pitchFamily="18" charset="0"/>
              </a:rPr>
              <a:t>CLASS-IV</a:t>
            </a:r>
            <a:endParaRPr lang="en-US" sz="3200"/>
          </a:p>
        </p:txBody>
      </p:sp>
      <p:sp>
        <p:nvSpPr>
          <p:cNvPr id="7" name="Flowchart: Alternate Process 6">
            <a:extLst>
              <a:ext uri="{FF2B5EF4-FFF2-40B4-BE49-F238E27FC236}">
                <a16:creationId xmlns:a16="http://schemas.microsoft.com/office/drawing/2014/main" id="{11E4AA95-E138-514B-8E39-8C3E057035F4}"/>
              </a:ext>
            </a:extLst>
          </p:cNvPr>
          <p:cNvSpPr/>
          <p:nvPr/>
        </p:nvSpPr>
        <p:spPr>
          <a:xfrm>
            <a:off x="3506498" y="2148930"/>
            <a:ext cx="6475820" cy="698460"/>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a:solidFill>
                  <a:srgbClr val="0070C0"/>
                </a:solidFill>
                <a:latin typeface="Times New Roman" pitchFamily="18" charset="0"/>
                <a:cs typeface="Times New Roman" pitchFamily="18" charset="0"/>
              </a:rPr>
              <a:t>SUBJECT-MATHEMATICS</a:t>
            </a:r>
            <a:endParaRPr lang="en-US" sz="3600"/>
          </a:p>
        </p:txBody>
      </p:sp>
    </p:spTree>
    <p:extLst>
      <p:ext uri="{BB962C8B-B14F-4D97-AF65-F5344CB8AC3E}">
        <p14:creationId xmlns:p14="http://schemas.microsoft.com/office/powerpoint/2010/main" val="130475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A547-01C1-A647-A5B6-D5FE360A9424}"/>
              </a:ext>
            </a:extLst>
          </p:cNvPr>
          <p:cNvSpPr>
            <a:spLocks noGrp="1"/>
          </p:cNvSpPr>
          <p:nvPr>
            <p:ph type="title"/>
          </p:nvPr>
        </p:nvSpPr>
        <p:spPr/>
        <p:txBody>
          <a:bodyPr/>
          <a:lstStyle/>
          <a:p>
            <a:r>
              <a:rPr lang="en-IN" b="1">
                <a:solidFill>
                  <a:schemeClr val="accent6">
                    <a:lumMod val="50000"/>
                  </a:schemeClr>
                </a:solidFill>
                <a:latin typeface="Broadway" panose="02000000000000000000" pitchFamily="2" charset="0"/>
                <a:ea typeface="Broadway" panose="02000000000000000000" pitchFamily="2" charset="0"/>
              </a:rPr>
              <a:t>Video on Capacity-An introduction</a:t>
            </a:r>
            <a:endParaRPr lang="en-US" b="1">
              <a:solidFill>
                <a:schemeClr val="accent6">
                  <a:lumMod val="50000"/>
                </a:schemeClr>
              </a:solidFill>
              <a:latin typeface="Broadway" panose="02000000000000000000" pitchFamily="2" charset="0"/>
              <a:ea typeface="Broadway" panose="02000000000000000000" pitchFamily="2" charset="0"/>
            </a:endParaRPr>
          </a:p>
        </p:txBody>
      </p:sp>
      <p:sp>
        <p:nvSpPr>
          <p:cNvPr id="3" name="Content Placeholder 2">
            <a:extLst>
              <a:ext uri="{FF2B5EF4-FFF2-40B4-BE49-F238E27FC236}">
                <a16:creationId xmlns:a16="http://schemas.microsoft.com/office/drawing/2014/main" id="{7D1B82AA-E8DA-2043-8291-D751A1348A66}"/>
              </a:ext>
            </a:extLst>
          </p:cNvPr>
          <p:cNvSpPr>
            <a:spLocks noGrp="1"/>
          </p:cNvSpPr>
          <p:nvPr>
            <p:ph sz="quarter" idx="13"/>
          </p:nvPr>
        </p:nvSpPr>
        <p:spPr/>
        <p:txBody>
          <a:bodyPr/>
          <a:lstStyle/>
          <a:p>
            <a:pPr marL="0" indent="0">
              <a:buNone/>
            </a:pPr>
            <a:r>
              <a:rPr lang="en-IN"/>
              <a:t>       </a:t>
            </a:r>
            <a:endParaRPr lang="en-US"/>
          </a:p>
        </p:txBody>
      </p:sp>
      <p:pic>
        <p:nvPicPr>
          <p:cNvPr id="5" name="Picture 2" descr="C:\Users\sataswini Behera\Desktop\DAVCAE LOGO.jpg">
            <a:extLst>
              <a:ext uri="{FF2B5EF4-FFF2-40B4-BE49-F238E27FC236}">
                <a16:creationId xmlns:a16="http://schemas.microsoft.com/office/drawing/2014/main" id="{30F0486B-6BB1-CD43-AFFA-0AEC494AEC5E}"/>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4" name="Ribbon: Curved and Tilted Up 3">
            <a:extLst>
              <a:ext uri="{FF2B5EF4-FFF2-40B4-BE49-F238E27FC236}">
                <a16:creationId xmlns:a16="http://schemas.microsoft.com/office/drawing/2014/main" id="{BD68FD25-1C25-2048-810D-D9B8CF15B603}"/>
              </a:ext>
            </a:extLst>
          </p:cNvPr>
          <p:cNvSpPr/>
          <p:nvPr/>
        </p:nvSpPr>
        <p:spPr>
          <a:xfrm>
            <a:off x="1341438" y="2026393"/>
            <a:ext cx="9002486" cy="4363192"/>
          </a:xfrm>
          <a:prstGeom prst="ellipseRibbon2">
            <a:avLst>
              <a:gd name="adj1" fmla="val 22620"/>
              <a:gd name="adj2" fmla="val 64546"/>
              <a:gd name="adj3" fmla="val 125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800"/>
              <a:t> </a:t>
            </a:r>
            <a:r>
              <a:rPr lang="en-IN" sz="2800">
                <a:hlinkClick r:id="rId3"/>
              </a:rPr>
              <a:t>https://youtu.be/QMpkm4dAB4w</a:t>
            </a:r>
            <a:endParaRPr lang="en-IN" sz="2800"/>
          </a:p>
          <a:p>
            <a:pPr marL="285750" indent="-285750">
              <a:buFont typeface="Arial" panose="020B0604020202020204" pitchFamily="34" charset="0"/>
              <a:buChar char="•"/>
            </a:pPr>
            <a:endParaRPr lang="en-IN" sz="2800"/>
          </a:p>
          <a:p>
            <a:pPr algn="ctr"/>
            <a:endParaRPr lang="en-US"/>
          </a:p>
        </p:txBody>
      </p:sp>
    </p:spTree>
    <p:extLst>
      <p:ext uri="{BB962C8B-B14F-4D97-AF65-F5344CB8AC3E}">
        <p14:creationId xmlns:p14="http://schemas.microsoft.com/office/powerpoint/2010/main" val="32813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2B0B-8BAA-5848-AFD2-F06FC9C0F9AA}"/>
              </a:ext>
            </a:extLst>
          </p:cNvPr>
          <p:cNvSpPr>
            <a:spLocks noGrp="1"/>
          </p:cNvSpPr>
          <p:nvPr>
            <p:ph type="title"/>
          </p:nvPr>
        </p:nvSpPr>
        <p:spPr/>
        <p:txBody>
          <a:bodyPr/>
          <a:lstStyle/>
          <a:p>
            <a:r>
              <a:rPr lang="en-IN" b="1">
                <a:solidFill>
                  <a:srgbClr val="0070C0"/>
                </a:solidFill>
                <a:latin typeface="Algerian" pitchFamily="82" charset="0"/>
                <a:ea typeface="Bodoni MT Poster Compressed" panose="02000000000000000000" pitchFamily="2" charset="0"/>
              </a:rPr>
              <a:t>Questions</a:t>
            </a:r>
            <a:endParaRPr lang="en-US" b="1">
              <a:solidFill>
                <a:srgbClr val="0070C0"/>
              </a:solidFill>
              <a:latin typeface="Algerian" pitchFamily="82" charset="0"/>
              <a:ea typeface="Bodoni MT Poster Compressed" panose="02000000000000000000" pitchFamily="2" charset="0"/>
            </a:endParaRPr>
          </a:p>
        </p:txBody>
      </p:sp>
      <p:sp>
        <p:nvSpPr>
          <p:cNvPr id="3" name="Content Placeholder 2">
            <a:extLst>
              <a:ext uri="{FF2B5EF4-FFF2-40B4-BE49-F238E27FC236}">
                <a16:creationId xmlns:a16="http://schemas.microsoft.com/office/drawing/2014/main" id="{21EFF8EC-8AF6-0F4E-9ED8-C1C136D94C0C}"/>
              </a:ext>
            </a:extLst>
          </p:cNvPr>
          <p:cNvSpPr>
            <a:spLocks noGrp="1"/>
          </p:cNvSpPr>
          <p:nvPr>
            <p:ph sz="quarter" idx="13"/>
          </p:nvPr>
        </p:nvSpPr>
        <p:spPr/>
        <p:txBody>
          <a:bodyPr/>
          <a:lstStyle/>
          <a:p>
            <a:pPr marL="514350" indent="-514350">
              <a:buAutoNum type="arabicPeriod"/>
            </a:pPr>
            <a:r>
              <a:rPr lang="en-IN" b="1">
                <a:solidFill>
                  <a:srgbClr val="7030A0"/>
                </a:solidFill>
              </a:rPr>
              <a:t>Which unit will you choose to express the following.</a:t>
            </a:r>
          </a:p>
          <a:p>
            <a:pPr marL="0" indent="0">
              <a:buNone/>
            </a:pPr>
            <a:r>
              <a:rPr lang="en-IN"/>
              <a:t>  </a:t>
            </a:r>
            <a:r>
              <a:rPr lang="en-IN">
                <a:solidFill>
                  <a:schemeClr val="accent5">
                    <a:lumMod val="75000"/>
                  </a:schemeClr>
                </a:solidFill>
              </a:rPr>
              <a:t>    A. Water in a water bottle.</a:t>
            </a:r>
          </a:p>
          <a:p>
            <a:pPr marL="0" indent="0">
              <a:buNone/>
            </a:pPr>
            <a:r>
              <a:rPr lang="en-IN">
                <a:solidFill>
                  <a:schemeClr val="accent5">
                    <a:lumMod val="75000"/>
                  </a:schemeClr>
                </a:solidFill>
              </a:rPr>
              <a:t>      B. Ink in an ink pot.</a:t>
            </a:r>
          </a:p>
          <a:p>
            <a:pPr marL="0" indent="0">
              <a:buNone/>
            </a:pPr>
            <a:r>
              <a:rPr lang="en-IN">
                <a:solidFill>
                  <a:schemeClr val="accent5">
                    <a:lumMod val="75000"/>
                  </a:schemeClr>
                </a:solidFill>
              </a:rPr>
              <a:t>      C. Oil in a can.</a:t>
            </a:r>
          </a:p>
          <a:p>
            <a:pPr marL="0" indent="0">
              <a:buNone/>
            </a:pPr>
            <a:r>
              <a:rPr lang="en-IN">
                <a:solidFill>
                  <a:srgbClr val="7030A0"/>
                </a:solidFill>
              </a:rPr>
              <a:t>2. </a:t>
            </a:r>
            <a:r>
              <a:rPr lang="en-IN" b="1">
                <a:solidFill>
                  <a:srgbClr val="7030A0"/>
                </a:solidFill>
              </a:rPr>
              <a:t>Fill in the blanks.</a:t>
            </a:r>
          </a:p>
          <a:p>
            <a:pPr marL="0" indent="0">
              <a:buNone/>
            </a:pPr>
            <a:r>
              <a:rPr lang="en-IN">
                <a:solidFill>
                  <a:schemeClr val="accent5">
                    <a:lumMod val="75000"/>
                  </a:schemeClr>
                </a:solidFill>
              </a:rPr>
              <a:t>     A. The standard unit of capacity is _________.</a:t>
            </a:r>
          </a:p>
          <a:p>
            <a:pPr marL="0" indent="0">
              <a:buNone/>
            </a:pPr>
            <a:r>
              <a:rPr lang="en-IN">
                <a:solidFill>
                  <a:schemeClr val="accent5">
                    <a:lumMod val="75000"/>
                  </a:schemeClr>
                </a:solidFill>
              </a:rPr>
              <a:t>     B. 1 Kilolitre=________litre.</a:t>
            </a:r>
          </a:p>
          <a:p>
            <a:pPr marL="0" indent="0">
              <a:buNone/>
            </a:pPr>
            <a:r>
              <a:rPr lang="en-IN">
                <a:solidFill>
                  <a:schemeClr val="accent5">
                    <a:lumMod val="75000"/>
                  </a:schemeClr>
                </a:solidFill>
              </a:rPr>
              <a:t>     C. The biggest unit of capacity is__________.</a:t>
            </a:r>
            <a:endParaRPr lang="en-US">
              <a:solidFill>
                <a:schemeClr val="accent5">
                  <a:lumMod val="75000"/>
                </a:schemeClr>
              </a:solidFill>
            </a:endParaRPr>
          </a:p>
        </p:txBody>
      </p:sp>
      <p:pic>
        <p:nvPicPr>
          <p:cNvPr id="5" name="Picture 2" descr="C:\Users\sataswini Behera\Desktop\DAVCAE LOGO.jpg">
            <a:extLst>
              <a:ext uri="{FF2B5EF4-FFF2-40B4-BE49-F238E27FC236}">
                <a16:creationId xmlns:a16="http://schemas.microsoft.com/office/drawing/2014/main" id="{6ED4F7EF-BF4C-8D47-93C9-CD7925DCBA4B}"/>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pic>
        <p:nvPicPr>
          <p:cNvPr id="4" name="Picture 5">
            <a:extLst>
              <a:ext uri="{FF2B5EF4-FFF2-40B4-BE49-F238E27FC236}">
                <a16:creationId xmlns:a16="http://schemas.microsoft.com/office/drawing/2014/main" id="{AD3DBEAA-EDC1-7B4C-B2A4-9BD66ACFB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136" y="1935055"/>
            <a:ext cx="773711" cy="1325563"/>
          </a:xfrm>
          <a:prstGeom prst="rect">
            <a:avLst/>
          </a:prstGeom>
        </p:spPr>
      </p:pic>
      <p:pic>
        <p:nvPicPr>
          <p:cNvPr id="9" name="Picture 9">
            <a:extLst>
              <a:ext uri="{FF2B5EF4-FFF2-40B4-BE49-F238E27FC236}">
                <a16:creationId xmlns:a16="http://schemas.microsoft.com/office/drawing/2014/main" id="{9790738D-2DE7-B34F-83D1-DD0E38F53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338" y="3094926"/>
            <a:ext cx="1185862" cy="1652587"/>
          </a:xfrm>
          <a:prstGeom prst="rect">
            <a:avLst/>
          </a:prstGeom>
        </p:spPr>
      </p:pic>
      <p:pic>
        <p:nvPicPr>
          <p:cNvPr id="11" name="Picture 11">
            <a:extLst>
              <a:ext uri="{FF2B5EF4-FFF2-40B4-BE49-F238E27FC236}">
                <a16:creationId xmlns:a16="http://schemas.microsoft.com/office/drawing/2014/main" id="{0FFA132F-7F50-E14B-B340-4E8FFDAD5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47219" y="3680247"/>
            <a:ext cx="1010666" cy="796207"/>
          </a:xfrm>
          <a:prstGeom prst="rect">
            <a:avLst/>
          </a:prstGeom>
        </p:spPr>
      </p:pic>
    </p:spTree>
    <p:extLst>
      <p:ext uri="{BB962C8B-B14F-4D97-AF65-F5344CB8AC3E}">
        <p14:creationId xmlns:p14="http://schemas.microsoft.com/office/powerpoint/2010/main" val="429193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A230-3023-8640-8037-3CD49360F46D}"/>
              </a:ext>
            </a:extLst>
          </p:cNvPr>
          <p:cNvSpPr>
            <a:spLocks noGrp="1"/>
          </p:cNvSpPr>
          <p:nvPr>
            <p:ph type="title"/>
          </p:nvPr>
        </p:nvSpPr>
        <p:spPr>
          <a:xfrm>
            <a:off x="2308462" y="365125"/>
            <a:ext cx="9002486" cy="1325563"/>
          </a:xfrm>
        </p:spPr>
        <p:txBody>
          <a:bodyPr>
            <a:normAutofit/>
          </a:bodyPr>
          <a:lstStyle/>
          <a:p>
            <a:r>
              <a:rPr lang="en-IN" b="1">
                <a:solidFill>
                  <a:schemeClr val="accent6">
                    <a:lumMod val="50000"/>
                  </a:schemeClr>
                </a:solidFill>
                <a:latin typeface="Algerian" pitchFamily="82" charset="0"/>
              </a:rPr>
              <a:t>Converting bigger unit into smaller unit</a:t>
            </a:r>
            <a:r>
              <a:rPr lang="en-IN" b="1">
                <a:solidFill>
                  <a:schemeClr val="accent6">
                    <a:lumMod val="50000"/>
                  </a:schemeClr>
                </a:solidFill>
              </a:rPr>
              <a:t>.</a:t>
            </a:r>
            <a:endParaRPr lang="en-US" b="1">
              <a:solidFill>
                <a:schemeClr val="accent6">
                  <a:lumMod val="50000"/>
                </a:schemeClr>
              </a:solidFill>
            </a:endParaRPr>
          </a:p>
        </p:txBody>
      </p:sp>
      <p:sp>
        <p:nvSpPr>
          <p:cNvPr id="3" name="Content Placeholder 2">
            <a:extLst>
              <a:ext uri="{FF2B5EF4-FFF2-40B4-BE49-F238E27FC236}">
                <a16:creationId xmlns:a16="http://schemas.microsoft.com/office/drawing/2014/main" id="{B7B17695-FBA4-7C41-8D1E-7E2DD66C1584}"/>
              </a:ext>
            </a:extLst>
          </p:cNvPr>
          <p:cNvSpPr>
            <a:spLocks noGrp="1"/>
          </p:cNvSpPr>
          <p:nvPr>
            <p:ph sz="quarter" idx="13"/>
          </p:nvPr>
        </p:nvSpPr>
        <p:spPr>
          <a:xfrm>
            <a:off x="1451122" y="2078038"/>
            <a:ext cx="10477820" cy="4414837"/>
          </a:xfrm>
        </p:spPr>
        <p:txBody>
          <a:bodyPr>
            <a:normAutofit lnSpcReduction="10000"/>
          </a:bodyPr>
          <a:lstStyle/>
          <a:p>
            <a:pPr marL="0" indent="0">
              <a:buNone/>
            </a:pPr>
            <a:r>
              <a:rPr lang="en-IN" sz="3200" b="1">
                <a:solidFill>
                  <a:srgbClr val="0070C0"/>
                </a:solidFill>
              </a:rPr>
              <a:t>Converting liters into Millilitres</a:t>
            </a:r>
            <a:r>
              <a:rPr lang="en-IN" sz="3200" b="1"/>
              <a:t>.</a:t>
            </a:r>
          </a:p>
          <a:p>
            <a:pPr marL="0" indent="0">
              <a:buNone/>
            </a:pPr>
            <a:endParaRPr lang="en-IN" sz="2400">
              <a:solidFill>
                <a:srgbClr val="7030A0"/>
              </a:solidFill>
            </a:endParaRPr>
          </a:p>
          <a:p>
            <a:pPr marL="0" indent="0">
              <a:buNone/>
            </a:pPr>
            <a:r>
              <a:rPr lang="en-IN" sz="2400" b="1">
                <a:solidFill>
                  <a:schemeClr val="accent2"/>
                </a:solidFill>
              </a:rPr>
              <a:t>Example-1</a:t>
            </a:r>
            <a:r>
              <a:rPr lang="en-IN" sz="2400">
                <a:solidFill>
                  <a:srgbClr val="0070C0"/>
                </a:solidFill>
              </a:rPr>
              <a:t> : Convert 9 litres into Millilitres</a:t>
            </a:r>
          </a:p>
          <a:p>
            <a:pPr marL="0" indent="0">
              <a:buNone/>
            </a:pPr>
            <a:r>
              <a:rPr lang="en-IN" sz="2400">
                <a:solidFill>
                  <a:srgbClr val="0070C0"/>
                </a:solidFill>
              </a:rPr>
              <a:t>             Ans: 9 litres</a:t>
            </a:r>
          </a:p>
          <a:p>
            <a:pPr marL="0" indent="0">
              <a:buNone/>
            </a:pPr>
            <a:r>
              <a:rPr lang="en-IN" sz="2400">
                <a:solidFill>
                  <a:srgbClr val="0070C0"/>
                </a:solidFill>
              </a:rPr>
              <a:t>                    =9 X 1000 ml.   ( 1 litre= 1000 Millilitres)</a:t>
            </a:r>
          </a:p>
          <a:p>
            <a:pPr marL="0" indent="0">
              <a:buNone/>
            </a:pPr>
            <a:r>
              <a:rPr lang="en-IN" sz="2400">
                <a:solidFill>
                  <a:srgbClr val="0070C0"/>
                </a:solidFill>
              </a:rPr>
              <a:t>                    = 9000 ml.</a:t>
            </a:r>
          </a:p>
          <a:p>
            <a:pPr marL="0" indent="0">
              <a:buNone/>
            </a:pPr>
            <a:r>
              <a:rPr lang="en-IN" sz="2400" b="1">
                <a:solidFill>
                  <a:schemeClr val="accent2">
                    <a:lumMod val="75000"/>
                  </a:schemeClr>
                </a:solidFill>
              </a:rPr>
              <a:t>Example-2</a:t>
            </a:r>
            <a:r>
              <a:rPr lang="en-IN" sz="2400">
                <a:solidFill>
                  <a:srgbClr val="0070C0"/>
                </a:solidFill>
              </a:rPr>
              <a:t>: Convert 25 litres into Millilitres.</a:t>
            </a:r>
          </a:p>
          <a:p>
            <a:pPr marL="0" indent="0">
              <a:buNone/>
            </a:pPr>
            <a:r>
              <a:rPr lang="en-IN" sz="2400">
                <a:solidFill>
                  <a:srgbClr val="0070C0"/>
                </a:solidFill>
              </a:rPr>
              <a:t>            Ans: 25 litres</a:t>
            </a:r>
          </a:p>
          <a:p>
            <a:pPr marL="0" indent="0">
              <a:buNone/>
            </a:pPr>
            <a:r>
              <a:rPr lang="en-IN" sz="2400">
                <a:solidFill>
                  <a:srgbClr val="0070C0"/>
                </a:solidFill>
              </a:rPr>
              <a:t>.                  =25 X 1000 ml</a:t>
            </a:r>
          </a:p>
          <a:p>
            <a:pPr marL="0" indent="0">
              <a:buNone/>
            </a:pPr>
            <a:r>
              <a:rPr lang="en-IN" sz="2400">
                <a:solidFill>
                  <a:srgbClr val="0070C0"/>
                </a:solidFill>
              </a:rPr>
              <a:t>                   =25000 ml</a:t>
            </a:r>
          </a:p>
        </p:txBody>
      </p:sp>
      <p:pic>
        <p:nvPicPr>
          <p:cNvPr id="5" name="Picture 2" descr="C:\Users\sataswini Behera\Desktop\DAVCAE LOGO.jpg">
            <a:extLst>
              <a:ext uri="{FF2B5EF4-FFF2-40B4-BE49-F238E27FC236}">
                <a16:creationId xmlns:a16="http://schemas.microsoft.com/office/drawing/2014/main" id="{E5CD4663-6C62-C34B-9F62-E9DC64BF9A96}"/>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6" name="Thought Bubble: Cloud 5">
            <a:extLst>
              <a:ext uri="{FF2B5EF4-FFF2-40B4-BE49-F238E27FC236}">
                <a16:creationId xmlns:a16="http://schemas.microsoft.com/office/drawing/2014/main" id="{1CA58708-A37F-B440-8502-28662AC70E3E}"/>
              </a:ext>
            </a:extLst>
          </p:cNvPr>
          <p:cNvSpPr/>
          <p:nvPr/>
        </p:nvSpPr>
        <p:spPr>
          <a:xfrm>
            <a:off x="7981385" y="2530170"/>
            <a:ext cx="3554776" cy="3280829"/>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a:solidFill>
                  <a:srgbClr val="7030A0"/>
                </a:solidFill>
              </a:rPr>
              <a:t>When we are converting litres into Millilitres. We multiply the number of litres by 1000 to convert “litres” into “Millilitres”</a:t>
            </a:r>
            <a:endParaRPr lang="en-US" b="1"/>
          </a:p>
        </p:txBody>
      </p:sp>
    </p:spTree>
    <p:extLst>
      <p:ext uri="{BB962C8B-B14F-4D97-AF65-F5344CB8AC3E}">
        <p14:creationId xmlns:p14="http://schemas.microsoft.com/office/powerpoint/2010/main" val="193912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B295-8680-CC46-9278-F3ECBC4055BF}"/>
              </a:ext>
            </a:extLst>
          </p:cNvPr>
          <p:cNvSpPr>
            <a:spLocks noGrp="1"/>
          </p:cNvSpPr>
          <p:nvPr>
            <p:ph type="title"/>
          </p:nvPr>
        </p:nvSpPr>
        <p:spPr/>
        <p:txBody>
          <a:bodyPr/>
          <a:lstStyle/>
          <a:p>
            <a:r>
              <a:rPr lang="en-IN" b="1"/>
              <a:t>  </a:t>
            </a:r>
            <a:r>
              <a:rPr lang="en-IN" b="1">
                <a:solidFill>
                  <a:schemeClr val="accent5">
                    <a:lumMod val="75000"/>
                  </a:schemeClr>
                </a:solidFill>
                <a:latin typeface="Algerian" pitchFamily="82" charset="0"/>
              </a:rPr>
              <a:t>Converting litres and Millilitres into Millilitres</a:t>
            </a:r>
            <a:endParaRPr lang="en-US" b="1">
              <a:latin typeface="Algerian" pitchFamily="82" charset="0"/>
            </a:endParaRPr>
          </a:p>
        </p:txBody>
      </p:sp>
      <p:sp>
        <p:nvSpPr>
          <p:cNvPr id="3" name="Content Placeholder 2">
            <a:extLst>
              <a:ext uri="{FF2B5EF4-FFF2-40B4-BE49-F238E27FC236}">
                <a16:creationId xmlns:a16="http://schemas.microsoft.com/office/drawing/2014/main" id="{18223AF4-DE63-CE4F-83A9-CC49E859F6B8}"/>
              </a:ext>
            </a:extLst>
          </p:cNvPr>
          <p:cNvSpPr>
            <a:spLocks noGrp="1"/>
          </p:cNvSpPr>
          <p:nvPr>
            <p:ph sz="quarter" idx="13"/>
          </p:nvPr>
        </p:nvSpPr>
        <p:spPr>
          <a:xfrm>
            <a:off x="1736725" y="1423379"/>
            <a:ext cx="10012362" cy="4414837"/>
          </a:xfrm>
        </p:spPr>
        <p:txBody>
          <a:bodyPr>
            <a:normAutofit fontScale="25000" lnSpcReduction="20000"/>
          </a:bodyPr>
          <a:lstStyle/>
          <a:p>
            <a:pPr marL="0" indent="0">
              <a:buNone/>
            </a:pPr>
            <a:endParaRPr lang="en-IN" sz="9600">
              <a:solidFill>
                <a:schemeClr val="accent2">
                  <a:lumMod val="75000"/>
                </a:schemeClr>
              </a:solidFill>
            </a:endParaRPr>
          </a:p>
          <a:p>
            <a:pPr marL="0" indent="0">
              <a:buNone/>
            </a:pPr>
            <a:r>
              <a:rPr lang="en-IN" sz="9600">
                <a:solidFill>
                  <a:srgbClr val="C00000"/>
                </a:solidFill>
              </a:rPr>
              <a:t>Example-1</a:t>
            </a:r>
            <a:r>
              <a:rPr lang="en-IN" sz="9600">
                <a:solidFill>
                  <a:schemeClr val="accent1">
                    <a:lumMod val="75000"/>
                  </a:schemeClr>
                </a:solidFill>
              </a:rPr>
              <a:t>: Convert 7L 750 ml Into Millilitres.</a:t>
            </a:r>
          </a:p>
          <a:p>
            <a:pPr marL="0" indent="0">
              <a:buNone/>
            </a:pPr>
            <a:r>
              <a:rPr lang="en-IN" sz="9600">
                <a:solidFill>
                  <a:schemeClr val="accent1">
                    <a:lumMod val="75000"/>
                  </a:schemeClr>
                </a:solidFill>
              </a:rPr>
              <a:t>            Ans: 7L 750 ml</a:t>
            </a:r>
          </a:p>
          <a:p>
            <a:pPr marL="0" indent="0">
              <a:buNone/>
            </a:pPr>
            <a:r>
              <a:rPr lang="en-IN" sz="9600">
                <a:solidFill>
                  <a:schemeClr val="accent1">
                    <a:lumMod val="75000"/>
                  </a:schemeClr>
                </a:solidFill>
              </a:rPr>
              <a:t>                 =7000 ml 750 ml</a:t>
            </a:r>
          </a:p>
          <a:p>
            <a:pPr marL="0" indent="0">
              <a:buNone/>
            </a:pPr>
            <a:r>
              <a:rPr lang="en-IN" sz="9600">
                <a:solidFill>
                  <a:schemeClr val="accent1">
                    <a:lumMod val="75000"/>
                  </a:schemeClr>
                </a:solidFill>
              </a:rPr>
              <a:t>                 =(7000+750)ml</a:t>
            </a:r>
          </a:p>
          <a:p>
            <a:pPr marL="0" indent="0">
              <a:buNone/>
            </a:pPr>
            <a:r>
              <a:rPr lang="en-IN" sz="9600">
                <a:solidFill>
                  <a:schemeClr val="accent1">
                    <a:lumMod val="75000"/>
                  </a:schemeClr>
                </a:solidFill>
              </a:rPr>
              <a:t>                 =7750 ml.                                          </a:t>
            </a:r>
          </a:p>
          <a:p>
            <a:pPr marL="0" indent="0">
              <a:buNone/>
            </a:pPr>
            <a:r>
              <a:rPr lang="en-IN" sz="9600">
                <a:solidFill>
                  <a:srgbClr val="C00000"/>
                </a:solidFill>
              </a:rPr>
              <a:t>Example-2</a:t>
            </a:r>
            <a:r>
              <a:rPr lang="en-IN" sz="9600">
                <a:solidFill>
                  <a:schemeClr val="accent1">
                    <a:lumMod val="75000"/>
                  </a:schemeClr>
                </a:solidFill>
              </a:rPr>
              <a:t> Convert 52L 600ml into Millilitres.                      </a:t>
            </a:r>
          </a:p>
          <a:p>
            <a:pPr marL="0" indent="0">
              <a:buNone/>
            </a:pPr>
            <a:r>
              <a:rPr lang="en-IN" sz="9600">
                <a:solidFill>
                  <a:schemeClr val="accent1">
                    <a:lumMod val="75000"/>
                  </a:schemeClr>
                </a:solidFill>
              </a:rPr>
              <a:t>             Ans:52L 600 ml</a:t>
            </a:r>
          </a:p>
          <a:p>
            <a:pPr marL="0" indent="0">
              <a:buNone/>
            </a:pPr>
            <a:r>
              <a:rPr lang="en-IN" sz="9600">
                <a:solidFill>
                  <a:schemeClr val="accent1">
                    <a:lumMod val="75000"/>
                  </a:schemeClr>
                </a:solidFill>
              </a:rPr>
              <a:t>                   =52000ml 600 ml</a:t>
            </a:r>
          </a:p>
          <a:p>
            <a:pPr marL="0" indent="0">
              <a:buNone/>
            </a:pPr>
            <a:r>
              <a:rPr lang="en-IN" sz="9600">
                <a:solidFill>
                  <a:schemeClr val="accent1">
                    <a:lumMod val="75000"/>
                  </a:schemeClr>
                </a:solidFill>
              </a:rPr>
              <a:t>                  =(52000+600)ml</a:t>
            </a:r>
          </a:p>
          <a:p>
            <a:pPr marL="0" indent="0">
              <a:buNone/>
            </a:pPr>
            <a:r>
              <a:rPr lang="en-IN" sz="9600">
                <a:solidFill>
                  <a:schemeClr val="accent1">
                    <a:lumMod val="75000"/>
                  </a:schemeClr>
                </a:solidFill>
              </a:rPr>
              <a:t>                  =52600 ml</a:t>
            </a:r>
          </a:p>
          <a:p>
            <a:pPr marL="0" indent="0">
              <a:buNone/>
            </a:pPr>
            <a:endParaRPr lang="en-US" sz="2400"/>
          </a:p>
        </p:txBody>
      </p:sp>
      <p:pic>
        <p:nvPicPr>
          <p:cNvPr id="5" name="Picture 2" descr="C:\Users\sataswini Behera\Desktop\DAVCAE LOGO.jpg">
            <a:extLst>
              <a:ext uri="{FF2B5EF4-FFF2-40B4-BE49-F238E27FC236}">
                <a16:creationId xmlns:a16="http://schemas.microsoft.com/office/drawing/2014/main" id="{A790EC42-9444-AD45-87A4-822CCEF668CD}"/>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4" name="Thought Bubble: Cloud 3">
            <a:extLst>
              <a:ext uri="{FF2B5EF4-FFF2-40B4-BE49-F238E27FC236}">
                <a16:creationId xmlns:a16="http://schemas.microsoft.com/office/drawing/2014/main" id="{9B4B0459-BE57-E848-B72B-B794AECBD912}"/>
              </a:ext>
            </a:extLst>
          </p:cNvPr>
          <p:cNvSpPr/>
          <p:nvPr/>
        </p:nvSpPr>
        <p:spPr>
          <a:xfrm>
            <a:off x="7422658" y="2740959"/>
            <a:ext cx="4148890" cy="309725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IN" sz="1800" b="1">
              <a:solidFill>
                <a:schemeClr val="accent5">
                  <a:lumMod val="50000"/>
                </a:schemeClr>
              </a:solidFill>
            </a:endParaRPr>
          </a:p>
          <a:p>
            <a:pPr marL="0" indent="0">
              <a:buNone/>
            </a:pPr>
            <a:r>
              <a:rPr lang="en-IN" sz="1800">
                <a:solidFill>
                  <a:schemeClr val="accent5">
                    <a:lumMod val="50000"/>
                  </a:schemeClr>
                </a:solidFill>
              </a:rPr>
              <a:t>When we are Converting litres and Millilitres into Millilitres.convert the number of “litres” into “Millilitres” and add to it the number of Millilitres.</a:t>
            </a:r>
            <a:endParaRPr lang="en-US">
              <a:solidFill>
                <a:schemeClr val="accent5">
                  <a:lumMod val="50000"/>
                </a:schemeClr>
              </a:solidFill>
            </a:endParaRPr>
          </a:p>
        </p:txBody>
      </p:sp>
    </p:spTree>
    <p:extLst>
      <p:ext uri="{BB962C8B-B14F-4D97-AF65-F5344CB8AC3E}">
        <p14:creationId xmlns:p14="http://schemas.microsoft.com/office/powerpoint/2010/main" val="249750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FF23-0ED3-914B-911D-14EE1C3A761B}"/>
              </a:ext>
            </a:extLst>
          </p:cNvPr>
          <p:cNvSpPr>
            <a:spLocks noGrp="1"/>
          </p:cNvSpPr>
          <p:nvPr>
            <p:ph type="title"/>
          </p:nvPr>
        </p:nvSpPr>
        <p:spPr/>
        <p:txBody>
          <a:bodyPr/>
          <a:lstStyle/>
          <a:p>
            <a:r>
              <a:rPr lang="en-IN" b="1">
                <a:solidFill>
                  <a:srgbClr val="C00000"/>
                </a:solidFill>
                <a:latin typeface="Algerian" pitchFamily="82" charset="0"/>
              </a:rPr>
              <a:t>    </a:t>
            </a:r>
            <a:endParaRPr lang="en-US" b="1">
              <a:solidFill>
                <a:srgbClr val="C00000"/>
              </a:solidFill>
              <a:latin typeface="Algerian" pitchFamily="82" charset="0"/>
            </a:endParaRPr>
          </a:p>
        </p:txBody>
      </p:sp>
      <p:sp>
        <p:nvSpPr>
          <p:cNvPr id="3" name="Content Placeholder 2">
            <a:extLst>
              <a:ext uri="{FF2B5EF4-FFF2-40B4-BE49-F238E27FC236}">
                <a16:creationId xmlns:a16="http://schemas.microsoft.com/office/drawing/2014/main" id="{DE6316DB-6289-3A49-9675-7CEDEB15FAA6}"/>
              </a:ext>
            </a:extLst>
          </p:cNvPr>
          <p:cNvSpPr>
            <a:spLocks noGrp="1"/>
          </p:cNvSpPr>
          <p:nvPr>
            <p:ph sz="quarter" idx="13"/>
          </p:nvPr>
        </p:nvSpPr>
        <p:spPr>
          <a:xfrm>
            <a:off x="1846376" y="2078038"/>
            <a:ext cx="10012362" cy="4414837"/>
          </a:xfrm>
        </p:spPr>
        <p:txBody>
          <a:bodyPr>
            <a:normAutofit lnSpcReduction="10000"/>
          </a:bodyPr>
          <a:lstStyle/>
          <a:p>
            <a:pPr marL="0" indent="0">
              <a:buNone/>
            </a:pPr>
            <a:r>
              <a:rPr lang="en-IN">
                <a:solidFill>
                  <a:srgbClr val="7030A0"/>
                </a:solidFill>
              </a:rPr>
              <a:t>1.</a:t>
            </a:r>
            <a:r>
              <a:rPr lang="en-IN" b="1">
                <a:solidFill>
                  <a:srgbClr val="7030A0"/>
                </a:solidFill>
              </a:rPr>
              <a:t>Convert the following into Millilitres</a:t>
            </a:r>
            <a:r>
              <a:rPr lang="en-IN" b="1">
                <a:solidFill>
                  <a:srgbClr val="002060"/>
                </a:solidFill>
              </a:rPr>
              <a:t>.</a:t>
            </a:r>
          </a:p>
          <a:p>
            <a:pPr marL="0" indent="0">
              <a:buNone/>
            </a:pPr>
            <a:r>
              <a:rPr lang="en-IN">
                <a:solidFill>
                  <a:srgbClr val="002060"/>
                </a:solidFill>
              </a:rPr>
              <a:t>  a. 8 litres.</a:t>
            </a:r>
          </a:p>
          <a:p>
            <a:pPr marL="0" indent="0">
              <a:buNone/>
            </a:pPr>
            <a:r>
              <a:rPr lang="en-IN">
                <a:solidFill>
                  <a:srgbClr val="002060"/>
                </a:solidFill>
              </a:rPr>
              <a:t>  b.325 liters.</a:t>
            </a:r>
          </a:p>
          <a:p>
            <a:pPr marL="0" indent="0">
              <a:buNone/>
            </a:pPr>
            <a:r>
              <a:rPr lang="en-IN">
                <a:solidFill>
                  <a:srgbClr val="002060"/>
                </a:solidFill>
              </a:rPr>
              <a:t>  c. 2L 675ml</a:t>
            </a:r>
          </a:p>
          <a:p>
            <a:pPr marL="0" indent="0">
              <a:buNone/>
            </a:pPr>
            <a:r>
              <a:rPr lang="en-IN">
                <a:solidFill>
                  <a:srgbClr val="002060"/>
                </a:solidFill>
              </a:rPr>
              <a:t>  d.543L 8706ml.</a:t>
            </a:r>
          </a:p>
          <a:p>
            <a:pPr marL="0" indent="0">
              <a:buNone/>
            </a:pPr>
            <a:r>
              <a:rPr lang="en-IN" b="1">
                <a:solidFill>
                  <a:srgbClr val="C00000"/>
                </a:solidFill>
              </a:rPr>
              <a:t>2. State “true” or “false</a:t>
            </a:r>
            <a:r>
              <a:rPr lang="en-IN" b="1">
                <a:solidFill>
                  <a:srgbClr val="002060"/>
                </a:solidFill>
              </a:rPr>
              <a:t>”.</a:t>
            </a:r>
          </a:p>
          <a:p>
            <a:pPr marL="0" indent="0">
              <a:buNone/>
            </a:pPr>
            <a:r>
              <a:rPr lang="en-IN">
                <a:solidFill>
                  <a:srgbClr val="002060"/>
                </a:solidFill>
              </a:rPr>
              <a:t>  a.150 L = 1500 ml (T/F)</a:t>
            </a:r>
          </a:p>
          <a:p>
            <a:pPr marL="0" indent="0">
              <a:buNone/>
            </a:pPr>
            <a:r>
              <a:rPr lang="en-IN">
                <a:solidFill>
                  <a:srgbClr val="002060"/>
                </a:solidFill>
              </a:rPr>
              <a:t>  b.7L 25ml=7025ml (T/F)</a:t>
            </a:r>
          </a:p>
          <a:p>
            <a:pPr marL="0" indent="0">
              <a:buNone/>
            </a:pPr>
            <a:r>
              <a:rPr lang="en-IN">
                <a:solidFill>
                  <a:srgbClr val="002060"/>
                </a:solidFill>
              </a:rPr>
              <a:t>  c.34L 6504ml= 40504 ml (T/F)</a:t>
            </a:r>
            <a:endParaRPr lang="en-US">
              <a:solidFill>
                <a:srgbClr val="002060"/>
              </a:solidFill>
            </a:endParaRPr>
          </a:p>
        </p:txBody>
      </p:sp>
      <p:pic>
        <p:nvPicPr>
          <p:cNvPr id="5" name="Picture 2" descr="C:\Users\sataswini Behera\Desktop\DAVCAE LOGO.jpg">
            <a:extLst>
              <a:ext uri="{FF2B5EF4-FFF2-40B4-BE49-F238E27FC236}">
                <a16:creationId xmlns:a16="http://schemas.microsoft.com/office/drawing/2014/main" id="{7A5FD093-F85E-5541-83B5-308FEE95BAC3}"/>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4" name="Rectangle 3">
            <a:extLst>
              <a:ext uri="{FF2B5EF4-FFF2-40B4-BE49-F238E27FC236}">
                <a16:creationId xmlns:a16="http://schemas.microsoft.com/office/drawing/2014/main" id="{9D3170A8-8998-F142-B1CC-AC84D9464263}"/>
              </a:ext>
            </a:extLst>
          </p:cNvPr>
          <p:cNvSpPr/>
          <p:nvPr/>
        </p:nvSpPr>
        <p:spPr>
          <a:xfrm>
            <a:off x="2351314" y="496189"/>
            <a:ext cx="5311234" cy="10197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a:solidFill>
                  <a:srgbClr val="C00000"/>
                </a:solidFill>
                <a:latin typeface="Algerian" pitchFamily="82" charset="0"/>
              </a:rPr>
              <a:t>QUESTIONS</a:t>
            </a:r>
            <a:endParaRPr lang="en-US" sz="3200">
              <a:solidFill>
                <a:srgbClr val="C00000"/>
              </a:solidFill>
              <a:latin typeface="Algerian" pitchFamily="82" charset="0"/>
            </a:endParaRPr>
          </a:p>
        </p:txBody>
      </p:sp>
      <p:sp>
        <p:nvSpPr>
          <p:cNvPr id="6" name="Thought Bubble: Cloud 5">
            <a:extLst>
              <a:ext uri="{FF2B5EF4-FFF2-40B4-BE49-F238E27FC236}">
                <a16:creationId xmlns:a16="http://schemas.microsoft.com/office/drawing/2014/main" id="{380F3E92-3847-CD43-A691-1261B365D30B}"/>
              </a:ext>
            </a:extLst>
          </p:cNvPr>
          <p:cNvSpPr/>
          <p:nvPr/>
        </p:nvSpPr>
        <p:spPr>
          <a:xfrm>
            <a:off x="8365840" y="3429000"/>
            <a:ext cx="2515662" cy="1568098"/>
          </a:xfrm>
          <a:prstGeom prst="cloudCallout">
            <a:avLst>
              <a:gd name="adj1" fmla="val 37544"/>
              <a:gd name="adj2" fmla="val 6927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chemeClr val="accent5">
                    <a:lumMod val="50000"/>
                  </a:schemeClr>
                </a:solidFill>
              </a:rPr>
              <a:t>1 litre=1000 ml</a:t>
            </a:r>
            <a:endParaRPr lang="en-US">
              <a:solidFill>
                <a:schemeClr val="accent5">
                  <a:lumMod val="50000"/>
                </a:schemeClr>
              </a:solidFill>
            </a:endParaRPr>
          </a:p>
        </p:txBody>
      </p:sp>
    </p:spTree>
    <p:extLst>
      <p:ext uri="{BB962C8B-B14F-4D97-AF65-F5344CB8AC3E}">
        <p14:creationId xmlns:p14="http://schemas.microsoft.com/office/powerpoint/2010/main" val="377992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C9E4-06C9-E84B-9964-661BF13BFFF6}"/>
              </a:ext>
            </a:extLst>
          </p:cNvPr>
          <p:cNvSpPr>
            <a:spLocks noGrp="1"/>
          </p:cNvSpPr>
          <p:nvPr>
            <p:ph type="title"/>
          </p:nvPr>
        </p:nvSpPr>
        <p:spPr>
          <a:xfrm>
            <a:off x="2722878" y="365125"/>
            <a:ext cx="9002486" cy="1325563"/>
          </a:xfrm>
        </p:spPr>
        <p:txBody>
          <a:bodyPr/>
          <a:lstStyle/>
          <a:p>
            <a:r>
              <a:rPr lang="en-IN" b="1">
                <a:solidFill>
                  <a:srgbClr val="C00000"/>
                </a:solidFill>
                <a:latin typeface="Algerian" pitchFamily="82" charset="0"/>
              </a:rPr>
              <a:t>Converting smaller unit into bigger unit</a:t>
            </a:r>
            <a:endParaRPr lang="en-US" b="1">
              <a:solidFill>
                <a:srgbClr val="C00000"/>
              </a:solidFill>
              <a:latin typeface="Algerian" pitchFamily="82" charset="0"/>
            </a:endParaRPr>
          </a:p>
        </p:txBody>
      </p:sp>
      <p:sp>
        <p:nvSpPr>
          <p:cNvPr id="3" name="Content Placeholder 2">
            <a:extLst>
              <a:ext uri="{FF2B5EF4-FFF2-40B4-BE49-F238E27FC236}">
                <a16:creationId xmlns:a16="http://schemas.microsoft.com/office/drawing/2014/main" id="{941E7EA5-4A20-E649-83C8-FDA96E323BDA}"/>
              </a:ext>
            </a:extLst>
          </p:cNvPr>
          <p:cNvSpPr>
            <a:spLocks noGrp="1"/>
          </p:cNvSpPr>
          <p:nvPr>
            <p:ph sz="quarter" idx="13"/>
          </p:nvPr>
        </p:nvSpPr>
        <p:spPr>
          <a:xfrm>
            <a:off x="2179638" y="2078038"/>
            <a:ext cx="10012362" cy="4414837"/>
          </a:xfrm>
        </p:spPr>
        <p:txBody>
          <a:bodyPr>
            <a:normAutofit lnSpcReduction="10000"/>
          </a:bodyPr>
          <a:lstStyle/>
          <a:p>
            <a:pPr marL="0" indent="0">
              <a:buNone/>
            </a:pPr>
            <a:r>
              <a:rPr lang="en-IN" sz="2400" b="1">
                <a:solidFill>
                  <a:srgbClr val="0070C0"/>
                </a:solidFill>
                <a:latin typeface="Algerian" pitchFamily="82" charset="0"/>
              </a:rPr>
              <a:t>Converting Millilitres into Litres</a:t>
            </a:r>
          </a:p>
          <a:p>
            <a:pPr marL="0" indent="0">
              <a:buNone/>
            </a:pPr>
            <a:endParaRPr lang="en-IN" sz="2400">
              <a:solidFill>
                <a:schemeClr val="accent6">
                  <a:lumMod val="50000"/>
                </a:schemeClr>
              </a:solidFill>
            </a:endParaRPr>
          </a:p>
          <a:p>
            <a:pPr marL="0" indent="0">
              <a:buNone/>
            </a:pPr>
            <a:r>
              <a:rPr lang="en-IN" sz="2400" b="1">
                <a:solidFill>
                  <a:schemeClr val="accent6"/>
                </a:solidFill>
              </a:rPr>
              <a:t>Example-1</a:t>
            </a:r>
            <a:r>
              <a:rPr lang="en-IN" sz="2400">
                <a:solidFill>
                  <a:schemeClr val="accent1">
                    <a:lumMod val="50000"/>
                  </a:schemeClr>
                </a:solidFill>
              </a:rPr>
              <a:t> : convert 8000ml into litres.</a:t>
            </a:r>
          </a:p>
          <a:p>
            <a:pPr marL="0" indent="0">
              <a:buNone/>
            </a:pPr>
            <a:r>
              <a:rPr lang="en-IN" sz="2400">
                <a:solidFill>
                  <a:schemeClr val="accent1">
                    <a:lumMod val="50000"/>
                  </a:schemeClr>
                </a:solidFill>
              </a:rPr>
              <a:t>            Ans:8000ml</a:t>
            </a:r>
          </a:p>
          <a:p>
            <a:pPr marL="0" indent="0">
              <a:buNone/>
            </a:pPr>
            <a:r>
              <a:rPr lang="en-IN" sz="2400">
                <a:solidFill>
                  <a:schemeClr val="accent1">
                    <a:lumMod val="50000"/>
                  </a:schemeClr>
                </a:solidFill>
              </a:rPr>
              <a:t>                 =8000 ÷1000 litres</a:t>
            </a:r>
          </a:p>
          <a:p>
            <a:pPr marL="0" indent="0">
              <a:buNone/>
            </a:pPr>
            <a:r>
              <a:rPr lang="en-IN" sz="2400">
                <a:solidFill>
                  <a:schemeClr val="accent1">
                    <a:lumMod val="50000"/>
                  </a:schemeClr>
                </a:solidFill>
              </a:rPr>
              <a:t>                =8 Litres.</a:t>
            </a:r>
          </a:p>
          <a:p>
            <a:pPr marL="0" indent="0">
              <a:buNone/>
            </a:pPr>
            <a:r>
              <a:rPr lang="en-IN" sz="2400" b="1">
                <a:solidFill>
                  <a:schemeClr val="accent6"/>
                </a:solidFill>
              </a:rPr>
              <a:t>Example-2</a:t>
            </a:r>
            <a:r>
              <a:rPr lang="en-IN" sz="2400">
                <a:solidFill>
                  <a:schemeClr val="accent1">
                    <a:lumMod val="50000"/>
                  </a:schemeClr>
                </a:solidFill>
              </a:rPr>
              <a:t>: Convert 53000 ml into litres</a:t>
            </a:r>
          </a:p>
          <a:p>
            <a:pPr marL="0" indent="0">
              <a:buNone/>
            </a:pPr>
            <a:r>
              <a:rPr lang="en-IN" sz="2400">
                <a:solidFill>
                  <a:schemeClr val="accent1">
                    <a:lumMod val="50000"/>
                  </a:schemeClr>
                </a:solidFill>
              </a:rPr>
              <a:t>              Ans:53000ml</a:t>
            </a:r>
          </a:p>
          <a:p>
            <a:pPr marL="0" indent="0">
              <a:buNone/>
            </a:pPr>
            <a:r>
              <a:rPr lang="en-IN" sz="2400">
                <a:solidFill>
                  <a:schemeClr val="accent1">
                    <a:lumMod val="50000"/>
                  </a:schemeClr>
                </a:solidFill>
              </a:rPr>
              <a:t>                   =53000 ÷1000 litres</a:t>
            </a:r>
          </a:p>
          <a:p>
            <a:pPr marL="0" indent="0">
              <a:buNone/>
            </a:pPr>
            <a:r>
              <a:rPr lang="en-IN" sz="2400">
                <a:solidFill>
                  <a:schemeClr val="accent1">
                    <a:lumMod val="50000"/>
                  </a:schemeClr>
                </a:solidFill>
              </a:rPr>
              <a:t>                   =53Litres.</a:t>
            </a:r>
          </a:p>
        </p:txBody>
      </p:sp>
      <p:pic>
        <p:nvPicPr>
          <p:cNvPr id="5" name="Picture 2" descr="C:\Users\sataswini Behera\Desktop\DAVCAE LOGO.jpg">
            <a:extLst>
              <a:ext uri="{FF2B5EF4-FFF2-40B4-BE49-F238E27FC236}">
                <a16:creationId xmlns:a16="http://schemas.microsoft.com/office/drawing/2014/main" id="{F9A22131-E9AA-F440-BA2F-1771E1B37632}"/>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6" name="Speech Bubble: Rectangle with Corners Rounded 5">
            <a:extLst>
              <a:ext uri="{FF2B5EF4-FFF2-40B4-BE49-F238E27FC236}">
                <a16:creationId xmlns:a16="http://schemas.microsoft.com/office/drawing/2014/main" id="{5E908F60-4EC0-4343-8C30-89FFF80C673D}"/>
              </a:ext>
            </a:extLst>
          </p:cNvPr>
          <p:cNvSpPr/>
          <p:nvPr/>
        </p:nvSpPr>
        <p:spPr>
          <a:xfrm>
            <a:off x="7711179" y="3429000"/>
            <a:ext cx="3683434" cy="2339080"/>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IN" sz="1800" b="1">
                <a:solidFill>
                  <a:srgbClr val="C00000"/>
                </a:solidFill>
              </a:rPr>
              <a:t> Q. how to convert?</a:t>
            </a:r>
          </a:p>
          <a:p>
            <a:pPr marL="0" indent="0">
              <a:buNone/>
            </a:pPr>
            <a:r>
              <a:rPr lang="en-IN" sz="1800" b="1">
                <a:solidFill>
                  <a:schemeClr val="accent6">
                    <a:lumMod val="50000"/>
                  </a:schemeClr>
                </a:solidFill>
              </a:rPr>
              <a:t> </a:t>
            </a:r>
            <a:r>
              <a:rPr lang="en-IN" sz="1800">
                <a:solidFill>
                  <a:schemeClr val="accent6">
                    <a:lumMod val="50000"/>
                  </a:schemeClr>
                </a:solidFill>
              </a:rPr>
              <a:t>   Ans. Divide the number of Millilitres by 1000 to convert the “Millilitres” into litres</a:t>
            </a:r>
            <a:endParaRPr lang="en-US"/>
          </a:p>
        </p:txBody>
      </p:sp>
    </p:spTree>
    <p:extLst>
      <p:ext uri="{BB962C8B-B14F-4D97-AF65-F5344CB8AC3E}">
        <p14:creationId xmlns:p14="http://schemas.microsoft.com/office/powerpoint/2010/main" val="107131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F2AD-B2C4-F946-9AAE-180F383E56BF}"/>
              </a:ext>
            </a:extLst>
          </p:cNvPr>
          <p:cNvSpPr>
            <a:spLocks noGrp="1"/>
          </p:cNvSpPr>
          <p:nvPr>
            <p:ph type="title"/>
          </p:nvPr>
        </p:nvSpPr>
        <p:spPr/>
        <p:txBody>
          <a:bodyPr/>
          <a:lstStyle/>
          <a:p>
            <a:r>
              <a:rPr lang="en-IN">
                <a:solidFill>
                  <a:srgbClr val="0070C0"/>
                </a:solidFill>
                <a:latin typeface="Algerian" pitchFamily="82" charset="0"/>
              </a:rPr>
              <a:t> </a:t>
            </a:r>
            <a:r>
              <a:rPr lang="en-IN" b="1">
                <a:solidFill>
                  <a:srgbClr val="0070C0"/>
                </a:solidFill>
                <a:latin typeface="Algerian" pitchFamily="82" charset="0"/>
              </a:rPr>
              <a:t>Converting Millilitres into Litres and Millilitres</a:t>
            </a:r>
            <a:r>
              <a:rPr lang="en-IN" b="1"/>
              <a:t>.</a:t>
            </a:r>
            <a:endParaRPr lang="en-US"/>
          </a:p>
        </p:txBody>
      </p:sp>
      <p:sp>
        <p:nvSpPr>
          <p:cNvPr id="3" name="Content Placeholder 2">
            <a:extLst>
              <a:ext uri="{FF2B5EF4-FFF2-40B4-BE49-F238E27FC236}">
                <a16:creationId xmlns:a16="http://schemas.microsoft.com/office/drawing/2014/main" id="{9C493D2B-CDAC-3146-B681-733F924AA608}"/>
              </a:ext>
            </a:extLst>
          </p:cNvPr>
          <p:cNvSpPr>
            <a:spLocks noGrp="1"/>
          </p:cNvSpPr>
          <p:nvPr>
            <p:ph sz="quarter" idx="13"/>
          </p:nvPr>
        </p:nvSpPr>
        <p:spPr>
          <a:xfrm>
            <a:off x="1996098" y="2078038"/>
            <a:ext cx="10012362" cy="4414837"/>
          </a:xfrm>
        </p:spPr>
        <p:txBody>
          <a:bodyPr>
            <a:normAutofit lnSpcReduction="10000"/>
          </a:bodyPr>
          <a:lstStyle/>
          <a:p>
            <a:pPr marL="0" indent="0">
              <a:buNone/>
            </a:pPr>
            <a:endParaRPr lang="en-IN" b="1"/>
          </a:p>
          <a:p>
            <a:pPr marL="0" indent="0">
              <a:buNone/>
            </a:pPr>
            <a:r>
              <a:rPr lang="en-IN" b="1"/>
              <a:t>  </a:t>
            </a:r>
            <a:r>
              <a:rPr lang="en-IN">
                <a:solidFill>
                  <a:srgbClr val="00B050"/>
                </a:solidFill>
              </a:rPr>
              <a:t>Example-1</a:t>
            </a:r>
            <a:r>
              <a:rPr lang="en-IN" b="1">
                <a:solidFill>
                  <a:srgbClr val="00B050"/>
                </a:solidFill>
              </a:rPr>
              <a:t>:</a:t>
            </a:r>
            <a:r>
              <a:rPr lang="en-IN">
                <a:solidFill>
                  <a:srgbClr val="00B050"/>
                </a:solidFill>
              </a:rPr>
              <a:t> </a:t>
            </a:r>
            <a:r>
              <a:rPr lang="en-IN">
                <a:solidFill>
                  <a:schemeClr val="accent6">
                    <a:lumMod val="75000"/>
                  </a:schemeClr>
                </a:solidFill>
              </a:rPr>
              <a:t> convert 5678 Millilitres into litres</a:t>
            </a:r>
          </a:p>
          <a:p>
            <a:pPr marL="0" indent="0">
              <a:buNone/>
            </a:pPr>
            <a:r>
              <a:rPr lang="en-IN">
                <a:solidFill>
                  <a:schemeClr val="accent2">
                    <a:lumMod val="50000"/>
                  </a:schemeClr>
                </a:solidFill>
              </a:rPr>
              <a:t>     Q. How to convert?</a:t>
            </a:r>
          </a:p>
          <a:p>
            <a:pPr marL="0" indent="0">
              <a:buNone/>
            </a:pPr>
            <a:r>
              <a:rPr lang="en-IN">
                <a:solidFill>
                  <a:schemeClr val="accent2">
                    <a:lumMod val="50000"/>
                  </a:schemeClr>
                </a:solidFill>
              </a:rPr>
              <a:t>      Ans: -Split 5678 ml into 5000ml and 678ml</a:t>
            </a:r>
          </a:p>
          <a:p>
            <a:pPr marL="0" indent="0">
              <a:buNone/>
            </a:pPr>
            <a:r>
              <a:rPr lang="en-IN">
                <a:solidFill>
                  <a:schemeClr val="accent2">
                    <a:lumMod val="50000"/>
                  </a:schemeClr>
                </a:solidFill>
              </a:rPr>
              <a:t>               - Divide 5000ml by 1000ml and convert this into litres.</a:t>
            </a:r>
          </a:p>
          <a:p>
            <a:pPr marL="0" indent="0">
              <a:buNone/>
            </a:pPr>
            <a:r>
              <a:rPr lang="en-IN"/>
              <a:t>        </a:t>
            </a:r>
            <a:r>
              <a:rPr lang="en-IN">
                <a:solidFill>
                  <a:schemeClr val="accent6"/>
                </a:solidFill>
              </a:rPr>
              <a:t>     =5678ml</a:t>
            </a:r>
          </a:p>
          <a:p>
            <a:pPr marL="0" indent="0">
              <a:buNone/>
            </a:pPr>
            <a:r>
              <a:rPr lang="en-IN">
                <a:solidFill>
                  <a:schemeClr val="accent6"/>
                </a:solidFill>
              </a:rPr>
              <a:t>             =5000ml+678ml</a:t>
            </a:r>
          </a:p>
          <a:p>
            <a:pPr marL="0" indent="0">
              <a:buNone/>
            </a:pPr>
            <a:r>
              <a:rPr lang="en-IN">
                <a:solidFill>
                  <a:schemeClr val="accent6"/>
                </a:solidFill>
              </a:rPr>
              <a:t>             =5000÷1000 L + 678 ml</a:t>
            </a:r>
          </a:p>
          <a:p>
            <a:pPr marL="0" indent="0">
              <a:buNone/>
            </a:pPr>
            <a:r>
              <a:rPr lang="en-IN">
                <a:solidFill>
                  <a:schemeClr val="accent6"/>
                </a:solidFill>
              </a:rPr>
              <a:t>              =5L 678ml</a:t>
            </a:r>
            <a:endParaRPr lang="en-US">
              <a:solidFill>
                <a:schemeClr val="accent6"/>
              </a:solidFill>
            </a:endParaRPr>
          </a:p>
        </p:txBody>
      </p:sp>
      <p:pic>
        <p:nvPicPr>
          <p:cNvPr id="5" name="Picture 2" descr="C:\Users\sataswini Behera\Desktop\DAVCAE LOGO.jpg">
            <a:extLst>
              <a:ext uri="{FF2B5EF4-FFF2-40B4-BE49-F238E27FC236}">
                <a16:creationId xmlns:a16="http://schemas.microsoft.com/office/drawing/2014/main" id="{A8B1C470-E052-DA4D-98D6-4B710ADC1B05}"/>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261107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95CE-3B73-1B4B-BDF9-346E2E6A99C7}"/>
              </a:ext>
            </a:extLst>
          </p:cNvPr>
          <p:cNvSpPr>
            <a:spLocks noGrp="1"/>
          </p:cNvSpPr>
          <p:nvPr>
            <p:ph type="title"/>
          </p:nvPr>
        </p:nvSpPr>
        <p:spPr/>
        <p:txBody>
          <a:bodyPr/>
          <a:lstStyle/>
          <a:p>
            <a:r>
              <a:rPr lang="en-IN" b="1">
                <a:solidFill>
                  <a:srgbClr val="C00000"/>
                </a:solidFill>
                <a:latin typeface="Algerian" pitchFamily="82" charset="0"/>
              </a:rPr>
              <a:t>Questions</a:t>
            </a:r>
            <a:endParaRPr lang="en-US" b="1">
              <a:solidFill>
                <a:srgbClr val="C00000"/>
              </a:solidFill>
              <a:latin typeface="Algerian" pitchFamily="82" charset="0"/>
            </a:endParaRPr>
          </a:p>
        </p:txBody>
      </p:sp>
      <p:sp>
        <p:nvSpPr>
          <p:cNvPr id="3" name="Content Placeholder 2">
            <a:extLst>
              <a:ext uri="{FF2B5EF4-FFF2-40B4-BE49-F238E27FC236}">
                <a16:creationId xmlns:a16="http://schemas.microsoft.com/office/drawing/2014/main" id="{AAC39DB7-A7DF-274A-BBA1-CEF8460C0663}"/>
              </a:ext>
            </a:extLst>
          </p:cNvPr>
          <p:cNvSpPr>
            <a:spLocks noGrp="1"/>
          </p:cNvSpPr>
          <p:nvPr>
            <p:ph sz="quarter" idx="13"/>
          </p:nvPr>
        </p:nvSpPr>
        <p:spPr>
          <a:xfrm>
            <a:off x="1846376" y="2078038"/>
            <a:ext cx="10012362" cy="4414837"/>
          </a:xfrm>
        </p:spPr>
        <p:txBody>
          <a:bodyPr>
            <a:normAutofit lnSpcReduction="10000"/>
          </a:bodyPr>
          <a:lstStyle/>
          <a:p>
            <a:pPr marL="514350" indent="-514350">
              <a:buAutoNum type="arabicPeriod"/>
            </a:pPr>
            <a:r>
              <a:rPr lang="en-IN">
                <a:solidFill>
                  <a:schemeClr val="accent2">
                    <a:lumMod val="50000"/>
                  </a:schemeClr>
                </a:solidFill>
              </a:rPr>
              <a:t>Convert the following into litres and Millilitres.</a:t>
            </a:r>
          </a:p>
          <a:p>
            <a:pPr marL="0" indent="0">
              <a:buNone/>
            </a:pPr>
            <a:r>
              <a:rPr lang="en-IN">
                <a:solidFill>
                  <a:schemeClr val="accent2">
                    <a:lumMod val="50000"/>
                  </a:schemeClr>
                </a:solidFill>
              </a:rPr>
              <a:t>  </a:t>
            </a:r>
            <a:r>
              <a:rPr lang="en-IN">
                <a:solidFill>
                  <a:srgbClr val="0070C0"/>
                </a:solidFill>
              </a:rPr>
              <a:t>  a.5000 ml.</a:t>
            </a:r>
          </a:p>
          <a:p>
            <a:pPr marL="0" indent="0">
              <a:buNone/>
            </a:pPr>
            <a:r>
              <a:rPr lang="en-IN">
                <a:solidFill>
                  <a:srgbClr val="0070C0"/>
                </a:solidFill>
              </a:rPr>
              <a:t>    b. 123000 ml.</a:t>
            </a:r>
          </a:p>
          <a:p>
            <a:pPr marL="0" indent="0">
              <a:buNone/>
            </a:pPr>
            <a:r>
              <a:rPr lang="en-IN">
                <a:solidFill>
                  <a:srgbClr val="0070C0"/>
                </a:solidFill>
              </a:rPr>
              <a:t>    c. 5670 ml.</a:t>
            </a:r>
          </a:p>
          <a:p>
            <a:pPr marL="0" indent="0">
              <a:buNone/>
            </a:pPr>
            <a:r>
              <a:rPr lang="en-IN">
                <a:solidFill>
                  <a:srgbClr val="0070C0"/>
                </a:solidFill>
              </a:rPr>
              <a:t>    d. 91776 ml.</a:t>
            </a:r>
          </a:p>
          <a:p>
            <a:pPr marL="0" indent="0">
              <a:buNone/>
            </a:pPr>
            <a:r>
              <a:rPr lang="en-IN">
                <a:solidFill>
                  <a:schemeClr val="accent2">
                    <a:lumMod val="50000"/>
                  </a:schemeClr>
                </a:solidFill>
              </a:rPr>
              <a:t>2. Compare using &lt;,&gt; and =</a:t>
            </a:r>
          </a:p>
          <a:p>
            <a:pPr marL="0" indent="0">
              <a:buNone/>
            </a:pPr>
            <a:r>
              <a:rPr lang="en-IN">
                <a:solidFill>
                  <a:srgbClr val="0070C0"/>
                </a:solidFill>
              </a:rPr>
              <a:t>    a.5678ml______5789ml.</a:t>
            </a:r>
          </a:p>
          <a:p>
            <a:pPr marL="0" indent="0">
              <a:buNone/>
            </a:pPr>
            <a:r>
              <a:rPr lang="en-IN">
                <a:solidFill>
                  <a:srgbClr val="0070C0"/>
                </a:solidFill>
              </a:rPr>
              <a:t>    b.3420ml______3L 400ml.</a:t>
            </a:r>
          </a:p>
          <a:p>
            <a:pPr marL="0" indent="0">
              <a:buNone/>
            </a:pPr>
            <a:r>
              <a:rPr lang="en-IN">
                <a:solidFill>
                  <a:srgbClr val="0070C0"/>
                </a:solidFill>
              </a:rPr>
              <a:t>    c. 5630ml______4L 1630ml.</a:t>
            </a:r>
            <a:endParaRPr lang="en-US">
              <a:solidFill>
                <a:srgbClr val="0070C0"/>
              </a:solidFill>
            </a:endParaRPr>
          </a:p>
        </p:txBody>
      </p:sp>
      <p:pic>
        <p:nvPicPr>
          <p:cNvPr id="5" name="Picture 2" descr="C:\Users\sataswini Behera\Desktop\DAVCAE LOGO.jpg">
            <a:extLst>
              <a:ext uri="{FF2B5EF4-FFF2-40B4-BE49-F238E27FC236}">
                <a16:creationId xmlns:a16="http://schemas.microsoft.com/office/drawing/2014/main" id="{E7E2E8D5-18D4-444D-863F-7CF90350F027}"/>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4" name="Flowchart: Sequential Access Storage 3">
            <a:extLst>
              <a:ext uri="{FF2B5EF4-FFF2-40B4-BE49-F238E27FC236}">
                <a16:creationId xmlns:a16="http://schemas.microsoft.com/office/drawing/2014/main" id="{A73A46EA-3A44-C74F-A7B1-8B8F06479757}"/>
              </a:ext>
            </a:extLst>
          </p:cNvPr>
          <p:cNvSpPr/>
          <p:nvPr/>
        </p:nvSpPr>
        <p:spPr>
          <a:xfrm>
            <a:off x="7716237" y="3651485"/>
            <a:ext cx="4142501" cy="2700482"/>
          </a:xfrm>
          <a:prstGeom prst="flowChartMagnetic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1800">
                <a:solidFill>
                  <a:srgbClr val="002060"/>
                </a:solidFill>
              </a:rPr>
              <a:t> The standard unit of capacity is litre.</a:t>
            </a:r>
          </a:p>
          <a:p>
            <a:pPr marL="285750" indent="-285750">
              <a:buFont typeface="Arial" panose="020B0604020202020204" pitchFamily="34" charset="0"/>
              <a:buChar char="•"/>
            </a:pPr>
            <a:r>
              <a:rPr lang="en-IN" sz="1800">
                <a:solidFill>
                  <a:srgbClr val="002060"/>
                </a:solidFill>
              </a:rPr>
              <a:t> The biggest unit of capacity is Killolitre.</a:t>
            </a:r>
          </a:p>
          <a:p>
            <a:pPr marL="285750" indent="-285750">
              <a:buFont typeface="Arial" panose="020B0604020202020204" pitchFamily="34" charset="0"/>
              <a:buChar char="•"/>
            </a:pPr>
            <a:r>
              <a:rPr lang="en-IN" sz="1800">
                <a:solidFill>
                  <a:srgbClr val="002060"/>
                </a:solidFill>
              </a:rPr>
              <a:t> 1 Killolitre= 1000 litres.</a:t>
            </a:r>
            <a:endParaRPr lang="en-US"/>
          </a:p>
        </p:txBody>
      </p:sp>
    </p:spTree>
    <p:extLst>
      <p:ext uri="{BB962C8B-B14F-4D97-AF65-F5344CB8AC3E}">
        <p14:creationId xmlns:p14="http://schemas.microsoft.com/office/powerpoint/2010/main" val="208750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0F45-1DA1-FA4F-A6C5-436A1CA457BF}"/>
              </a:ext>
            </a:extLst>
          </p:cNvPr>
          <p:cNvSpPr>
            <a:spLocks noGrp="1"/>
          </p:cNvSpPr>
          <p:nvPr>
            <p:ph type="title"/>
          </p:nvPr>
        </p:nvSpPr>
        <p:spPr/>
        <p:txBody>
          <a:bodyPr>
            <a:normAutofit/>
          </a:bodyPr>
          <a:lstStyle/>
          <a:p>
            <a:r>
              <a:rPr lang="en-IN" b="1">
                <a:solidFill>
                  <a:schemeClr val="accent6"/>
                </a:solidFill>
                <a:latin typeface="Algerian" pitchFamily="82" charset="0"/>
              </a:rPr>
              <a:t>Addition of capacity By regrouping</a:t>
            </a:r>
            <a:r>
              <a:rPr lang="en-IN" b="1"/>
              <a:t>.</a:t>
            </a:r>
            <a:endParaRPr lang="en-US" b="1"/>
          </a:p>
        </p:txBody>
      </p:sp>
      <p:sp>
        <p:nvSpPr>
          <p:cNvPr id="3" name="Content Placeholder 2">
            <a:extLst>
              <a:ext uri="{FF2B5EF4-FFF2-40B4-BE49-F238E27FC236}">
                <a16:creationId xmlns:a16="http://schemas.microsoft.com/office/drawing/2014/main" id="{BE362E28-9B0E-FE44-8955-E0C1CAACC462}"/>
              </a:ext>
            </a:extLst>
          </p:cNvPr>
          <p:cNvSpPr>
            <a:spLocks noGrp="1"/>
          </p:cNvSpPr>
          <p:nvPr>
            <p:ph sz="quarter" idx="13"/>
          </p:nvPr>
        </p:nvSpPr>
        <p:spPr/>
        <p:txBody>
          <a:bodyPr>
            <a:normAutofit/>
          </a:bodyPr>
          <a:lstStyle/>
          <a:p>
            <a:pPr marL="0" indent="0">
              <a:buNone/>
            </a:pPr>
            <a:endParaRPr lang="en-IN"/>
          </a:p>
          <a:p>
            <a:pPr marL="0" indent="0">
              <a:buNone/>
            </a:pPr>
            <a:r>
              <a:rPr lang="en-IN"/>
              <a:t> </a:t>
            </a:r>
            <a:r>
              <a:rPr lang="en-IN">
                <a:solidFill>
                  <a:schemeClr val="accent2"/>
                </a:solidFill>
              </a:rPr>
              <a:t>Example1</a:t>
            </a:r>
            <a:r>
              <a:rPr lang="en-IN"/>
              <a:t>: </a:t>
            </a:r>
            <a:r>
              <a:rPr lang="en-IN">
                <a:solidFill>
                  <a:schemeClr val="accent4">
                    <a:lumMod val="50000"/>
                  </a:schemeClr>
                </a:solidFill>
              </a:rPr>
              <a:t>Add 63L 473ml and 35L 275 ml</a:t>
            </a:r>
            <a:r>
              <a:rPr lang="en-IN"/>
              <a:t>.</a:t>
            </a:r>
          </a:p>
          <a:p>
            <a:pPr marL="0" indent="0">
              <a:buNone/>
            </a:pPr>
            <a:r>
              <a:rPr lang="en-IN"/>
              <a:t>            Ans:    L.        ml      </a:t>
            </a:r>
          </a:p>
          <a:p>
            <a:pPr marL="0" indent="0">
              <a:buNone/>
            </a:pPr>
            <a:r>
              <a:rPr lang="en-IN"/>
              <a:t>                       63        472</a:t>
            </a:r>
          </a:p>
          <a:p>
            <a:pPr marL="0" indent="0">
              <a:buNone/>
            </a:pPr>
            <a:r>
              <a:rPr lang="en-IN"/>
              <a:t>                +     35        275    </a:t>
            </a:r>
          </a:p>
          <a:p>
            <a:pPr marL="0" indent="0">
              <a:buNone/>
            </a:pPr>
            <a:r>
              <a:rPr lang="en-IN"/>
              <a:t>                       98L.     747 ml</a:t>
            </a:r>
          </a:p>
          <a:p>
            <a:pPr marL="0" indent="0">
              <a:buNone/>
            </a:pPr>
            <a:endParaRPr lang="en-US"/>
          </a:p>
        </p:txBody>
      </p:sp>
      <p:cxnSp>
        <p:nvCxnSpPr>
          <p:cNvPr id="6" name="Straight Arrow Connector 5">
            <a:extLst>
              <a:ext uri="{FF2B5EF4-FFF2-40B4-BE49-F238E27FC236}">
                <a16:creationId xmlns:a16="http://schemas.microsoft.com/office/drawing/2014/main" id="{AD034D8E-D918-A242-9BA2-90ECCA17C1AF}"/>
              </a:ext>
            </a:extLst>
          </p:cNvPr>
          <p:cNvCxnSpPr>
            <a:cxnSpLocks/>
          </p:cNvCxnSpPr>
          <p:nvPr/>
        </p:nvCxnSpPr>
        <p:spPr>
          <a:xfrm>
            <a:off x="2951317" y="3566989"/>
            <a:ext cx="2237919" cy="0"/>
          </a:xfrm>
          <a:prstGeom prst="straightConnector1">
            <a:avLst/>
          </a:prstGeom>
          <a:ln>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CF5DFB-3558-2049-98D2-E458CAAE1579}"/>
              </a:ext>
            </a:extLst>
          </p:cNvPr>
          <p:cNvCxnSpPr>
            <a:cxnSpLocks/>
          </p:cNvCxnSpPr>
          <p:nvPr/>
        </p:nvCxnSpPr>
        <p:spPr>
          <a:xfrm>
            <a:off x="2777879" y="4688777"/>
            <a:ext cx="24113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C:\Users\sataswini Behera\Desktop\DAVCAE LOGO.jpg">
            <a:extLst>
              <a:ext uri="{FF2B5EF4-FFF2-40B4-BE49-F238E27FC236}">
                <a16:creationId xmlns:a16="http://schemas.microsoft.com/office/drawing/2014/main" id="{81812AEB-FD03-164E-8032-EB9C2A489856}"/>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5" name="Rectangle 4">
            <a:extLst>
              <a:ext uri="{FF2B5EF4-FFF2-40B4-BE49-F238E27FC236}">
                <a16:creationId xmlns:a16="http://schemas.microsoft.com/office/drawing/2014/main" id="{EAA51D0C-BB80-B445-9B92-34FFEBFFC13C}"/>
              </a:ext>
            </a:extLst>
          </p:cNvPr>
          <p:cNvSpPr/>
          <p:nvPr/>
        </p:nvSpPr>
        <p:spPr>
          <a:xfrm>
            <a:off x="1578117" y="5174427"/>
            <a:ext cx="8171000" cy="8325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r>
              <a:rPr lang="en-IN" b="1">
                <a:solidFill>
                  <a:schemeClr val="accent1">
                    <a:lumMod val="75000"/>
                  </a:schemeClr>
                </a:solidFill>
              </a:rPr>
              <a:t>Procedure</a:t>
            </a:r>
            <a:r>
              <a:rPr lang="en-IN"/>
              <a:t>: </a:t>
            </a:r>
            <a:r>
              <a:rPr lang="en-IN">
                <a:solidFill>
                  <a:schemeClr val="accent1"/>
                </a:solidFill>
              </a:rPr>
              <a:t>First add Millilitres with Millilitres.if result is more than thousand,then that thousand place will go to Litre column.Add litres to find  the sum.</a:t>
            </a:r>
            <a:endParaRPr lang="en-US"/>
          </a:p>
        </p:txBody>
      </p:sp>
    </p:spTree>
    <p:extLst>
      <p:ext uri="{BB962C8B-B14F-4D97-AF65-F5344CB8AC3E}">
        <p14:creationId xmlns:p14="http://schemas.microsoft.com/office/powerpoint/2010/main" val="226395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0544-070B-5E49-A7A5-84320A8B5DF9}"/>
              </a:ext>
            </a:extLst>
          </p:cNvPr>
          <p:cNvSpPr>
            <a:spLocks noGrp="1"/>
          </p:cNvSpPr>
          <p:nvPr>
            <p:ph type="title"/>
          </p:nvPr>
        </p:nvSpPr>
        <p:spPr>
          <a:xfrm>
            <a:off x="2746601" y="373108"/>
            <a:ext cx="9002486" cy="1325563"/>
          </a:xfrm>
        </p:spPr>
        <p:txBody>
          <a:bodyPr/>
          <a:lstStyle/>
          <a:p>
            <a:r>
              <a:rPr lang="en-IN">
                <a:solidFill>
                  <a:schemeClr val="accent5"/>
                </a:solidFill>
              </a:rPr>
              <a:t> </a:t>
            </a:r>
            <a:r>
              <a:rPr lang="en-IN" b="1">
                <a:solidFill>
                  <a:schemeClr val="accent5"/>
                </a:solidFill>
                <a:latin typeface="Algerian" pitchFamily="82" charset="0"/>
              </a:rPr>
              <a:t>subtraction of capacity By regrouping</a:t>
            </a:r>
            <a:endParaRPr lang="en-US">
              <a:solidFill>
                <a:schemeClr val="accent5"/>
              </a:solidFill>
            </a:endParaRPr>
          </a:p>
        </p:txBody>
      </p:sp>
      <p:sp>
        <p:nvSpPr>
          <p:cNvPr id="3" name="Content Placeholder 2">
            <a:extLst>
              <a:ext uri="{FF2B5EF4-FFF2-40B4-BE49-F238E27FC236}">
                <a16:creationId xmlns:a16="http://schemas.microsoft.com/office/drawing/2014/main" id="{EF668C47-C1FA-3E4F-91CE-3CAF3F96DF78}"/>
              </a:ext>
            </a:extLst>
          </p:cNvPr>
          <p:cNvSpPr>
            <a:spLocks noGrp="1"/>
          </p:cNvSpPr>
          <p:nvPr>
            <p:ph sz="quarter" idx="13"/>
          </p:nvPr>
        </p:nvSpPr>
        <p:spPr>
          <a:xfrm>
            <a:off x="1837630" y="1697815"/>
            <a:ext cx="8885557" cy="4414837"/>
          </a:xfrm>
        </p:spPr>
        <p:txBody>
          <a:bodyPr/>
          <a:lstStyle/>
          <a:p>
            <a:pPr marL="0" indent="0">
              <a:buNone/>
            </a:pPr>
            <a:endParaRPr lang="en-IN" b="1"/>
          </a:p>
          <a:p>
            <a:pPr marL="0" indent="0">
              <a:buNone/>
            </a:pPr>
            <a:r>
              <a:rPr lang="en-IN" b="1">
                <a:solidFill>
                  <a:schemeClr val="accent2">
                    <a:lumMod val="50000"/>
                  </a:schemeClr>
                </a:solidFill>
              </a:rPr>
              <a:t>Example-1</a:t>
            </a:r>
            <a:r>
              <a:rPr lang="en-IN">
                <a:solidFill>
                  <a:schemeClr val="accent2">
                    <a:lumMod val="50000"/>
                  </a:schemeClr>
                </a:solidFill>
              </a:rPr>
              <a:t>: Find the difference between 29L  635ml and 23L 824ml.</a:t>
            </a:r>
          </a:p>
          <a:p>
            <a:pPr marL="0" indent="0">
              <a:buNone/>
            </a:pPr>
            <a:r>
              <a:rPr lang="en-IN"/>
              <a:t>             Ans:   L         ml                              L.      ml</a:t>
            </a:r>
          </a:p>
          <a:p>
            <a:pPr marL="0" indent="0">
              <a:buNone/>
            </a:pPr>
            <a:r>
              <a:rPr lang="en-IN"/>
              <a:t>                       </a:t>
            </a:r>
            <a:r>
              <a:rPr lang="en-IN" b="1"/>
              <a:t>28</a:t>
            </a:r>
            <a:r>
              <a:rPr lang="en-IN"/>
              <a:t>                                         28       1635</a:t>
            </a:r>
          </a:p>
          <a:p>
            <a:pPr marL="0" indent="0">
              <a:buNone/>
            </a:pPr>
            <a:r>
              <a:rPr lang="en-IN"/>
              <a:t>                       29     635                         -   23         824</a:t>
            </a:r>
          </a:p>
          <a:p>
            <a:pPr marL="0" indent="0">
              <a:buNone/>
            </a:pPr>
            <a:r>
              <a:rPr lang="en-IN"/>
              <a:t>                   -   23     824                             5L          791 ml   </a:t>
            </a:r>
          </a:p>
          <a:p>
            <a:pPr marL="0" indent="0">
              <a:buNone/>
            </a:pPr>
            <a:r>
              <a:rPr lang="en-IN"/>
              <a:t>        </a:t>
            </a:r>
            <a:r>
              <a:rPr lang="en-IN">
                <a:solidFill>
                  <a:srgbClr val="92D050"/>
                </a:solidFill>
              </a:rPr>
              <a:t>Here we can not Subtract 824 ml from 635 ml. Letus borrow 1 litre from the litre column.</a:t>
            </a:r>
          </a:p>
        </p:txBody>
      </p:sp>
      <p:cxnSp>
        <p:nvCxnSpPr>
          <p:cNvPr id="4" name="Straight Arrow Connector 3">
            <a:extLst>
              <a:ext uri="{FF2B5EF4-FFF2-40B4-BE49-F238E27FC236}">
                <a16:creationId xmlns:a16="http://schemas.microsoft.com/office/drawing/2014/main" id="{054408DC-5C4A-7242-BACA-6C8C493D4812}"/>
              </a:ext>
            </a:extLst>
          </p:cNvPr>
          <p:cNvCxnSpPr>
            <a:cxnSpLocks/>
          </p:cNvCxnSpPr>
          <p:nvPr/>
        </p:nvCxnSpPr>
        <p:spPr>
          <a:xfrm>
            <a:off x="3211370" y="4184513"/>
            <a:ext cx="24770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A268518-56BF-B844-8ED6-68E49003DC8B}"/>
              </a:ext>
            </a:extLst>
          </p:cNvPr>
          <p:cNvCxnSpPr>
            <a:cxnSpLocks/>
          </p:cNvCxnSpPr>
          <p:nvPr/>
        </p:nvCxnSpPr>
        <p:spPr>
          <a:xfrm>
            <a:off x="3211370" y="5160184"/>
            <a:ext cx="24770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51BD6E-5175-914C-A524-A1512905345C}"/>
              </a:ext>
            </a:extLst>
          </p:cNvPr>
          <p:cNvCxnSpPr>
            <a:cxnSpLocks/>
          </p:cNvCxnSpPr>
          <p:nvPr/>
        </p:nvCxnSpPr>
        <p:spPr>
          <a:xfrm>
            <a:off x="6980085" y="3563321"/>
            <a:ext cx="283980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722524-7A9A-4C43-9FB2-126FEBC2FB5B}"/>
              </a:ext>
            </a:extLst>
          </p:cNvPr>
          <p:cNvCxnSpPr>
            <a:cxnSpLocks/>
          </p:cNvCxnSpPr>
          <p:nvPr/>
        </p:nvCxnSpPr>
        <p:spPr>
          <a:xfrm>
            <a:off x="6980085" y="4576299"/>
            <a:ext cx="337428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2" descr="C:\Users\sataswini Behera\Desktop\DAVCAE LOGO.jpg">
            <a:extLst>
              <a:ext uri="{FF2B5EF4-FFF2-40B4-BE49-F238E27FC236}">
                <a16:creationId xmlns:a16="http://schemas.microsoft.com/office/drawing/2014/main" id="{6E3763C0-CFDB-DD48-A45B-C58CA228951E}"/>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40995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D190-C96D-E743-BC67-13613721D7AC}"/>
              </a:ext>
            </a:extLst>
          </p:cNvPr>
          <p:cNvSpPr>
            <a:spLocks noGrp="1"/>
          </p:cNvSpPr>
          <p:nvPr>
            <p:ph type="title"/>
          </p:nvPr>
        </p:nvSpPr>
        <p:spPr/>
        <p:txBody>
          <a:bodyPr/>
          <a:lstStyle/>
          <a:p>
            <a:r>
              <a:rPr lang="en-US" b="1">
                <a:solidFill>
                  <a:srgbClr val="C00000"/>
                </a:solidFill>
              </a:rPr>
              <a:t>CHAPTER TEXT BOOK LINK</a:t>
            </a:r>
          </a:p>
        </p:txBody>
      </p:sp>
      <p:sp>
        <p:nvSpPr>
          <p:cNvPr id="3" name="Content Placeholder 2">
            <a:extLst>
              <a:ext uri="{FF2B5EF4-FFF2-40B4-BE49-F238E27FC236}">
                <a16:creationId xmlns:a16="http://schemas.microsoft.com/office/drawing/2014/main" id="{D84D329E-BA58-5545-897E-960A4904EB00}"/>
              </a:ext>
            </a:extLst>
          </p:cNvPr>
          <p:cNvSpPr>
            <a:spLocks noGrp="1"/>
          </p:cNvSpPr>
          <p:nvPr>
            <p:ph sz="quarter" idx="13"/>
          </p:nvPr>
        </p:nvSpPr>
        <p:spPr/>
        <p:txBody>
          <a:bodyPr/>
          <a:lstStyle/>
          <a:p>
            <a:pPr marL="0" indent="0">
              <a:buNone/>
            </a:pPr>
            <a:endParaRPr lang="en-IN">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n-IN">
                <a:solidFill>
                  <a:schemeClr val="accent6">
                    <a:lumMod val="75000"/>
                  </a:schemeClr>
                </a:solidFill>
                <a:latin typeface="Algerian" pitchFamily="82" charset="0"/>
                <a:hlinkClick r:id="rId2">
                  <a:extLst>
                    <a:ext uri="{A12FA001-AC4F-418D-AE19-62706E023703}">
                      <ahyp:hlinkClr xmlns:ahyp="http://schemas.microsoft.com/office/drawing/2018/hyperlinkcolor" val="tx"/>
                    </a:ext>
                  </a:extLst>
                </a:hlinkClick>
              </a:rPr>
              <a:t>CHAPTER-CAPACITY</a:t>
            </a:r>
          </a:p>
          <a:p>
            <a:pPr marL="0" indent="0">
              <a:buNone/>
            </a:pPr>
            <a:r>
              <a:rPr lang="en-US">
                <a:solidFill>
                  <a:srgbClr val="0563C1"/>
                </a:solidFill>
                <a:hlinkClick r:id="rId2">
                  <a:extLst>
                    <a:ext uri="{A12FA001-AC4F-418D-AE19-62706E023703}">
                      <ahyp:hlinkClr xmlns:ahyp="http://schemas.microsoft.com/office/drawing/2018/hyperlinkcolor" val="tx"/>
                    </a:ext>
                  </a:extLst>
                </a:hlinkClick>
              </a:rPr>
              <a:t>https://drive.google.com/file/d/1a5OehyvnERsPzuvEkFw8moMEjUcaevI7/view?usp=</a:t>
            </a:r>
            <a:r>
              <a:rPr lang="en-IN">
                <a:solidFill>
                  <a:srgbClr val="0563C1"/>
                </a:solidFill>
                <a:hlinkClick r:id="rId2">
                  <a:extLst>
                    <a:ext uri="{A12FA001-AC4F-418D-AE19-62706E023703}">
                      <ahyp:hlinkClr xmlns:ahyp="http://schemas.microsoft.com/office/drawing/2018/hyperlinkcolor" val="tx"/>
                    </a:ext>
                  </a:extLst>
                </a:hlinkClick>
              </a:rPr>
              <a:t>drivesdk</a:t>
            </a:r>
            <a:endParaRPr lang="en-IN"/>
          </a:p>
          <a:p>
            <a:pPr marL="0" indent="0">
              <a:buNone/>
            </a:pPr>
            <a:endParaRPr lang="en-US"/>
          </a:p>
        </p:txBody>
      </p:sp>
      <p:pic>
        <p:nvPicPr>
          <p:cNvPr id="5" name="Picture 2" descr="C:\Users\sataswini Behera\Desktop\DAVCAE LOGO.jpg">
            <a:extLst>
              <a:ext uri="{FF2B5EF4-FFF2-40B4-BE49-F238E27FC236}">
                <a16:creationId xmlns:a16="http://schemas.microsoft.com/office/drawing/2014/main" id="{A866E665-F80F-D34D-A519-1F35E0DB9650}"/>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670464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EC1F-F358-FB44-834F-163E619ECCDB}"/>
              </a:ext>
            </a:extLst>
          </p:cNvPr>
          <p:cNvSpPr>
            <a:spLocks noGrp="1"/>
          </p:cNvSpPr>
          <p:nvPr>
            <p:ph type="title"/>
          </p:nvPr>
        </p:nvSpPr>
        <p:spPr/>
        <p:txBody>
          <a:bodyPr/>
          <a:lstStyle/>
          <a:p>
            <a:r>
              <a:rPr lang="en-IN" b="1">
                <a:solidFill>
                  <a:srgbClr val="002060"/>
                </a:solidFill>
                <a:latin typeface="Algerian" pitchFamily="82" charset="0"/>
              </a:rPr>
              <a:t>Questions</a:t>
            </a:r>
            <a:endParaRPr lang="en-US" b="1">
              <a:solidFill>
                <a:srgbClr val="002060"/>
              </a:solidFill>
              <a:latin typeface="Algerian" pitchFamily="82" charset="0"/>
            </a:endParaRPr>
          </a:p>
        </p:txBody>
      </p:sp>
      <p:sp>
        <p:nvSpPr>
          <p:cNvPr id="3" name="Content Placeholder 2">
            <a:extLst>
              <a:ext uri="{FF2B5EF4-FFF2-40B4-BE49-F238E27FC236}">
                <a16:creationId xmlns:a16="http://schemas.microsoft.com/office/drawing/2014/main" id="{031B4CB7-ED0F-DB45-8AD6-9F457ABEE041}"/>
              </a:ext>
            </a:extLst>
          </p:cNvPr>
          <p:cNvSpPr>
            <a:spLocks noGrp="1"/>
          </p:cNvSpPr>
          <p:nvPr>
            <p:ph sz="quarter" idx="13"/>
          </p:nvPr>
        </p:nvSpPr>
        <p:spPr/>
        <p:txBody>
          <a:bodyPr/>
          <a:lstStyle/>
          <a:p>
            <a:pPr marL="0" indent="0">
              <a:buNone/>
            </a:pPr>
            <a:r>
              <a:rPr lang="en-IN">
                <a:solidFill>
                  <a:srgbClr val="002060"/>
                </a:solidFill>
              </a:rPr>
              <a:t>  </a:t>
            </a:r>
          </a:p>
        </p:txBody>
      </p:sp>
      <p:pic>
        <p:nvPicPr>
          <p:cNvPr id="5" name="Picture 2" descr="C:\Users\sataswini Behera\Desktop\DAVCAE LOGO.jpg">
            <a:extLst>
              <a:ext uri="{FF2B5EF4-FFF2-40B4-BE49-F238E27FC236}">
                <a16:creationId xmlns:a16="http://schemas.microsoft.com/office/drawing/2014/main" id="{86EE604C-DBF0-1348-ACF0-650267969F82}"/>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4" name="Rectangle: Rounded Corners 3">
            <a:extLst>
              <a:ext uri="{FF2B5EF4-FFF2-40B4-BE49-F238E27FC236}">
                <a16:creationId xmlns:a16="http://schemas.microsoft.com/office/drawing/2014/main" id="{E074FD60-60D9-C94E-808F-28383B75BDCE}"/>
              </a:ext>
            </a:extLst>
          </p:cNvPr>
          <p:cNvSpPr/>
          <p:nvPr/>
        </p:nvSpPr>
        <p:spPr>
          <a:xfrm>
            <a:off x="2034753" y="1910897"/>
            <a:ext cx="9319047" cy="4157972"/>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IN" sz="2400" b="1">
                <a:solidFill>
                  <a:srgbClr val="C00000"/>
                </a:solidFill>
              </a:rPr>
              <a:t>1. Add the following</a:t>
            </a:r>
            <a:r>
              <a:rPr lang="en-IN" sz="2400">
                <a:solidFill>
                  <a:srgbClr val="C00000"/>
                </a:solidFill>
              </a:rPr>
              <a:t> </a:t>
            </a:r>
          </a:p>
          <a:p>
            <a:pPr marL="0" indent="0">
              <a:buNone/>
            </a:pPr>
            <a:r>
              <a:rPr lang="en-IN" sz="2400">
                <a:solidFill>
                  <a:srgbClr val="002060"/>
                </a:solidFill>
              </a:rPr>
              <a:t>      a. 12L 78ml and 39L 857ml</a:t>
            </a:r>
          </a:p>
          <a:p>
            <a:pPr marL="0" indent="0">
              <a:buNone/>
            </a:pPr>
            <a:r>
              <a:rPr lang="en-IN" sz="2400">
                <a:solidFill>
                  <a:srgbClr val="002060"/>
                </a:solidFill>
              </a:rPr>
              <a:t>      b. 40L 6ml,83L 62ml and 33L 231ml.</a:t>
            </a:r>
          </a:p>
          <a:p>
            <a:pPr marL="0" indent="0">
              <a:buNone/>
            </a:pPr>
            <a:r>
              <a:rPr lang="en-IN" sz="2400" b="1">
                <a:solidFill>
                  <a:srgbClr val="C00000"/>
                </a:solidFill>
              </a:rPr>
              <a:t>2.Find the difference</a:t>
            </a:r>
            <a:r>
              <a:rPr lang="en-IN" sz="2400">
                <a:solidFill>
                  <a:srgbClr val="C00000"/>
                </a:solidFill>
              </a:rPr>
              <a:t>.</a:t>
            </a:r>
          </a:p>
          <a:p>
            <a:pPr marL="0" indent="0">
              <a:buNone/>
            </a:pPr>
            <a:r>
              <a:rPr lang="en-IN" sz="2400">
                <a:solidFill>
                  <a:srgbClr val="002060"/>
                </a:solidFill>
              </a:rPr>
              <a:t>     a. 7L 364ml and 4L 274ml</a:t>
            </a:r>
          </a:p>
          <a:p>
            <a:pPr marL="0" indent="0">
              <a:buNone/>
            </a:pPr>
            <a:r>
              <a:rPr lang="en-IN" sz="2400">
                <a:solidFill>
                  <a:srgbClr val="002060"/>
                </a:solidFill>
              </a:rPr>
              <a:t>     b.257L 750ml and 114L 895ml</a:t>
            </a:r>
            <a:endParaRPr lang="en-US" sz="2400"/>
          </a:p>
        </p:txBody>
      </p:sp>
    </p:spTree>
    <p:extLst>
      <p:ext uri="{BB962C8B-B14F-4D97-AF65-F5344CB8AC3E}">
        <p14:creationId xmlns:p14="http://schemas.microsoft.com/office/powerpoint/2010/main" val="66264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39D5-9F7F-7442-B224-2A5C9CB4A235}"/>
              </a:ext>
            </a:extLst>
          </p:cNvPr>
          <p:cNvSpPr>
            <a:spLocks noGrp="1"/>
          </p:cNvSpPr>
          <p:nvPr>
            <p:ph type="title"/>
          </p:nvPr>
        </p:nvSpPr>
        <p:spPr/>
        <p:txBody>
          <a:bodyPr/>
          <a:lstStyle/>
          <a:p>
            <a:r>
              <a:rPr lang="en-IN" b="1">
                <a:solidFill>
                  <a:srgbClr val="7030A0"/>
                </a:solidFill>
                <a:latin typeface="Algerian" pitchFamily="82" charset="0"/>
              </a:rPr>
              <a:t>Word problem</a:t>
            </a:r>
            <a:endParaRPr lang="en-US" b="1">
              <a:solidFill>
                <a:srgbClr val="7030A0"/>
              </a:solidFill>
              <a:latin typeface="Algerian" pitchFamily="82" charset="0"/>
            </a:endParaRPr>
          </a:p>
        </p:txBody>
      </p:sp>
      <p:sp>
        <p:nvSpPr>
          <p:cNvPr id="3" name="Content Placeholder 2">
            <a:extLst>
              <a:ext uri="{FF2B5EF4-FFF2-40B4-BE49-F238E27FC236}">
                <a16:creationId xmlns:a16="http://schemas.microsoft.com/office/drawing/2014/main" id="{482F85AA-8162-BD46-892A-E8BA3694183A}"/>
              </a:ext>
            </a:extLst>
          </p:cNvPr>
          <p:cNvSpPr>
            <a:spLocks noGrp="1"/>
          </p:cNvSpPr>
          <p:nvPr>
            <p:ph sz="quarter" idx="13"/>
          </p:nvPr>
        </p:nvSpPr>
        <p:spPr/>
        <p:txBody>
          <a:bodyPr>
            <a:normAutofit fontScale="92500" lnSpcReduction="10000"/>
          </a:bodyPr>
          <a:lstStyle/>
          <a:p>
            <a:pPr marL="0" indent="0">
              <a:buNone/>
            </a:pPr>
            <a:r>
              <a:rPr lang="en-IN" b="1">
                <a:solidFill>
                  <a:schemeClr val="accent1"/>
                </a:solidFill>
              </a:rPr>
              <a:t>Q1: Three milkmen are separately carrying 36L 250ml, 58L 396ml</a:t>
            </a:r>
          </a:p>
          <a:p>
            <a:pPr marL="0" indent="0">
              <a:buNone/>
            </a:pPr>
            <a:r>
              <a:rPr lang="en-IN" b="1">
                <a:solidFill>
                  <a:schemeClr val="accent1"/>
                </a:solidFill>
              </a:rPr>
              <a:t>and 66L 324 ml of milk on their containers. Find out what is the total quantity of milk with them.</a:t>
            </a:r>
          </a:p>
          <a:p>
            <a:pPr marL="0" indent="0">
              <a:buNone/>
            </a:pPr>
            <a:r>
              <a:rPr lang="en-IN">
                <a:solidFill>
                  <a:schemeClr val="accent6"/>
                </a:solidFill>
              </a:rPr>
              <a:t>Ans.Here, we will add all the quantities to get the total quantity.</a:t>
            </a:r>
          </a:p>
          <a:p>
            <a:pPr marL="0" indent="0">
              <a:buNone/>
            </a:pPr>
            <a:r>
              <a:rPr lang="en-IN">
                <a:solidFill>
                  <a:schemeClr val="accent6"/>
                </a:solidFill>
              </a:rPr>
              <a:t>         First milkman carrying     = 36L  250ml</a:t>
            </a:r>
          </a:p>
          <a:p>
            <a:pPr marL="0" indent="0">
              <a:buNone/>
            </a:pPr>
            <a:r>
              <a:rPr lang="en-IN">
                <a:solidFill>
                  <a:schemeClr val="accent6"/>
                </a:solidFill>
              </a:rPr>
              <a:t>        Second milkman carrying= 58L  396ml  + </a:t>
            </a:r>
          </a:p>
          <a:p>
            <a:pPr marL="0" indent="0">
              <a:buNone/>
            </a:pPr>
            <a:r>
              <a:rPr lang="en-IN">
                <a:solidFill>
                  <a:schemeClr val="accent6"/>
                </a:solidFill>
              </a:rPr>
              <a:t>        Third milkman carrying    = 66L  324 ml</a:t>
            </a:r>
          </a:p>
          <a:p>
            <a:pPr marL="0" indent="0">
              <a:buNone/>
            </a:pPr>
            <a:r>
              <a:rPr lang="en-IN">
                <a:solidFill>
                  <a:schemeClr val="accent6"/>
                </a:solidFill>
              </a:rPr>
              <a:t>           Total Quantity=               160 L   970ml</a:t>
            </a:r>
          </a:p>
          <a:p>
            <a:pPr marL="0" indent="0">
              <a:buNone/>
            </a:pPr>
            <a:r>
              <a:rPr lang="en-IN">
                <a:solidFill>
                  <a:schemeClr val="accent6"/>
                </a:solidFill>
              </a:rPr>
              <a:t>      So 160L 970ml is the total quantity of milk with them.</a:t>
            </a:r>
          </a:p>
          <a:p>
            <a:pPr marL="0" indent="0">
              <a:buNone/>
            </a:pPr>
            <a:r>
              <a:rPr lang="en-IN">
                <a:solidFill>
                  <a:schemeClr val="accent6"/>
                </a:solidFill>
              </a:rPr>
              <a:t>                                                                </a:t>
            </a:r>
            <a:endParaRPr lang="en-US">
              <a:solidFill>
                <a:schemeClr val="accent6"/>
              </a:solidFill>
            </a:endParaRPr>
          </a:p>
        </p:txBody>
      </p:sp>
      <p:cxnSp>
        <p:nvCxnSpPr>
          <p:cNvPr id="4" name="Straight Arrow Connector 3">
            <a:extLst>
              <a:ext uri="{FF2B5EF4-FFF2-40B4-BE49-F238E27FC236}">
                <a16:creationId xmlns:a16="http://schemas.microsoft.com/office/drawing/2014/main" id="{F5CA2D03-A794-3F42-9AE9-E3957E18E977}"/>
              </a:ext>
            </a:extLst>
          </p:cNvPr>
          <p:cNvCxnSpPr>
            <a:cxnSpLocks/>
          </p:cNvCxnSpPr>
          <p:nvPr/>
        </p:nvCxnSpPr>
        <p:spPr>
          <a:xfrm flipV="1">
            <a:off x="4573845" y="4954180"/>
            <a:ext cx="3547547" cy="61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6ED75A73-B7B0-5445-9B32-34C1C0ABD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295" y="4066720"/>
            <a:ext cx="1233678" cy="1233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C:\Users\sataswini Behera\Desktop\DAVCAE LOGO.jpg">
            <a:extLst>
              <a:ext uri="{FF2B5EF4-FFF2-40B4-BE49-F238E27FC236}">
                <a16:creationId xmlns:a16="http://schemas.microsoft.com/office/drawing/2014/main" id="{B9A7C508-547B-CC4A-9763-033550130025}"/>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26563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2566-1FBA-F14D-BC77-2042605335E3}"/>
              </a:ext>
            </a:extLst>
          </p:cNvPr>
          <p:cNvSpPr>
            <a:spLocks noGrp="1"/>
          </p:cNvSpPr>
          <p:nvPr>
            <p:ph type="title"/>
          </p:nvPr>
        </p:nvSpPr>
        <p:spPr/>
        <p:txBody>
          <a:bodyPr/>
          <a:lstStyle/>
          <a:p>
            <a:r>
              <a:rPr lang="en-IN" b="1">
                <a:solidFill>
                  <a:srgbClr val="0070C0"/>
                </a:solidFill>
                <a:latin typeface="Algerian" pitchFamily="82" charset="0"/>
              </a:rPr>
              <a:t>Word problem</a:t>
            </a:r>
            <a:endParaRPr lang="en-US" b="1">
              <a:solidFill>
                <a:srgbClr val="0070C0"/>
              </a:solidFill>
              <a:latin typeface="Algerian" pitchFamily="82" charset="0"/>
            </a:endParaRPr>
          </a:p>
        </p:txBody>
      </p:sp>
      <p:sp>
        <p:nvSpPr>
          <p:cNvPr id="3" name="Content Placeholder 2">
            <a:extLst>
              <a:ext uri="{FF2B5EF4-FFF2-40B4-BE49-F238E27FC236}">
                <a16:creationId xmlns:a16="http://schemas.microsoft.com/office/drawing/2014/main" id="{2FDD089E-CFD9-EB4B-82B1-AD796E2650F5}"/>
              </a:ext>
            </a:extLst>
          </p:cNvPr>
          <p:cNvSpPr>
            <a:spLocks noGrp="1"/>
          </p:cNvSpPr>
          <p:nvPr>
            <p:ph sz="quarter" idx="13"/>
          </p:nvPr>
        </p:nvSpPr>
        <p:spPr/>
        <p:txBody>
          <a:bodyPr>
            <a:normAutofit/>
          </a:bodyPr>
          <a:lstStyle/>
          <a:p>
            <a:pPr marL="0" indent="0">
              <a:buNone/>
            </a:pPr>
            <a:r>
              <a:rPr lang="en-IN" sz="2400" b="1" i="0">
                <a:solidFill>
                  <a:schemeClr val="accent6">
                    <a:lumMod val="75000"/>
                  </a:schemeClr>
                </a:solidFill>
                <a:effectLst/>
              </a:rPr>
              <a:t>2. A can holds 15 l and 500 ml of milk. Out of it 8 l and 350 ml milk is consumed. How much milk is left in the can now?</a:t>
            </a:r>
          </a:p>
          <a:p>
            <a:pPr marL="0" indent="0">
              <a:buNone/>
            </a:pPr>
            <a:r>
              <a:rPr lang="en-IN" sz="2400" b="1" i="0">
                <a:solidFill>
                  <a:schemeClr val="accent2"/>
                </a:solidFill>
                <a:effectLst/>
              </a:rPr>
              <a:t>Solution:</a:t>
            </a:r>
          </a:p>
          <a:p>
            <a:pPr marL="0" indent="0">
              <a:buNone/>
            </a:pPr>
            <a:r>
              <a:rPr lang="en-IN" sz="2400" b="0" i="0">
                <a:solidFill>
                  <a:schemeClr val="accent5">
                    <a:lumMod val="50000"/>
                  </a:schemeClr>
                </a:solidFill>
                <a:effectLst/>
              </a:rPr>
              <a:t>Quantity of milk in the can = 15 L 500 ml </a:t>
            </a:r>
          </a:p>
          <a:p>
            <a:pPr marL="0" indent="0">
              <a:buNone/>
            </a:pPr>
            <a:r>
              <a:rPr lang="en-IN" sz="2400" b="0" i="0">
                <a:solidFill>
                  <a:schemeClr val="accent5">
                    <a:lumMod val="50000"/>
                  </a:schemeClr>
                </a:solidFill>
                <a:effectLst/>
              </a:rPr>
              <a:t>Quantity of milk consumed = 8 L 350 ml                             </a:t>
            </a:r>
          </a:p>
          <a:p>
            <a:pPr marL="0" indent="0">
              <a:buNone/>
            </a:pPr>
            <a:r>
              <a:rPr lang="en-IN" sz="2400" b="0" i="0">
                <a:solidFill>
                  <a:schemeClr val="accent5">
                    <a:lumMod val="50000"/>
                  </a:schemeClr>
                </a:solidFill>
                <a:effectLst/>
              </a:rPr>
              <a:t>Quantity of milk left        = 15 L 500 ml – 8 L 350 ml.              </a:t>
            </a:r>
          </a:p>
          <a:p>
            <a:pPr marL="0" indent="0">
              <a:buNone/>
            </a:pPr>
            <a:r>
              <a:rPr lang="en-IN" sz="2400" b="0" i="0">
                <a:solidFill>
                  <a:schemeClr val="accent5">
                    <a:lumMod val="50000"/>
                  </a:schemeClr>
                </a:solidFill>
                <a:effectLst/>
              </a:rPr>
              <a:t>   Thus                             15 L  500 ml     </a:t>
            </a:r>
          </a:p>
          <a:p>
            <a:pPr marL="0" indent="0">
              <a:buNone/>
            </a:pPr>
            <a:r>
              <a:rPr lang="en-IN" sz="2400">
                <a:solidFill>
                  <a:schemeClr val="accent5">
                    <a:lumMod val="50000"/>
                  </a:schemeClr>
                </a:solidFill>
              </a:rPr>
              <a:t>      </a:t>
            </a:r>
            <a:r>
              <a:rPr lang="en-IN" sz="2400" b="0" i="0">
                <a:solidFill>
                  <a:schemeClr val="accent5">
                    <a:lumMod val="50000"/>
                  </a:schemeClr>
                </a:solidFill>
                <a:effectLst/>
              </a:rPr>
              <a:t>                                - </a:t>
            </a:r>
            <a:r>
              <a:rPr lang="en-IN" sz="2400" b="0" i="0" u="sng">
                <a:solidFill>
                  <a:schemeClr val="accent5">
                    <a:lumMod val="50000"/>
                  </a:schemeClr>
                </a:solidFill>
                <a:effectLst/>
              </a:rPr>
              <a:t>   8  L  350 ml</a:t>
            </a:r>
            <a:r>
              <a:rPr lang="en-IN" sz="2400" b="0" i="0">
                <a:solidFill>
                  <a:schemeClr val="accent5">
                    <a:lumMod val="50000"/>
                  </a:schemeClr>
                </a:solidFill>
                <a:effectLst/>
              </a:rPr>
              <a:t>                       </a:t>
            </a:r>
          </a:p>
          <a:p>
            <a:pPr marL="0" indent="0">
              <a:buNone/>
            </a:pPr>
            <a:r>
              <a:rPr lang="en-IN" sz="2400">
                <a:solidFill>
                  <a:schemeClr val="accent5">
                    <a:lumMod val="50000"/>
                  </a:schemeClr>
                </a:solidFill>
              </a:rPr>
              <a:t>      </a:t>
            </a:r>
            <a:r>
              <a:rPr lang="en-IN" sz="2400" b="0" i="0">
                <a:solidFill>
                  <a:schemeClr val="accent5">
                    <a:lumMod val="50000"/>
                  </a:schemeClr>
                </a:solidFill>
                <a:effectLst/>
              </a:rPr>
              <a:t>                                    7   L  150 ml</a:t>
            </a:r>
          </a:p>
          <a:p>
            <a:pPr marL="0" indent="0">
              <a:buNone/>
            </a:pPr>
            <a:r>
              <a:rPr lang="en-IN" sz="2400" b="0" i="0">
                <a:solidFill>
                  <a:schemeClr val="accent5">
                    <a:lumMod val="50000"/>
                  </a:schemeClr>
                </a:solidFill>
                <a:effectLst/>
              </a:rPr>
              <a:t>Therefore, quantity of milk left = 7 L 150 ml</a:t>
            </a:r>
          </a:p>
          <a:p>
            <a:endParaRPr lang="en-US"/>
          </a:p>
        </p:txBody>
      </p:sp>
      <p:pic>
        <p:nvPicPr>
          <p:cNvPr id="5" name="Picture 2" descr="C:\Users\sataswini Behera\Desktop\DAVCAE LOGO.jpg">
            <a:extLst>
              <a:ext uri="{FF2B5EF4-FFF2-40B4-BE49-F238E27FC236}">
                <a16:creationId xmlns:a16="http://schemas.microsoft.com/office/drawing/2014/main" id="{4B5C986F-BB47-6549-A4A2-0DD0E0939F0E}"/>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pic>
        <p:nvPicPr>
          <p:cNvPr id="4" name="Picture 5">
            <a:extLst>
              <a:ext uri="{FF2B5EF4-FFF2-40B4-BE49-F238E27FC236}">
                <a16:creationId xmlns:a16="http://schemas.microsoft.com/office/drawing/2014/main" id="{E4517C73-C644-6F4C-8218-7EF81E810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329" y="3600628"/>
            <a:ext cx="3310589" cy="2224943"/>
          </a:xfrm>
          <a:prstGeom prst="rect">
            <a:avLst/>
          </a:prstGeom>
        </p:spPr>
      </p:pic>
    </p:spTree>
    <p:extLst>
      <p:ext uri="{BB962C8B-B14F-4D97-AF65-F5344CB8AC3E}">
        <p14:creationId xmlns:p14="http://schemas.microsoft.com/office/powerpoint/2010/main" val="403442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E046-A185-9D47-A368-E5BF5DDD8EDC}"/>
              </a:ext>
            </a:extLst>
          </p:cNvPr>
          <p:cNvSpPr>
            <a:spLocks noGrp="1"/>
          </p:cNvSpPr>
          <p:nvPr>
            <p:ph type="title"/>
          </p:nvPr>
        </p:nvSpPr>
        <p:spPr/>
        <p:txBody>
          <a:bodyPr/>
          <a:lstStyle/>
          <a:p>
            <a:r>
              <a:rPr lang="en-IN" b="1">
                <a:solidFill>
                  <a:srgbClr val="C00000"/>
                </a:solidFill>
                <a:latin typeface="Algerian" pitchFamily="82" charset="0"/>
              </a:rPr>
              <a:t>Questions</a:t>
            </a:r>
            <a:endParaRPr lang="en-US" b="1">
              <a:solidFill>
                <a:srgbClr val="C00000"/>
              </a:solidFill>
              <a:latin typeface="Algerian" pitchFamily="82" charset="0"/>
            </a:endParaRPr>
          </a:p>
        </p:txBody>
      </p:sp>
      <p:sp>
        <p:nvSpPr>
          <p:cNvPr id="3" name="Content Placeholder 2">
            <a:extLst>
              <a:ext uri="{FF2B5EF4-FFF2-40B4-BE49-F238E27FC236}">
                <a16:creationId xmlns:a16="http://schemas.microsoft.com/office/drawing/2014/main" id="{B4119FB7-69DC-F741-99D8-0C29F7A0DAAC}"/>
              </a:ext>
            </a:extLst>
          </p:cNvPr>
          <p:cNvSpPr>
            <a:spLocks noGrp="1"/>
          </p:cNvSpPr>
          <p:nvPr>
            <p:ph sz="quarter" idx="13"/>
          </p:nvPr>
        </p:nvSpPr>
        <p:spPr>
          <a:xfrm>
            <a:off x="1578059" y="1901103"/>
            <a:ext cx="10012362" cy="4414837"/>
          </a:xfrm>
        </p:spPr>
        <p:txBody>
          <a:bodyPr/>
          <a:lstStyle/>
          <a:p>
            <a:pPr marL="0" indent="0">
              <a:buNone/>
            </a:pPr>
            <a:r>
              <a:rPr lang="en-IN" b="1">
                <a:solidFill>
                  <a:schemeClr val="accent6"/>
                </a:solidFill>
              </a:rPr>
              <a:t>Word problem:</a:t>
            </a:r>
          </a:p>
          <a:p>
            <a:pPr marL="0" indent="0">
              <a:buNone/>
            </a:pPr>
            <a:r>
              <a:rPr lang="en-IN">
                <a:solidFill>
                  <a:srgbClr val="7030A0"/>
                </a:solidFill>
              </a:rPr>
              <a:t>1.Raju mixes 2L 750ml of cow’s milk in 1L 5ml of buffalow’s milk. How much milk did Raju have in all?</a:t>
            </a:r>
          </a:p>
          <a:p>
            <a:pPr marL="0" indent="0">
              <a:buNone/>
            </a:pPr>
            <a:r>
              <a:rPr lang="en-IN">
                <a:solidFill>
                  <a:srgbClr val="7030A0"/>
                </a:solidFill>
              </a:rPr>
              <a:t>2.Swastik‘s bucket holds 9L 350ml of water and Abhilasha‘s bucket holds 12L 875ml of water. Whose bucket holds more and how much?</a:t>
            </a:r>
          </a:p>
          <a:p>
            <a:pPr marL="0" indent="0">
              <a:buNone/>
            </a:pPr>
            <a:r>
              <a:rPr lang="en-IN">
                <a:solidFill>
                  <a:srgbClr val="7030A0"/>
                </a:solidFill>
              </a:rPr>
              <a:t>3.A barrel can hold 29L 66ml of oil.14L 78ml oil was taken out. What is the remaining quantiy of oil in the barrel?</a:t>
            </a:r>
            <a:endParaRPr lang="en-US">
              <a:solidFill>
                <a:srgbClr val="7030A0"/>
              </a:solidFill>
            </a:endParaRPr>
          </a:p>
        </p:txBody>
      </p:sp>
      <p:pic>
        <p:nvPicPr>
          <p:cNvPr id="5" name="Picture 2" descr="C:\Users\sataswini Behera\Desktop\DAVCAE LOGO.jpg">
            <a:extLst>
              <a:ext uri="{FF2B5EF4-FFF2-40B4-BE49-F238E27FC236}">
                <a16:creationId xmlns:a16="http://schemas.microsoft.com/office/drawing/2014/main" id="{D37E186F-E581-384A-87F5-5492F90B5395}"/>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137009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417B-C1E8-3541-BEE9-2E9787E82C75}"/>
              </a:ext>
            </a:extLst>
          </p:cNvPr>
          <p:cNvSpPr>
            <a:spLocks noGrp="1"/>
          </p:cNvSpPr>
          <p:nvPr>
            <p:ph type="title"/>
          </p:nvPr>
        </p:nvSpPr>
        <p:spPr/>
        <p:txBody>
          <a:bodyPr/>
          <a:lstStyle/>
          <a:p>
            <a:r>
              <a:rPr lang="en-IN" b="1">
                <a:solidFill>
                  <a:srgbClr val="C00000"/>
                </a:solidFill>
                <a:latin typeface="Algerian" pitchFamily="82" charset="0"/>
              </a:rPr>
              <a:t>Capacity in art and craft-videos</a:t>
            </a:r>
            <a:endParaRPr lang="en-US" b="1">
              <a:solidFill>
                <a:srgbClr val="C00000"/>
              </a:solidFill>
              <a:latin typeface="Algerian" pitchFamily="82" charset="0"/>
            </a:endParaRPr>
          </a:p>
        </p:txBody>
      </p:sp>
      <p:sp>
        <p:nvSpPr>
          <p:cNvPr id="3" name="Content Placeholder 2">
            <a:extLst>
              <a:ext uri="{FF2B5EF4-FFF2-40B4-BE49-F238E27FC236}">
                <a16:creationId xmlns:a16="http://schemas.microsoft.com/office/drawing/2014/main" id="{CF452B8A-554A-7E41-B89D-B3EEE6EE13CD}"/>
              </a:ext>
            </a:extLst>
          </p:cNvPr>
          <p:cNvSpPr>
            <a:spLocks noGrp="1"/>
          </p:cNvSpPr>
          <p:nvPr>
            <p:ph sz="quarter" idx="13"/>
          </p:nvPr>
        </p:nvSpPr>
        <p:spPr/>
        <p:txBody>
          <a:bodyPr/>
          <a:lstStyle/>
          <a:p>
            <a:pPr marL="0" indent="0">
              <a:buNone/>
            </a:pPr>
            <a:endParaRPr lang="en-IN"/>
          </a:p>
          <a:p>
            <a:pPr marL="0" indent="0">
              <a:buNone/>
            </a:pPr>
            <a:r>
              <a:rPr lang="en-IN">
                <a:solidFill>
                  <a:schemeClr val="accent2">
                    <a:lumMod val="75000"/>
                  </a:schemeClr>
                </a:solidFill>
              </a:rPr>
              <a:t> SELF-MADE VIDEO</a:t>
            </a:r>
          </a:p>
          <a:p>
            <a:r>
              <a:rPr lang="en-IN">
                <a:solidFill>
                  <a:schemeClr val="accent5">
                    <a:lumMod val="75000"/>
                  </a:schemeClr>
                </a:solidFill>
              </a:rPr>
              <a:t>https://youtu.be/ylDD9xT1MZo</a:t>
            </a:r>
          </a:p>
        </p:txBody>
      </p:sp>
      <p:pic>
        <p:nvPicPr>
          <p:cNvPr id="5" name="Picture 2" descr="C:\Users\sataswini Behera\Desktop\DAVCAE LOGO.jpg">
            <a:extLst>
              <a:ext uri="{FF2B5EF4-FFF2-40B4-BE49-F238E27FC236}">
                <a16:creationId xmlns:a16="http://schemas.microsoft.com/office/drawing/2014/main" id="{28C30ED1-7BCD-8B48-9C1F-4DF938A728DA}"/>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pic>
        <p:nvPicPr>
          <p:cNvPr id="4" name="Picture 5">
            <a:extLst>
              <a:ext uri="{FF2B5EF4-FFF2-40B4-BE49-F238E27FC236}">
                <a16:creationId xmlns:a16="http://schemas.microsoft.com/office/drawing/2014/main" id="{03702DFB-0CDD-9C4D-8FCF-0DEC4DD08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876" y="3146351"/>
            <a:ext cx="4914738" cy="3346524"/>
          </a:xfrm>
          <a:prstGeom prst="rect">
            <a:avLst/>
          </a:prstGeom>
        </p:spPr>
      </p:pic>
    </p:spTree>
    <p:extLst>
      <p:ext uri="{BB962C8B-B14F-4D97-AF65-F5344CB8AC3E}">
        <p14:creationId xmlns:p14="http://schemas.microsoft.com/office/powerpoint/2010/main" val="384895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20DD-DFD8-AC41-8BDC-0901F2D17D24}"/>
              </a:ext>
            </a:extLst>
          </p:cNvPr>
          <p:cNvSpPr>
            <a:spLocks noGrp="1"/>
          </p:cNvSpPr>
          <p:nvPr>
            <p:ph type="title"/>
          </p:nvPr>
        </p:nvSpPr>
        <p:spPr/>
        <p:txBody>
          <a:bodyPr/>
          <a:lstStyle/>
          <a:p>
            <a:r>
              <a:rPr lang="en-IN" b="1">
                <a:solidFill>
                  <a:srgbClr val="C00000"/>
                </a:solidFill>
                <a:latin typeface="Broadway" pitchFamily="82" charset="0"/>
              </a:rPr>
              <a:t>Summary</a:t>
            </a:r>
            <a:endParaRPr lang="en-US" b="1">
              <a:solidFill>
                <a:srgbClr val="C00000"/>
              </a:solidFill>
              <a:latin typeface="Broadway" pitchFamily="82" charset="0"/>
            </a:endParaRPr>
          </a:p>
        </p:txBody>
      </p:sp>
      <p:sp>
        <p:nvSpPr>
          <p:cNvPr id="3" name="Content Placeholder 2">
            <a:extLst>
              <a:ext uri="{FF2B5EF4-FFF2-40B4-BE49-F238E27FC236}">
                <a16:creationId xmlns:a16="http://schemas.microsoft.com/office/drawing/2014/main" id="{1D20F958-842C-8D49-AE0D-C8F29C8183E3}"/>
              </a:ext>
            </a:extLst>
          </p:cNvPr>
          <p:cNvSpPr>
            <a:spLocks noGrp="1"/>
          </p:cNvSpPr>
          <p:nvPr>
            <p:ph sz="quarter" idx="13"/>
          </p:nvPr>
        </p:nvSpPr>
        <p:spPr/>
        <p:txBody>
          <a:bodyPr/>
          <a:lstStyle/>
          <a:p>
            <a:pPr marL="0" indent="0">
              <a:buNone/>
            </a:pPr>
            <a:r>
              <a:rPr lang="en-IN"/>
              <a:t>  </a:t>
            </a:r>
            <a:endParaRPr lang="en-US"/>
          </a:p>
        </p:txBody>
      </p:sp>
      <p:pic>
        <p:nvPicPr>
          <p:cNvPr id="5" name="Picture 2" descr="C:\Users\sataswini Behera\Desktop\DAVCAE LOGO.jpg">
            <a:extLst>
              <a:ext uri="{FF2B5EF4-FFF2-40B4-BE49-F238E27FC236}">
                <a16:creationId xmlns:a16="http://schemas.microsoft.com/office/drawing/2014/main" id="{237734E1-7847-7C48-83D2-2FD29F090B22}"/>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4" name="Rectangle: Rounded Corners 3">
            <a:extLst>
              <a:ext uri="{FF2B5EF4-FFF2-40B4-BE49-F238E27FC236}">
                <a16:creationId xmlns:a16="http://schemas.microsoft.com/office/drawing/2014/main" id="{71B0D7C1-A2E3-404E-9C34-581A29452D1F}"/>
              </a:ext>
            </a:extLst>
          </p:cNvPr>
          <p:cNvSpPr/>
          <p:nvPr/>
        </p:nvSpPr>
        <p:spPr>
          <a:xfrm>
            <a:off x="1890540" y="1566195"/>
            <a:ext cx="9858547" cy="492668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400">
                <a:solidFill>
                  <a:srgbClr val="002060"/>
                </a:solidFill>
              </a:rPr>
              <a:t> The standard unit of capacity is litre.</a:t>
            </a:r>
          </a:p>
          <a:p>
            <a:pPr marL="285750" indent="-285750">
              <a:buFont typeface="Arial" panose="020B0604020202020204" pitchFamily="34" charset="0"/>
              <a:buChar char="•"/>
            </a:pPr>
            <a:r>
              <a:rPr lang="en-IN" sz="2400">
                <a:solidFill>
                  <a:srgbClr val="002060"/>
                </a:solidFill>
              </a:rPr>
              <a:t> 1 Litre= 1000ml</a:t>
            </a:r>
          </a:p>
          <a:p>
            <a:pPr marL="285750" indent="-285750">
              <a:buFont typeface="Arial" panose="020B0604020202020204" pitchFamily="34" charset="0"/>
              <a:buChar char="•"/>
            </a:pPr>
            <a:r>
              <a:rPr lang="en-IN" sz="2400">
                <a:solidFill>
                  <a:srgbClr val="002060"/>
                </a:solidFill>
              </a:rPr>
              <a:t> The biggest unit of capacity is Killolitre.</a:t>
            </a:r>
          </a:p>
          <a:p>
            <a:pPr marL="285750" indent="-285750">
              <a:buFont typeface="Arial" panose="020B0604020202020204" pitchFamily="34" charset="0"/>
              <a:buChar char="•"/>
            </a:pPr>
            <a:r>
              <a:rPr lang="en-IN" sz="2400">
                <a:solidFill>
                  <a:srgbClr val="002060"/>
                </a:solidFill>
              </a:rPr>
              <a:t> 1 Killolitre= 1000 litres.</a:t>
            </a:r>
          </a:p>
          <a:p>
            <a:pPr marL="285750" indent="-285750">
              <a:buFont typeface="Arial" panose="020B0604020202020204" pitchFamily="34" charset="0"/>
              <a:buChar char="•"/>
            </a:pPr>
            <a:r>
              <a:rPr lang="en-IN" sz="2400">
                <a:solidFill>
                  <a:srgbClr val="002060"/>
                </a:solidFill>
              </a:rPr>
              <a:t> Multiply the number of litres by 1000 to convert litres into Millilitres.</a:t>
            </a:r>
          </a:p>
          <a:p>
            <a:pPr marL="285750" indent="-285750">
              <a:buFont typeface="Arial" panose="020B0604020202020204" pitchFamily="34" charset="0"/>
              <a:buChar char="•"/>
            </a:pPr>
            <a:r>
              <a:rPr lang="en-IN" sz="2400">
                <a:solidFill>
                  <a:srgbClr val="002060"/>
                </a:solidFill>
              </a:rPr>
              <a:t> Divide the number of Millilitres by 1000 to convert the “Millilitres” into litres.</a:t>
            </a:r>
          </a:p>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308808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8560-4A0A-D246-8305-CDDA56FB4F60}"/>
              </a:ext>
            </a:extLst>
          </p:cNvPr>
          <p:cNvSpPr>
            <a:spLocks noGrp="1"/>
          </p:cNvSpPr>
          <p:nvPr>
            <p:ph type="title"/>
          </p:nvPr>
        </p:nvSpPr>
        <p:spPr/>
        <p:txBody>
          <a:bodyPr/>
          <a:lstStyle/>
          <a:p>
            <a:r>
              <a:rPr lang="en-US" b="1">
                <a:solidFill>
                  <a:schemeClr val="accent6"/>
                </a:solidFill>
                <a:latin typeface="Broadway" pitchFamily="82" charset="0"/>
              </a:rPr>
              <a:t>LEARNING </a:t>
            </a:r>
            <a:r>
              <a:rPr lang="en-IN" b="1">
                <a:solidFill>
                  <a:schemeClr val="accent6"/>
                </a:solidFill>
                <a:latin typeface="Broadway" pitchFamily="82" charset="0"/>
              </a:rPr>
              <a:t>OUTCOMES</a:t>
            </a:r>
            <a:endParaRPr lang="en-US"/>
          </a:p>
        </p:txBody>
      </p:sp>
      <p:sp>
        <p:nvSpPr>
          <p:cNvPr id="3" name="Content Placeholder 2">
            <a:extLst>
              <a:ext uri="{FF2B5EF4-FFF2-40B4-BE49-F238E27FC236}">
                <a16:creationId xmlns:a16="http://schemas.microsoft.com/office/drawing/2014/main" id="{564B46D4-C936-BA4C-B950-7CD2E0D3E537}"/>
              </a:ext>
            </a:extLst>
          </p:cNvPr>
          <p:cNvSpPr>
            <a:spLocks noGrp="1"/>
          </p:cNvSpPr>
          <p:nvPr>
            <p:ph sz="quarter" idx="13"/>
          </p:nvPr>
        </p:nvSpPr>
        <p:spPr/>
        <p:txBody>
          <a:bodyPr/>
          <a:lstStyle/>
          <a:p>
            <a:r>
              <a:rPr lang="en-US">
                <a:solidFill>
                  <a:srgbClr val="0070C0"/>
                </a:solidFill>
              </a:rPr>
              <a:t> </a:t>
            </a:r>
            <a:r>
              <a:rPr lang="en-IN">
                <a:solidFill>
                  <a:srgbClr val="0070C0"/>
                </a:solidFill>
              </a:rPr>
              <a:t>Students Can compare the capacity of different containers based on the containers attributes.</a:t>
            </a:r>
          </a:p>
          <a:p>
            <a:r>
              <a:rPr lang="en-IN">
                <a:solidFill>
                  <a:srgbClr val="0070C0"/>
                </a:solidFill>
              </a:rPr>
              <a:t>Students can Convert ‘litres’ into ‘Millilitres’ and vice versa.</a:t>
            </a:r>
          </a:p>
          <a:p>
            <a:r>
              <a:rPr lang="en-IN">
                <a:solidFill>
                  <a:srgbClr val="0070C0"/>
                </a:solidFill>
              </a:rPr>
              <a:t> Students can Recognise the different units of capacity such as litres, Millilitres and Killolitres.</a:t>
            </a:r>
          </a:p>
          <a:p>
            <a:r>
              <a:rPr lang="en-IN">
                <a:solidFill>
                  <a:srgbClr val="0070C0"/>
                </a:solidFill>
              </a:rPr>
              <a:t> Students can  solve word problems related to capacity.</a:t>
            </a:r>
          </a:p>
          <a:p>
            <a:r>
              <a:rPr lang="en-IN">
                <a:solidFill>
                  <a:srgbClr val="0070C0"/>
                </a:solidFill>
              </a:rPr>
              <a:t>Sudents can solve real life problems related to capacity.</a:t>
            </a:r>
            <a:endParaRPr lang="en-US"/>
          </a:p>
        </p:txBody>
      </p:sp>
      <p:pic>
        <p:nvPicPr>
          <p:cNvPr id="5" name="Picture 2" descr="C:\Users\sataswini Behera\Desktop\DAVCAE LOGO.jpg">
            <a:extLst>
              <a:ext uri="{FF2B5EF4-FFF2-40B4-BE49-F238E27FC236}">
                <a16:creationId xmlns:a16="http://schemas.microsoft.com/office/drawing/2014/main" id="{2F0D681B-F4FC-DF42-A896-A6D58598384D}"/>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161775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88E4-9B63-6549-91E8-DF02A90D8B64}"/>
              </a:ext>
            </a:extLst>
          </p:cNvPr>
          <p:cNvSpPr>
            <a:spLocks noGrp="1"/>
          </p:cNvSpPr>
          <p:nvPr>
            <p:ph type="title"/>
          </p:nvPr>
        </p:nvSpPr>
        <p:spPr>
          <a:xfrm>
            <a:off x="2659418" y="0"/>
            <a:ext cx="9002486" cy="1325563"/>
          </a:xfrm>
        </p:spPr>
        <p:txBody>
          <a:bodyPr/>
          <a:lstStyle/>
          <a:p>
            <a:r>
              <a:rPr lang="en-IN" b="1">
                <a:solidFill>
                  <a:srgbClr val="00B0F0"/>
                </a:solidFill>
                <a:latin typeface="Algerian" pitchFamily="82" charset="0"/>
              </a:rPr>
              <a:t>Mind map</a:t>
            </a:r>
            <a:endParaRPr lang="en-US" b="1">
              <a:solidFill>
                <a:srgbClr val="00B0F0"/>
              </a:solidFill>
              <a:latin typeface="Algerian" pitchFamily="82" charset="0"/>
            </a:endParaRPr>
          </a:p>
        </p:txBody>
      </p:sp>
      <p:pic>
        <p:nvPicPr>
          <p:cNvPr id="4" name="Picture 4">
            <a:extLst>
              <a:ext uri="{FF2B5EF4-FFF2-40B4-BE49-F238E27FC236}">
                <a16:creationId xmlns:a16="http://schemas.microsoft.com/office/drawing/2014/main" id="{4FC3AEA7-7192-054C-8A12-2DCF252B625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30138" y="943702"/>
            <a:ext cx="9131766" cy="5678336"/>
          </a:xfrm>
        </p:spPr>
      </p:pic>
      <p:pic>
        <p:nvPicPr>
          <p:cNvPr id="3" name="Picture 2" descr="C:\Users\sataswini Behera\Desktop\DAVCAE LOGO.jpg">
            <a:extLst>
              <a:ext uri="{FF2B5EF4-FFF2-40B4-BE49-F238E27FC236}">
                <a16:creationId xmlns:a16="http://schemas.microsoft.com/office/drawing/2014/main" id="{F3AF5BB0-70D6-E145-A64D-F434A93518C3}"/>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1734775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25703-2621-CE48-AF76-74E103F0E5EE}"/>
              </a:ext>
            </a:extLst>
          </p:cNvPr>
          <p:cNvSpPr>
            <a:spLocks noGrp="1"/>
          </p:cNvSpPr>
          <p:nvPr>
            <p:ph sz="quarter" idx="13"/>
          </p:nvPr>
        </p:nvSpPr>
        <p:spPr>
          <a:xfrm>
            <a:off x="2280540" y="1006075"/>
            <a:ext cx="6194646" cy="5629433"/>
          </a:xfrm>
        </p:spPr>
        <p:txBody>
          <a:bodyPr>
            <a:normAutofit lnSpcReduction="10000"/>
          </a:bodyPr>
          <a:lstStyle/>
          <a:p>
            <a:pPr marL="0" indent="0">
              <a:buNone/>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Fill in the blanks</a:t>
            </a: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b="1">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standard unit of capacity is -----------</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.5L 200ml=---------- ml.</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3.The ink of a pen is measured in ---------.</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4.The Biggest unit of capacity is ----------.</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5</a:t>
            </a: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.15L+2L 500ml+2L= ----------.</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6.</a:t>
            </a: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Kilolitre--------Litres.</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7</a:t>
            </a: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.5L200ml+------=5L200ml.</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8.</a:t>
            </a: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5003ml=------L-----ml.</a:t>
            </a:r>
          </a:p>
          <a:p>
            <a:pPr marL="0" indent="0">
              <a:buNone/>
            </a:pPr>
            <a:r>
              <a:rPr lang="en-IN" sz="1800" b="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9.------+5L 786ml=15L 800ml.</a:t>
            </a:r>
          </a:p>
          <a:p>
            <a:pPr marL="0" indent="0">
              <a:buNone/>
            </a:pPr>
            <a:r>
              <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10. Water in a water bottle measured in ____.</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Convert the following into litres and Millilitres.</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11) 5000 ml=_______Litres.</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12) 123000 ml=______ Litres.</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13)34068ml=_______ Litres.</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14) 5670 ml=______L and ____ml.</a:t>
            </a:r>
            <a:endParaRPr lang="en-IN" sz="1800" b="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pic>
        <p:nvPicPr>
          <p:cNvPr id="5" name="Picture 2" descr="C:\Users\sataswini Behera\Desktop\DAVCAE LOGO.jpg">
            <a:extLst>
              <a:ext uri="{FF2B5EF4-FFF2-40B4-BE49-F238E27FC236}">
                <a16:creationId xmlns:a16="http://schemas.microsoft.com/office/drawing/2014/main" id="{8793E681-80D6-4443-BFD7-FFB0C0958FE0}"/>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
        <p:nvSpPr>
          <p:cNvPr id="12" name="Title 11">
            <a:extLst>
              <a:ext uri="{FF2B5EF4-FFF2-40B4-BE49-F238E27FC236}">
                <a16:creationId xmlns:a16="http://schemas.microsoft.com/office/drawing/2014/main" id="{C8508ED8-F517-DD46-A58C-132EB8B3538B}"/>
              </a:ext>
            </a:extLst>
          </p:cNvPr>
          <p:cNvSpPr>
            <a:spLocks noGrp="1"/>
          </p:cNvSpPr>
          <p:nvPr>
            <p:ph type="title"/>
          </p:nvPr>
        </p:nvSpPr>
        <p:spPr>
          <a:xfrm>
            <a:off x="2280540" y="389896"/>
            <a:ext cx="9002486" cy="448775"/>
          </a:xfrm>
        </p:spPr>
        <p:txBody>
          <a:bodyPr>
            <a:normAutofit fontScale="90000"/>
          </a:bodyPr>
          <a:lstStyle/>
          <a:p>
            <a:r>
              <a:rPr lang="en-IN" b="1">
                <a:solidFill>
                  <a:srgbClr val="C00000"/>
                </a:solidFill>
              </a:rPr>
              <a:t>Basic worksheet</a:t>
            </a:r>
            <a:endParaRPr lang="en-US"/>
          </a:p>
        </p:txBody>
      </p:sp>
    </p:spTree>
    <p:extLst>
      <p:ext uri="{BB962C8B-B14F-4D97-AF65-F5344CB8AC3E}">
        <p14:creationId xmlns:p14="http://schemas.microsoft.com/office/powerpoint/2010/main" val="2054926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E90A604A-5B86-A649-A667-3AACD4C3B0AF}"/>
                  </a:ext>
                </a:extLst>
              </p:cNvPr>
              <p:cNvSpPr>
                <a:spLocks noGrp="1"/>
              </p:cNvSpPr>
              <p:nvPr>
                <p:ph sz="quarter" idx="13"/>
              </p:nvPr>
            </p:nvSpPr>
            <p:spPr>
              <a:xfrm>
                <a:off x="2317750" y="636967"/>
                <a:ext cx="7974013" cy="5573452"/>
              </a:xfrm>
            </p:spPr>
            <p:txBody>
              <a:bodyPr>
                <a:normAutofit/>
              </a:bodyPr>
              <a:lstStyle/>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15) 91776 ml=______L and ____ml.</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Compare using &lt;,&gt; and =</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16)5678ml______5789ml.</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17)3420ml______3L 400ml.</a:t>
                </a:r>
              </a:p>
              <a:p>
                <a:pPr marL="0" indent="0">
                  <a:buNone/>
                </a:pPr>
                <a:r>
                  <a:rPr lang="en-IN" sz="1800" b="1">
                    <a:solidFill>
                      <a:schemeClr val="accent1">
                        <a:lumMod val="50000"/>
                      </a:schemeClr>
                    </a:solidFill>
                    <a:latin typeface="Times New Roman" panose="02020603050405020304" pitchFamily="18" charset="0"/>
                    <a:cs typeface="Times New Roman" panose="02020603050405020304" pitchFamily="18" charset="0"/>
                  </a:rPr>
                  <a:t>18) 5630ml______4L 1630ml.</a:t>
                </a:r>
              </a:p>
              <a:p>
                <a:pPr marL="0" indent="0">
                  <a:buNone/>
                </a:pP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Choose the correct option.                 					</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19. </a:t>
                </a:r>
                <a14:m>
                  <m:oMath xmlns:m="http://schemas.openxmlformats.org/officeDocument/2006/math">
                    <m:f>
                      <m:fPr>
                        <m:ctrlPr>
                          <a:rPr lang="en-IN" sz="18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1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IN" sz="1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Litre=-------ml. </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250 ml         (B) 200 ml            (C) 350 ml        (D) 500 ml</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 1720L 5ml equals to ------ ml.</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1725ml        (B) 172005ml    (C) 172500ml      (D) 172050ml.</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1. 2</a:t>
                </a:r>
                <a14:m>
                  <m:oMath xmlns:m="http://schemas.openxmlformats.org/officeDocument/2006/math">
                    <m:f>
                      <m:fPr>
                        <m:ctrlPr>
                          <a:rPr lang="en-IN" sz="18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1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IN" sz="1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Litre=-------ml</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(A)2150ml.        (B) 2250ml.          (C) 2350ml.       (D) 2450ml.</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5L 200ml +2L 200ml -7L400ml=---------.</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0 ml                (B) 7L 400ml               (C) 8L 800ml              (D) 14L 800ml.</a:t>
                </a:r>
                <a:endParaRPr lang="en-IN" sz="1800" b="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800" b="1">
                  <a:solidFill>
                    <a:schemeClr val="accent1">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itle 1">
                <a:extLst>
                  <a:ext uri="{FF2B5EF4-FFF2-40B4-BE49-F238E27FC236}">
                    <a16:creationId xmlns:a16="http://schemas.microsoft.com/office/drawing/2014/main" id="{E90A604A-5B86-A649-A667-3AACD4C3B0AF}"/>
                  </a:ext>
                </a:extLst>
              </p:cNvPr>
              <p:cNvSpPr>
                <a:spLocks noGrp="1" noRot="1" noChangeAspect="1" noMove="1" noResize="1" noEditPoints="1" noAdjustHandles="1" noChangeArrowheads="1" noChangeShapeType="1" noTextEdit="1"/>
              </p:cNvSpPr>
              <p:nvPr>
                <p:ph sz="quarter" idx="13"/>
              </p:nvPr>
            </p:nvSpPr>
            <p:spPr>
              <a:xfrm>
                <a:off x="2317750" y="636967"/>
                <a:ext cx="7974013" cy="5573452"/>
              </a:xfrm>
              <a:blipFill>
                <a:blip r:embed="rId2"/>
                <a:stretch>
                  <a:fillRect l="-612" t="-874"/>
                </a:stretch>
              </a:blipFill>
            </p:spPr>
            <p:txBody>
              <a:bodyPr/>
              <a:lstStyle/>
              <a:p>
                <a:r>
                  <a:rPr lang="en-US">
                    <a:noFill/>
                  </a:rPr>
                  <a:t> </a:t>
                </a:r>
              </a:p>
            </p:txBody>
          </p:sp>
        </mc:Fallback>
      </mc:AlternateContent>
      <p:pic>
        <p:nvPicPr>
          <p:cNvPr id="2" name="Picture 2" descr="C:\Users\sataswini Behera\Desktop\DAVCAE LOGO.jpg">
            <a:extLst>
              <a:ext uri="{FF2B5EF4-FFF2-40B4-BE49-F238E27FC236}">
                <a16:creationId xmlns:a16="http://schemas.microsoft.com/office/drawing/2014/main" id="{BACEFEB6-4B0E-D24D-BF9F-1699B52C2E41}"/>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78198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7FC7D-C454-4FD5-8C49-F0E07BD7E38E}"/>
              </a:ext>
            </a:extLst>
          </p:cNvPr>
          <p:cNvSpPr>
            <a:spLocks noGrp="1"/>
          </p:cNvSpPr>
          <p:nvPr>
            <p:ph type="title"/>
          </p:nvPr>
        </p:nvSpPr>
        <p:spPr/>
        <p:txBody>
          <a:bodyPr/>
          <a:lstStyle/>
          <a:p>
            <a:r>
              <a:rPr lang="en-US" b="1" dirty="0">
                <a:solidFill>
                  <a:schemeClr val="accent6"/>
                </a:solidFill>
                <a:latin typeface="Broadway" pitchFamily="82" charset="0"/>
              </a:rPr>
              <a:t>LEARNING OBJECTIVE</a:t>
            </a:r>
          </a:p>
        </p:txBody>
      </p:sp>
      <p:sp>
        <p:nvSpPr>
          <p:cNvPr id="12" name="Content Placeholder 11">
            <a:extLst>
              <a:ext uri="{FF2B5EF4-FFF2-40B4-BE49-F238E27FC236}">
                <a16:creationId xmlns:a16="http://schemas.microsoft.com/office/drawing/2014/main" id="{D73BB745-B814-4CF4-AF3B-DAF75B141F0A}"/>
              </a:ext>
            </a:extLst>
          </p:cNvPr>
          <p:cNvSpPr>
            <a:spLocks noGrp="1"/>
          </p:cNvSpPr>
          <p:nvPr>
            <p:ph idx="1"/>
          </p:nvPr>
        </p:nvSpPr>
        <p:spPr/>
        <p:txBody>
          <a:bodyPr/>
          <a:lstStyle/>
          <a:p>
            <a:r>
              <a:rPr lang="en-US">
                <a:solidFill>
                  <a:srgbClr val="0070C0"/>
                </a:solidFill>
              </a:rPr>
              <a:t> </a:t>
            </a:r>
            <a:r>
              <a:rPr lang="en-IN">
                <a:solidFill>
                  <a:srgbClr val="0070C0"/>
                </a:solidFill>
              </a:rPr>
              <a:t>Students will be able to compare the capacity of different containers based on the containers attributes.</a:t>
            </a:r>
          </a:p>
          <a:p>
            <a:r>
              <a:rPr lang="en-IN">
                <a:solidFill>
                  <a:srgbClr val="0070C0"/>
                </a:solidFill>
              </a:rPr>
              <a:t>Converting ‘litres’ into ‘Millilitres’ and vice versa.</a:t>
            </a:r>
          </a:p>
          <a:p>
            <a:r>
              <a:rPr lang="en-IN">
                <a:solidFill>
                  <a:srgbClr val="0070C0"/>
                </a:solidFill>
              </a:rPr>
              <a:t> Recognising the different units of capacity such as litres, Millilitres and Killolitres.</a:t>
            </a:r>
          </a:p>
          <a:p>
            <a:r>
              <a:rPr lang="en-IN">
                <a:solidFill>
                  <a:srgbClr val="0070C0"/>
                </a:solidFill>
              </a:rPr>
              <a:t> Understanding the  conversion of units for solving word problems.</a:t>
            </a:r>
          </a:p>
          <a:p>
            <a:r>
              <a:rPr lang="en-IN">
                <a:solidFill>
                  <a:srgbClr val="0070C0"/>
                </a:solidFill>
              </a:rPr>
              <a:t>Applying the concept of capacity in real life problems.</a:t>
            </a:r>
            <a:endParaRPr lang="en-US" dirty="0">
              <a:solidFill>
                <a:srgbClr val="0070C0"/>
              </a:solidFill>
            </a:endParaRPr>
          </a:p>
        </p:txBody>
      </p:sp>
      <p:sp>
        <p:nvSpPr>
          <p:cNvPr id="3" name="Rectangle 2">
            <a:extLst>
              <a:ext uri="{FF2B5EF4-FFF2-40B4-BE49-F238E27FC236}">
                <a16:creationId xmlns:a16="http://schemas.microsoft.com/office/drawing/2014/main" id="{1FD24479-1D52-4C80-95EA-94332D30BF86}"/>
              </a:ext>
            </a:extLst>
          </p:cNvPr>
          <p:cNvSpPr/>
          <p:nvPr/>
        </p:nvSpPr>
        <p:spPr>
          <a:xfrm>
            <a:off x="114300" y="91440"/>
            <a:ext cx="11955780" cy="6663690"/>
          </a:xfrm>
          <a:prstGeom prst="rect">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26" name="Picture 2" descr="C:\Users\sataswini Behera\Desktop\DAVCAE LOGO.jpg"/>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4005408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D4E0A-D52E-EA44-9212-DADFF7DBFA02}"/>
              </a:ext>
            </a:extLst>
          </p:cNvPr>
          <p:cNvSpPr>
            <a:spLocks noGrp="1"/>
          </p:cNvSpPr>
          <p:nvPr>
            <p:ph sz="quarter" idx="13"/>
          </p:nvPr>
        </p:nvSpPr>
        <p:spPr>
          <a:xfrm>
            <a:off x="2174378" y="601579"/>
            <a:ext cx="9733345" cy="5927322"/>
          </a:xfrm>
        </p:spPr>
        <p:txBody>
          <a:bodyPr>
            <a:normAutofit/>
          </a:bodyPr>
          <a:lstStyle/>
          <a:p>
            <a:pPr marL="0" indent="0">
              <a:buNone/>
            </a:pP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Answer the following questions.                                           			 </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3.Find the sum of  4L300ml,6L900ml and 104 L99ml.</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Find the difference of 89L361ml and 320L 372ml.</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5.A shopkeeper sold 20L 530ml of oil on first day,39L 400ml on the second day.What is the total quantity sold on two days.</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6.Subtract 25L 250 ml from the sum of 50L895ml and 250L 895ml and 250L 396ml.</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7.There was 500L750ml of water in a tank. The family used 100L 790ml of water for daily activities. How much water is left in the tank?</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 Convert into litres and Millilitres </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A.14099 ml.</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 334326 ml.</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Long answer type question.                                                                                      </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29.</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gas station had 3700 litres of petrol. First day it sold 1200L650 ml and second day it sold 981L 230ml. On third day how much petrol is available in the gas station?</a:t>
            </a:r>
            <a:endParaRPr lang="en-IN" sz="1800" b="1">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en-IN" sz="1800" b="1">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0.Sillu’s bottle holds  2L 250ml of water and milu's bottle holds 1L 500ml of water. Whose bottle holds more water and by how much? </a:t>
            </a:r>
            <a:endParaRPr lang="en-US" sz="1800" b="1"/>
          </a:p>
        </p:txBody>
      </p:sp>
      <p:pic>
        <p:nvPicPr>
          <p:cNvPr id="5" name="Picture 2" descr="C:\Users\sataswini Behera\Desktop\DAVCAE LOGO.jpg">
            <a:extLst>
              <a:ext uri="{FF2B5EF4-FFF2-40B4-BE49-F238E27FC236}">
                <a16:creationId xmlns:a16="http://schemas.microsoft.com/office/drawing/2014/main" id="{65AECD80-469D-E243-8048-36A94061514D}"/>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230513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F2D0-5194-9B43-9E23-1F564F05216F}"/>
              </a:ext>
            </a:extLst>
          </p:cNvPr>
          <p:cNvSpPr>
            <a:spLocks noGrp="1"/>
          </p:cNvSpPr>
          <p:nvPr>
            <p:ph type="title"/>
          </p:nvPr>
        </p:nvSpPr>
        <p:spPr>
          <a:xfrm>
            <a:off x="2351314" y="365126"/>
            <a:ext cx="9002486" cy="696484"/>
          </a:xfrm>
        </p:spPr>
        <p:txBody>
          <a:bodyPr/>
          <a:lstStyle/>
          <a:p>
            <a:r>
              <a:rPr lang="en-IN" b="1">
                <a:solidFill>
                  <a:srgbClr val="C00000"/>
                </a:solidFill>
              </a:rPr>
              <a:t>Standard Worksheet</a:t>
            </a:r>
            <a:endParaRPr lang="en-US" b="1">
              <a:solidFill>
                <a:srgbClr val="C0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C831B3-6C8E-634E-978C-B4289C435AE6}"/>
                  </a:ext>
                </a:extLst>
              </p:cNvPr>
              <p:cNvSpPr>
                <a:spLocks noGrp="1"/>
              </p:cNvSpPr>
              <p:nvPr>
                <p:ph sz="quarter" idx="13"/>
              </p:nvPr>
            </p:nvSpPr>
            <p:spPr>
              <a:xfrm>
                <a:off x="2351314" y="1211320"/>
                <a:ext cx="9386400" cy="5646680"/>
              </a:xfrm>
            </p:spPr>
            <p:txBody>
              <a:bodyPr>
                <a:normAutofit fontScale="92500" lnSpcReduction="10000"/>
              </a:bodyPr>
              <a:lstStyle/>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Fill in the blanks</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.One quarter of 1L is------- ml.</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.--------500ml bottles contains 2L milk.</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medicine syrup is measured in----------.</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Litres of oil is present in 3 Kilolitre of oil jam.</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 L 400ml +400 ml +2L=--------.</a:t>
                </a:r>
              </a:p>
              <a:p>
                <a:pPr marL="0" indent="0">
                  <a:buNone/>
                </a:pPr>
                <a:r>
                  <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6.____ml of ink is present in 1L ink pot.</a:t>
                </a:r>
              </a:p>
              <a:p>
                <a:pPr marL="0" indent="0">
                  <a:buNone/>
                </a:pPr>
                <a:r>
                  <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7.5L 5430ml+3L300ml=_____.</a:t>
                </a:r>
              </a:p>
              <a:p>
                <a:pPr marL="0" indent="0">
                  <a:buNone/>
                </a:pPr>
                <a:r>
                  <a:rPr lang="en-IN" sz="1800">
                    <a:solidFill>
                      <a:srgbClr val="0070C0"/>
                    </a:solidFill>
                    <a:latin typeface="Calibri" panose="020F0502020204030204" pitchFamily="34" charset="0"/>
                    <a:ea typeface="Times New Roman" panose="02020603050405020304" pitchFamily="18" charset="0"/>
                    <a:cs typeface="Times New Roman" panose="02020603050405020304" pitchFamily="18" charset="0"/>
                  </a:rPr>
                  <a:t>8.34L5640ml=_____ml.</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Choose the correct option.                                                                                                           </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1800"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1800"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IN" sz="1800"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of 2000L=------Litres.</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(A)1600ml.          (B) 1600L         (C)1006L        (D) 1600ml.</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10</a:t>
                </a: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250632ml=---------.</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 250L632ml          (B)2506L 32ml.     (C) 25L632ml          (D) None.</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11.</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Oil is measured in---------</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 Kilograms                   (B)  Litres                      ( C) metres              (D) gram.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mc:Choice>
        <mc:Fallback xmlns="">
          <p:sp>
            <p:nvSpPr>
              <p:cNvPr id="3" name="Content Placeholder 2">
                <a:extLst>
                  <a:ext uri="{FF2B5EF4-FFF2-40B4-BE49-F238E27FC236}">
                    <a16:creationId xmlns:a16="http://schemas.microsoft.com/office/drawing/2014/main" id="{2CC831B3-6C8E-634E-978C-B4289C435AE6}"/>
                  </a:ext>
                </a:extLst>
              </p:cNvPr>
              <p:cNvSpPr>
                <a:spLocks noGrp="1" noRot="1" noChangeAspect="1" noMove="1" noResize="1" noEditPoints="1" noAdjustHandles="1" noChangeArrowheads="1" noChangeShapeType="1" noTextEdit="1"/>
              </p:cNvSpPr>
              <p:nvPr>
                <p:ph sz="quarter" idx="13"/>
              </p:nvPr>
            </p:nvSpPr>
            <p:spPr>
              <a:xfrm>
                <a:off x="2351314" y="1211320"/>
                <a:ext cx="9386400" cy="5646680"/>
              </a:xfrm>
              <a:blipFill>
                <a:blip r:embed="rId2"/>
                <a:stretch>
                  <a:fillRect l="-455" t="-1188"/>
                </a:stretch>
              </a:blipFill>
            </p:spPr>
            <p:txBody>
              <a:bodyPr/>
              <a:lstStyle/>
              <a:p>
                <a:r>
                  <a:rPr lang="en-US">
                    <a:noFill/>
                  </a:rPr>
                  <a:t> </a:t>
                </a:r>
              </a:p>
            </p:txBody>
          </p:sp>
        </mc:Fallback>
      </mc:AlternateContent>
      <p:pic>
        <p:nvPicPr>
          <p:cNvPr id="5" name="Picture 2" descr="C:\Users\sataswini Behera\Desktop\DAVCAE LOGO.jpg">
            <a:extLst>
              <a:ext uri="{FF2B5EF4-FFF2-40B4-BE49-F238E27FC236}">
                <a16:creationId xmlns:a16="http://schemas.microsoft.com/office/drawing/2014/main" id="{C411FF2E-806A-5C40-85C7-39428101F6F6}"/>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1362080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A45D87-BB8F-5141-9163-C7C439DF70B8}"/>
              </a:ext>
            </a:extLst>
          </p:cNvPr>
          <p:cNvSpPr>
            <a:spLocks noGrp="1"/>
          </p:cNvSpPr>
          <p:nvPr>
            <p:ph sz="quarter" idx="13"/>
          </p:nvPr>
        </p:nvSpPr>
        <p:spPr>
          <a:xfrm>
            <a:off x="2179638" y="1639043"/>
            <a:ext cx="10012362" cy="4414837"/>
          </a:xfrm>
        </p:spPr>
        <p:txBody>
          <a:bodyPr>
            <a:normAutofit lnSpcReduction="10000"/>
          </a:bodyPr>
          <a:lstStyle/>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Answer the following questions.                                          		</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Subtract 18 L200ml from the sum of  20L 500 ml and 200L.</a:t>
            </a:r>
          </a:p>
          <a:p>
            <a:pPr marL="0" indent="0">
              <a:buNone/>
            </a:pPr>
            <a:r>
              <a:rPr lang="en-IN" sz="1800" b="1">
                <a:solidFill>
                  <a:srgbClr val="0070C0"/>
                </a:solidFill>
                <a:latin typeface="Calibri" panose="020F0502020204030204" pitchFamily="34" charset="0"/>
                <a:ea typeface="Times New Roman" panose="02020603050405020304" pitchFamily="18" charset="0"/>
                <a:cs typeface="Times New Roman" panose="02020603050405020304" pitchFamily="18" charset="0"/>
              </a:rPr>
              <a:t>13. </a:t>
            </a:r>
            <a:r>
              <a:rPr lang="en-IN" sz="180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Subtract the sum of 5L 465ml and 7L 563ml from 32L768ml.</a:t>
            </a:r>
            <a:endParaRPr lang="en-IN" sz="18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Convert these into L and ml and add 536003ml and 25632ml.</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15.</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John bought 42L 750 ml mustard oil,62 L olive oil and 25 L 200ml sunflower oil. How much total capacity of oil did he buy.</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Long answer type question.                                                                                     </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16.</a:t>
            </a:r>
            <a:r>
              <a:rPr lang="en-IN"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 capacity of a drum is 200 litres. It contains 132 litres of water. How much much more water is required to fill it?</a:t>
            </a:r>
            <a:endParaRPr lang="en-IN" sz="18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17.</a:t>
            </a:r>
            <a:r>
              <a:rPr lang="en-IN"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Among 40 Students,20 litres of juice was distributed.How much juice did each student get.</a:t>
            </a:r>
          </a:p>
          <a:p>
            <a:pPr marL="0" indent="0">
              <a:buNone/>
            </a:pPr>
            <a:r>
              <a:rPr lang="en-IN" sz="1600" b="1">
                <a:solidFill>
                  <a:srgbClr val="0070C0"/>
                </a:solidFill>
                <a:latin typeface="Times New Roman" panose="02020603050405020304" pitchFamily="18" charset="0"/>
                <a:cs typeface="Times New Roman" panose="02020603050405020304" pitchFamily="18" charset="0"/>
              </a:rPr>
              <a:t>18</a:t>
            </a:r>
            <a:r>
              <a:rPr lang="en-IN" sz="1600">
                <a:solidFill>
                  <a:srgbClr val="0070C0"/>
                </a:solidFill>
                <a:latin typeface="Times New Roman" panose="02020603050405020304" pitchFamily="18" charset="0"/>
                <a:cs typeface="Times New Roman" panose="02020603050405020304" pitchFamily="18" charset="0"/>
              </a:rPr>
              <a:t>.Raju mixes 2L 750ml of cow’s milk in 1L 5ml of buffalow’s milk. How much milk did Raju have in all?</a:t>
            </a:r>
          </a:p>
          <a:p>
            <a:pPr marL="0" indent="0">
              <a:buNone/>
            </a:pPr>
            <a:r>
              <a:rPr lang="en-IN" sz="1600" b="1">
                <a:solidFill>
                  <a:srgbClr val="0070C0"/>
                </a:solidFill>
                <a:latin typeface="Times New Roman" panose="02020603050405020304" pitchFamily="18" charset="0"/>
                <a:cs typeface="Times New Roman" panose="02020603050405020304" pitchFamily="18" charset="0"/>
              </a:rPr>
              <a:t>19</a:t>
            </a:r>
            <a:r>
              <a:rPr lang="en-IN" sz="1600">
                <a:solidFill>
                  <a:srgbClr val="0070C0"/>
                </a:solidFill>
                <a:latin typeface="Times New Roman" panose="02020603050405020304" pitchFamily="18" charset="0"/>
                <a:cs typeface="Times New Roman" panose="02020603050405020304" pitchFamily="18" charset="0"/>
              </a:rPr>
              <a:t>.Swastik‘s bucket holds 9L 350ml of water and Abhilasha‘s bucket holds 12L 875ml of water. Whose bucket holds more and how much?</a:t>
            </a:r>
          </a:p>
          <a:p>
            <a:pPr marL="0" indent="0">
              <a:buNone/>
            </a:pPr>
            <a:r>
              <a:rPr lang="en-IN" sz="1600" b="1">
                <a:solidFill>
                  <a:srgbClr val="0070C0"/>
                </a:solidFill>
                <a:latin typeface="Times New Roman" panose="02020603050405020304" pitchFamily="18" charset="0"/>
                <a:cs typeface="Times New Roman" panose="02020603050405020304" pitchFamily="18" charset="0"/>
              </a:rPr>
              <a:t>20</a:t>
            </a:r>
            <a:r>
              <a:rPr lang="en-IN" sz="1600">
                <a:solidFill>
                  <a:srgbClr val="0070C0"/>
                </a:solidFill>
                <a:latin typeface="Times New Roman" panose="02020603050405020304" pitchFamily="18" charset="0"/>
                <a:cs typeface="Times New Roman" panose="02020603050405020304" pitchFamily="18" charset="0"/>
              </a:rPr>
              <a:t>.A barrel can hold 29L 66ml of oil.14L 78ml oil was taken out. What is the remaining quantiy of oil in the barrel?</a:t>
            </a:r>
            <a:endParaRPr lang="en-US" sz="1600">
              <a:solidFill>
                <a:srgbClr val="0070C0"/>
              </a:solidFill>
              <a:latin typeface="Times New Roman" panose="02020603050405020304" pitchFamily="18" charset="0"/>
              <a:cs typeface="Times New Roman" panose="02020603050405020304" pitchFamily="18" charset="0"/>
            </a:endParaRPr>
          </a:p>
        </p:txBody>
      </p:sp>
      <p:pic>
        <p:nvPicPr>
          <p:cNvPr id="5" name="Picture 2" descr="C:\Users\sataswini Behera\Desktop\DAVCAE LOGO.jpg">
            <a:extLst>
              <a:ext uri="{FF2B5EF4-FFF2-40B4-BE49-F238E27FC236}">
                <a16:creationId xmlns:a16="http://schemas.microsoft.com/office/drawing/2014/main" id="{F12ADFE0-98C5-FE49-8E10-9DDB4B468450}"/>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1462877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AAB3-9E5E-3F40-BFE0-BCFE9902894D}"/>
              </a:ext>
            </a:extLst>
          </p:cNvPr>
          <p:cNvSpPr>
            <a:spLocks noGrp="1"/>
          </p:cNvSpPr>
          <p:nvPr>
            <p:ph type="title"/>
          </p:nvPr>
        </p:nvSpPr>
        <p:spPr>
          <a:xfrm>
            <a:off x="2413831" y="373108"/>
            <a:ext cx="9002486" cy="501856"/>
          </a:xfrm>
        </p:spPr>
        <p:txBody>
          <a:bodyPr>
            <a:normAutofit fontScale="90000"/>
          </a:bodyPr>
          <a:lstStyle/>
          <a:p>
            <a:r>
              <a:rPr lang="en-IN" b="1">
                <a:solidFill>
                  <a:srgbClr val="C00000"/>
                </a:solidFill>
              </a:rPr>
              <a:t>Advance Worksheet</a:t>
            </a:r>
            <a:endParaRPr lang="en-US" b="1">
              <a:solidFill>
                <a:srgbClr val="C0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C83DE8-A936-3641-8F9F-4105E9FF4D17}"/>
                  </a:ext>
                </a:extLst>
              </p:cNvPr>
              <p:cNvSpPr>
                <a:spLocks noGrp="1"/>
              </p:cNvSpPr>
              <p:nvPr>
                <p:ph sz="quarter" idx="13"/>
              </p:nvPr>
            </p:nvSpPr>
            <p:spPr>
              <a:xfrm>
                <a:off x="2113042" y="1006074"/>
                <a:ext cx="8715380" cy="5478817"/>
              </a:xfrm>
            </p:spPr>
            <p:txBody>
              <a:bodyPr>
                <a:normAutofit fontScale="77500" lnSpcReduction="20000"/>
              </a:bodyPr>
              <a:lstStyle/>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Fill in the blanks</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IN" sz="22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a:t>
                </a:r>
                <a14:m>
                  <m:oMath xmlns:m="http://schemas.openxmlformats.org/officeDocument/2006/math">
                    <m:f>
                      <m:fPr>
                        <m:ctrlP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of 2L+</a:t>
                </a:r>
                <a14:m>
                  <m:oMath xmlns:m="http://schemas.openxmlformats.org/officeDocument/2006/math">
                    <m:f>
                      <m:fPr>
                        <m:ctrlP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of 2L=----------.</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jar contains 1200ml of milk. So in the jar ------L and -------ml of milk is present.</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.200 ml=------of a litre.</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IN" sz="22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of 20L=--------ml.</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Choose the correct option.                                                                                               </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How many 100ml measures of oil will fill the 5 L vessel ?</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(A)50.             (B) 5           (C)10.         (D)500.</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 cost 2L milk is Rs 64. What is the cost 200 ml milk ?</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Rs 7.40                (B)Rs 5.40          (C) Rs 8.45.         (D) Rs 6.40.</a:t>
                </a:r>
                <a:endParaRPr lang="en-IN" sz="22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Answer the following questions.                                                                                           </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7</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.One water bottle can carry 5L122ml. How much water 12 such bottles can carry ?</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8</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Solve this.</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(2x35L130 ml) +85L 240 ml -20L 5ml.</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10 litres milk cost is Rs. 300. What is the price of 15000ml of milk?</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Long answer type question.                                                                                                     </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200" b="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IN" sz="22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 drums holds 255 litre 750ml of water. How many litres 9 similar drums will hold?</a:t>
                </a:r>
                <a:endParaRPr lang="en-IN" sz="220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mc:Choice>
        <mc:Fallback xmlns="">
          <p:sp>
            <p:nvSpPr>
              <p:cNvPr id="3" name="Content Placeholder 2">
                <a:extLst>
                  <a:ext uri="{FF2B5EF4-FFF2-40B4-BE49-F238E27FC236}">
                    <a16:creationId xmlns:a16="http://schemas.microsoft.com/office/drawing/2014/main" id="{77C83DE8-A936-3641-8F9F-4105E9FF4D17}"/>
                  </a:ext>
                </a:extLst>
              </p:cNvPr>
              <p:cNvSpPr>
                <a:spLocks noGrp="1" noRot="1" noChangeAspect="1" noMove="1" noResize="1" noEditPoints="1" noAdjustHandles="1" noChangeArrowheads="1" noChangeShapeType="1" noTextEdit="1"/>
              </p:cNvSpPr>
              <p:nvPr>
                <p:ph sz="quarter" idx="13"/>
              </p:nvPr>
            </p:nvSpPr>
            <p:spPr>
              <a:xfrm>
                <a:off x="2113042" y="1006074"/>
                <a:ext cx="8715380" cy="5478817"/>
              </a:xfrm>
              <a:blipFill>
                <a:blip r:embed="rId2"/>
                <a:stretch>
                  <a:fillRect l="-490" t="-1669"/>
                </a:stretch>
              </a:blipFill>
            </p:spPr>
            <p:txBody>
              <a:bodyPr/>
              <a:lstStyle/>
              <a:p>
                <a:r>
                  <a:rPr lang="en-US">
                    <a:noFill/>
                  </a:rPr>
                  <a:t> </a:t>
                </a:r>
              </a:p>
            </p:txBody>
          </p:sp>
        </mc:Fallback>
      </mc:AlternateContent>
      <p:pic>
        <p:nvPicPr>
          <p:cNvPr id="5" name="Picture 2" descr="C:\Users\sataswini Behera\Desktop\DAVCAE LOGO.jpg">
            <a:extLst>
              <a:ext uri="{FF2B5EF4-FFF2-40B4-BE49-F238E27FC236}">
                <a16:creationId xmlns:a16="http://schemas.microsoft.com/office/drawing/2014/main" id="{2418B5B6-A888-A840-93EF-85BA39919371}"/>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3040895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811-EDF9-9449-AA13-A048ECDCD09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4F0020B-835B-0A40-B680-E6C05AE0F9A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51314" y="365125"/>
            <a:ext cx="9574542" cy="5885988"/>
          </a:xfrm>
        </p:spPr>
      </p:pic>
      <p:pic>
        <p:nvPicPr>
          <p:cNvPr id="3" name="Picture 2" descr="C:\Users\sataswini Behera\Desktop\DAVCAE LOGO.jpg">
            <a:extLst>
              <a:ext uri="{FF2B5EF4-FFF2-40B4-BE49-F238E27FC236}">
                <a16:creationId xmlns:a16="http://schemas.microsoft.com/office/drawing/2014/main" id="{CE2A9DBC-7FC3-EC48-A119-5E11D73DF671}"/>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70045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F34E-9B9E-D043-90BB-06F6AEE0CB1B}"/>
              </a:ext>
            </a:extLst>
          </p:cNvPr>
          <p:cNvSpPr>
            <a:spLocks noGrp="1"/>
          </p:cNvSpPr>
          <p:nvPr>
            <p:ph type="title"/>
          </p:nvPr>
        </p:nvSpPr>
        <p:spPr/>
        <p:txBody>
          <a:bodyPr/>
          <a:lstStyle/>
          <a:p>
            <a:r>
              <a:rPr lang="en-IN" b="1">
                <a:solidFill>
                  <a:srgbClr val="C00000"/>
                </a:solidFill>
                <a:latin typeface="Broadway" pitchFamily="82" charset="0"/>
                <a:cs typeface="Times New Roman" panose="02020603050405020304" pitchFamily="18" charset="0"/>
              </a:rPr>
              <a:t>Introduction-Capacity</a:t>
            </a:r>
            <a:endParaRPr lang="en-US">
              <a:solidFill>
                <a:srgbClr val="C00000"/>
              </a:solidFill>
              <a:latin typeface="Broadway" pitchFamily="82" charset="0"/>
              <a:cs typeface="Times New Roman" panose="02020603050405020304" pitchFamily="18" charset="0"/>
            </a:endParaRPr>
          </a:p>
        </p:txBody>
      </p:sp>
      <p:pic>
        <p:nvPicPr>
          <p:cNvPr id="4" name="Picture 4">
            <a:extLst>
              <a:ext uri="{FF2B5EF4-FFF2-40B4-BE49-F238E27FC236}">
                <a16:creationId xmlns:a16="http://schemas.microsoft.com/office/drawing/2014/main" id="{DF3B1A58-46B2-7549-AA25-BDF184A70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939" y="1825625"/>
            <a:ext cx="7976121" cy="4667250"/>
          </a:xfrm>
        </p:spPr>
      </p:pic>
      <p:pic>
        <p:nvPicPr>
          <p:cNvPr id="3" name="Picture 2" descr="C:\Users\sataswini Behera\Desktop\DAVCAE LOGO.jpg">
            <a:extLst>
              <a:ext uri="{FF2B5EF4-FFF2-40B4-BE49-F238E27FC236}">
                <a16:creationId xmlns:a16="http://schemas.microsoft.com/office/drawing/2014/main" id="{5A677105-76CA-034C-ACAE-0D6997B64FBD}"/>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237594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B6BA-BEC6-0C44-9947-B64442F06F9A}"/>
              </a:ext>
            </a:extLst>
          </p:cNvPr>
          <p:cNvSpPr>
            <a:spLocks noGrp="1"/>
          </p:cNvSpPr>
          <p:nvPr>
            <p:ph type="title"/>
          </p:nvPr>
        </p:nvSpPr>
        <p:spPr/>
        <p:txBody>
          <a:bodyPr/>
          <a:lstStyle/>
          <a:p>
            <a:r>
              <a:rPr lang="en-IN"/>
              <a:t> </a:t>
            </a:r>
            <a:endParaRPr lang="en-US"/>
          </a:p>
        </p:txBody>
      </p:sp>
      <p:pic>
        <p:nvPicPr>
          <p:cNvPr id="5" name="Picture 6">
            <a:extLst>
              <a:ext uri="{FF2B5EF4-FFF2-40B4-BE49-F238E27FC236}">
                <a16:creationId xmlns:a16="http://schemas.microsoft.com/office/drawing/2014/main" id="{BB365722-CECA-864C-9006-ACF0D3F1B11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1044" y="3167136"/>
            <a:ext cx="2229984" cy="2167248"/>
          </a:xfrm>
        </p:spPr>
      </p:pic>
      <p:sp>
        <p:nvSpPr>
          <p:cNvPr id="4" name="Flowchart: Process 3">
            <a:extLst>
              <a:ext uri="{FF2B5EF4-FFF2-40B4-BE49-F238E27FC236}">
                <a16:creationId xmlns:a16="http://schemas.microsoft.com/office/drawing/2014/main" id="{B0513835-0743-9F4F-8B4C-83AD92502526}"/>
              </a:ext>
            </a:extLst>
          </p:cNvPr>
          <p:cNvSpPr/>
          <p:nvPr/>
        </p:nvSpPr>
        <p:spPr>
          <a:xfrm>
            <a:off x="2351314" y="278341"/>
            <a:ext cx="4814553" cy="13255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C00000"/>
                </a:solidFill>
                <a:latin typeface="Broadway" pitchFamily="82" charset="0"/>
                <a:cs typeface="Times New Roman" panose="02020603050405020304" pitchFamily="18" charset="0"/>
              </a:rPr>
              <a:t>Introduction</a:t>
            </a:r>
            <a:endParaRPr lang="en-US" sz="3200"/>
          </a:p>
        </p:txBody>
      </p:sp>
      <p:pic>
        <p:nvPicPr>
          <p:cNvPr id="6" name="Picture 5" descr="C:\Users\sataswini Behera\Desktop\DAVCAE LOGO.jpg">
            <a:extLst>
              <a:ext uri="{FF2B5EF4-FFF2-40B4-BE49-F238E27FC236}">
                <a16:creationId xmlns:a16="http://schemas.microsoft.com/office/drawing/2014/main" id="{CBF893A5-00EF-894A-B233-8E18F47FD26F}"/>
              </a:ext>
            </a:extLst>
          </p:cNvPr>
          <p:cNvPicPr>
            <a:picLocks noChangeAspect="1" noChangeArrowheads="1"/>
          </p:cNvPicPr>
          <p:nvPr/>
        </p:nvPicPr>
        <p:blipFill>
          <a:blip r:embed="rId3"/>
          <a:srcRect/>
          <a:stretch>
            <a:fillRect/>
          </a:stretch>
        </p:blipFill>
        <p:spPr bwMode="auto">
          <a:xfrm>
            <a:off x="442913" y="373108"/>
            <a:ext cx="1294447" cy="1265935"/>
          </a:xfrm>
          <a:prstGeom prst="rect">
            <a:avLst/>
          </a:prstGeom>
          <a:noFill/>
        </p:spPr>
      </p:pic>
      <p:pic>
        <p:nvPicPr>
          <p:cNvPr id="8" name="Picture 8">
            <a:extLst>
              <a:ext uri="{FF2B5EF4-FFF2-40B4-BE49-F238E27FC236}">
                <a16:creationId xmlns:a16="http://schemas.microsoft.com/office/drawing/2014/main" id="{860412C6-2A56-B34B-AF9B-0921984C4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620" y="2355577"/>
            <a:ext cx="2953590" cy="3191518"/>
          </a:xfrm>
          <a:prstGeom prst="rect">
            <a:avLst/>
          </a:prstGeom>
        </p:spPr>
      </p:pic>
      <p:pic>
        <p:nvPicPr>
          <p:cNvPr id="10" name="Picture 10">
            <a:extLst>
              <a:ext uri="{FF2B5EF4-FFF2-40B4-BE49-F238E27FC236}">
                <a16:creationId xmlns:a16="http://schemas.microsoft.com/office/drawing/2014/main" id="{EF775102-C8FC-2545-8097-F4AE35F59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802" y="2953168"/>
            <a:ext cx="2690150" cy="2593927"/>
          </a:xfrm>
          <a:prstGeom prst="rect">
            <a:avLst/>
          </a:prstGeom>
        </p:spPr>
      </p:pic>
      <p:sp>
        <p:nvSpPr>
          <p:cNvPr id="14" name="TextBox 13">
            <a:extLst>
              <a:ext uri="{FF2B5EF4-FFF2-40B4-BE49-F238E27FC236}">
                <a16:creationId xmlns:a16="http://schemas.microsoft.com/office/drawing/2014/main" id="{CD01B9A3-C89E-1543-9E5A-DEADF346166F}"/>
              </a:ext>
            </a:extLst>
          </p:cNvPr>
          <p:cNvSpPr txBox="1"/>
          <p:nvPr/>
        </p:nvSpPr>
        <p:spPr>
          <a:xfrm>
            <a:off x="2840367" y="1659326"/>
            <a:ext cx="6020095" cy="523220"/>
          </a:xfrm>
          <a:prstGeom prst="rect">
            <a:avLst/>
          </a:prstGeom>
          <a:noFill/>
        </p:spPr>
        <p:txBody>
          <a:bodyPr wrap="square" rtlCol="0">
            <a:spAutoFit/>
          </a:bodyPr>
          <a:lstStyle/>
          <a:p>
            <a:pPr algn="ctr"/>
            <a:r>
              <a:rPr lang="en-IN" sz="2800" b="1">
                <a:solidFill>
                  <a:schemeClr val="accent6">
                    <a:lumMod val="75000"/>
                  </a:schemeClr>
                </a:solidFill>
              </a:rPr>
              <a:t>Students ,look at these objects</a:t>
            </a:r>
            <a:endParaRPr lang="en-US" sz="2800" b="1">
              <a:solidFill>
                <a:schemeClr val="accent6">
                  <a:lumMod val="75000"/>
                </a:schemeClr>
              </a:solidFill>
            </a:endParaRPr>
          </a:p>
        </p:txBody>
      </p:sp>
      <p:sp>
        <p:nvSpPr>
          <p:cNvPr id="15" name="TextBox 14">
            <a:extLst>
              <a:ext uri="{FF2B5EF4-FFF2-40B4-BE49-F238E27FC236}">
                <a16:creationId xmlns:a16="http://schemas.microsoft.com/office/drawing/2014/main" id="{0D16FDC3-1F68-B84C-80B3-52C51C806886}"/>
              </a:ext>
            </a:extLst>
          </p:cNvPr>
          <p:cNvSpPr txBox="1"/>
          <p:nvPr/>
        </p:nvSpPr>
        <p:spPr>
          <a:xfrm>
            <a:off x="2351314" y="5720125"/>
            <a:ext cx="7521658" cy="400110"/>
          </a:xfrm>
          <a:prstGeom prst="rect">
            <a:avLst/>
          </a:prstGeom>
          <a:noFill/>
        </p:spPr>
        <p:txBody>
          <a:bodyPr wrap="square" rtlCol="0">
            <a:spAutoFit/>
          </a:bodyPr>
          <a:lstStyle/>
          <a:p>
            <a:pPr algn="l"/>
            <a:r>
              <a:rPr lang="en-IN" sz="2000" b="1">
                <a:solidFill>
                  <a:srgbClr val="7030A0"/>
                </a:solidFill>
                <a:latin typeface="Aharoni" panose="02010803020104030203" pitchFamily="2" charset="-79"/>
                <a:cs typeface="Aharoni" panose="02010803020104030203" pitchFamily="2" charset="-79"/>
              </a:rPr>
              <a:t>All these objects has an ability to contain some substance.</a:t>
            </a:r>
            <a:endParaRPr lang="en-US" sz="2000" b="1">
              <a:solidFill>
                <a:srgbClr val="7030A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9197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A6C6-70AE-6047-A3D7-D4B46E20ACF3}"/>
              </a:ext>
            </a:extLst>
          </p:cNvPr>
          <p:cNvSpPr>
            <a:spLocks noGrp="1"/>
          </p:cNvSpPr>
          <p:nvPr>
            <p:ph type="title"/>
          </p:nvPr>
        </p:nvSpPr>
        <p:spPr/>
        <p:txBody>
          <a:bodyPr/>
          <a:lstStyle/>
          <a:p>
            <a:r>
              <a:rPr lang="en-IN">
                <a:solidFill>
                  <a:srgbClr val="C00000"/>
                </a:solidFill>
              </a:rPr>
              <a:t>Now you can answer</a:t>
            </a:r>
            <a:endParaRPr lang="en-US">
              <a:solidFill>
                <a:srgbClr val="C00000"/>
              </a:solidFill>
            </a:endParaRPr>
          </a:p>
        </p:txBody>
      </p:sp>
      <p:sp>
        <p:nvSpPr>
          <p:cNvPr id="3" name="Content Placeholder 2">
            <a:extLst>
              <a:ext uri="{FF2B5EF4-FFF2-40B4-BE49-F238E27FC236}">
                <a16:creationId xmlns:a16="http://schemas.microsoft.com/office/drawing/2014/main" id="{2C2AE1A8-5C1D-3B46-B7BA-9754BD952ECA}"/>
              </a:ext>
            </a:extLst>
          </p:cNvPr>
          <p:cNvSpPr>
            <a:spLocks noGrp="1"/>
          </p:cNvSpPr>
          <p:nvPr>
            <p:ph sz="quarter" idx="13"/>
          </p:nvPr>
        </p:nvSpPr>
        <p:spPr/>
        <p:txBody>
          <a:bodyPr/>
          <a:lstStyle/>
          <a:p>
            <a:pPr marL="0" indent="0">
              <a:buNone/>
            </a:pPr>
            <a:r>
              <a:rPr lang="en-IN">
                <a:solidFill>
                  <a:schemeClr val="accent6">
                    <a:lumMod val="75000"/>
                  </a:schemeClr>
                </a:solidFill>
                <a:latin typeface="Abadi" panose="02000000000000000000" pitchFamily="2" charset="0"/>
                <a:ea typeface="Abadi" panose="02000000000000000000" pitchFamily="2" charset="0"/>
              </a:rPr>
              <a:t>1. Which of the following objects can hold more ?</a:t>
            </a:r>
            <a:endParaRPr lang="en-US">
              <a:solidFill>
                <a:schemeClr val="accent6">
                  <a:lumMod val="75000"/>
                </a:schemeClr>
              </a:solidFill>
              <a:latin typeface="Abadi" panose="02000000000000000000" pitchFamily="2" charset="0"/>
              <a:ea typeface="Abadi" panose="02000000000000000000" pitchFamily="2" charset="0"/>
            </a:endParaRPr>
          </a:p>
        </p:txBody>
      </p:sp>
      <p:pic>
        <p:nvPicPr>
          <p:cNvPr id="4" name="Picture 4">
            <a:extLst>
              <a:ext uri="{FF2B5EF4-FFF2-40B4-BE49-F238E27FC236}">
                <a16:creationId xmlns:a16="http://schemas.microsoft.com/office/drawing/2014/main" id="{352D5C85-CCE2-824D-BBAE-D25873386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652" y="3644860"/>
            <a:ext cx="1724619" cy="2281713"/>
          </a:xfrm>
          <a:prstGeom prst="rect">
            <a:avLst/>
          </a:prstGeom>
        </p:spPr>
      </p:pic>
      <p:pic>
        <p:nvPicPr>
          <p:cNvPr id="6" name="Picture 6">
            <a:extLst>
              <a:ext uri="{FF2B5EF4-FFF2-40B4-BE49-F238E27FC236}">
                <a16:creationId xmlns:a16="http://schemas.microsoft.com/office/drawing/2014/main" id="{04934916-A285-874E-9B23-5122FB8F0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224" y="2610349"/>
            <a:ext cx="3175394" cy="3718990"/>
          </a:xfrm>
          <a:prstGeom prst="rect">
            <a:avLst/>
          </a:prstGeom>
        </p:spPr>
      </p:pic>
      <p:sp>
        <p:nvSpPr>
          <p:cNvPr id="10" name="TextBox 9">
            <a:extLst>
              <a:ext uri="{FF2B5EF4-FFF2-40B4-BE49-F238E27FC236}">
                <a16:creationId xmlns:a16="http://schemas.microsoft.com/office/drawing/2014/main" id="{1F988170-4EDF-9748-BCFE-E293ADD84A83}"/>
              </a:ext>
            </a:extLst>
          </p:cNvPr>
          <p:cNvSpPr txBox="1"/>
          <p:nvPr/>
        </p:nvSpPr>
        <p:spPr>
          <a:xfrm>
            <a:off x="7625661" y="6005976"/>
            <a:ext cx="3525692" cy="369332"/>
          </a:xfrm>
          <a:prstGeom prst="rect">
            <a:avLst/>
          </a:prstGeom>
          <a:noFill/>
        </p:spPr>
        <p:txBody>
          <a:bodyPr wrap="square" rtlCol="0">
            <a:spAutoFit/>
          </a:bodyPr>
          <a:lstStyle/>
          <a:p>
            <a:pPr algn="ctr"/>
            <a:r>
              <a:rPr lang="en-IN" b="1">
                <a:solidFill>
                  <a:schemeClr val="accent2">
                    <a:lumMod val="50000"/>
                  </a:schemeClr>
                </a:solidFill>
              </a:rPr>
              <a:t>Coconut </a:t>
            </a:r>
            <a:endParaRPr lang="en-US" b="1">
              <a:solidFill>
                <a:schemeClr val="accent2">
                  <a:lumMod val="50000"/>
                </a:schemeClr>
              </a:solidFill>
            </a:endParaRPr>
          </a:p>
        </p:txBody>
      </p:sp>
      <p:sp>
        <p:nvSpPr>
          <p:cNvPr id="11" name="TextBox 10">
            <a:extLst>
              <a:ext uri="{FF2B5EF4-FFF2-40B4-BE49-F238E27FC236}">
                <a16:creationId xmlns:a16="http://schemas.microsoft.com/office/drawing/2014/main" id="{72296A70-7B8A-6847-AB66-D70629777B3A}"/>
              </a:ext>
            </a:extLst>
          </p:cNvPr>
          <p:cNvSpPr txBox="1"/>
          <p:nvPr/>
        </p:nvSpPr>
        <p:spPr>
          <a:xfrm>
            <a:off x="1890018" y="5960007"/>
            <a:ext cx="3046467" cy="369332"/>
          </a:xfrm>
          <a:prstGeom prst="rect">
            <a:avLst/>
          </a:prstGeom>
          <a:noFill/>
        </p:spPr>
        <p:txBody>
          <a:bodyPr wrap="square" rtlCol="0">
            <a:spAutoFit/>
          </a:bodyPr>
          <a:lstStyle/>
          <a:p>
            <a:pPr algn="ctr"/>
            <a:r>
              <a:rPr lang="en-IN" b="1">
                <a:solidFill>
                  <a:srgbClr val="00B050"/>
                </a:solidFill>
              </a:rPr>
              <a:t>Glass</a:t>
            </a:r>
            <a:endParaRPr lang="en-US" b="1">
              <a:solidFill>
                <a:srgbClr val="00B050"/>
              </a:solidFill>
            </a:endParaRPr>
          </a:p>
        </p:txBody>
      </p:sp>
      <p:sp>
        <p:nvSpPr>
          <p:cNvPr id="12" name="TextBox 11">
            <a:extLst>
              <a:ext uri="{FF2B5EF4-FFF2-40B4-BE49-F238E27FC236}">
                <a16:creationId xmlns:a16="http://schemas.microsoft.com/office/drawing/2014/main" id="{BBE521C0-1C7A-224E-990D-6E9409AF6F12}"/>
              </a:ext>
            </a:extLst>
          </p:cNvPr>
          <p:cNvSpPr txBox="1"/>
          <p:nvPr/>
        </p:nvSpPr>
        <p:spPr>
          <a:xfrm>
            <a:off x="4794464" y="3916124"/>
            <a:ext cx="2236025" cy="369332"/>
          </a:xfrm>
          <a:prstGeom prst="rect">
            <a:avLst/>
          </a:prstGeom>
          <a:noFill/>
        </p:spPr>
        <p:txBody>
          <a:bodyPr wrap="square" rtlCol="0">
            <a:spAutoFit/>
          </a:bodyPr>
          <a:lstStyle/>
          <a:p>
            <a:pPr algn="ctr"/>
            <a:r>
              <a:rPr lang="en-IN">
                <a:solidFill>
                  <a:srgbClr val="C00000"/>
                </a:solidFill>
              </a:rPr>
              <a:t>OR</a:t>
            </a:r>
            <a:endParaRPr lang="en-US">
              <a:solidFill>
                <a:srgbClr val="C00000"/>
              </a:solidFill>
            </a:endParaRPr>
          </a:p>
        </p:txBody>
      </p:sp>
      <p:pic>
        <p:nvPicPr>
          <p:cNvPr id="5" name="Picture 2" descr="C:\Users\sataswini Behera\Desktop\DAVCAE LOGO.jpg">
            <a:extLst>
              <a:ext uri="{FF2B5EF4-FFF2-40B4-BE49-F238E27FC236}">
                <a16:creationId xmlns:a16="http://schemas.microsoft.com/office/drawing/2014/main" id="{5A8057E3-ACB8-2D45-85BB-845B4A2AC2FB}"/>
              </a:ext>
            </a:extLst>
          </p:cNvPr>
          <p:cNvPicPr>
            <a:picLocks noChangeAspect="1" noChangeArrowheads="1"/>
          </p:cNvPicPr>
          <p:nvPr/>
        </p:nvPicPr>
        <p:blipFill>
          <a:blip r:embed="rId4"/>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376880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2D13-90ED-D948-934D-2C12DCEE08CC}"/>
              </a:ext>
            </a:extLst>
          </p:cNvPr>
          <p:cNvSpPr>
            <a:spLocks noGrp="1"/>
          </p:cNvSpPr>
          <p:nvPr>
            <p:ph type="title"/>
          </p:nvPr>
        </p:nvSpPr>
        <p:spPr/>
        <p:txBody>
          <a:bodyPr/>
          <a:lstStyle/>
          <a:p>
            <a:r>
              <a:rPr lang="en-IN">
                <a:solidFill>
                  <a:srgbClr val="C00000"/>
                </a:solidFill>
              </a:rPr>
              <a:t>Now you can answer</a:t>
            </a:r>
            <a:endParaRPr lang="en-US"/>
          </a:p>
        </p:txBody>
      </p:sp>
      <p:sp>
        <p:nvSpPr>
          <p:cNvPr id="3" name="Content Placeholder 2">
            <a:extLst>
              <a:ext uri="{FF2B5EF4-FFF2-40B4-BE49-F238E27FC236}">
                <a16:creationId xmlns:a16="http://schemas.microsoft.com/office/drawing/2014/main" id="{CFEFA00E-6A3D-E34C-B7C1-75005C1E3E6C}"/>
              </a:ext>
            </a:extLst>
          </p:cNvPr>
          <p:cNvSpPr>
            <a:spLocks noGrp="1"/>
          </p:cNvSpPr>
          <p:nvPr>
            <p:ph sz="quarter" idx="13"/>
          </p:nvPr>
        </p:nvSpPr>
        <p:spPr/>
        <p:txBody>
          <a:bodyPr/>
          <a:lstStyle/>
          <a:p>
            <a:pPr marL="0" indent="0">
              <a:buNone/>
            </a:pPr>
            <a:r>
              <a:rPr lang="en-IN">
                <a:solidFill>
                  <a:schemeClr val="accent6">
                    <a:lumMod val="75000"/>
                  </a:schemeClr>
                </a:solidFill>
                <a:latin typeface="Abadi" panose="02000000000000000000" pitchFamily="2" charset="0"/>
                <a:ea typeface="Abadi" panose="02000000000000000000" pitchFamily="2" charset="0"/>
              </a:rPr>
              <a:t>2.Which of the following objects can hold more ?</a:t>
            </a:r>
            <a:endParaRPr lang="en-US"/>
          </a:p>
        </p:txBody>
      </p:sp>
      <p:pic>
        <p:nvPicPr>
          <p:cNvPr id="4" name="Picture 4">
            <a:extLst>
              <a:ext uri="{FF2B5EF4-FFF2-40B4-BE49-F238E27FC236}">
                <a16:creationId xmlns:a16="http://schemas.microsoft.com/office/drawing/2014/main" id="{2F7E383B-1071-0F4B-8023-C1CC11916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438" y="2777880"/>
            <a:ext cx="4258344" cy="2689412"/>
          </a:xfrm>
          <a:prstGeom prst="rect">
            <a:avLst/>
          </a:prstGeom>
        </p:spPr>
      </p:pic>
      <p:pic>
        <p:nvPicPr>
          <p:cNvPr id="6" name="Picture 6">
            <a:extLst>
              <a:ext uri="{FF2B5EF4-FFF2-40B4-BE49-F238E27FC236}">
                <a16:creationId xmlns:a16="http://schemas.microsoft.com/office/drawing/2014/main" id="{E5BB1448-9E64-A041-BC16-9AB98399E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309" y="3047829"/>
            <a:ext cx="2388204" cy="2419463"/>
          </a:xfrm>
          <a:prstGeom prst="rect">
            <a:avLst/>
          </a:prstGeom>
        </p:spPr>
      </p:pic>
      <p:sp>
        <p:nvSpPr>
          <p:cNvPr id="10" name="TextBox 9">
            <a:extLst>
              <a:ext uri="{FF2B5EF4-FFF2-40B4-BE49-F238E27FC236}">
                <a16:creationId xmlns:a16="http://schemas.microsoft.com/office/drawing/2014/main" id="{5B8B5E2F-D183-2F45-81B9-54EE970FA1E8}"/>
              </a:ext>
            </a:extLst>
          </p:cNvPr>
          <p:cNvSpPr txBox="1"/>
          <p:nvPr/>
        </p:nvSpPr>
        <p:spPr>
          <a:xfrm>
            <a:off x="1858909" y="5585366"/>
            <a:ext cx="3506498" cy="369332"/>
          </a:xfrm>
          <a:prstGeom prst="rect">
            <a:avLst/>
          </a:prstGeom>
          <a:noFill/>
        </p:spPr>
        <p:txBody>
          <a:bodyPr wrap="square" rtlCol="0">
            <a:spAutoFit/>
          </a:bodyPr>
          <a:lstStyle/>
          <a:p>
            <a:pPr algn="l"/>
            <a:r>
              <a:rPr lang="en-IN" b="1">
                <a:solidFill>
                  <a:srgbClr val="0070C0"/>
                </a:solidFill>
              </a:rPr>
              <a:t>Bathtub</a:t>
            </a:r>
            <a:endParaRPr lang="en-US" b="1">
              <a:solidFill>
                <a:srgbClr val="0070C0"/>
              </a:solidFill>
            </a:endParaRPr>
          </a:p>
        </p:txBody>
      </p:sp>
      <p:sp>
        <p:nvSpPr>
          <p:cNvPr id="11" name="TextBox 10">
            <a:extLst>
              <a:ext uri="{FF2B5EF4-FFF2-40B4-BE49-F238E27FC236}">
                <a16:creationId xmlns:a16="http://schemas.microsoft.com/office/drawing/2014/main" id="{5E806489-5C7A-2B43-A42A-FBA0E6C0876D}"/>
              </a:ext>
            </a:extLst>
          </p:cNvPr>
          <p:cNvSpPr txBox="1"/>
          <p:nvPr/>
        </p:nvSpPr>
        <p:spPr>
          <a:xfrm>
            <a:off x="8315944" y="5353663"/>
            <a:ext cx="3134934" cy="461665"/>
          </a:xfrm>
          <a:prstGeom prst="rect">
            <a:avLst/>
          </a:prstGeom>
          <a:noFill/>
        </p:spPr>
        <p:txBody>
          <a:bodyPr wrap="square" rtlCol="0">
            <a:spAutoFit/>
          </a:bodyPr>
          <a:lstStyle/>
          <a:p>
            <a:pPr algn="ctr"/>
            <a:r>
              <a:rPr lang="en-IN" sz="2400" b="1">
                <a:solidFill>
                  <a:schemeClr val="accent6">
                    <a:lumMod val="50000"/>
                  </a:schemeClr>
                </a:solidFill>
              </a:rPr>
              <a:t>Bucket</a:t>
            </a:r>
            <a:endParaRPr lang="en-US" sz="2400" b="1">
              <a:solidFill>
                <a:schemeClr val="accent6">
                  <a:lumMod val="50000"/>
                </a:schemeClr>
              </a:solidFill>
            </a:endParaRPr>
          </a:p>
        </p:txBody>
      </p:sp>
      <p:sp>
        <p:nvSpPr>
          <p:cNvPr id="12" name="TextBox 11">
            <a:extLst>
              <a:ext uri="{FF2B5EF4-FFF2-40B4-BE49-F238E27FC236}">
                <a16:creationId xmlns:a16="http://schemas.microsoft.com/office/drawing/2014/main" id="{91E6A0BA-AF61-3149-B458-BE6448D63B3F}"/>
              </a:ext>
            </a:extLst>
          </p:cNvPr>
          <p:cNvSpPr txBox="1"/>
          <p:nvPr/>
        </p:nvSpPr>
        <p:spPr>
          <a:xfrm>
            <a:off x="5902592" y="3802129"/>
            <a:ext cx="2388204" cy="369332"/>
          </a:xfrm>
          <a:prstGeom prst="rect">
            <a:avLst/>
          </a:prstGeom>
          <a:noFill/>
        </p:spPr>
        <p:txBody>
          <a:bodyPr wrap="square" rtlCol="0">
            <a:spAutoFit/>
          </a:bodyPr>
          <a:lstStyle/>
          <a:p>
            <a:pPr algn="ctr"/>
            <a:r>
              <a:rPr lang="en-IN" b="1">
                <a:solidFill>
                  <a:schemeClr val="accent2">
                    <a:lumMod val="75000"/>
                  </a:schemeClr>
                </a:solidFill>
              </a:rPr>
              <a:t>OR</a:t>
            </a:r>
            <a:endParaRPr lang="en-US" b="1">
              <a:solidFill>
                <a:schemeClr val="accent2">
                  <a:lumMod val="75000"/>
                </a:schemeClr>
              </a:solidFill>
            </a:endParaRPr>
          </a:p>
        </p:txBody>
      </p:sp>
      <p:pic>
        <p:nvPicPr>
          <p:cNvPr id="5" name="Picture 2" descr="C:\Users\sataswini Behera\Desktop\DAVCAE LOGO.jpg">
            <a:extLst>
              <a:ext uri="{FF2B5EF4-FFF2-40B4-BE49-F238E27FC236}">
                <a16:creationId xmlns:a16="http://schemas.microsoft.com/office/drawing/2014/main" id="{0E5AA6EA-5613-3B4C-B7DC-8A6ACB8D1B03}"/>
              </a:ext>
            </a:extLst>
          </p:cNvPr>
          <p:cNvPicPr>
            <a:picLocks noChangeAspect="1" noChangeArrowheads="1"/>
          </p:cNvPicPr>
          <p:nvPr/>
        </p:nvPicPr>
        <p:blipFill>
          <a:blip r:embed="rId4"/>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330506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49267-71CD-2942-842E-97D20D3AA23A}"/>
              </a:ext>
            </a:extLst>
          </p:cNvPr>
          <p:cNvSpPr>
            <a:spLocks noGrp="1"/>
          </p:cNvSpPr>
          <p:nvPr>
            <p:ph sz="quarter" idx="13"/>
          </p:nvPr>
        </p:nvSpPr>
        <p:spPr/>
        <p:txBody>
          <a:bodyPr/>
          <a:lstStyle/>
          <a:p>
            <a:r>
              <a:rPr lang="en-IN" b="1">
                <a:solidFill>
                  <a:srgbClr val="00B0F0"/>
                </a:solidFill>
              </a:rPr>
              <a:t>In No-1, the coconut can hold more than the glass. So the Coconut has more Capacity than the glass.</a:t>
            </a:r>
          </a:p>
          <a:p>
            <a:endParaRPr lang="en-IN" b="1">
              <a:solidFill>
                <a:srgbClr val="00B0F0"/>
              </a:solidFill>
            </a:endParaRPr>
          </a:p>
          <a:p>
            <a:r>
              <a:rPr lang="en-IN" b="1">
                <a:solidFill>
                  <a:srgbClr val="7030A0"/>
                </a:solidFill>
              </a:rPr>
              <a:t>In No-2, the bathtub can contain more water than the bucket.</a:t>
            </a:r>
          </a:p>
          <a:p>
            <a:pPr marL="0" indent="0">
              <a:buNone/>
            </a:pPr>
            <a:r>
              <a:rPr lang="en-IN" b="1">
                <a:solidFill>
                  <a:srgbClr val="7030A0"/>
                </a:solidFill>
              </a:rPr>
              <a:t>So the bathtub has more capacity than the bucket.</a:t>
            </a:r>
          </a:p>
          <a:p>
            <a:pPr marL="0" indent="0">
              <a:buNone/>
            </a:pPr>
            <a:endParaRPr lang="en-IN" b="1">
              <a:solidFill>
                <a:srgbClr val="7030A0"/>
              </a:solidFill>
            </a:endParaRPr>
          </a:p>
        </p:txBody>
      </p:sp>
      <p:sp>
        <p:nvSpPr>
          <p:cNvPr id="4" name="Rectangle 3">
            <a:extLst>
              <a:ext uri="{FF2B5EF4-FFF2-40B4-BE49-F238E27FC236}">
                <a16:creationId xmlns:a16="http://schemas.microsoft.com/office/drawing/2014/main" id="{18B162F4-A5A8-B047-A5F4-36D225509179}"/>
              </a:ext>
            </a:extLst>
          </p:cNvPr>
          <p:cNvSpPr/>
          <p:nvPr/>
        </p:nvSpPr>
        <p:spPr>
          <a:xfrm>
            <a:off x="1341438" y="5154470"/>
            <a:ext cx="9186194" cy="100286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accent5">
                    <a:lumMod val="50000"/>
                  </a:schemeClr>
                </a:solidFill>
              </a:rPr>
              <a:t>What is capacity?</a:t>
            </a:r>
          </a:p>
          <a:p>
            <a:pPr algn="ctr"/>
            <a:r>
              <a:rPr lang="en-IN" sz="2400" b="1">
                <a:solidFill>
                  <a:schemeClr val="accent5">
                    <a:lumMod val="50000"/>
                  </a:schemeClr>
                </a:solidFill>
              </a:rPr>
              <a:t>The amount that a container can hold</a:t>
            </a:r>
          </a:p>
          <a:p>
            <a:pPr algn="ctr"/>
            <a:endParaRPr lang="en-US"/>
          </a:p>
        </p:txBody>
      </p:sp>
      <p:pic>
        <p:nvPicPr>
          <p:cNvPr id="2" name="Picture 2" descr="C:\Users\sataswini Behera\Desktop\DAVCAE LOGO.jpg">
            <a:extLst>
              <a:ext uri="{FF2B5EF4-FFF2-40B4-BE49-F238E27FC236}">
                <a16:creationId xmlns:a16="http://schemas.microsoft.com/office/drawing/2014/main" id="{5537D73A-2CB8-F340-A8F2-3A718B165FE7}"/>
              </a:ext>
            </a:extLst>
          </p:cNvPr>
          <p:cNvPicPr>
            <a:picLocks noChangeAspect="1" noChangeArrowheads="1"/>
          </p:cNvPicPr>
          <p:nvPr/>
        </p:nvPicPr>
        <p:blipFill>
          <a:blip r:embed="rId2"/>
          <a:srcRect/>
          <a:stretch>
            <a:fillRect/>
          </a:stretch>
        </p:blipFill>
        <p:spPr bwMode="auto">
          <a:xfrm>
            <a:off x="442913" y="373108"/>
            <a:ext cx="1294447" cy="1265935"/>
          </a:xfrm>
          <a:prstGeom prst="rect">
            <a:avLst/>
          </a:prstGeom>
          <a:noFill/>
        </p:spPr>
      </p:pic>
    </p:spTree>
    <p:extLst>
      <p:ext uri="{BB962C8B-B14F-4D97-AF65-F5344CB8AC3E}">
        <p14:creationId xmlns:p14="http://schemas.microsoft.com/office/powerpoint/2010/main" val="35787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363B-ACAE-EE48-B0F3-ACE794248041}"/>
              </a:ext>
            </a:extLst>
          </p:cNvPr>
          <p:cNvSpPr>
            <a:spLocks noGrp="1"/>
          </p:cNvSpPr>
          <p:nvPr>
            <p:ph type="title"/>
          </p:nvPr>
        </p:nvSpPr>
        <p:spPr/>
        <p:txBody>
          <a:bodyPr/>
          <a:lstStyle/>
          <a:p>
            <a:r>
              <a:rPr lang="en-IN" b="1">
                <a:solidFill>
                  <a:srgbClr val="C00000"/>
                </a:solidFill>
                <a:latin typeface="Broadway" pitchFamily="82" charset="0"/>
              </a:rPr>
              <a:t>Introduction - capacity</a:t>
            </a:r>
            <a:endParaRPr lang="en-US"/>
          </a:p>
        </p:txBody>
      </p:sp>
      <p:sp>
        <p:nvSpPr>
          <p:cNvPr id="3" name="Content Placeholder 2">
            <a:extLst>
              <a:ext uri="{FF2B5EF4-FFF2-40B4-BE49-F238E27FC236}">
                <a16:creationId xmlns:a16="http://schemas.microsoft.com/office/drawing/2014/main" id="{04330448-C934-4C4E-99C1-B0B117568D45}"/>
              </a:ext>
            </a:extLst>
          </p:cNvPr>
          <p:cNvSpPr>
            <a:spLocks noGrp="1"/>
          </p:cNvSpPr>
          <p:nvPr>
            <p:ph sz="quarter" idx="13"/>
          </p:nvPr>
        </p:nvSpPr>
        <p:spPr>
          <a:xfrm>
            <a:off x="1707405" y="1325563"/>
            <a:ext cx="9404111" cy="5167312"/>
          </a:xfrm>
        </p:spPr>
        <p:txBody>
          <a:bodyPr>
            <a:normAutofit lnSpcReduction="10000"/>
          </a:bodyPr>
          <a:lstStyle/>
          <a:p>
            <a:pPr marL="0" indent="0" algn="ctr">
              <a:buNone/>
            </a:pPr>
            <a:endParaRPr lang="en-IN">
              <a:solidFill>
                <a:schemeClr val="accent6"/>
              </a:solidFill>
            </a:endParaRPr>
          </a:p>
          <a:p>
            <a:pPr marL="0" indent="0" algn="ctr">
              <a:buNone/>
            </a:pPr>
            <a:endParaRPr lang="en-IN">
              <a:solidFill>
                <a:schemeClr val="accent6"/>
              </a:solidFill>
            </a:endParaRPr>
          </a:p>
          <a:p>
            <a:pPr marL="0" indent="0" algn="ctr">
              <a:buNone/>
            </a:pPr>
            <a:r>
              <a:rPr lang="en-IN" u="sng">
                <a:solidFill>
                  <a:schemeClr val="accent6"/>
                </a:solidFill>
              </a:rPr>
              <a:t>Millilitres and Litres!</a:t>
            </a:r>
          </a:p>
          <a:p>
            <a:pPr marL="0" indent="0" algn="ctr">
              <a:buNone/>
            </a:pPr>
            <a:r>
              <a:rPr lang="en-IN" u="sng">
                <a:solidFill>
                  <a:schemeClr val="accent2">
                    <a:lumMod val="75000"/>
                  </a:schemeClr>
                </a:solidFill>
              </a:rPr>
              <a:t>1000ml=1 L</a:t>
            </a:r>
          </a:p>
          <a:p>
            <a:pPr marL="0" indent="0" algn="ctr">
              <a:buNone/>
            </a:pPr>
            <a:r>
              <a:rPr lang="en-IN" u="sng">
                <a:solidFill>
                  <a:schemeClr val="accent5">
                    <a:lumMod val="75000"/>
                  </a:schemeClr>
                </a:solidFill>
              </a:rPr>
              <a:t>That is one thousand tea spoon of water </a:t>
            </a:r>
          </a:p>
          <a:p>
            <a:pPr marL="0" indent="0" algn="ctr">
              <a:buNone/>
            </a:pPr>
            <a:r>
              <a:rPr lang="en-IN" u="sng">
                <a:solidFill>
                  <a:schemeClr val="accent5">
                    <a:lumMod val="75000"/>
                  </a:schemeClr>
                </a:solidFill>
              </a:rPr>
              <a:t>Equals to a whole jug which is 1 litre. </a:t>
            </a:r>
          </a:p>
          <a:p>
            <a:pPr marL="0" indent="0" algn="ctr">
              <a:buNone/>
            </a:pPr>
            <a:r>
              <a:rPr lang="en-IN" b="1">
                <a:solidFill>
                  <a:schemeClr val="accent5">
                    <a:lumMod val="75000"/>
                  </a:schemeClr>
                </a:solidFill>
              </a:rPr>
              <a:t>Examples of capacity amounts:</a:t>
            </a:r>
          </a:p>
          <a:p>
            <a:pPr marL="0" indent="0" algn="ctr">
              <a:buNone/>
            </a:pPr>
            <a:r>
              <a:rPr lang="en-IN" sz="2000" b="1">
                <a:solidFill>
                  <a:srgbClr val="7030A0"/>
                </a:solidFill>
              </a:rPr>
              <a:t>Cup of water=250 ml</a:t>
            </a:r>
          </a:p>
          <a:p>
            <a:pPr marL="0" indent="0" algn="ctr">
              <a:buNone/>
            </a:pPr>
            <a:r>
              <a:rPr lang="en-IN" sz="2000" b="1">
                <a:solidFill>
                  <a:srgbClr val="7030A0"/>
                </a:solidFill>
              </a:rPr>
              <a:t>Standard milk bottle=1 litre</a:t>
            </a:r>
          </a:p>
          <a:p>
            <a:pPr marL="0" indent="0" algn="ctr">
              <a:buNone/>
            </a:pPr>
            <a:r>
              <a:rPr lang="en-IN" sz="2000" b="1">
                <a:solidFill>
                  <a:srgbClr val="7030A0"/>
                </a:solidFill>
              </a:rPr>
              <a:t>Shower = 5 litres a minute</a:t>
            </a:r>
          </a:p>
          <a:p>
            <a:pPr marL="0" indent="0" algn="ctr">
              <a:buNone/>
            </a:pPr>
            <a:r>
              <a:rPr lang="en-IN" sz="2000" b="1">
                <a:solidFill>
                  <a:srgbClr val="7030A0"/>
                </a:solidFill>
              </a:rPr>
              <a:t>Flushing the toilet=12 litre of water</a:t>
            </a:r>
          </a:p>
          <a:p>
            <a:pPr marL="0" indent="0" algn="ctr">
              <a:buNone/>
            </a:pPr>
            <a:r>
              <a:rPr lang="en-IN" sz="2000" b="1">
                <a:solidFill>
                  <a:srgbClr val="7030A0"/>
                </a:solidFill>
              </a:rPr>
              <a:t>Bath =140 litres of water</a:t>
            </a:r>
            <a:endParaRPr lang="en-US" sz="2000" b="1">
              <a:solidFill>
                <a:srgbClr val="7030A0"/>
              </a:solidFill>
            </a:endParaRPr>
          </a:p>
        </p:txBody>
      </p:sp>
      <p:sp>
        <p:nvSpPr>
          <p:cNvPr id="4" name="Rectangle 3">
            <a:extLst>
              <a:ext uri="{FF2B5EF4-FFF2-40B4-BE49-F238E27FC236}">
                <a16:creationId xmlns:a16="http://schemas.microsoft.com/office/drawing/2014/main" id="{1E0FE2E8-E0B6-2D43-A174-EDCFB1BEA7B8}"/>
              </a:ext>
            </a:extLst>
          </p:cNvPr>
          <p:cNvSpPr/>
          <p:nvPr/>
        </p:nvSpPr>
        <p:spPr>
          <a:xfrm>
            <a:off x="4169641" y="1690688"/>
            <a:ext cx="4479640" cy="4720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IN">
                <a:solidFill>
                  <a:srgbClr val="002060"/>
                </a:solidFill>
              </a:rPr>
              <a:t>CAPACITY IS MEASURED IN</a:t>
            </a:r>
          </a:p>
        </p:txBody>
      </p:sp>
      <p:pic>
        <p:nvPicPr>
          <p:cNvPr id="5" name="Picture 5">
            <a:extLst>
              <a:ext uri="{FF2B5EF4-FFF2-40B4-BE49-F238E27FC236}">
                <a16:creationId xmlns:a16="http://schemas.microsoft.com/office/drawing/2014/main" id="{518598DF-F6D7-D143-98DC-90A21A015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18" y="4586672"/>
            <a:ext cx="2623591" cy="1906203"/>
          </a:xfrm>
          <a:prstGeom prst="rect">
            <a:avLst/>
          </a:prstGeom>
        </p:spPr>
      </p:pic>
      <p:pic>
        <p:nvPicPr>
          <p:cNvPr id="7" name="Picture 7">
            <a:extLst>
              <a:ext uri="{FF2B5EF4-FFF2-40B4-BE49-F238E27FC236}">
                <a16:creationId xmlns:a16="http://schemas.microsoft.com/office/drawing/2014/main" id="{8791C204-B79B-2F42-95A4-AAA92B152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686" y="1690688"/>
            <a:ext cx="1886583" cy="2709332"/>
          </a:xfrm>
          <a:prstGeom prst="rect">
            <a:avLst/>
          </a:prstGeom>
        </p:spPr>
      </p:pic>
    </p:spTree>
    <p:extLst>
      <p:ext uri="{BB962C8B-B14F-4D97-AF65-F5344CB8AC3E}">
        <p14:creationId xmlns:p14="http://schemas.microsoft.com/office/powerpoint/2010/main" val="263466259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F6D6A3C-F417-453B-84CE-F190BF10D877}" vid="{864CBD35-EBF8-4214-80D4-C8031CF3E9C7}"/>
    </a:ext>
  </a:extLst>
</a:theme>
</file>

<file path=docProps/app.xml><?xml version="1.0" encoding="utf-8"?>
<Properties xmlns="http://schemas.openxmlformats.org/officeDocument/2006/extended-properties" xmlns:vt="http://schemas.openxmlformats.org/officeDocument/2006/docPropsVTypes">
  <Template>Theme1</Template>
  <TotalTime>371</TotalTime>
  <Words>11</Words>
  <Application>Microsoft Office PowerPoint</Application>
  <PresentationFormat>Widescreen</PresentationFormat>
  <Paragraphs>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Theme1</vt:lpstr>
      <vt:lpstr>          </vt:lpstr>
      <vt:lpstr>CHAPTER TEXT BOOK LINK</vt:lpstr>
      <vt:lpstr>LEARNING OBJECTIVE</vt:lpstr>
      <vt:lpstr>Introduction-Capacity</vt:lpstr>
      <vt:lpstr> </vt:lpstr>
      <vt:lpstr>Now you can answer</vt:lpstr>
      <vt:lpstr>Now you can answer</vt:lpstr>
      <vt:lpstr>PowerPoint Presentation</vt:lpstr>
      <vt:lpstr>Introduction - capacity</vt:lpstr>
      <vt:lpstr>Video on Capacity-An introduction</vt:lpstr>
      <vt:lpstr>Questions</vt:lpstr>
      <vt:lpstr>Converting bigger unit into smaller unit.</vt:lpstr>
      <vt:lpstr>  Converting litres and Millilitres into Millilitres</vt:lpstr>
      <vt:lpstr>    </vt:lpstr>
      <vt:lpstr>Converting smaller unit into bigger unit</vt:lpstr>
      <vt:lpstr> Converting Millilitres into Litres and Millilitres.</vt:lpstr>
      <vt:lpstr>Questions</vt:lpstr>
      <vt:lpstr>Addition of capacity By regrouping.</vt:lpstr>
      <vt:lpstr> subtraction of capacity By regrouping</vt:lpstr>
      <vt:lpstr>Questions</vt:lpstr>
      <vt:lpstr>Word problem</vt:lpstr>
      <vt:lpstr>Word problem</vt:lpstr>
      <vt:lpstr>Questions</vt:lpstr>
      <vt:lpstr>Capacity in art and craft-videos</vt:lpstr>
      <vt:lpstr>Summary</vt:lpstr>
      <vt:lpstr>LEARNING OUTCOMES</vt:lpstr>
      <vt:lpstr>Mind map</vt:lpstr>
      <vt:lpstr>Basic worksheet</vt:lpstr>
      <vt:lpstr>PowerPoint Presentation</vt:lpstr>
      <vt:lpstr>PowerPoint Presentation</vt:lpstr>
      <vt:lpstr>Standard Worksheet</vt:lpstr>
      <vt:lpstr>PowerPoint Presentation</vt:lpstr>
      <vt:lpstr>Advance 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2019-20</dc:title>
  <dc:creator>Bikash Kumar</dc:creator>
  <cp:lastModifiedBy>918630964035</cp:lastModifiedBy>
  <cp:revision>75</cp:revision>
  <dcterms:created xsi:type="dcterms:W3CDTF">2019-12-19T10:54:15Z</dcterms:created>
  <dcterms:modified xsi:type="dcterms:W3CDTF">2020-05-06T00:18:43Z</dcterms:modified>
</cp:coreProperties>
</file>