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9"/>
  </p:notesMasterIdLst>
  <p:sldIdLst>
    <p:sldId id="256" r:id="rId2"/>
    <p:sldId id="257" r:id="rId3"/>
    <p:sldId id="258" r:id="rId4"/>
    <p:sldId id="287" r:id="rId5"/>
    <p:sldId id="286" r:id="rId6"/>
    <p:sldId id="262" r:id="rId7"/>
    <p:sldId id="288" r:id="rId8"/>
    <p:sldId id="280" r:id="rId9"/>
    <p:sldId id="284" r:id="rId10"/>
    <p:sldId id="281" r:id="rId11"/>
    <p:sldId id="279" r:id="rId12"/>
    <p:sldId id="285" r:id="rId13"/>
    <p:sldId id="278" r:id="rId14"/>
    <p:sldId id="276" r:id="rId15"/>
    <p:sldId id="277" r:id="rId16"/>
    <p:sldId id="295" r:id="rId17"/>
    <p:sldId id="289" r:id="rId18"/>
    <p:sldId id="291" r:id="rId19"/>
    <p:sldId id="297" r:id="rId20"/>
    <p:sldId id="302" r:id="rId21"/>
    <p:sldId id="301" r:id="rId22"/>
    <p:sldId id="299" r:id="rId23"/>
    <p:sldId id="273" r:id="rId24"/>
    <p:sldId id="271" r:id="rId25"/>
    <p:sldId id="292" r:id="rId26"/>
    <p:sldId id="300" r:id="rId27"/>
    <p:sldId id="309" r:id="rId28"/>
    <p:sldId id="310" r:id="rId29"/>
    <p:sldId id="312" r:id="rId30"/>
    <p:sldId id="311" r:id="rId31"/>
    <p:sldId id="303" r:id="rId32"/>
    <p:sldId id="304" r:id="rId33"/>
    <p:sldId id="305" r:id="rId34"/>
    <p:sldId id="306" r:id="rId35"/>
    <p:sldId id="307" r:id="rId36"/>
    <p:sldId id="308" r:id="rId37"/>
    <p:sldId id="260"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92DE"/>
    <a:srgbClr val="0D0DAB"/>
    <a:srgbClr val="2929C1"/>
    <a:srgbClr val="DBB7FF"/>
    <a:srgbClr val="CC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5" autoAdjust="0"/>
    <p:restoredTop sz="95327" autoAdjust="0"/>
  </p:normalViewPr>
  <p:slideViewPr>
    <p:cSldViewPr snapToGrid="0">
      <p:cViewPr varScale="1">
        <p:scale>
          <a:sx n="93" d="100"/>
          <a:sy n="93" d="100"/>
        </p:scale>
        <p:origin x="-714" y="-96"/>
      </p:cViewPr>
      <p:guideLst>
        <p:guide orient="horz" pos="1620"/>
        <p:guide pos="2880"/>
      </p:guideLst>
    </p:cSldViewPr>
  </p:slideViewPr>
  <p:outlineViewPr>
    <p:cViewPr>
      <p:scale>
        <a:sx n="33" d="100"/>
        <a:sy n="33" d="100"/>
      </p:scale>
      <p:origin x="0" y="6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e65b170fdb5ff4c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e65b170fdb5ff4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AD4EC711-5E3B-4B9D-8079-490BB9687E90}" type="datetimeFigureOut">
              <a:rPr lang="en-US" smtClean="0"/>
              <a:pPr/>
              <a:t>5/6/2020</a:t>
            </a:fld>
            <a:endParaRPr lang="en-IN"/>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IN"/>
          </a:p>
        </p:txBody>
      </p:sp>
      <p:sp>
        <p:nvSpPr>
          <p:cNvPr id="6" name="Slide Number Placeholder 5"/>
          <p:cNvSpPr>
            <a:spLocks noGrp="1"/>
          </p:cNvSpPr>
          <p:nvPr>
            <p:ph type="sldNum" sz="quarter" idx="12"/>
          </p:nvPr>
        </p:nvSpPr>
        <p:spPr/>
        <p:txBody>
          <a:bodyPr/>
          <a:lstStyle/>
          <a:p>
            <a:fld id="{4587EC39-3FCA-42FC-8E89-740681CEF40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CamScanner%2004-29-2020%2005.57.33.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30.jpeg"/><Relationship Id="rId4" Type="http://schemas.openxmlformats.org/officeDocument/2006/relationships/hyperlink" Target="https://youtu.be/QaYJzFOHEh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gif"/><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6.jpeg"/><Relationship Id="rId5" Type="http://schemas.openxmlformats.org/officeDocument/2006/relationships/image" Target="../media/image1.jpeg"/><Relationship Id="rId4" Type="http://schemas.openxmlformats.org/officeDocument/2006/relationships/image" Target="../media/image5.jpeg"/><Relationship Id="rId9"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txBox="1"/>
          <p:nvPr/>
        </p:nvSpPr>
        <p:spPr>
          <a:xfrm>
            <a:off x="282150" y="280553"/>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2400" b="1"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lang="en-IN" sz="2400" b="1" dirty="0" smtClean="0">
              <a:solidFill>
                <a:srgbClr val="98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lang="en-IN" sz="2400" b="1" dirty="0" smtClean="0">
              <a:solidFill>
                <a:srgbClr val="98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IN" sz="2400" b="1" dirty="0" smtClean="0">
                <a:solidFill>
                  <a:srgbClr val="980000"/>
                </a:solidFill>
                <a:latin typeface="Times New Roman"/>
                <a:ea typeface="Times New Roman"/>
                <a:cs typeface="Times New Roman"/>
                <a:sym typeface="Times New Roman"/>
              </a:rPr>
              <a:t>MATHEMATICS-CLASS=IV</a:t>
            </a:r>
            <a:endParaRPr lang="en-IN" sz="2400" b="1" dirty="0">
              <a:solidFill>
                <a:srgbClr val="98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000" b="1"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2000" b="1" u="sng" dirty="0">
                <a:latin typeface="Times New Roman"/>
                <a:ea typeface="Times New Roman"/>
                <a:cs typeface="Times New Roman"/>
                <a:sym typeface="Times New Roman"/>
              </a:rPr>
              <a:t>TOPIC -AREA</a:t>
            </a:r>
            <a:endParaRPr sz="2000" b="1" u="sng"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000" b="1" u="sng" dirty="0">
              <a:latin typeface="Times New Roman"/>
              <a:ea typeface="Times New Roman"/>
              <a:cs typeface="Times New Roman"/>
              <a:sym typeface="Times New Roman"/>
            </a:endParaRPr>
          </a:p>
        </p:txBody>
      </p:sp>
      <p:pic>
        <p:nvPicPr>
          <p:cNvPr id="77" name="Google Shape;77;p1"/>
          <p:cNvPicPr preferRelativeResize="0"/>
          <p:nvPr/>
        </p:nvPicPr>
        <p:blipFill rotWithShape="1">
          <a:blip r:embed="rId3">
            <a:alphaModFix/>
          </a:blip>
          <a:srcRect/>
          <a:stretch/>
        </p:blipFill>
        <p:spPr>
          <a:xfrm>
            <a:off x="0" y="0"/>
            <a:ext cx="1218850" cy="1046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6" name="Title 5"/>
          <p:cNvSpPr>
            <a:spLocks noGrp="1"/>
          </p:cNvSpPr>
          <p:nvPr>
            <p:ph type="title"/>
          </p:nvPr>
        </p:nvSpPr>
        <p:spPr>
          <a:xfrm>
            <a:off x="1390650" y="206900"/>
            <a:ext cx="7460700" cy="572700"/>
          </a:xfrm>
        </p:spPr>
        <p:txBody>
          <a:bodyPr/>
          <a:lstStyle/>
          <a:p>
            <a:r>
              <a:rPr lang="en-IN" sz="2400" b="1" dirty="0">
                <a:solidFill>
                  <a:srgbClr val="0D0DAB"/>
                </a:solidFill>
                <a:latin typeface="Times New Roman" pitchFamily="18" charset="0"/>
                <a:cs typeface="Times New Roman" pitchFamily="18" charset="0"/>
              </a:rPr>
              <a:t>ACTIVITY TO FIND THE AREA OF CARDBOARD</a:t>
            </a:r>
            <a:br>
              <a:rPr lang="en-IN" sz="2400" b="1" dirty="0">
                <a:solidFill>
                  <a:srgbClr val="0D0DAB"/>
                </a:solidFill>
                <a:latin typeface="Times New Roman" pitchFamily="18" charset="0"/>
                <a:cs typeface="Times New Roman" pitchFamily="18" charset="0"/>
              </a:rPr>
            </a:br>
            <a:endParaRPr lang="en-IN" sz="2400" b="1" dirty="0">
              <a:solidFill>
                <a:srgbClr val="0D0DAB"/>
              </a:solidFill>
              <a:latin typeface="Times New Roman" pitchFamily="18" charset="0"/>
              <a:cs typeface="Times New Roman" pitchFamily="18" charset="0"/>
            </a:endParaRPr>
          </a:p>
        </p:txBody>
      </p:sp>
      <p:sp>
        <p:nvSpPr>
          <p:cNvPr id="7" name="Text Placeholder 6"/>
          <p:cNvSpPr>
            <a:spLocks noGrp="1"/>
          </p:cNvSpPr>
          <p:nvPr>
            <p:ph type="body" idx="1"/>
          </p:nvPr>
        </p:nvSpPr>
        <p:spPr>
          <a:xfrm>
            <a:off x="311700" y="952500"/>
            <a:ext cx="3999900" cy="3616375"/>
          </a:xfrm>
        </p:spPr>
        <p:txBody>
          <a:bodyPr/>
          <a:lstStyle/>
          <a:p>
            <a:pPr algn="ctr">
              <a:buNone/>
            </a:pPr>
            <a:r>
              <a:rPr lang="en-IN" sz="2000" b="1" dirty="0">
                <a:solidFill>
                  <a:schemeClr val="tx1"/>
                </a:solidFill>
                <a:latin typeface="Times New Roman" pitchFamily="18" charset="0"/>
                <a:cs typeface="Times New Roman" pitchFamily="18" charset="0"/>
              </a:rPr>
              <a:t>Use of coins</a:t>
            </a:r>
          </a:p>
          <a:p>
            <a:r>
              <a:rPr lang="en-IN" dirty="0">
                <a:solidFill>
                  <a:schemeClr val="tx1"/>
                </a:solidFill>
                <a:latin typeface="Times New Roman" pitchFamily="18" charset="0"/>
                <a:cs typeface="Times New Roman" pitchFamily="18" charset="0"/>
              </a:rPr>
              <a:t>Let us place  ten rupee coins to cover the area of the cardboard.</a:t>
            </a:r>
          </a:p>
          <a:p>
            <a:r>
              <a:rPr lang="en-IN" dirty="0">
                <a:solidFill>
                  <a:schemeClr val="tx1"/>
                </a:solidFill>
                <a:latin typeface="Times New Roman" pitchFamily="18" charset="0"/>
                <a:cs typeface="Times New Roman" pitchFamily="18" charset="0"/>
              </a:rPr>
              <a:t>We can see 8 coins are used but still we could not completely cover it.</a:t>
            </a:r>
          </a:p>
          <a:p>
            <a:r>
              <a:rPr lang="en-IN" dirty="0">
                <a:solidFill>
                  <a:schemeClr val="tx1"/>
                </a:solidFill>
                <a:latin typeface="Times New Roman" pitchFamily="18" charset="0"/>
                <a:cs typeface="Times New Roman" pitchFamily="18" charset="0"/>
              </a:rPr>
              <a:t>We can see the left out areas between the coins.</a:t>
            </a:r>
          </a:p>
          <a:p>
            <a:r>
              <a:rPr lang="en-IN" dirty="0">
                <a:solidFill>
                  <a:schemeClr val="tx1"/>
                </a:solidFill>
                <a:latin typeface="Times New Roman" pitchFamily="18" charset="0"/>
                <a:cs typeface="Times New Roman" pitchFamily="18" charset="0"/>
              </a:rPr>
              <a:t>So, this is not the accurate area. </a:t>
            </a:r>
          </a:p>
        </p:txBody>
      </p:sp>
      <p:sp>
        <p:nvSpPr>
          <p:cNvPr id="8" name="Text Placeholder 7"/>
          <p:cNvSpPr>
            <a:spLocks noGrp="1"/>
          </p:cNvSpPr>
          <p:nvPr>
            <p:ph type="body" idx="2"/>
          </p:nvPr>
        </p:nvSpPr>
        <p:spPr>
          <a:xfrm>
            <a:off x="4552950" y="866775"/>
            <a:ext cx="4279350" cy="3702100"/>
          </a:xfrm>
        </p:spPr>
        <p:txBody>
          <a:bodyPr/>
          <a:lstStyle/>
          <a:p>
            <a:pPr algn="ctr">
              <a:buNone/>
            </a:pPr>
            <a:r>
              <a:rPr lang="en-IN" sz="2000" b="1" dirty="0">
                <a:solidFill>
                  <a:schemeClr val="tx1"/>
                </a:solidFill>
                <a:latin typeface="Times New Roman" pitchFamily="18" charset="0"/>
                <a:cs typeface="Times New Roman" pitchFamily="18" charset="0"/>
              </a:rPr>
              <a:t>Use of square tiles</a:t>
            </a:r>
          </a:p>
          <a:p>
            <a:pPr>
              <a:lnSpc>
                <a:spcPct val="150000"/>
              </a:lnSpc>
            </a:pPr>
            <a:r>
              <a:rPr lang="en-IN" dirty="0">
                <a:solidFill>
                  <a:schemeClr val="tx1"/>
                </a:solidFill>
                <a:latin typeface="Times New Roman" pitchFamily="18" charset="0"/>
                <a:cs typeface="Times New Roman" pitchFamily="18" charset="0"/>
              </a:rPr>
              <a:t>Let us now place the square tiles on the same cardboard.</a:t>
            </a:r>
          </a:p>
          <a:p>
            <a:pPr>
              <a:lnSpc>
                <a:spcPct val="150000"/>
              </a:lnSpc>
            </a:pPr>
            <a:r>
              <a:rPr lang="en-IN" dirty="0">
                <a:solidFill>
                  <a:schemeClr val="tx1"/>
                </a:solidFill>
                <a:latin typeface="Times New Roman" pitchFamily="18" charset="0"/>
                <a:cs typeface="Times New Roman" pitchFamily="18" charset="0"/>
              </a:rPr>
              <a:t>We can see we have used 8 square tiles .</a:t>
            </a:r>
          </a:p>
          <a:p>
            <a:pPr>
              <a:lnSpc>
                <a:spcPct val="150000"/>
              </a:lnSpc>
            </a:pPr>
            <a:r>
              <a:rPr lang="en-IN" dirty="0">
                <a:solidFill>
                  <a:schemeClr val="tx1"/>
                </a:solidFill>
                <a:latin typeface="Times New Roman" pitchFamily="18" charset="0"/>
                <a:cs typeface="Times New Roman" pitchFamily="18" charset="0"/>
              </a:rPr>
              <a:t>We can see no area is left between the tiles.</a:t>
            </a:r>
          </a:p>
          <a:p>
            <a:pPr>
              <a:lnSpc>
                <a:spcPct val="150000"/>
              </a:lnSpc>
            </a:pPr>
            <a:r>
              <a:rPr lang="en-IN" dirty="0">
                <a:solidFill>
                  <a:schemeClr val="tx1"/>
                </a:solidFill>
                <a:latin typeface="Times New Roman" pitchFamily="18" charset="0"/>
                <a:cs typeface="Times New Roman" pitchFamily="18" charset="0"/>
              </a:rPr>
              <a:t>So, we choose  </a:t>
            </a:r>
            <a:r>
              <a:rPr lang="en-IN" sz="1600" b="1" dirty="0">
                <a:solidFill>
                  <a:srgbClr val="FF0000"/>
                </a:solidFill>
                <a:latin typeface="Times New Roman" pitchFamily="18" charset="0"/>
                <a:cs typeface="Times New Roman" pitchFamily="18" charset="0"/>
              </a:rPr>
              <a:t>Square</a:t>
            </a:r>
            <a:r>
              <a:rPr lang="en-IN" dirty="0">
                <a:solidFill>
                  <a:srgbClr val="FF0000"/>
                </a:solidFill>
                <a:latin typeface="Times New Roman" pitchFamily="18" charset="0"/>
                <a:cs typeface="Times New Roman" pitchFamily="18" charset="0"/>
              </a:rPr>
              <a:t> as the best unit for measuring area.</a:t>
            </a:r>
          </a:p>
        </p:txBody>
      </p:sp>
      <p:pic>
        <p:nvPicPr>
          <p:cNvPr id="11" name="Picture 10"/>
          <p:cNvPicPr/>
          <p:nvPr/>
        </p:nvPicPr>
        <p:blipFill>
          <a:blip r:embed="rId4"/>
          <a:srcRect l="31002" t="25206" r="26037" b="43086"/>
          <a:stretch>
            <a:fillRect/>
          </a:stretch>
        </p:blipFill>
        <p:spPr bwMode="auto">
          <a:xfrm>
            <a:off x="381000" y="3200400"/>
            <a:ext cx="3790950" cy="1571625"/>
          </a:xfrm>
          <a:prstGeom prst="rect">
            <a:avLst/>
          </a:prstGeom>
          <a:noFill/>
          <a:ln w="9525">
            <a:noFill/>
            <a:miter lim="800000"/>
            <a:headEnd/>
            <a:tailEnd/>
          </a:ln>
        </p:spPr>
      </p:pic>
      <p:pic>
        <p:nvPicPr>
          <p:cNvPr id="12" name="Picture 11"/>
          <p:cNvPicPr/>
          <p:nvPr/>
        </p:nvPicPr>
        <p:blipFill>
          <a:blip r:embed="rId4"/>
          <a:srcRect l="31002" t="55650" r="24525" b="15033"/>
          <a:stretch>
            <a:fillRect/>
          </a:stretch>
        </p:blipFill>
        <p:spPr bwMode="auto">
          <a:xfrm>
            <a:off x="4667250" y="3243943"/>
            <a:ext cx="3933825" cy="16097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49"/>
            <a:ext cx="8538000" cy="4745607"/>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r="6164" b="6827"/>
          <a:stretch/>
        </p:blipFill>
        <p:spPr>
          <a:xfrm>
            <a:off x="0" y="0"/>
            <a:ext cx="1181819" cy="1017917"/>
          </a:xfrm>
          <a:prstGeom prst="rect">
            <a:avLst/>
          </a:prstGeom>
          <a:noFill/>
          <a:ln>
            <a:noFill/>
          </a:ln>
        </p:spPr>
      </p:pic>
      <p:sp>
        <p:nvSpPr>
          <p:cNvPr id="6" name="Title 5"/>
          <p:cNvSpPr>
            <a:spLocks noGrp="1"/>
          </p:cNvSpPr>
          <p:nvPr>
            <p:ph type="title"/>
          </p:nvPr>
        </p:nvSpPr>
        <p:spPr>
          <a:xfrm>
            <a:off x="1247774" y="155140"/>
            <a:ext cx="7546425" cy="672995"/>
          </a:xfrm>
        </p:spPr>
        <p:txBody>
          <a:bodyPr/>
          <a:lstStyle/>
          <a:p>
            <a:pPr algn="ctr"/>
            <a:r>
              <a:rPr lang="en-IN" sz="2000" b="1" dirty="0">
                <a:solidFill>
                  <a:srgbClr val="0D0DAB"/>
                </a:solidFill>
                <a:latin typeface="Times New Roman" pitchFamily="18" charset="0"/>
                <a:cs typeface="Times New Roman" pitchFamily="18" charset="0"/>
              </a:rPr>
              <a:t>Count the number of squares in each figure to find the area in square units :-</a:t>
            </a:r>
          </a:p>
        </p:txBody>
      </p:sp>
      <p:pic>
        <p:nvPicPr>
          <p:cNvPr id="7" name="Content Placeholder 6" descr="finding-the-area-in-total-units-worksheets.jpg"/>
          <p:cNvPicPr>
            <a:picLocks noGrp="1" noChangeAspect="1"/>
          </p:cNvPicPr>
          <p:nvPr>
            <p:ph idx="1"/>
          </p:nvPr>
        </p:nvPicPr>
        <p:blipFill>
          <a:blip r:embed="rId4">
            <a:lum bright="13000"/>
          </a:blip>
          <a:srcRect l="4139" t="16853" r="6291" b="4719"/>
          <a:stretch>
            <a:fillRect/>
          </a:stretch>
        </p:blipFill>
        <p:spPr>
          <a:xfrm>
            <a:off x="871268" y="1026544"/>
            <a:ext cx="4234851" cy="3876676"/>
          </a:xfrm>
        </p:spPr>
      </p:pic>
      <p:pic>
        <p:nvPicPr>
          <p:cNvPr id="9" name="Picture 2"/>
          <p:cNvPicPr>
            <a:picLocks noChangeAspect="1" noChangeArrowheads="1"/>
          </p:cNvPicPr>
          <p:nvPr/>
        </p:nvPicPr>
        <p:blipFill>
          <a:blip r:embed="rId5"/>
          <a:srcRect l="30198" t="46887" r="48938" b="30664"/>
          <a:stretch>
            <a:fillRect/>
          </a:stretch>
        </p:blipFill>
        <p:spPr bwMode="auto">
          <a:xfrm>
            <a:off x="5564036" y="1078301"/>
            <a:ext cx="2303255" cy="1406107"/>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l="51611" t="41016" r="29722" b="30664"/>
          <a:stretch>
            <a:fillRect/>
          </a:stretch>
        </p:blipFill>
        <p:spPr bwMode="auto">
          <a:xfrm>
            <a:off x="5619585" y="2682815"/>
            <a:ext cx="2049298" cy="173365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748937" y="213158"/>
            <a:ext cx="8105679" cy="1964801"/>
          </a:xfrm>
        </p:spPr>
        <p:txBody>
          <a:bodyPr/>
          <a:lstStyle/>
          <a:p>
            <a:pPr algn="ctr"/>
            <a:r>
              <a:rPr lang="en-IN" b="1" dirty="0">
                <a:solidFill>
                  <a:srgbClr val="0D0DAB"/>
                </a:solidFill>
                <a:latin typeface="Times New Roman" pitchFamily="18" charset="0"/>
                <a:cs typeface="Times New Roman" pitchFamily="18" charset="0"/>
              </a:rPr>
              <a:t>NAME ACTIVITY</a:t>
            </a:r>
            <a:br>
              <a:rPr lang="en-IN" b="1" dirty="0">
                <a:solidFill>
                  <a:srgbClr val="0D0DAB"/>
                </a:solidFill>
                <a:latin typeface="Times New Roman" pitchFamily="18" charset="0"/>
                <a:cs typeface="Times New Roman" pitchFamily="18" charset="0"/>
              </a:rPr>
            </a:br>
            <a:r>
              <a:rPr lang="en-IN" b="1" dirty="0">
                <a:solidFill>
                  <a:srgbClr val="0D0DAB"/>
                </a:solidFill>
                <a:latin typeface="Times New Roman" pitchFamily="18" charset="0"/>
                <a:cs typeface="Times New Roman" pitchFamily="18" charset="0"/>
              </a:rPr>
              <a:t/>
            </a:r>
            <a:br>
              <a:rPr lang="en-IN" b="1" dirty="0">
                <a:solidFill>
                  <a:srgbClr val="0D0DAB"/>
                </a:solidFill>
                <a:latin typeface="Times New Roman" pitchFamily="18" charset="0"/>
                <a:cs typeface="Times New Roman" pitchFamily="18" charset="0"/>
              </a:rPr>
            </a:br>
            <a:r>
              <a:rPr lang="en-IN" sz="1800" dirty="0">
                <a:solidFill>
                  <a:schemeClr val="tx1"/>
                </a:solidFill>
                <a:latin typeface="Times New Roman" pitchFamily="18" charset="0"/>
                <a:cs typeface="Times New Roman" pitchFamily="18" charset="0"/>
              </a:rPr>
              <a:t>Students will be asked to write their names on a square paper and colour it.</a:t>
            </a:r>
            <a:br>
              <a:rPr lang="en-IN" sz="1800" dirty="0">
                <a:solidFill>
                  <a:schemeClr val="tx1"/>
                </a:solidFill>
                <a:latin typeface="Times New Roman" pitchFamily="18" charset="0"/>
                <a:cs typeface="Times New Roman" pitchFamily="18" charset="0"/>
              </a:rPr>
            </a:br>
            <a:r>
              <a:rPr lang="en-IN" sz="1800" dirty="0">
                <a:solidFill>
                  <a:schemeClr val="tx1"/>
                </a:solidFill>
                <a:latin typeface="Times New Roman" pitchFamily="18" charset="0"/>
                <a:cs typeface="Times New Roman" pitchFamily="18" charset="0"/>
              </a:rPr>
              <a:t> Then they will count how many squares they have used to write their names. They shall enjoy doing this and will be able to count the squares to find area of any given shape.</a:t>
            </a:r>
            <a:r>
              <a:rPr lang="en-IN" sz="1800" b="1" dirty="0">
                <a:solidFill>
                  <a:srgbClr val="0D0DAB"/>
                </a:solidFill>
                <a:latin typeface="Times New Roman" pitchFamily="18" charset="0"/>
                <a:cs typeface="Times New Roman" pitchFamily="18" charset="0"/>
              </a:rPr>
              <a:t/>
            </a:r>
            <a:br>
              <a:rPr lang="en-IN" sz="1800" b="1" dirty="0">
                <a:solidFill>
                  <a:srgbClr val="0D0DAB"/>
                </a:solidFill>
                <a:latin typeface="Times New Roman" pitchFamily="18" charset="0"/>
                <a:cs typeface="Times New Roman" pitchFamily="18" charset="0"/>
              </a:rPr>
            </a:br>
            <a:r>
              <a:rPr lang="en-IN" b="1" dirty="0">
                <a:solidFill>
                  <a:srgbClr val="0D0DAB"/>
                </a:solidFill>
                <a:latin typeface="Times New Roman" pitchFamily="18" charset="0"/>
                <a:cs typeface="Times New Roman" pitchFamily="18" charset="0"/>
              </a:rPr>
              <a:t> </a:t>
            </a:r>
            <a:br>
              <a:rPr lang="en-IN" b="1" dirty="0">
                <a:solidFill>
                  <a:srgbClr val="0D0DAB"/>
                </a:solidFill>
                <a:latin typeface="Times New Roman" pitchFamily="18" charset="0"/>
                <a:cs typeface="Times New Roman" pitchFamily="18" charset="0"/>
              </a:rPr>
            </a:br>
            <a:endParaRPr lang="en-IN" dirty="0"/>
          </a:p>
        </p:txBody>
      </p:sp>
      <p:pic>
        <p:nvPicPr>
          <p:cNvPr id="6" name="Content Placeholder 5" descr="IMG-20200428-WA0076.jpg"/>
          <p:cNvPicPr>
            <a:picLocks noGrp="1" noChangeAspect="1"/>
          </p:cNvPicPr>
          <p:nvPr>
            <p:ph idx="1"/>
          </p:nvPr>
        </p:nvPicPr>
        <p:blipFill>
          <a:blip r:embed="rId4"/>
          <a:srcRect l="10313" t="22361" r="3750" b="33055"/>
          <a:stretch>
            <a:fillRect/>
          </a:stretch>
        </p:blipFill>
        <p:spPr>
          <a:xfrm>
            <a:off x="419099" y="2355011"/>
            <a:ext cx="8259075" cy="2372264"/>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p:txBody>
          <a:bodyPr/>
          <a:lstStyle/>
          <a:p>
            <a:pPr algn="ctr"/>
            <a:r>
              <a:rPr lang="en-IN" b="1" dirty="0">
                <a:solidFill>
                  <a:srgbClr val="0D0DAB"/>
                </a:solidFill>
                <a:latin typeface="Times New Roman" pitchFamily="18" charset="0"/>
                <a:cs typeface="Times New Roman" pitchFamily="18" charset="0"/>
              </a:rPr>
              <a:t>UNITS OF AREA</a:t>
            </a:r>
          </a:p>
        </p:txBody>
      </p:sp>
      <p:sp>
        <p:nvSpPr>
          <p:cNvPr id="5" name="Text Placeholder 4"/>
          <p:cNvSpPr>
            <a:spLocks noGrp="1"/>
          </p:cNvSpPr>
          <p:nvPr>
            <p:ph type="body" idx="1"/>
          </p:nvPr>
        </p:nvSpPr>
        <p:spPr>
          <a:xfrm>
            <a:off x="414068" y="1017916"/>
            <a:ext cx="8264106" cy="3752491"/>
          </a:xfrm>
        </p:spPr>
        <p:txBody>
          <a:bodyPr/>
          <a:lstStyle/>
          <a:p>
            <a:pPr>
              <a:buFont typeface="Wingdings" pitchFamily="2" charset="2"/>
              <a:buChar char="v"/>
            </a:pPr>
            <a:r>
              <a:rPr lang="en-IN" dirty="0">
                <a:solidFill>
                  <a:schemeClr val="tx1"/>
                </a:solidFill>
                <a:latin typeface="Times New Roman" pitchFamily="18" charset="0"/>
                <a:cs typeface="Times New Roman" pitchFamily="18" charset="0"/>
              </a:rPr>
              <a:t>To find the area of a figure let us use squares having each side equal to 1 centimetre (1 cm ).</a:t>
            </a:r>
          </a:p>
          <a:p>
            <a:pPr>
              <a:buNone/>
            </a:pPr>
            <a:endParaRPr lang="en-IN" dirty="0">
              <a:solidFill>
                <a:schemeClr val="tx1"/>
              </a:solidFill>
              <a:latin typeface="Times New Roman" pitchFamily="18" charset="0"/>
              <a:cs typeface="Times New Roman" pitchFamily="18" charset="0"/>
            </a:endParaRPr>
          </a:p>
          <a:p>
            <a:pPr>
              <a:buFont typeface="Wingdings" pitchFamily="2" charset="2"/>
              <a:buChar char="v"/>
            </a:pPr>
            <a:r>
              <a:rPr lang="en-IN" dirty="0">
                <a:solidFill>
                  <a:schemeClr val="tx1"/>
                </a:solidFill>
                <a:latin typeface="Times New Roman" pitchFamily="18" charset="0"/>
                <a:cs typeface="Times New Roman" pitchFamily="18" charset="0"/>
              </a:rPr>
              <a:t>The units to measure area are :-</a:t>
            </a:r>
          </a:p>
          <a:p>
            <a:pPr lvl="1"/>
            <a:r>
              <a:rPr lang="en-IN" dirty="0">
                <a:solidFill>
                  <a:schemeClr val="tx1"/>
                </a:solidFill>
                <a:latin typeface="Times New Roman" pitchFamily="18" charset="0"/>
                <a:cs typeface="Times New Roman" pitchFamily="18" charset="0"/>
              </a:rPr>
              <a:t>Square millimetre ( sq.mm)</a:t>
            </a:r>
          </a:p>
          <a:p>
            <a:pPr lvl="1"/>
            <a:r>
              <a:rPr lang="en-IN" dirty="0">
                <a:solidFill>
                  <a:schemeClr val="tx1"/>
                </a:solidFill>
                <a:latin typeface="Times New Roman" pitchFamily="18" charset="0"/>
                <a:cs typeface="Times New Roman" pitchFamily="18" charset="0"/>
              </a:rPr>
              <a:t>Square centimetre ( sq. cm) </a:t>
            </a:r>
          </a:p>
          <a:p>
            <a:pPr lvl="1"/>
            <a:r>
              <a:rPr lang="en-IN" dirty="0">
                <a:solidFill>
                  <a:schemeClr val="tx1"/>
                </a:solidFill>
                <a:latin typeface="Times New Roman" pitchFamily="18" charset="0"/>
                <a:cs typeface="Times New Roman" pitchFamily="18" charset="0"/>
              </a:rPr>
              <a:t>Square metre  (sq. m)</a:t>
            </a:r>
          </a:p>
          <a:p>
            <a:pPr lvl="1"/>
            <a:r>
              <a:rPr lang="en-IN" dirty="0">
                <a:solidFill>
                  <a:schemeClr val="tx1"/>
                </a:solidFill>
                <a:latin typeface="Times New Roman" pitchFamily="18" charset="0"/>
                <a:cs typeface="Times New Roman" pitchFamily="18" charset="0"/>
              </a:rPr>
              <a:t>Square kilometre ( sq. km)</a:t>
            </a:r>
          </a:p>
          <a:p>
            <a:endParaRPr lang="en-IN" dirty="0">
              <a:solidFill>
                <a:schemeClr val="tx1"/>
              </a:solidFill>
              <a:latin typeface="Times New Roman" pitchFamily="18" charset="0"/>
              <a:cs typeface="Times New Roman" pitchFamily="18" charset="0"/>
            </a:endParaRPr>
          </a:p>
          <a:p>
            <a:endParaRPr lang="en-IN" dirty="0">
              <a:solidFill>
                <a:schemeClr val="tx1"/>
              </a:solidFill>
              <a:latin typeface="Times New Roman" pitchFamily="18" charset="0"/>
              <a:cs typeface="Times New Roman" pitchFamily="18" charset="0"/>
            </a:endParaRPr>
          </a:p>
          <a:p>
            <a:pPr>
              <a:buNone/>
            </a:pPr>
            <a:r>
              <a:rPr lang="en-IN" dirty="0">
                <a:solidFill>
                  <a:schemeClr val="tx1"/>
                </a:solidFill>
                <a:latin typeface="Times New Roman" pitchFamily="18" charset="0"/>
                <a:cs typeface="Times New Roman" pitchFamily="18" charset="0"/>
              </a:rPr>
              <a:t>				</a:t>
            </a:r>
          </a:p>
        </p:txBody>
      </p:sp>
      <p:pic>
        <p:nvPicPr>
          <p:cNvPr id="10" name="Picture 2"/>
          <p:cNvPicPr>
            <a:picLocks noChangeAspect="1" noChangeArrowheads="1"/>
          </p:cNvPicPr>
          <p:nvPr/>
        </p:nvPicPr>
        <p:blipFill>
          <a:blip r:embed="rId4"/>
          <a:srcRect l="32914" t="35455" r="35480" b="35012"/>
          <a:stretch>
            <a:fillRect/>
          </a:stretch>
        </p:blipFill>
        <p:spPr bwMode="auto">
          <a:xfrm>
            <a:off x="4071666" y="2907101"/>
            <a:ext cx="4641309" cy="1854680"/>
          </a:xfrm>
          <a:prstGeom prst="rect">
            <a:avLst/>
          </a:prstGeom>
          <a:noFill/>
          <a:ln w="9525">
            <a:noFill/>
            <a:miter lim="800000"/>
            <a:headEnd/>
            <a:tailEnd/>
          </a:ln>
          <a:effectLst/>
        </p:spPr>
      </p:pic>
      <p:pic>
        <p:nvPicPr>
          <p:cNvPr id="1026" name="Picture 2" descr="H:\AREA STD 4 PHASE 2\1545883041_Unit-squares-in-area-in-square-centimeters.png"/>
          <p:cNvPicPr>
            <a:picLocks noChangeAspect="1" noChangeArrowheads="1"/>
          </p:cNvPicPr>
          <p:nvPr/>
        </p:nvPicPr>
        <p:blipFill>
          <a:blip r:embed="rId5">
            <a:lum bright="9000"/>
          </a:blip>
          <a:srcRect t="21725" r="30821" b="4138"/>
          <a:stretch>
            <a:fillRect/>
          </a:stretch>
        </p:blipFill>
        <p:spPr bwMode="auto">
          <a:xfrm>
            <a:off x="4347712" y="1440611"/>
            <a:ext cx="4339087" cy="151824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328953" y="350134"/>
            <a:ext cx="8520600" cy="572700"/>
          </a:xfrm>
        </p:spPr>
        <p:txBody>
          <a:bodyPr/>
          <a:lstStyle/>
          <a:p>
            <a:pPr algn="ctr"/>
            <a:r>
              <a:rPr lang="en-IN" b="1" dirty="0">
                <a:solidFill>
                  <a:srgbClr val="0D0DAB"/>
                </a:solidFill>
                <a:latin typeface="Times New Roman" pitchFamily="18" charset="0"/>
                <a:cs typeface="Times New Roman" pitchFamily="18" charset="0"/>
              </a:rPr>
              <a:t>AREA OF A RECTANGLE</a:t>
            </a:r>
            <a:endParaRPr lang="en-IN" dirty="0"/>
          </a:p>
        </p:txBody>
      </p:sp>
      <p:sp>
        <p:nvSpPr>
          <p:cNvPr id="5" name="Text Placeholder 4"/>
          <p:cNvSpPr>
            <a:spLocks noGrp="1"/>
          </p:cNvSpPr>
          <p:nvPr>
            <p:ph type="body" idx="1"/>
          </p:nvPr>
        </p:nvSpPr>
        <p:spPr>
          <a:xfrm>
            <a:off x="330927" y="1069675"/>
            <a:ext cx="4841964" cy="3641662"/>
          </a:xfrm>
        </p:spPr>
        <p:txBody>
          <a:bodyPr/>
          <a:lstStyle/>
          <a:p>
            <a:pPr>
              <a:buNone/>
            </a:pPr>
            <a:r>
              <a:rPr lang="en-IN" b="1" dirty="0">
                <a:solidFill>
                  <a:schemeClr val="tx1"/>
                </a:solidFill>
                <a:latin typeface="Times New Roman" pitchFamily="18" charset="0"/>
                <a:cs typeface="Times New Roman" pitchFamily="18" charset="0"/>
              </a:rPr>
              <a:t>Here is a rectangle whose length is 7 units and breadth is 4 units.</a:t>
            </a:r>
          </a:p>
          <a:p>
            <a:pPr>
              <a:buNone/>
            </a:pPr>
            <a:r>
              <a:rPr lang="en-IN" b="1" dirty="0">
                <a:solidFill>
                  <a:schemeClr val="tx1"/>
                </a:solidFill>
                <a:latin typeface="Times New Roman" pitchFamily="18" charset="0"/>
                <a:cs typeface="Times New Roman" pitchFamily="18" charset="0"/>
              </a:rPr>
              <a:t>Let us divide the rectangle into squares.</a:t>
            </a:r>
          </a:p>
          <a:p>
            <a:pPr>
              <a:buNone/>
            </a:pPr>
            <a:r>
              <a:rPr lang="en-IN" b="1" dirty="0">
                <a:solidFill>
                  <a:schemeClr val="tx1"/>
                </a:solidFill>
                <a:latin typeface="Times New Roman" pitchFamily="18" charset="0"/>
                <a:cs typeface="Times New Roman" pitchFamily="18" charset="0"/>
              </a:rPr>
              <a:t>There are 7 columns of 4 squares each.</a:t>
            </a:r>
          </a:p>
          <a:p>
            <a:pPr>
              <a:buNone/>
            </a:pPr>
            <a:r>
              <a:rPr lang="en-IN" b="1" dirty="0">
                <a:solidFill>
                  <a:schemeClr val="tx1"/>
                </a:solidFill>
                <a:latin typeface="Times New Roman" pitchFamily="18" charset="0"/>
                <a:cs typeface="Times New Roman" pitchFamily="18" charset="0"/>
              </a:rPr>
              <a:t>Total number of columns = 7 </a:t>
            </a:r>
          </a:p>
          <a:p>
            <a:pPr>
              <a:buNone/>
            </a:pPr>
            <a:r>
              <a:rPr lang="en-IN" b="1" dirty="0">
                <a:solidFill>
                  <a:schemeClr val="tx1"/>
                </a:solidFill>
                <a:latin typeface="Times New Roman" pitchFamily="18" charset="0"/>
                <a:cs typeface="Times New Roman" pitchFamily="18" charset="0"/>
              </a:rPr>
              <a:t>In one column, there are 4 squares.</a:t>
            </a:r>
          </a:p>
          <a:p>
            <a:pPr>
              <a:buNone/>
            </a:pPr>
            <a:r>
              <a:rPr lang="en-IN" b="1" dirty="0">
                <a:solidFill>
                  <a:schemeClr val="tx1"/>
                </a:solidFill>
                <a:latin typeface="Times New Roman" pitchFamily="18" charset="0"/>
                <a:cs typeface="Times New Roman" pitchFamily="18" charset="0"/>
              </a:rPr>
              <a:t>In order to find the area of a rectangle , we can also multiply</a:t>
            </a:r>
          </a:p>
          <a:p>
            <a:pPr>
              <a:buNone/>
            </a:pPr>
            <a:r>
              <a:rPr lang="en-IN" b="1" dirty="0">
                <a:solidFill>
                  <a:schemeClr val="tx1"/>
                </a:solidFill>
                <a:latin typeface="Times New Roman" pitchFamily="18" charset="0"/>
                <a:cs typeface="Times New Roman" pitchFamily="18" charset="0"/>
              </a:rPr>
              <a:t>Number of columns  x  Number of squares in each column</a:t>
            </a:r>
          </a:p>
          <a:p>
            <a:pPr>
              <a:buNone/>
            </a:pPr>
            <a:r>
              <a:rPr lang="en-IN" b="1" dirty="0">
                <a:solidFill>
                  <a:schemeClr val="tx1"/>
                </a:solidFill>
                <a:latin typeface="Times New Roman" pitchFamily="18" charset="0"/>
                <a:cs typeface="Times New Roman" pitchFamily="18" charset="0"/>
              </a:rPr>
              <a:t>	=   7 x 4 squares</a:t>
            </a:r>
          </a:p>
          <a:p>
            <a:pPr>
              <a:buNone/>
            </a:pPr>
            <a:r>
              <a:rPr lang="en-IN" b="1" dirty="0">
                <a:solidFill>
                  <a:schemeClr val="tx1"/>
                </a:solidFill>
                <a:latin typeface="Times New Roman" pitchFamily="18" charset="0"/>
                <a:cs typeface="Times New Roman" pitchFamily="18" charset="0"/>
              </a:rPr>
              <a:t>	=    28  squares</a:t>
            </a:r>
          </a:p>
          <a:p>
            <a:pPr>
              <a:buNone/>
            </a:pPr>
            <a:r>
              <a:rPr lang="en-IN" b="1" dirty="0">
                <a:solidFill>
                  <a:schemeClr val="tx1"/>
                </a:solidFill>
                <a:latin typeface="Times New Roman" pitchFamily="18" charset="0"/>
                <a:cs typeface="Times New Roman" pitchFamily="18" charset="0"/>
              </a:rPr>
              <a:t>	=    28 sq. units</a:t>
            </a:r>
          </a:p>
          <a:p>
            <a:pPr>
              <a:buNone/>
            </a:pPr>
            <a:endParaRPr lang="en-IN" b="1" dirty="0">
              <a:solidFill>
                <a:schemeClr val="tx1"/>
              </a:solidFill>
              <a:latin typeface="Times New Roman" pitchFamily="18" charset="0"/>
              <a:cs typeface="Times New Roman" pitchFamily="18" charset="0"/>
            </a:endParaRPr>
          </a:p>
        </p:txBody>
      </p:sp>
      <p:sp>
        <p:nvSpPr>
          <p:cNvPr id="6" name="Text Placeholder 5"/>
          <p:cNvSpPr>
            <a:spLocks noGrp="1"/>
          </p:cNvSpPr>
          <p:nvPr>
            <p:ph type="body" idx="2"/>
          </p:nvPr>
        </p:nvSpPr>
        <p:spPr>
          <a:xfrm>
            <a:off x="5242560" y="1152475"/>
            <a:ext cx="3589740" cy="3416400"/>
          </a:xfrm>
        </p:spPr>
        <p:txBody>
          <a:bodyPr/>
          <a:lstStyle/>
          <a:p>
            <a:endParaRPr lang="en-IN" dirty="0"/>
          </a:p>
        </p:txBody>
      </p:sp>
      <p:pic>
        <p:nvPicPr>
          <p:cNvPr id="4098" name="Picture 2" descr="C:\Users\HP\Desktop\AREA 4\1547539376_Area-of-rectangle-in-Square-Sq-units-using-unit-squares(0).png"/>
          <p:cNvPicPr>
            <a:picLocks noChangeAspect="1" noChangeArrowheads="1"/>
          </p:cNvPicPr>
          <p:nvPr/>
        </p:nvPicPr>
        <p:blipFill>
          <a:blip r:embed="rId4">
            <a:lum bright="6000"/>
          </a:blip>
          <a:srcRect l="21227" r="20823"/>
          <a:stretch>
            <a:fillRect/>
          </a:stretch>
        </p:blipFill>
        <p:spPr bwMode="auto">
          <a:xfrm>
            <a:off x="5286102" y="2381087"/>
            <a:ext cx="3466011" cy="2180982"/>
          </a:xfrm>
          <a:prstGeom prst="rect">
            <a:avLst/>
          </a:prstGeom>
          <a:noFill/>
        </p:spPr>
      </p:pic>
      <p:sp>
        <p:nvSpPr>
          <p:cNvPr id="8" name="Rectangle 7"/>
          <p:cNvSpPr/>
          <p:nvPr/>
        </p:nvSpPr>
        <p:spPr>
          <a:xfrm>
            <a:off x="5503817" y="1184366"/>
            <a:ext cx="1907177" cy="1132115"/>
          </a:xfrm>
          <a:prstGeom prst="rect">
            <a:avLst/>
          </a:prstGeom>
          <a:solidFill>
            <a:srgbClr val="DBB7FF"/>
          </a:solidFill>
          <a:ln>
            <a:solidFill>
              <a:srgbClr val="BD92D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10" name="TextBox 9"/>
          <p:cNvSpPr txBox="1"/>
          <p:nvPr/>
        </p:nvSpPr>
        <p:spPr>
          <a:xfrm>
            <a:off x="2355011" y="3571336"/>
            <a:ext cx="1406106" cy="307777"/>
          </a:xfrm>
          <a:prstGeom prst="rect">
            <a:avLst/>
          </a:prstGeom>
          <a:noFill/>
        </p:spPr>
        <p:txBody>
          <a:bodyPr wrap="square" rtlCol="0">
            <a:spAutoFit/>
          </a:bodyPr>
          <a:lstStyle/>
          <a:p>
            <a:endParaRPr lang="en-IN" dirty="0"/>
          </a:p>
        </p:txBody>
      </p:sp>
      <p:sp>
        <p:nvSpPr>
          <p:cNvPr id="11" name="TextBox 10"/>
          <p:cNvSpPr txBox="1"/>
          <p:nvPr/>
        </p:nvSpPr>
        <p:spPr>
          <a:xfrm>
            <a:off x="828136" y="4201063"/>
            <a:ext cx="3545456" cy="307777"/>
          </a:xfrm>
          <a:prstGeom prst="rect">
            <a:avLst/>
          </a:prstGeom>
          <a:noFill/>
        </p:spPr>
        <p:txBody>
          <a:bodyPr wrap="square" rtlCol="0">
            <a:spAutoFit/>
          </a:bodyPr>
          <a:lstStyle/>
          <a:p>
            <a:r>
              <a:rPr lang="en-IN" b="1" dirty="0">
                <a:latin typeface="Times New Roman" pitchFamily="18" charset="0"/>
                <a:cs typeface="Times New Roman" pitchFamily="18" charset="0"/>
              </a:rPr>
              <a:t>Area of a Rectangle  =  Length  x  Breadth</a:t>
            </a:r>
          </a:p>
        </p:txBody>
      </p:sp>
      <p:sp>
        <p:nvSpPr>
          <p:cNvPr id="12" name="Rectangle 11"/>
          <p:cNvSpPr/>
          <p:nvPr/>
        </p:nvSpPr>
        <p:spPr>
          <a:xfrm>
            <a:off x="819509" y="4166557"/>
            <a:ext cx="3450566" cy="42269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12" name="Title 11"/>
          <p:cNvSpPr>
            <a:spLocks noGrp="1"/>
          </p:cNvSpPr>
          <p:nvPr>
            <p:ph type="title"/>
          </p:nvPr>
        </p:nvSpPr>
        <p:spPr>
          <a:xfrm>
            <a:off x="1319841" y="263870"/>
            <a:ext cx="7408942" cy="728168"/>
          </a:xfrm>
        </p:spPr>
        <p:txBody>
          <a:bodyPr/>
          <a:lstStyle/>
          <a:p>
            <a:r>
              <a:rPr lang="en-IN" sz="2000" b="1" dirty="0">
                <a:solidFill>
                  <a:srgbClr val="0D0DAB"/>
                </a:solidFill>
                <a:latin typeface="Times New Roman" pitchFamily="18" charset="0"/>
                <a:cs typeface="Times New Roman" pitchFamily="18" charset="0"/>
              </a:rPr>
              <a:t>Example 1</a:t>
            </a:r>
            <a:r>
              <a:rPr lang="en-IN" sz="2000" dirty="0">
                <a:solidFill>
                  <a:srgbClr val="0D0DAB"/>
                </a:solidFill>
                <a:latin typeface="Times New Roman" pitchFamily="18" charset="0"/>
                <a:cs typeface="Times New Roman" pitchFamily="18" charset="0"/>
              </a:rPr>
              <a:t>: Find the area of a rectangle whose length and breadth are 12 cm and 4 cm respectively.</a:t>
            </a:r>
          </a:p>
        </p:txBody>
      </p:sp>
      <p:sp>
        <p:nvSpPr>
          <p:cNvPr id="13" name="Text Placeholder 12"/>
          <p:cNvSpPr>
            <a:spLocks noGrp="1"/>
          </p:cNvSpPr>
          <p:nvPr>
            <p:ph type="body" idx="1"/>
          </p:nvPr>
        </p:nvSpPr>
        <p:spPr>
          <a:xfrm>
            <a:off x="311700" y="1035170"/>
            <a:ext cx="8520600" cy="3533705"/>
          </a:xfrm>
        </p:spPr>
        <p:txBody>
          <a:bodyPr/>
          <a:lstStyle/>
          <a:p>
            <a:pPr>
              <a:buNone/>
            </a:pPr>
            <a:r>
              <a:rPr lang="en-IN" sz="2000" b="1" dirty="0">
                <a:solidFill>
                  <a:srgbClr val="0D0DAB"/>
                </a:solidFill>
                <a:latin typeface="Times New Roman" pitchFamily="18" charset="0"/>
                <a:cs typeface="Times New Roman" pitchFamily="18" charset="0"/>
              </a:rPr>
              <a:t>Solution </a:t>
            </a:r>
            <a:r>
              <a:rPr lang="en-IN" dirty="0"/>
              <a:t>:-</a:t>
            </a:r>
          </a:p>
          <a:p>
            <a:pPr>
              <a:buNone/>
            </a:pPr>
            <a:r>
              <a:rPr lang="en-IN" dirty="0"/>
              <a:t>	</a:t>
            </a:r>
          </a:p>
          <a:p>
            <a:pPr>
              <a:buNone/>
            </a:pPr>
            <a:r>
              <a:rPr lang="en-IN" dirty="0"/>
              <a:t>	</a:t>
            </a:r>
            <a:r>
              <a:rPr lang="en-IN" sz="2400" dirty="0">
                <a:solidFill>
                  <a:schemeClr val="tx1"/>
                </a:solidFill>
                <a:latin typeface="Times New Roman" pitchFamily="18" charset="0"/>
                <a:cs typeface="Times New Roman" pitchFamily="18" charset="0"/>
              </a:rPr>
              <a:t>Length of rectangle = 12 cm </a:t>
            </a:r>
          </a:p>
          <a:p>
            <a:pPr>
              <a:buNone/>
            </a:pPr>
            <a:r>
              <a:rPr lang="en-IN" sz="2400" dirty="0">
                <a:solidFill>
                  <a:schemeClr val="tx1"/>
                </a:solidFill>
                <a:latin typeface="Times New Roman" pitchFamily="18" charset="0"/>
                <a:cs typeface="Times New Roman" pitchFamily="18" charset="0"/>
              </a:rPr>
              <a:t>	Breadth of rectangle = 4 cm</a:t>
            </a:r>
          </a:p>
          <a:p>
            <a:pPr>
              <a:buNone/>
            </a:pPr>
            <a:r>
              <a:rPr lang="en-IN" sz="2400" dirty="0">
                <a:solidFill>
                  <a:schemeClr val="tx1"/>
                </a:solidFill>
                <a:latin typeface="Times New Roman" pitchFamily="18" charset="0"/>
                <a:cs typeface="Times New Roman" pitchFamily="18" charset="0"/>
              </a:rPr>
              <a:t>	Area of rectangle = Length x Breadth </a:t>
            </a:r>
          </a:p>
          <a:p>
            <a:pPr>
              <a:buNone/>
            </a:pPr>
            <a:r>
              <a:rPr lang="en-IN" sz="2400" dirty="0">
                <a:solidFill>
                  <a:schemeClr val="tx1"/>
                </a:solidFill>
                <a:latin typeface="Times New Roman" pitchFamily="18" charset="0"/>
                <a:cs typeface="Times New Roman" pitchFamily="18" charset="0"/>
              </a:rPr>
              <a:t>			           =  12 cm x 4 cm</a:t>
            </a:r>
          </a:p>
          <a:p>
            <a:pPr>
              <a:buNone/>
            </a:pPr>
            <a:r>
              <a:rPr lang="en-IN" sz="2400" dirty="0">
                <a:solidFill>
                  <a:schemeClr val="tx1"/>
                </a:solidFill>
                <a:latin typeface="Times New Roman" pitchFamily="18" charset="0"/>
                <a:cs typeface="Times New Roman" pitchFamily="18" charset="0"/>
              </a:rPr>
              <a:t>			           =  48 square cm</a:t>
            </a:r>
          </a:p>
          <a:p>
            <a:pPr>
              <a:buNone/>
            </a:pPr>
            <a:r>
              <a:rPr lang="en-IN" sz="2400" dirty="0">
                <a:solidFill>
                  <a:schemeClr val="tx1"/>
                </a:solidFill>
                <a:latin typeface="Times New Roman" pitchFamily="18" charset="0"/>
                <a:cs typeface="Times New Roman" pitchFamily="18" charset="0"/>
              </a:rPr>
              <a:t>			           =  48 sq. cm</a:t>
            </a:r>
          </a:p>
          <a:p>
            <a:pPr>
              <a:buNone/>
            </a:pPr>
            <a:endParaRPr lang="en-IN" dirty="0"/>
          </a:p>
        </p:txBody>
      </p:sp>
      <p:pic>
        <p:nvPicPr>
          <p:cNvPr id="14" name="Picture 13"/>
          <p:cNvPicPr/>
          <p:nvPr/>
        </p:nvPicPr>
        <p:blipFill>
          <a:blip r:embed="rId4"/>
          <a:srcRect l="33594" t="23520" r="37749" b="56180"/>
          <a:stretch>
            <a:fillRect/>
          </a:stretch>
        </p:blipFill>
        <p:spPr bwMode="auto">
          <a:xfrm>
            <a:off x="4830792" y="1466490"/>
            <a:ext cx="3812876" cy="119044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12" name="Title 11"/>
          <p:cNvSpPr>
            <a:spLocks noGrp="1"/>
          </p:cNvSpPr>
          <p:nvPr>
            <p:ph type="title"/>
          </p:nvPr>
        </p:nvSpPr>
        <p:spPr>
          <a:xfrm>
            <a:off x="1171575" y="168984"/>
            <a:ext cx="7557208" cy="1012116"/>
          </a:xfrm>
        </p:spPr>
        <p:txBody>
          <a:bodyPr/>
          <a:lstStyle/>
          <a:p>
            <a:pPr algn="ctr"/>
            <a:r>
              <a:rPr lang="en-IN" sz="2400" b="1" u="sng" dirty="0">
                <a:solidFill>
                  <a:srgbClr val="0D0DAB"/>
                </a:solidFill>
                <a:latin typeface="Times New Roman" pitchFamily="18" charset="0"/>
                <a:cs typeface="Times New Roman" pitchFamily="18" charset="0"/>
              </a:rPr>
              <a:t>WORD PROBLEM</a:t>
            </a:r>
            <a:r>
              <a:rPr lang="en-IN" sz="2000" dirty="0">
                <a:solidFill>
                  <a:srgbClr val="0D0DAB"/>
                </a:solidFill>
                <a:latin typeface="Times New Roman" pitchFamily="18" charset="0"/>
                <a:cs typeface="Times New Roman" pitchFamily="18" charset="0"/>
              </a:rPr>
              <a:t/>
            </a:r>
            <a:br>
              <a:rPr lang="en-IN" sz="2000" dirty="0">
                <a:solidFill>
                  <a:srgbClr val="0D0DAB"/>
                </a:solidFill>
                <a:latin typeface="Times New Roman" pitchFamily="18" charset="0"/>
                <a:cs typeface="Times New Roman" pitchFamily="18" charset="0"/>
              </a:rPr>
            </a:br>
            <a:r>
              <a:rPr lang="en-IN" sz="2000" b="1" dirty="0">
                <a:solidFill>
                  <a:srgbClr val="0D0DAB"/>
                </a:solidFill>
                <a:latin typeface="Times New Roman" pitchFamily="18" charset="0"/>
                <a:cs typeface="Times New Roman" pitchFamily="18" charset="0"/>
              </a:rPr>
              <a:t>Example 2</a:t>
            </a:r>
            <a:r>
              <a:rPr lang="en-IN" sz="2000" dirty="0">
                <a:solidFill>
                  <a:srgbClr val="0D0DAB"/>
                </a:solidFill>
                <a:latin typeface="Times New Roman" pitchFamily="18" charset="0"/>
                <a:cs typeface="Times New Roman" pitchFamily="18" charset="0"/>
              </a:rPr>
              <a:t>: A rectangular field whose length is 20 m and breadth is 15 m  is to be irrigated. Find the area to be irrigated.</a:t>
            </a:r>
          </a:p>
        </p:txBody>
      </p:sp>
      <p:sp>
        <p:nvSpPr>
          <p:cNvPr id="13" name="Text Placeholder 12"/>
          <p:cNvSpPr>
            <a:spLocks noGrp="1"/>
          </p:cNvSpPr>
          <p:nvPr>
            <p:ph type="body" idx="1"/>
          </p:nvPr>
        </p:nvSpPr>
        <p:spPr>
          <a:xfrm>
            <a:off x="294447" y="1259456"/>
            <a:ext cx="8520600" cy="3441940"/>
          </a:xfrm>
        </p:spPr>
        <p:txBody>
          <a:bodyPr/>
          <a:lstStyle/>
          <a:p>
            <a:pPr>
              <a:buNone/>
            </a:pPr>
            <a:r>
              <a:rPr lang="en-IN" sz="2000" b="1" dirty="0">
                <a:solidFill>
                  <a:srgbClr val="0D0DAB"/>
                </a:solidFill>
                <a:latin typeface="Times New Roman" pitchFamily="18" charset="0"/>
                <a:cs typeface="Times New Roman" pitchFamily="18" charset="0"/>
              </a:rPr>
              <a:t>Solution </a:t>
            </a:r>
            <a:r>
              <a:rPr lang="en-IN" sz="2000" dirty="0"/>
              <a:t>:-</a:t>
            </a:r>
          </a:p>
          <a:p>
            <a:pPr>
              <a:buNone/>
            </a:pPr>
            <a:r>
              <a:rPr lang="en-IN" sz="2000" dirty="0"/>
              <a:t>	</a:t>
            </a:r>
            <a:r>
              <a:rPr lang="en-IN" sz="2000" dirty="0">
                <a:solidFill>
                  <a:schemeClr val="tx1"/>
                </a:solidFill>
                <a:latin typeface="Times New Roman" pitchFamily="18" charset="0"/>
                <a:cs typeface="Times New Roman" pitchFamily="18" charset="0"/>
              </a:rPr>
              <a:t>Length of rectangular field  = 20 m</a:t>
            </a:r>
          </a:p>
          <a:p>
            <a:pPr>
              <a:buNone/>
            </a:pPr>
            <a:r>
              <a:rPr lang="en-IN" sz="2000" dirty="0">
                <a:solidFill>
                  <a:schemeClr val="tx1"/>
                </a:solidFill>
                <a:latin typeface="Times New Roman" pitchFamily="18" charset="0"/>
                <a:cs typeface="Times New Roman" pitchFamily="18" charset="0"/>
              </a:rPr>
              <a:t>	Breadth of rectangular field = 15 m</a:t>
            </a:r>
          </a:p>
          <a:p>
            <a:pPr>
              <a:buNone/>
            </a:pPr>
            <a:r>
              <a:rPr lang="en-IN" sz="2000" dirty="0">
                <a:solidFill>
                  <a:schemeClr val="tx1"/>
                </a:solidFill>
                <a:latin typeface="Times New Roman" pitchFamily="18" charset="0"/>
                <a:cs typeface="Times New Roman" pitchFamily="18" charset="0"/>
              </a:rPr>
              <a:t>	Area of rectangle = Length x Breadth </a:t>
            </a:r>
          </a:p>
          <a:p>
            <a:pPr>
              <a:buNone/>
            </a:pPr>
            <a:r>
              <a:rPr lang="en-IN" sz="2000" dirty="0">
                <a:solidFill>
                  <a:schemeClr val="tx1"/>
                </a:solidFill>
                <a:latin typeface="Times New Roman" pitchFamily="18" charset="0"/>
                <a:cs typeface="Times New Roman" pitchFamily="18" charset="0"/>
              </a:rPr>
              <a:t>	                             =  20 m x 15 m</a:t>
            </a:r>
          </a:p>
          <a:p>
            <a:pPr>
              <a:buNone/>
            </a:pPr>
            <a:r>
              <a:rPr lang="en-IN" sz="2000" dirty="0">
                <a:solidFill>
                  <a:schemeClr val="tx1"/>
                </a:solidFill>
                <a:latin typeface="Times New Roman" pitchFamily="18" charset="0"/>
                <a:cs typeface="Times New Roman" pitchFamily="18" charset="0"/>
              </a:rPr>
              <a:t>			       =  300 square m</a:t>
            </a:r>
          </a:p>
          <a:p>
            <a:pPr>
              <a:buNone/>
            </a:pPr>
            <a:r>
              <a:rPr lang="en-IN" sz="2000" dirty="0">
                <a:solidFill>
                  <a:schemeClr val="tx1"/>
                </a:solidFill>
                <a:latin typeface="Times New Roman" pitchFamily="18" charset="0"/>
                <a:cs typeface="Times New Roman" pitchFamily="18" charset="0"/>
              </a:rPr>
              <a:t>			       =  300 sq. m</a:t>
            </a:r>
          </a:p>
          <a:p>
            <a:pPr>
              <a:buNone/>
            </a:pPr>
            <a:endParaRPr lang="en-IN" sz="2000" dirty="0">
              <a:solidFill>
                <a:schemeClr val="tx1"/>
              </a:solidFill>
              <a:latin typeface="Times New Roman" pitchFamily="18" charset="0"/>
              <a:cs typeface="Times New Roman" pitchFamily="18" charset="0"/>
            </a:endParaRPr>
          </a:p>
          <a:p>
            <a:pPr>
              <a:buNone/>
            </a:pPr>
            <a:r>
              <a:rPr lang="en-IN" sz="2000" dirty="0">
                <a:solidFill>
                  <a:schemeClr val="tx1"/>
                </a:solidFill>
                <a:latin typeface="Times New Roman" pitchFamily="18" charset="0"/>
                <a:cs typeface="Times New Roman" pitchFamily="18" charset="0"/>
              </a:rPr>
              <a:t>Therefore, the total area of the rectangular field to be irrigated is 300 sq. m.</a:t>
            </a:r>
          </a:p>
          <a:p>
            <a:pPr>
              <a:buNone/>
            </a:pPr>
            <a:endParaRPr lang="en-IN" sz="2000" dirty="0"/>
          </a:p>
        </p:txBody>
      </p:sp>
      <p:pic>
        <p:nvPicPr>
          <p:cNvPr id="14" name="Picture 13"/>
          <p:cNvPicPr/>
          <p:nvPr/>
        </p:nvPicPr>
        <p:blipFill>
          <a:blip r:embed="rId4"/>
          <a:srcRect l="35512" t="26600" r="45277" b="60642"/>
          <a:stretch>
            <a:fillRect/>
          </a:stretch>
        </p:blipFill>
        <p:spPr bwMode="auto">
          <a:xfrm>
            <a:off x="5434641" y="1354348"/>
            <a:ext cx="2452059" cy="1179302"/>
          </a:xfrm>
          <a:prstGeom prst="rect">
            <a:avLst/>
          </a:prstGeom>
          <a:noFill/>
          <a:ln w="9525">
            <a:noFill/>
            <a:miter lim="800000"/>
            <a:headEnd/>
            <a:tailEnd/>
          </a:ln>
        </p:spPr>
      </p:pic>
      <p:sp>
        <p:nvSpPr>
          <p:cNvPr id="7" name="TextBox 6"/>
          <p:cNvSpPr txBox="1"/>
          <p:nvPr/>
        </p:nvSpPr>
        <p:spPr>
          <a:xfrm>
            <a:off x="6288655" y="2682815"/>
            <a:ext cx="1035170" cy="307777"/>
          </a:xfrm>
          <a:prstGeom prst="rect">
            <a:avLst/>
          </a:prstGeom>
          <a:noFill/>
        </p:spPr>
        <p:txBody>
          <a:bodyPr wrap="square" rtlCol="0">
            <a:spAutoFit/>
          </a:bodyPr>
          <a:lstStyle/>
          <a:p>
            <a:r>
              <a:rPr lang="en-IN" dirty="0"/>
              <a:t>L = 20 m</a:t>
            </a:r>
          </a:p>
        </p:txBody>
      </p:sp>
      <p:sp>
        <p:nvSpPr>
          <p:cNvPr id="9" name="TextBox 8"/>
          <p:cNvSpPr txBox="1"/>
          <p:nvPr/>
        </p:nvSpPr>
        <p:spPr>
          <a:xfrm>
            <a:off x="7901796" y="1759787"/>
            <a:ext cx="966159" cy="307777"/>
          </a:xfrm>
          <a:prstGeom prst="rect">
            <a:avLst/>
          </a:prstGeom>
          <a:noFill/>
        </p:spPr>
        <p:txBody>
          <a:bodyPr wrap="square" rtlCol="0">
            <a:spAutoFit/>
          </a:bodyPr>
          <a:lstStyle/>
          <a:p>
            <a:r>
              <a:rPr lang="en-IN" dirty="0"/>
              <a:t>B = 15 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328953" y="237991"/>
            <a:ext cx="8520600" cy="572700"/>
          </a:xfrm>
        </p:spPr>
        <p:txBody>
          <a:bodyPr/>
          <a:lstStyle/>
          <a:p>
            <a:pPr algn="ctr"/>
            <a:r>
              <a:rPr lang="en-IN" b="1" dirty="0">
                <a:solidFill>
                  <a:srgbClr val="0D0DAB"/>
                </a:solidFill>
                <a:latin typeface="Times New Roman" pitchFamily="18" charset="0"/>
                <a:cs typeface="Times New Roman" pitchFamily="18" charset="0"/>
              </a:rPr>
              <a:t>AREA OF A SQUARE</a:t>
            </a:r>
            <a:endParaRPr lang="en-IN" dirty="0"/>
          </a:p>
        </p:txBody>
      </p:sp>
      <p:sp>
        <p:nvSpPr>
          <p:cNvPr id="5" name="Text Placeholder 4"/>
          <p:cNvSpPr>
            <a:spLocks noGrp="1"/>
          </p:cNvSpPr>
          <p:nvPr>
            <p:ph type="body" idx="1"/>
          </p:nvPr>
        </p:nvSpPr>
        <p:spPr>
          <a:xfrm>
            <a:off x="330927" y="1069675"/>
            <a:ext cx="4841964" cy="3641662"/>
          </a:xfrm>
        </p:spPr>
        <p:txBody>
          <a:bodyPr/>
          <a:lstStyle/>
          <a:p>
            <a:pPr>
              <a:lnSpc>
                <a:spcPct val="100000"/>
              </a:lnSpc>
              <a:spcAft>
                <a:spcPts val="500"/>
              </a:spcAft>
              <a:buNone/>
            </a:pPr>
            <a:r>
              <a:rPr lang="en-IN" b="1" dirty="0">
                <a:solidFill>
                  <a:schemeClr val="tx1"/>
                </a:solidFill>
                <a:latin typeface="Times New Roman" pitchFamily="18" charset="0"/>
                <a:cs typeface="Times New Roman" pitchFamily="18" charset="0"/>
              </a:rPr>
              <a:t>Here is a square whose length and breadth are same.</a:t>
            </a:r>
          </a:p>
          <a:p>
            <a:pPr>
              <a:lnSpc>
                <a:spcPct val="100000"/>
              </a:lnSpc>
              <a:spcAft>
                <a:spcPts val="500"/>
              </a:spcAft>
              <a:buNone/>
            </a:pPr>
            <a:r>
              <a:rPr lang="en-IN" b="1" dirty="0">
                <a:solidFill>
                  <a:schemeClr val="tx1"/>
                </a:solidFill>
                <a:latin typeface="Times New Roman" pitchFamily="18" charset="0"/>
                <a:cs typeface="Times New Roman" pitchFamily="18" charset="0"/>
              </a:rPr>
              <a:t>Let us divide the square into squares.</a:t>
            </a:r>
          </a:p>
          <a:p>
            <a:pPr>
              <a:lnSpc>
                <a:spcPct val="100000"/>
              </a:lnSpc>
              <a:spcAft>
                <a:spcPts val="500"/>
              </a:spcAft>
              <a:buNone/>
            </a:pPr>
            <a:r>
              <a:rPr lang="en-IN" b="1" dirty="0">
                <a:solidFill>
                  <a:schemeClr val="tx1"/>
                </a:solidFill>
                <a:latin typeface="Times New Roman" pitchFamily="18" charset="0"/>
                <a:cs typeface="Times New Roman" pitchFamily="18" charset="0"/>
              </a:rPr>
              <a:t>There are 3 columns of 3 squares each.</a:t>
            </a:r>
          </a:p>
          <a:p>
            <a:pPr>
              <a:lnSpc>
                <a:spcPct val="100000"/>
              </a:lnSpc>
              <a:spcAft>
                <a:spcPts val="500"/>
              </a:spcAft>
              <a:buNone/>
            </a:pPr>
            <a:r>
              <a:rPr lang="en-IN" b="1" dirty="0">
                <a:solidFill>
                  <a:schemeClr val="tx1"/>
                </a:solidFill>
                <a:latin typeface="Times New Roman" pitchFamily="18" charset="0"/>
                <a:cs typeface="Times New Roman" pitchFamily="18" charset="0"/>
              </a:rPr>
              <a:t>Total number of columns = 3 </a:t>
            </a:r>
          </a:p>
          <a:p>
            <a:pPr>
              <a:lnSpc>
                <a:spcPct val="100000"/>
              </a:lnSpc>
              <a:spcAft>
                <a:spcPts val="500"/>
              </a:spcAft>
              <a:buNone/>
            </a:pPr>
            <a:r>
              <a:rPr lang="en-IN" b="1" dirty="0">
                <a:solidFill>
                  <a:schemeClr val="tx1"/>
                </a:solidFill>
                <a:latin typeface="Times New Roman" pitchFamily="18" charset="0"/>
                <a:cs typeface="Times New Roman" pitchFamily="18" charset="0"/>
              </a:rPr>
              <a:t>In one column, there are 3 squares.</a:t>
            </a:r>
          </a:p>
          <a:p>
            <a:pPr>
              <a:lnSpc>
                <a:spcPct val="100000"/>
              </a:lnSpc>
              <a:spcAft>
                <a:spcPts val="500"/>
              </a:spcAft>
              <a:buNone/>
            </a:pPr>
            <a:r>
              <a:rPr lang="en-IN" b="1" dirty="0">
                <a:solidFill>
                  <a:schemeClr val="tx1"/>
                </a:solidFill>
                <a:latin typeface="Times New Roman" pitchFamily="18" charset="0"/>
                <a:cs typeface="Times New Roman" pitchFamily="18" charset="0"/>
              </a:rPr>
              <a:t>In order to find the area of a square, we can also multiply</a:t>
            </a:r>
          </a:p>
          <a:p>
            <a:pPr>
              <a:lnSpc>
                <a:spcPct val="100000"/>
              </a:lnSpc>
              <a:spcAft>
                <a:spcPts val="500"/>
              </a:spcAft>
              <a:buNone/>
            </a:pPr>
            <a:r>
              <a:rPr lang="en-IN" b="1" dirty="0">
                <a:solidFill>
                  <a:schemeClr val="tx1"/>
                </a:solidFill>
                <a:latin typeface="Times New Roman" pitchFamily="18" charset="0"/>
                <a:cs typeface="Times New Roman" pitchFamily="18" charset="0"/>
              </a:rPr>
              <a:t>Number of columns x Number of squares in each column</a:t>
            </a:r>
          </a:p>
          <a:p>
            <a:pPr>
              <a:lnSpc>
                <a:spcPct val="100000"/>
              </a:lnSpc>
              <a:spcAft>
                <a:spcPts val="500"/>
              </a:spcAft>
              <a:buNone/>
            </a:pPr>
            <a:r>
              <a:rPr lang="en-IN" b="1" dirty="0">
                <a:solidFill>
                  <a:schemeClr val="tx1"/>
                </a:solidFill>
                <a:latin typeface="Times New Roman" pitchFamily="18" charset="0"/>
                <a:cs typeface="Times New Roman" pitchFamily="18" charset="0"/>
              </a:rPr>
              <a:t>	= 3 x 3 squares</a:t>
            </a:r>
          </a:p>
          <a:p>
            <a:pPr>
              <a:lnSpc>
                <a:spcPct val="100000"/>
              </a:lnSpc>
              <a:spcAft>
                <a:spcPts val="500"/>
              </a:spcAft>
              <a:buNone/>
            </a:pPr>
            <a:r>
              <a:rPr lang="en-IN" b="1" dirty="0">
                <a:solidFill>
                  <a:schemeClr val="tx1"/>
                </a:solidFill>
                <a:latin typeface="Times New Roman" pitchFamily="18" charset="0"/>
                <a:cs typeface="Times New Roman" pitchFamily="18" charset="0"/>
              </a:rPr>
              <a:t>	=   9  squares</a:t>
            </a:r>
          </a:p>
          <a:p>
            <a:pPr>
              <a:lnSpc>
                <a:spcPct val="100000"/>
              </a:lnSpc>
              <a:spcAft>
                <a:spcPts val="500"/>
              </a:spcAft>
              <a:buNone/>
            </a:pPr>
            <a:r>
              <a:rPr lang="en-IN" b="1" dirty="0">
                <a:solidFill>
                  <a:schemeClr val="tx1"/>
                </a:solidFill>
                <a:latin typeface="Times New Roman" pitchFamily="18" charset="0"/>
                <a:cs typeface="Times New Roman" pitchFamily="18" charset="0"/>
              </a:rPr>
              <a:t>	=  9 sq. Units</a:t>
            </a:r>
          </a:p>
          <a:p>
            <a:pPr>
              <a:lnSpc>
                <a:spcPct val="100000"/>
              </a:lnSpc>
              <a:spcAft>
                <a:spcPts val="500"/>
              </a:spcAft>
              <a:buNone/>
            </a:pPr>
            <a:endParaRPr lang="en-IN" b="1" dirty="0">
              <a:solidFill>
                <a:schemeClr val="tx1"/>
              </a:solidFill>
              <a:latin typeface="Times New Roman" pitchFamily="18" charset="0"/>
              <a:cs typeface="Times New Roman" pitchFamily="18" charset="0"/>
            </a:endParaRPr>
          </a:p>
          <a:p>
            <a:pPr>
              <a:lnSpc>
                <a:spcPct val="100000"/>
              </a:lnSpc>
              <a:spcAft>
                <a:spcPts val="500"/>
              </a:spcAft>
              <a:buNone/>
            </a:pPr>
            <a:endParaRPr lang="en-IN" dirty="0"/>
          </a:p>
        </p:txBody>
      </p:sp>
      <p:sp>
        <p:nvSpPr>
          <p:cNvPr id="6" name="Text Placeholder 5"/>
          <p:cNvSpPr>
            <a:spLocks noGrp="1"/>
          </p:cNvSpPr>
          <p:nvPr>
            <p:ph type="body" idx="2"/>
          </p:nvPr>
        </p:nvSpPr>
        <p:spPr>
          <a:xfrm>
            <a:off x="5242560" y="1152475"/>
            <a:ext cx="3589740" cy="3416400"/>
          </a:xfrm>
        </p:spPr>
        <p:txBody>
          <a:bodyPr/>
          <a:lstStyle/>
          <a:p>
            <a:endParaRPr lang="en-IN" dirty="0"/>
          </a:p>
        </p:txBody>
      </p:sp>
      <p:pic>
        <p:nvPicPr>
          <p:cNvPr id="13" name="Picture 12"/>
          <p:cNvPicPr/>
          <p:nvPr/>
        </p:nvPicPr>
        <p:blipFill>
          <a:blip r:embed="rId4"/>
          <a:srcRect l="28964" t="19706" r="38862" b="14417"/>
          <a:stretch>
            <a:fillRect/>
          </a:stretch>
        </p:blipFill>
        <p:spPr bwMode="auto">
          <a:xfrm>
            <a:off x="4960189" y="1052423"/>
            <a:ext cx="3683477" cy="3657600"/>
          </a:xfrm>
          <a:prstGeom prst="rect">
            <a:avLst/>
          </a:prstGeom>
          <a:noFill/>
          <a:ln w="9525">
            <a:noFill/>
            <a:miter lim="800000"/>
            <a:headEnd/>
            <a:tailEnd/>
          </a:ln>
        </p:spPr>
      </p:pic>
      <p:sp>
        <p:nvSpPr>
          <p:cNvPr id="14" name="Rectangle 13"/>
          <p:cNvSpPr/>
          <p:nvPr/>
        </p:nvSpPr>
        <p:spPr>
          <a:xfrm>
            <a:off x="819509" y="4166557"/>
            <a:ext cx="3450566" cy="422695"/>
          </a:xfrm>
          <a:prstGeom prst="rect">
            <a:avLst/>
          </a:prstGeom>
          <a:noFill/>
          <a:ln>
            <a:solidFill>
              <a:srgbClr val="2929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992037" y="4209691"/>
            <a:ext cx="3036499" cy="307777"/>
          </a:xfrm>
          <a:prstGeom prst="rect">
            <a:avLst/>
          </a:prstGeom>
          <a:noFill/>
        </p:spPr>
        <p:txBody>
          <a:bodyPr wrap="square" rtlCol="0">
            <a:spAutoFit/>
          </a:bodyPr>
          <a:lstStyle/>
          <a:p>
            <a:r>
              <a:rPr lang="en-IN" b="1" dirty="0">
                <a:solidFill>
                  <a:schemeClr val="tx1"/>
                </a:solidFill>
                <a:latin typeface="Times New Roman" pitchFamily="18" charset="0"/>
                <a:cs typeface="Times New Roman" pitchFamily="18" charset="0"/>
              </a:rPr>
              <a:t>Area of a Square  = Side x Side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12" name="Title 11"/>
          <p:cNvSpPr>
            <a:spLocks noGrp="1"/>
          </p:cNvSpPr>
          <p:nvPr>
            <p:ph type="title"/>
          </p:nvPr>
        </p:nvSpPr>
        <p:spPr>
          <a:xfrm>
            <a:off x="1319841" y="263870"/>
            <a:ext cx="7408942" cy="728168"/>
          </a:xfrm>
        </p:spPr>
        <p:txBody>
          <a:bodyPr/>
          <a:lstStyle/>
          <a:p>
            <a:r>
              <a:rPr lang="en-IN" sz="2000" b="1" dirty="0">
                <a:solidFill>
                  <a:srgbClr val="0D0DAB"/>
                </a:solidFill>
                <a:latin typeface="Times New Roman" pitchFamily="18" charset="0"/>
                <a:cs typeface="Times New Roman" pitchFamily="18" charset="0"/>
              </a:rPr>
              <a:t>Example 3</a:t>
            </a:r>
            <a:r>
              <a:rPr lang="en-IN" sz="2000" dirty="0">
                <a:solidFill>
                  <a:srgbClr val="0D0DAB"/>
                </a:solidFill>
                <a:latin typeface="Times New Roman" pitchFamily="18" charset="0"/>
                <a:cs typeface="Times New Roman" pitchFamily="18" charset="0"/>
              </a:rPr>
              <a:t>: Find the area of a square whose sides are 9 m.</a:t>
            </a:r>
          </a:p>
        </p:txBody>
      </p:sp>
      <p:sp>
        <p:nvSpPr>
          <p:cNvPr id="13" name="Text Placeholder 12"/>
          <p:cNvSpPr>
            <a:spLocks noGrp="1"/>
          </p:cNvSpPr>
          <p:nvPr>
            <p:ph type="body" idx="1"/>
          </p:nvPr>
        </p:nvSpPr>
        <p:spPr>
          <a:xfrm>
            <a:off x="311700" y="1035170"/>
            <a:ext cx="8520600" cy="3533705"/>
          </a:xfrm>
        </p:spPr>
        <p:txBody>
          <a:bodyPr/>
          <a:lstStyle/>
          <a:p>
            <a:pPr>
              <a:buNone/>
            </a:pPr>
            <a:r>
              <a:rPr lang="en-IN" sz="2000" b="1" dirty="0">
                <a:solidFill>
                  <a:srgbClr val="0D0DAB"/>
                </a:solidFill>
                <a:latin typeface="Times New Roman" pitchFamily="18" charset="0"/>
                <a:cs typeface="Times New Roman" pitchFamily="18" charset="0"/>
              </a:rPr>
              <a:t>Solution </a:t>
            </a:r>
            <a:r>
              <a:rPr lang="en-IN" dirty="0"/>
              <a:t>:-</a:t>
            </a:r>
          </a:p>
          <a:p>
            <a:pPr>
              <a:buNone/>
            </a:pPr>
            <a:r>
              <a:rPr lang="en-IN" dirty="0"/>
              <a:t>	</a:t>
            </a:r>
          </a:p>
          <a:p>
            <a:pPr>
              <a:buNone/>
            </a:pPr>
            <a:r>
              <a:rPr lang="en-IN" dirty="0"/>
              <a:t>	</a:t>
            </a:r>
            <a:r>
              <a:rPr lang="en-IN" sz="2400" dirty="0">
                <a:solidFill>
                  <a:schemeClr val="tx1"/>
                </a:solidFill>
                <a:latin typeface="Times New Roman" pitchFamily="18" charset="0"/>
                <a:cs typeface="Times New Roman" pitchFamily="18" charset="0"/>
              </a:rPr>
              <a:t>Side of square = 9 m</a:t>
            </a:r>
          </a:p>
          <a:p>
            <a:pPr>
              <a:buNone/>
            </a:pPr>
            <a:r>
              <a:rPr lang="en-IN" sz="2400" dirty="0">
                <a:solidFill>
                  <a:schemeClr val="tx1"/>
                </a:solidFill>
                <a:latin typeface="Times New Roman" pitchFamily="18" charset="0"/>
                <a:cs typeface="Times New Roman" pitchFamily="18" charset="0"/>
              </a:rPr>
              <a:t>	Area of Square =  Side x Side </a:t>
            </a:r>
          </a:p>
          <a:p>
            <a:pPr>
              <a:buNone/>
            </a:pPr>
            <a:r>
              <a:rPr lang="en-IN" sz="2400" dirty="0">
                <a:solidFill>
                  <a:schemeClr val="tx1"/>
                </a:solidFill>
                <a:latin typeface="Times New Roman" pitchFamily="18" charset="0"/>
                <a:cs typeface="Times New Roman" pitchFamily="18" charset="0"/>
              </a:rPr>
              <a:t>			       =  9 m x 9 m</a:t>
            </a:r>
          </a:p>
          <a:p>
            <a:pPr>
              <a:buNone/>
            </a:pPr>
            <a:r>
              <a:rPr lang="en-IN" sz="2400" dirty="0">
                <a:solidFill>
                  <a:schemeClr val="tx1"/>
                </a:solidFill>
                <a:latin typeface="Times New Roman" pitchFamily="18" charset="0"/>
                <a:cs typeface="Times New Roman" pitchFamily="18" charset="0"/>
              </a:rPr>
              <a:t>			       =  81 square m</a:t>
            </a:r>
          </a:p>
          <a:p>
            <a:pPr>
              <a:buNone/>
            </a:pPr>
            <a:r>
              <a:rPr lang="en-IN" sz="2400" dirty="0">
                <a:solidFill>
                  <a:schemeClr val="tx1"/>
                </a:solidFill>
                <a:latin typeface="Times New Roman" pitchFamily="18" charset="0"/>
                <a:cs typeface="Times New Roman" pitchFamily="18" charset="0"/>
              </a:rPr>
              <a:t>			       =  81 sq. m</a:t>
            </a:r>
          </a:p>
          <a:p>
            <a:pPr>
              <a:buNone/>
            </a:pPr>
            <a:endParaRPr lang="en-IN" dirty="0"/>
          </a:p>
        </p:txBody>
      </p:sp>
      <p:pic>
        <p:nvPicPr>
          <p:cNvPr id="8" name="Picture 7"/>
          <p:cNvPicPr/>
          <p:nvPr/>
        </p:nvPicPr>
        <p:blipFill>
          <a:blip r:embed="rId4"/>
          <a:srcRect l="29832" t="38451" r="41571" b="27807"/>
          <a:stretch>
            <a:fillRect/>
          </a:stretch>
        </p:blipFill>
        <p:spPr bwMode="auto">
          <a:xfrm>
            <a:off x="5149969" y="1078302"/>
            <a:ext cx="3433313" cy="231187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12" name="Title 11"/>
          <p:cNvSpPr>
            <a:spLocks noGrp="1"/>
          </p:cNvSpPr>
          <p:nvPr>
            <p:ph type="title"/>
          </p:nvPr>
        </p:nvSpPr>
        <p:spPr>
          <a:xfrm>
            <a:off x="1114425" y="159458"/>
            <a:ext cx="7614358" cy="869241"/>
          </a:xfrm>
        </p:spPr>
        <p:txBody>
          <a:bodyPr/>
          <a:lstStyle/>
          <a:p>
            <a:pPr algn="ctr"/>
            <a:r>
              <a:rPr lang="en-IN" sz="2400" b="1" u="sng" dirty="0">
                <a:solidFill>
                  <a:srgbClr val="0D0DAB"/>
                </a:solidFill>
                <a:latin typeface="Times New Roman" pitchFamily="18" charset="0"/>
                <a:cs typeface="Times New Roman" pitchFamily="18" charset="0"/>
              </a:rPr>
              <a:t>WORD PROBLEM</a:t>
            </a:r>
            <a:r>
              <a:rPr lang="en-IN" sz="2000" dirty="0">
                <a:solidFill>
                  <a:srgbClr val="0D0DAB"/>
                </a:solidFill>
                <a:latin typeface="Times New Roman" pitchFamily="18" charset="0"/>
                <a:cs typeface="Times New Roman" pitchFamily="18" charset="0"/>
              </a:rPr>
              <a:t/>
            </a:r>
            <a:br>
              <a:rPr lang="en-IN" sz="2000" dirty="0">
                <a:solidFill>
                  <a:srgbClr val="0D0DAB"/>
                </a:solidFill>
                <a:latin typeface="Times New Roman" pitchFamily="18" charset="0"/>
                <a:cs typeface="Times New Roman" pitchFamily="18" charset="0"/>
              </a:rPr>
            </a:br>
            <a:r>
              <a:rPr lang="en-IN" sz="2000" b="1" dirty="0">
                <a:solidFill>
                  <a:srgbClr val="0D0DAB"/>
                </a:solidFill>
                <a:latin typeface="Times New Roman" pitchFamily="18" charset="0"/>
                <a:cs typeface="Times New Roman" pitchFamily="18" charset="0"/>
              </a:rPr>
              <a:t>Example 4</a:t>
            </a:r>
            <a:r>
              <a:rPr lang="en-IN" sz="2000" dirty="0">
                <a:solidFill>
                  <a:srgbClr val="0D0DAB"/>
                </a:solidFill>
                <a:latin typeface="Times New Roman" pitchFamily="18" charset="0"/>
                <a:cs typeface="Times New Roman" pitchFamily="18" charset="0"/>
              </a:rPr>
              <a:t>: An wooden board is to be painted. If one side is 40 cm, find the area to be painted.</a:t>
            </a:r>
          </a:p>
        </p:txBody>
      </p:sp>
      <p:sp>
        <p:nvSpPr>
          <p:cNvPr id="13" name="Text Placeholder 12"/>
          <p:cNvSpPr>
            <a:spLocks noGrp="1"/>
          </p:cNvSpPr>
          <p:nvPr>
            <p:ph type="body" idx="1"/>
          </p:nvPr>
        </p:nvSpPr>
        <p:spPr>
          <a:xfrm>
            <a:off x="466725" y="1352550"/>
            <a:ext cx="8124825" cy="3348846"/>
          </a:xfrm>
        </p:spPr>
        <p:txBody>
          <a:bodyPr/>
          <a:lstStyle/>
          <a:p>
            <a:pPr>
              <a:buNone/>
            </a:pPr>
            <a:r>
              <a:rPr lang="en-IN" sz="2000" b="1" dirty="0">
                <a:solidFill>
                  <a:srgbClr val="0D0DAB"/>
                </a:solidFill>
                <a:latin typeface="Times New Roman" pitchFamily="18" charset="0"/>
                <a:cs typeface="Times New Roman" pitchFamily="18" charset="0"/>
              </a:rPr>
              <a:t>Solution </a:t>
            </a:r>
            <a:r>
              <a:rPr lang="en-IN" sz="2000" dirty="0"/>
              <a:t>:-</a:t>
            </a:r>
          </a:p>
          <a:p>
            <a:pPr>
              <a:buNone/>
            </a:pPr>
            <a:r>
              <a:rPr lang="en-IN" sz="2000" dirty="0"/>
              <a:t>	</a:t>
            </a:r>
            <a:r>
              <a:rPr lang="en-IN" sz="2000" dirty="0">
                <a:solidFill>
                  <a:schemeClr val="tx1"/>
                </a:solidFill>
                <a:latin typeface="Times New Roman" pitchFamily="18" charset="0"/>
                <a:cs typeface="Times New Roman" pitchFamily="18" charset="0"/>
              </a:rPr>
              <a:t>Side  of the wooden board  = 40 cm</a:t>
            </a:r>
          </a:p>
          <a:p>
            <a:pPr>
              <a:buNone/>
            </a:pPr>
            <a:r>
              <a:rPr lang="en-IN" sz="2000" dirty="0">
                <a:solidFill>
                  <a:schemeClr val="tx1"/>
                </a:solidFill>
                <a:latin typeface="Times New Roman" pitchFamily="18" charset="0"/>
                <a:cs typeface="Times New Roman" pitchFamily="18" charset="0"/>
              </a:rPr>
              <a:t>	Area of square  =  Side x Side </a:t>
            </a:r>
          </a:p>
          <a:p>
            <a:pPr>
              <a:buNone/>
            </a:pPr>
            <a:r>
              <a:rPr lang="en-IN" sz="2000" dirty="0">
                <a:solidFill>
                  <a:schemeClr val="tx1"/>
                </a:solidFill>
                <a:latin typeface="Times New Roman" pitchFamily="18" charset="0"/>
                <a:cs typeface="Times New Roman" pitchFamily="18" charset="0"/>
              </a:rPr>
              <a:t>	                          =  40 cm x 40 cm</a:t>
            </a:r>
          </a:p>
          <a:p>
            <a:pPr>
              <a:buNone/>
            </a:pPr>
            <a:r>
              <a:rPr lang="en-IN" sz="2000" dirty="0">
                <a:solidFill>
                  <a:schemeClr val="tx1"/>
                </a:solidFill>
                <a:latin typeface="Times New Roman" pitchFamily="18" charset="0"/>
                <a:cs typeface="Times New Roman" pitchFamily="18" charset="0"/>
              </a:rPr>
              <a:t>			    =  1600 square cm</a:t>
            </a:r>
          </a:p>
          <a:p>
            <a:pPr>
              <a:buNone/>
            </a:pPr>
            <a:r>
              <a:rPr lang="en-IN" sz="2000" dirty="0">
                <a:solidFill>
                  <a:schemeClr val="tx1"/>
                </a:solidFill>
                <a:latin typeface="Times New Roman" pitchFamily="18" charset="0"/>
                <a:cs typeface="Times New Roman" pitchFamily="18" charset="0"/>
              </a:rPr>
              <a:t>			    =  1600 sq. cm</a:t>
            </a:r>
          </a:p>
          <a:p>
            <a:pPr>
              <a:buNone/>
            </a:pPr>
            <a:endParaRPr lang="en-IN" sz="2000" dirty="0">
              <a:solidFill>
                <a:schemeClr val="tx1"/>
              </a:solidFill>
              <a:latin typeface="Times New Roman" pitchFamily="18" charset="0"/>
              <a:cs typeface="Times New Roman" pitchFamily="18" charset="0"/>
            </a:endParaRPr>
          </a:p>
          <a:p>
            <a:pPr>
              <a:buNone/>
            </a:pPr>
            <a:r>
              <a:rPr lang="en-IN" sz="2000" dirty="0">
                <a:solidFill>
                  <a:schemeClr val="tx1"/>
                </a:solidFill>
                <a:latin typeface="Times New Roman" pitchFamily="18" charset="0"/>
                <a:cs typeface="Times New Roman" pitchFamily="18" charset="0"/>
              </a:rPr>
              <a:t>Therefore, the total area of the wooden board to be painted is 1600 sq. cm.</a:t>
            </a:r>
          </a:p>
          <a:p>
            <a:pPr>
              <a:buNone/>
            </a:pPr>
            <a:endParaRPr lang="en-IN" sz="2000" dirty="0"/>
          </a:p>
        </p:txBody>
      </p:sp>
      <p:sp>
        <p:nvSpPr>
          <p:cNvPr id="7" name="TextBox 6"/>
          <p:cNvSpPr txBox="1"/>
          <p:nvPr/>
        </p:nvSpPr>
        <p:spPr>
          <a:xfrm>
            <a:off x="6288655" y="2682815"/>
            <a:ext cx="1035170" cy="307777"/>
          </a:xfrm>
          <a:prstGeom prst="rect">
            <a:avLst/>
          </a:prstGeom>
          <a:noFill/>
        </p:spPr>
        <p:txBody>
          <a:bodyPr wrap="square" rtlCol="0">
            <a:spAutoFit/>
          </a:bodyPr>
          <a:lstStyle/>
          <a:p>
            <a:r>
              <a:rPr lang="en-IN" dirty="0"/>
              <a:t>S = 40 cm</a:t>
            </a:r>
          </a:p>
        </p:txBody>
      </p:sp>
      <p:sp>
        <p:nvSpPr>
          <p:cNvPr id="9" name="TextBox 8"/>
          <p:cNvSpPr txBox="1"/>
          <p:nvPr/>
        </p:nvSpPr>
        <p:spPr>
          <a:xfrm>
            <a:off x="7486650" y="1855037"/>
            <a:ext cx="1057455" cy="307777"/>
          </a:xfrm>
          <a:prstGeom prst="rect">
            <a:avLst/>
          </a:prstGeom>
          <a:noFill/>
        </p:spPr>
        <p:txBody>
          <a:bodyPr wrap="square" rtlCol="0">
            <a:spAutoFit/>
          </a:bodyPr>
          <a:lstStyle/>
          <a:p>
            <a:r>
              <a:rPr lang="en-IN" dirty="0"/>
              <a:t>S = 40 cm</a:t>
            </a:r>
          </a:p>
        </p:txBody>
      </p:sp>
      <p:sp>
        <p:nvSpPr>
          <p:cNvPr id="10" name="Rectangle 9"/>
          <p:cNvSpPr/>
          <p:nvPr/>
        </p:nvSpPr>
        <p:spPr>
          <a:xfrm>
            <a:off x="6076950" y="1495425"/>
            <a:ext cx="1371600" cy="11715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7" name="Title 6"/>
          <p:cNvSpPr>
            <a:spLocks noGrp="1"/>
          </p:cNvSpPr>
          <p:nvPr>
            <p:ph type="title"/>
          </p:nvPr>
        </p:nvSpPr>
        <p:spPr>
          <a:xfrm>
            <a:off x="581025" y="1819763"/>
            <a:ext cx="8001000" cy="1704487"/>
          </a:xfrm>
        </p:spPr>
        <p:txBody>
          <a:bodyPr/>
          <a:lstStyle/>
          <a:p>
            <a:r>
              <a:rPr lang="en-IN" sz="1600" b="1" dirty="0">
                <a:latin typeface="Times New Roman" pitchFamily="18" charset="0"/>
                <a:cs typeface="Times New Roman" pitchFamily="18" charset="0"/>
                <a:hlinkClick r:id="rId4" action="ppaction://hlinkfile"/>
              </a:rPr>
              <a:t>AREA </a:t>
            </a:r>
            <a:br>
              <a:rPr lang="en-IN" sz="1600" b="1" dirty="0">
                <a:latin typeface="Times New Roman" pitchFamily="18" charset="0"/>
                <a:cs typeface="Times New Roman" pitchFamily="18" charset="0"/>
                <a:hlinkClick r:id="rId4" action="ppaction://hlinkfile"/>
              </a:rPr>
            </a:br>
            <a:r>
              <a:rPr lang="en-IN" sz="1600" b="1" dirty="0">
                <a:latin typeface="Times New Roman" pitchFamily="18" charset="0"/>
                <a:cs typeface="Times New Roman" pitchFamily="18" charset="0"/>
                <a:hlinkClick r:id="rId4" action="ppaction://hlinkfile"/>
              </a:rPr>
              <a:t>CHAPTER LINK</a:t>
            </a:r>
            <a:br>
              <a:rPr lang="en-IN" sz="1600" b="1" dirty="0">
                <a:latin typeface="Times New Roman" pitchFamily="18" charset="0"/>
                <a:cs typeface="Times New Roman" pitchFamily="18" charset="0"/>
                <a:hlinkClick r:id="rId4" action="ppaction://hlinkfile"/>
              </a:rPr>
            </a:br>
            <a:r>
              <a:rPr lang="en-IN" sz="1600" b="1" dirty="0">
                <a:latin typeface="Times New Roman" pitchFamily="18" charset="0"/>
                <a:cs typeface="Times New Roman" pitchFamily="18" charset="0"/>
              </a:rPr>
              <a:t>https://s.docworkspace.com/d/AD16npaW-05G4eeipcedFA</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10" name="Text Placeholder 9"/>
          <p:cNvSpPr>
            <a:spLocks noGrp="1"/>
          </p:cNvSpPr>
          <p:nvPr>
            <p:ph type="body" idx="1"/>
          </p:nvPr>
        </p:nvSpPr>
        <p:spPr>
          <a:xfrm>
            <a:off x="371475" y="304800"/>
            <a:ext cx="8105775" cy="4387900"/>
          </a:xfrm>
        </p:spPr>
        <p:txBody>
          <a:bodyPr/>
          <a:lstStyle/>
          <a:p>
            <a:pPr algn="ctr">
              <a:lnSpc>
                <a:spcPct val="200000"/>
              </a:lnSpc>
              <a:buNone/>
            </a:pPr>
            <a:r>
              <a:rPr lang="en-IN" sz="4000" b="1" u="sng" dirty="0">
                <a:solidFill>
                  <a:srgbClr val="C00000"/>
                </a:solidFill>
                <a:latin typeface="Comic Sans MS" pitchFamily="66" charset="0"/>
              </a:rPr>
              <a:t>LET’S SING !!</a:t>
            </a:r>
          </a:p>
          <a:p>
            <a:pPr>
              <a:lnSpc>
                <a:spcPct val="200000"/>
              </a:lnSpc>
              <a:buNone/>
            </a:pPr>
            <a:r>
              <a:rPr lang="en-IN" b="1" dirty="0">
                <a:solidFill>
                  <a:srgbClr val="0D0DAB"/>
                </a:solidFill>
                <a:latin typeface="Comic Sans MS" pitchFamily="66" charset="0"/>
              </a:rPr>
              <a:t>To plant vegetables in the garden backside, </a:t>
            </a:r>
          </a:p>
          <a:p>
            <a:pPr>
              <a:lnSpc>
                <a:spcPct val="200000"/>
              </a:lnSpc>
              <a:buNone/>
            </a:pPr>
            <a:r>
              <a:rPr lang="en-IN" b="1" dirty="0">
                <a:solidFill>
                  <a:srgbClr val="0D0DAB"/>
                </a:solidFill>
                <a:latin typeface="Comic Sans MS" pitchFamily="66" charset="0"/>
              </a:rPr>
              <a:t>Find the area of the field – the whole of inside.</a:t>
            </a:r>
          </a:p>
          <a:p>
            <a:pPr>
              <a:lnSpc>
                <a:spcPct val="200000"/>
              </a:lnSpc>
              <a:buNone/>
            </a:pPr>
            <a:r>
              <a:rPr lang="en-IN" b="1" dirty="0">
                <a:solidFill>
                  <a:srgbClr val="0D0DAB"/>
                </a:solidFill>
                <a:latin typeface="Comic Sans MS" pitchFamily="66" charset="0"/>
              </a:rPr>
              <a:t>Multiply its length with how much it is wide,</a:t>
            </a:r>
          </a:p>
          <a:p>
            <a:pPr>
              <a:lnSpc>
                <a:spcPct val="200000"/>
              </a:lnSpc>
              <a:buNone/>
            </a:pPr>
            <a:r>
              <a:rPr lang="en-IN" b="1" dirty="0">
                <a:solidFill>
                  <a:srgbClr val="0D0DAB"/>
                </a:solidFill>
                <a:latin typeface="Comic Sans MS" pitchFamily="66" charset="0"/>
              </a:rPr>
              <a:t>And, that’s the area formula, you have applied !!</a:t>
            </a:r>
          </a:p>
        </p:txBody>
      </p:sp>
      <p:pic>
        <p:nvPicPr>
          <p:cNvPr id="6" name="Picture 5" descr="wooden-vegetable-garden-boxes-977692070-f82254f843e148b5adb7eb02c5ca4fc8.jpg"/>
          <p:cNvPicPr>
            <a:picLocks noGrp="1" noChangeAspect="1"/>
          </p:cNvPicPr>
          <p:nvPr isPhoto="1"/>
        </p:nvPicPr>
        <p:blipFill>
          <a:blip r:embed="rId4">
            <a:lum/>
          </a:blip>
          <a:stretch>
            <a:fillRect/>
          </a:stretch>
        </p:blipFill>
        <p:spPr>
          <a:xfrm>
            <a:off x="6100763" y="1714500"/>
            <a:ext cx="2681287" cy="26098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r="4922"/>
          <a:stretch/>
        </p:blipFill>
        <p:spPr>
          <a:xfrm>
            <a:off x="0" y="0"/>
            <a:ext cx="1209675" cy="1092500"/>
          </a:xfrm>
          <a:prstGeom prst="rect">
            <a:avLst/>
          </a:prstGeom>
          <a:noFill/>
          <a:ln>
            <a:noFill/>
          </a:ln>
        </p:spPr>
      </p:pic>
      <p:sp>
        <p:nvSpPr>
          <p:cNvPr id="13" name="Text Placeholder 12"/>
          <p:cNvSpPr>
            <a:spLocks noGrp="1"/>
          </p:cNvSpPr>
          <p:nvPr>
            <p:ph type="body" idx="1"/>
          </p:nvPr>
        </p:nvSpPr>
        <p:spPr>
          <a:xfrm>
            <a:off x="1066800" y="133350"/>
            <a:ext cx="7229476" cy="4577571"/>
          </a:xfrm>
        </p:spPr>
        <p:txBody>
          <a:bodyPr/>
          <a:lstStyle/>
          <a:p>
            <a:pPr>
              <a:buNone/>
            </a:pPr>
            <a:r>
              <a:rPr lang="en-IN" sz="2000" b="1" u="sng" dirty="0">
                <a:solidFill>
                  <a:srgbClr val="0D0DAB"/>
                </a:solidFill>
                <a:latin typeface="Times New Roman" pitchFamily="18" charset="0"/>
                <a:cs typeface="Times New Roman" pitchFamily="18" charset="0"/>
              </a:rPr>
              <a:t>HOTS</a:t>
            </a:r>
            <a:r>
              <a:rPr lang="en-IN" sz="2000" b="1" dirty="0">
                <a:solidFill>
                  <a:srgbClr val="0D0DAB"/>
                </a:solidFill>
                <a:latin typeface="Times New Roman" pitchFamily="18" charset="0"/>
                <a:cs typeface="Times New Roman" pitchFamily="18" charset="0"/>
              </a:rPr>
              <a:t> </a:t>
            </a:r>
            <a:r>
              <a:rPr lang="en-IN" sz="1600" b="1" dirty="0">
                <a:solidFill>
                  <a:srgbClr val="0D0DAB"/>
                </a:solidFill>
                <a:latin typeface="Times New Roman" pitchFamily="18" charset="0"/>
                <a:cs typeface="Times New Roman" pitchFamily="18" charset="0"/>
              </a:rPr>
              <a:t> EXAMPLE</a:t>
            </a:r>
            <a:r>
              <a:rPr lang="en-IN" sz="1600" dirty="0">
                <a:solidFill>
                  <a:srgbClr val="0D0DAB"/>
                </a:solidFill>
                <a:latin typeface="Times New Roman" pitchFamily="18" charset="0"/>
                <a:cs typeface="Times New Roman" pitchFamily="18" charset="0"/>
              </a:rPr>
              <a:t> : A floor is 5 m long and 4 m wide. A square carpet of sides 3 m is laid on the floor. Find the area of the floor that is not carpeted.</a:t>
            </a:r>
          </a:p>
          <a:p>
            <a:pPr>
              <a:buNone/>
            </a:pPr>
            <a:r>
              <a:rPr lang="en-IN" sz="1600" b="1" dirty="0">
                <a:solidFill>
                  <a:srgbClr val="0D0DAB"/>
                </a:solidFill>
                <a:latin typeface="Times New Roman" pitchFamily="18" charset="0"/>
                <a:cs typeface="Times New Roman" pitchFamily="18" charset="0"/>
              </a:rPr>
              <a:t>SOLUTION</a:t>
            </a:r>
            <a:r>
              <a:rPr lang="en-IN" sz="1600" dirty="0">
                <a:solidFill>
                  <a:srgbClr val="0D0DAB"/>
                </a:solidFill>
                <a:latin typeface="Times New Roman" pitchFamily="18" charset="0"/>
                <a:cs typeface="Times New Roman" pitchFamily="18" charset="0"/>
              </a:rPr>
              <a:t> : </a:t>
            </a:r>
            <a:r>
              <a:rPr lang="en-IN" sz="1400" b="1" dirty="0">
                <a:solidFill>
                  <a:schemeClr val="tx1"/>
                </a:solidFill>
                <a:latin typeface="Times New Roman" pitchFamily="18" charset="0"/>
                <a:cs typeface="Times New Roman" pitchFamily="18" charset="0"/>
              </a:rPr>
              <a:t>Area of floor that is not carpeted </a:t>
            </a:r>
          </a:p>
          <a:p>
            <a:pPr>
              <a:buNone/>
            </a:pPr>
            <a:r>
              <a:rPr lang="en-IN" sz="1400" b="1" dirty="0">
                <a:solidFill>
                  <a:schemeClr val="tx1"/>
                </a:solidFill>
                <a:latin typeface="Times New Roman" pitchFamily="18" charset="0"/>
                <a:cs typeface="Times New Roman" pitchFamily="18" charset="0"/>
              </a:rPr>
              <a:t>			= Area of rectangular floor – Area of square carpet</a:t>
            </a:r>
          </a:p>
          <a:p>
            <a:pPr>
              <a:buNone/>
            </a:pPr>
            <a:r>
              <a:rPr lang="en-IN" sz="1400" b="1" dirty="0">
                <a:solidFill>
                  <a:schemeClr val="tx1"/>
                </a:solidFill>
                <a:latin typeface="Times New Roman" pitchFamily="18" charset="0"/>
                <a:cs typeface="Times New Roman" pitchFamily="18" charset="0"/>
              </a:rPr>
              <a:t>Rectangular floor</a:t>
            </a:r>
          </a:p>
          <a:p>
            <a:pPr>
              <a:buNone/>
            </a:pPr>
            <a:r>
              <a:rPr lang="en-IN" sz="1400" dirty="0">
                <a:solidFill>
                  <a:schemeClr val="tx1"/>
                </a:solidFill>
                <a:latin typeface="Times New Roman" pitchFamily="18" charset="0"/>
                <a:cs typeface="Times New Roman" pitchFamily="18" charset="0"/>
              </a:rPr>
              <a:t>Length of floor = l = 5 m</a:t>
            </a:r>
          </a:p>
          <a:p>
            <a:pPr>
              <a:buNone/>
            </a:pPr>
            <a:r>
              <a:rPr lang="en-IN" sz="1400" dirty="0">
                <a:solidFill>
                  <a:schemeClr val="tx1"/>
                </a:solidFill>
                <a:latin typeface="Times New Roman" pitchFamily="18" charset="0"/>
                <a:cs typeface="Times New Roman" pitchFamily="18" charset="0"/>
              </a:rPr>
              <a:t>Breadth of floor = b = 4 m</a:t>
            </a:r>
          </a:p>
          <a:p>
            <a:pPr>
              <a:buNone/>
            </a:pPr>
            <a:r>
              <a:rPr lang="en-IN" sz="1400" dirty="0">
                <a:solidFill>
                  <a:schemeClr val="tx1"/>
                </a:solidFill>
                <a:latin typeface="Times New Roman" pitchFamily="18" charset="0"/>
                <a:cs typeface="Times New Roman" pitchFamily="18" charset="0"/>
              </a:rPr>
              <a:t>Area of floor = l x b</a:t>
            </a:r>
          </a:p>
          <a:p>
            <a:pPr>
              <a:buNone/>
            </a:pPr>
            <a:r>
              <a:rPr lang="en-IN" sz="1400" dirty="0">
                <a:solidFill>
                  <a:schemeClr val="tx1"/>
                </a:solidFill>
                <a:latin typeface="Times New Roman" pitchFamily="18" charset="0"/>
                <a:cs typeface="Times New Roman" pitchFamily="18" charset="0"/>
              </a:rPr>
              <a:t>		= 5 x 4 </a:t>
            </a:r>
          </a:p>
          <a:p>
            <a:pPr>
              <a:buNone/>
            </a:pPr>
            <a:r>
              <a:rPr lang="en-IN" sz="1400" dirty="0">
                <a:solidFill>
                  <a:schemeClr val="tx1"/>
                </a:solidFill>
                <a:latin typeface="Times New Roman" pitchFamily="18" charset="0"/>
                <a:cs typeface="Times New Roman" pitchFamily="18" charset="0"/>
              </a:rPr>
              <a:t>		= 20 sq. m </a:t>
            </a:r>
          </a:p>
          <a:p>
            <a:pPr>
              <a:buNone/>
            </a:pPr>
            <a:r>
              <a:rPr lang="en-IN" sz="1400" b="1" dirty="0">
                <a:solidFill>
                  <a:schemeClr val="tx1"/>
                </a:solidFill>
                <a:latin typeface="Times New Roman" pitchFamily="18" charset="0"/>
                <a:cs typeface="Times New Roman" pitchFamily="18" charset="0"/>
              </a:rPr>
              <a:t>Square carpet </a:t>
            </a:r>
          </a:p>
          <a:p>
            <a:pPr>
              <a:buNone/>
            </a:pPr>
            <a:r>
              <a:rPr lang="en-IN" sz="1400" dirty="0">
                <a:solidFill>
                  <a:schemeClr val="tx1"/>
                </a:solidFill>
                <a:latin typeface="Times New Roman" pitchFamily="18" charset="0"/>
                <a:cs typeface="Times New Roman" pitchFamily="18" charset="0"/>
              </a:rPr>
              <a:t>Side of carpet = 3 m</a:t>
            </a:r>
          </a:p>
          <a:p>
            <a:pPr>
              <a:buNone/>
            </a:pPr>
            <a:r>
              <a:rPr lang="en-IN" sz="1400" dirty="0">
                <a:solidFill>
                  <a:schemeClr val="tx1"/>
                </a:solidFill>
                <a:latin typeface="Times New Roman" pitchFamily="18" charset="0"/>
                <a:cs typeface="Times New Roman" pitchFamily="18" charset="0"/>
              </a:rPr>
              <a:t>Area of carpet = s x s</a:t>
            </a:r>
          </a:p>
          <a:p>
            <a:pPr>
              <a:buNone/>
            </a:pPr>
            <a:r>
              <a:rPr lang="en-IN" sz="1400" dirty="0">
                <a:solidFill>
                  <a:schemeClr val="tx1"/>
                </a:solidFill>
                <a:latin typeface="Times New Roman" pitchFamily="18" charset="0"/>
                <a:cs typeface="Times New Roman" pitchFamily="18" charset="0"/>
              </a:rPr>
              <a:t>		     = 3 x 3</a:t>
            </a:r>
          </a:p>
          <a:p>
            <a:pPr>
              <a:buNone/>
            </a:pPr>
            <a:r>
              <a:rPr lang="en-IN" sz="1400" dirty="0">
                <a:solidFill>
                  <a:schemeClr val="tx1"/>
                </a:solidFill>
                <a:latin typeface="Times New Roman" pitchFamily="18" charset="0"/>
                <a:cs typeface="Times New Roman" pitchFamily="18" charset="0"/>
              </a:rPr>
              <a:t>		   = 9 sq. M</a:t>
            </a:r>
          </a:p>
          <a:p>
            <a:pPr>
              <a:buNone/>
            </a:pPr>
            <a:r>
              <a:rPr lang="en-IN" sz="1400" b="1" dirty="0">
                <a:solidFill>
                  <a:schemeClr val="tx1"/>
                </a:solidFill>
                <a:latin typeface="Times New Roman" pitchFamily="18" charset="0"/>
                <a:cs typeface="Times New Roman" pitchFamily="18" charset="0"/>
              </a:rPr>
              <a:t>So, Area of the floor that is not carpeted = 20 sq. m – 9 sq. m </a:t>
            </a:r>
          </a:p>
          <a:p>
            <a:pPr>
              <a:buNone/>
            </a:pPr>
            <a:r>
              <a:rPr lang="en-IN" sz="1400" b="1" dirty="0">
                <a:solidFill>
                  <a:schemeClr val="tx1"/>
                </a:solidFill>
                <a:latin typeface="Times New Roman" pitchFamily="18" charset="0"/>
                <a:cs typeface="Times New Roman" pitchFamily="18" charset="0"/>
              </a:rPr>
              <a:t>				= 11 sq. m</a:t>
            </a:r>
          </a:p>
          <a:p>
            <a:pPr>
              <a:buNone/>
            </a:pPr>
            <a:r>
              <a:rPr lang="en-IN" sz="1400" dirty="0">
                <a:solidFill>
                  <a:srgbClr val="0D0DAB"/>
                </a:solidFill>
                <a:latin typeface="Times New Roman" pitchFamily="18" charset="0"/>
                <a:cs typeface="Times New Roman" pitchFamily="18" charset="0"/>
              </a:rPr>
              <a:t>	</a:t>
            </a:r>
          </a:p>
        </p:txBody>
      </p:sp>
      <p:pic>
        <p:nvPicPr>
          <p:cNvPr id="11" name="Picture 10" descr="slide21.jpg"/>
          <p:cNvPicPr>
            <a:picLocks noGrp="1" noChangeAspect="1"/>
          </p:cNvPicPr>
          <p:nvPr isPhoto="1"/>
        </p:nvPicPr>
        <p:blipFill>
          <a:blip r:embed="rId4">
            <a:lum/>
          </a:blip>
          <a:srcRect l="52965" t="39792" r="2604" b="31711"/>
          <a:stretch>
            <a:fillRect/>
          </a:stretch>
        </p:blipFill>
        <p:spPr>
          <a:xfrm>
            <a:off x="5648325" y="1659033"/>
            <a:ext cx="2466975" cy="109369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328954" y="186233"/>
            <a:ext cx="8520600" cy="572700"/>
          </a:xfrm>
        </p:spPr>
        <p:txBody>
          <a:bodyPr/>
          <a:lstStyle/>
          <a:p>
            <a:pPr algn="ctr"/>
            <a:r>
              <a:rPr lang="en-IN" sz="3200" b="1" dirty="0">
                <a:solidFill>
                  <a:srgbClr val="0D0DAB"/>
                </a:solidFill>
                <a:latin typeface="Times New Roman" pitchFamily="18" charset="0"/>
                <a:cs typeface="Times New Roman" pitchFamily="18" charset="0"/>
              </a:rPr>
              <a:t>Use of Graph Paper to find the area.</a:t>
            </a:r>
          </a:p>
        </p:txBody>
      </p:sp>
      <p:sp>
        <p:nvSpPr>
          <p:cNvPr id="5" name="Text Placeholder 4"/>
          <p:cNvSpPr>
            <a:spLocks noGrp="1"/>
          </p:cNvSpPr>
          <p:nvPr>
            <p:ph type="body" idx="1"/>
          </p:nvPr>
        </p:nvSpPr>
        <p:spPr>
          <a:xfrm>
            <a:off x="1133474" y="1043796"/>
            <a:ext cx="7105651" cy="3525079"/>
          </a:xfrm>
        </p:spPr>
        <p:txBody>
          <a:bodyPr/>
          <a:lstStyle/>
          <a:p>
            <a:endParaRPr lang="en-IN" dirty="0"/>
          </a:p>
        </p:txBody>
      </p:sp>
      <p:pic>
        <p:nvPicPr>
          <p:cNvPr id="6" name="Picture 5" descr="SAVE_20200430_193238.jpg"/>
          <p:cNvPicPr>
            <a:picLocks noGrp="1" noChangeAspect="1"/>
          </p:cNvPicPr>
          <p:nvPr isPhoto="1"/>
        </p:nvPicPr>
        <p:blipFill>
          <a:blip r:embed="rId4">
            <a:lum/>
          </a:blip>
          <a:srcRect l="4115" t="1588" r="8728" b="39059"/>
          <a:stretch>
            <a:fillRect/>
          </a:stretch>
        </p:blipFill>
        <p:spPr>
          <a:xfrm>
            <a:off x="1343025" y="876300"/>
            <a:ext cx="6686550" cy="39242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6" name="Title 5"/>
          <p:cNvSpPr>
            <a:spLocks noGrp="1"/>
          </p:cNvSpPr>
          <p:nvPr>
            <p:ph type="title"/>
          </p:nvPr>
        </p:nvSpPr>
        <p:spPr>
          <a:xfrm>
            <a:off x="258792" y="125847"/>
            <a:ext cx="8530375" cy="572700"/>
          </a:xfrm>
        </p:spPr>
        <p:txBody>
          <a:bodyPr/>
          <a:lstStyle/>
          <a:p>
            <a:pPr algn="ctr"/>
            <a:r>
              <a:rPr lang="en-IN" sz="4000" b="1" dirty="0">
                <a:solidFill>
                  <a:srgbClr val="0D0DAB"/>
                </a:solidFill>
                <a:latin typeface="Times New Roman" pitchFamily="18" charset="0"/>
                <a:cs typeface="Times New Roman" pitchFamily="18" charset="0"/>
              </a:rPr>
              <a:t>Geo Board</a:t>
            </a:r>
            <a:r>
              <a:rPr lang="en-IN" b="1" dirty="0">
                <a:solidFill>
                  <a:srgbClr val="0D0DAB"/>
                </a:solidFill>
                <a:latin typeface="Times New Roman" pitchFamily="18" charset="0"/>
                <a:cs typeface="Times New Roman" pitchFamily="18" charset="0"/>
              </a:rPr>
              <a:t/>
            </a:r>
            <a:br>
              <a:rPr lang="en-IN" b="1" dirty="0">
                <a:solidFill>
                  <a:srgbClr val="0D0DAB"/>
                </a:solidFill>
                <a:latin typeface="Times New Roman" pitchFamily="18" charset="0"/>
                <a:cs typeface="Times New Roman" pitchFamily="18" charset="0"/>
              </a:rPr>
            </a:br>
            <a:endParaRPr lang="en-IN" b="1" dirty="0">
              <a:solidFill>
                <a:srgbClr val="0D0DAB"/>
              </a:solidFill>
              <a:latin typeface="Times New Roman" pitchFamily="18" charset="0"/>
              <a:cs typeface="Times New Roman" pitchFamily="18" charset="0"/>
            </a:endParaRPr>
          </a:p>
        </p:txBody>
      </p:sp>
      <p:sp>
        <p:nvSpPr>
          <p:cNvPr id="7" name="Content Placeholder 6"/>
          <p:cNvSpPr>
            <a:spLocks noGrp="1"/>
          </p:cNvSpPr>
          <p:nvPr>
            <p:ph idx="1"/>
          </p:nvPr>
        </p:nvSpPr>
        <p:spPr>
          <a:xfrm>
            <a:off x="311700" y="847725"/>
            <a:ext cx="8520600" cy="3721150"/>
          </a:xfrm>
        </p:spPr>
        <p:txBody>
          <a:bodyPr/>
          <a:lstStyle/>
          <a:p>
            <a:r>
              <a:rPr lang="en-IN" sz="1600" dirty="0">
                <a:solidFill>
                  <a:schemeClr val="tx1"/>
                </a:solidFill>
                <a:latin typeface="Times New Roman" pitchFamily="18" charset="0"/>
                <a:cs typeface="Times New Roman" pitchFamily="18" charset="0"/>
              </a:rPr>
              <a:t>Geo board was invented by the Egyptian Mathematician and </a:t>
            </a:r>
            <a:r>
              <a:rPr lang="en-IN" sz="1600" dirty="0" err="1">
                <a:solidFill>
                  <a:schemeClr val="tx1"/>
                </a:solidFill>
                <a:latin typeface="Times New Roman" pitchFamily="18" charset="0"/>
                <a:cs typeface="Times New Roman" pitchFamily="18" charset="0"/>
              </a:rPr>
              <a:t>Pedagogist</a:t>
            </a:r>
            <a:r>
              <a:rPr lang="en-IN" sz="1600" dirty="0">
                <a:solidFill>
                  <a:schemeClr val="tx1"/>
                </a:solidFill>
                <a:latin typeface="Times New Roman" pitchFamily="18" charset="0"/>
                <a:cs typeface="Times New Roman" pitchFamily="18" charset="0"/>
              </a:rPr>
              <a:t> </a:t>
            </a:r>
            <a:r>
              <a:rPr lang="en-IN" sz="1600" b="1" dirty="0">
                <a:solidFill>
                  <a:schemeClr val="tx1"/>
                </a:solidFill>
                <a:latin typeface="Times New Roman" pitchFamily="18" charset="0"/>
                <a:cs typeface="Times New Roman" pitchFamily="18" charset="0"/>
              </a:rPr>
              <a:t>Caleb </a:t>
            </a:r>
            <a:r>
              <a:rPr lang="en-IN" sz="1600" b="1" dirty="0" err="1">
                <a:solidFill>
                  <a:schemeClr val="tx1"/>
                </a:solidFill>
                <a:latin typeface="Times New Roman" pitchFamily="18" charset="0"/>
                <a:cs typeface="Times New Roman" pitchFamily="18" charset="0"/>
              </a:rPr>
              <a:t>Gattegno</a:t>
            </a:r>
            <a:r>
              <a:rPr lang="en-IN" sz="1600" b="1" dirty="0">
                <a:solidFill>
                  <a:schemeClr val="tx1"/>
                </a:solidFill>
                <a:latin typeface="Times New Roman" pitchFamily="18" charset="0"/>
                <a:cs typeface="Times New Roman" pitchFamily="18" charset="0"/>
              </a:rPr>
              <a:t> </a:t>
            </a:r>
            <a:r>
              <a:rPr lang="en-IN" sz="1600" dirty="0">
                <a:solidFill>
                  <a:schemeClr val="tx1"/>
                </a:solidFill>
                <a:latin typeface="Times New Roman" pitchFamily="18" charset="0"/>
                <a:cs typeface="Times New Roman" pitchFamily="18" charset="0"/>
              </a:rPr>
              <a:t>(1911-1988).</a:t>
            </a:r>
          </a:p>
          <a:p>
            <a:r>
              <a:rPr lang="en-IN" sz="1600" dirty="0">
                <a:solidFill>
                  <a:schemeClr val="tx1"/>
                </a:solidFill>
                <a:latin typeface="Times New Roman" pitchFamily="18" charset="0"/>
                <a:cs typeface="Times New Roman" pitchFamily="18" charset="0"/>
              </a:rPr>
              <a:t>A geo board is a very useful device for introducing different topics related to geometry. It enhances the method of teaching through </a:t>
            </a:r>
            <a:r>
              <a:rPr lang="en-IN" sz="1600" b="1" dirty="0">
                <a:solidFill>
                  <a:srgbClr val="FF0000"/>
                </a:solidFill>
                <a:latin typeface="Times New Roman" pitchFamily="18" charset="0"/>
                <a:cs typeface="Times New Roman" pitchFamily="18" charset="0"/>
              </a:rPr>
              <a:t>Art Integration</a:t>
            </a:r>
            <a:r>
              <a:rPr lang="en-IN" sz="1600" dirty="0">
                <a:solidFill>
                  <a:schemeClr val="tx1"/>
                </a:solidFill>
                <a:latin typeface="Times New Roman" pitchFamily="18" charset="0"/>
                <a:cs typeface="Times New Roman" pitchFamily="18" charset="0"/>
              </a:rPr>
              <a:t>.</a:t>
            </a:r>
          </a:p>
          <a:p>
            <a:r>
              <a:rPr lang="en-IN" sz="1600" dirty="0">
                <a:solidFill>
                  <a:schemeClr val="tx1"/>
                </a:solidFill>
                <a:latin typeface="Times New Roman" pitchFamily="18" charset="0"/>
                <a:cs typeface="Times New Roman" pitchFamily="18" charset="0"/>
              </a:rPr>
              <a:t>It is used to form different shapes to understand basic concepts of plane geometry such as shapes, perimeter, area etc.</a:t>
            </a:r>
          </a:p>
          <a:p>
            <a:r>
              <a:rPr lang="en-IN" sz="1600" dirty="0">
                <a:solidFill>
                  <a:schemeClr val="tx1"/>
                </a:solidFill>
                <a:latin typeface="Times New Roman" pitchFamily="18" charset="0"/>
                <a:cs typeface="Times New Roman" pitchFamily="18" charset="0"/>
              </a:rPr>
              <a:t>It consists of a physical board made up of wood or acrylic with a certain number of nails half driven in, around which are wrapped geo bands that are made of rubber.</a:t>
            </a:r>
          </a:p>
          <a:p>
            <a:endParaRPr lang="en-IN" sz="1600" dirty="0">
              <a:solidFill>
                <a:schemeClr val="tx1"/>
              </a:solidFill>
              <a:latin typeface="Times New Roman" pitchFamily="18" charset="0"/>
              <a:cs typeface="Times New Roman" pitchFamily="18" charset="0"/>
            </a:endParaRPr>
          </a:p>
        </p:txBody>
      </p:sp>
      <p:pic>
        <p:nvPicPr>
          <p:cNvPr id="9" name="Picture 8" descr="HTB1bDZWaUCF3KVjSZJnq6znHFXaA.jpg"/>
          <p:cNvPicPr>
            <a:picLocks noGrp="1" noChangeAspect="1"/>
          </p:cNvPicPr>
          <p:nvPr isPhoto="1"/>
        </p:nvPicPr>
        <p:blipFill>
          <a:blip r:embed="rId4">
            <a:lum/>
          </a:blip>
          <a:srcRect t="15018" b="16496"/>
          <a:stretch>
            <a:fillRect/>
          </a:stretch>
        </p:blipFill>
        <p:spPr>
          <a:xfrm>
            <a:off x="474453" y="3209925"/>
            <a:ext cx="1915064" cy="1396581"/>
          </a:xfrm>
          <a:prstGeom prst="rect">
            <a:avLst/>
          </a:prstGeom>
          <a:noFill/>
          <a:ln>
            <a:noFill/>
          </a:ln>
        </p:spPr>
      </p:pic>
      <p:pic>
        <p:nvPicPr>
          <p:cNvPr id="10" name="Picture 9" descr="IMG-20200430-WA0011.jpg"/>
          <p:cNvPicPr>
            <a:picLocks noGrp="1" noChangeAspect="1"/>
          </p:cNvPicPr>
          <p:nvPr isPhoto="1"/>
        </p:nvPicPr>
        <p:blipFill>
          <a:blip r:embed="rId5">
            <a:lum/>
          </a:blip>
          <a:stretch>
            <a:fillRect/>
          </a:stretch>
        </p:blipFill>
        <p:spPr>
          <a:xfrm>
            <a:off x="6771736" y="3248025"/>
            <a:ext cx="1810289" cy="1526696"/>
          </a:xfrm>
          <a:prstGeom prst="rect">
            <a:avLst/>
          </a:prstGeom>
          <a:noFill/>
          <a:ln>
            <a:noFill/>
          </a:ln>
        </p:spPr>
      </p:pic>
      <p:pic>
        <p:nvPicPr>
          <p:cNvPr id="11" name="Picture 10" descr="Geoboard__75788.1427747191.1280.1280.jpg"/>
          <p:cNvPicPr>
            <a:picLocks noGrp="1" noChangeAspect="1"/>
          </p:cNvPicPr>
          <p:nvPr isPhoto="1"/>
        </p:nvPicPr>
        <p:blipFill>
          <a:blip r:embed="rId6">
            <a:lum/>
          </a:blip>
          <a:stretch>
            <a:fillRect/>
          </a:stretch>
        </p:blipFill>
        <p:spPr>
          <a:xfrm>
            <a:off x="2596551" y="3267075"/>
            <a:ext cx="1608499" cy="1408441"/>
          </a:xfrm>
          <a:prstGeom prst="rect">
            <a:avLst/>
          </a:prstGeom>
          <a:noFill/>
          <a:ln>
            <a:noFill/>
          </a:ln>
        </p:spPr>
      </p:pic>
      <p:pic>
        <p:nvPicPr>
          <p:cNvPr id="12" name="Picture 2" descr="C:\Users\HP\Desktop\AREA 4\wooden-geo-board-500x500.jpg"/>
          <p:cNvPicPr>
            <a:picLocks noChangeAspect="1" noChangeArrowheads="1"/>
          </p:cNvPicPr>
          <p:nvPr/>
        </p:nvPicPr>
        <p:blipFill>
          <a:blip r:embed="rId7"/>
          <a:srcRect l="7288" t="10931" r="8906" b="8906"/>
          <a:stretch>
            <a:fillRect/>
          </a:stretch>
        </p:blipFill>
        <p:spPr bwMode="auto">
          <a:xfrm>
            <a:off x="4618106" y="3219450"/>
            <a:ext cx="1868957" cy="151916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1155938" y="229364"/>
            <a:ext cx="7641855" cy="572700"/>
          </a:xfrm>
        </p:spPr>
        <p:txBody>
          <a:bodyPr/>
          <a:lstStyle/>
          <a:p>
            <a:r>
              <a:rPr lang="en-IN" b="1" dirty="0">
                <a:solidFill>
                  <a:srgbClr val="0D0DAB"/>
                </a:solidFill>
                <a:latin typeface="Times New Roman" pitchFamily="18" charset="0"/>
                <a:cs typeface="Times New Roman" pitchFamily="18" charset="0"/>
              </a:rPr>
              <a:t>Finding the area of a square by using geo board.</a:t>
            </a:r>
          </a:p>
        </p:txBody>
      </p:sp>
      <p:sp>
        <p:nvSpPr>
          <p:cNvPr id="5" name="Text Placeholder 4"/>
          <p:cNvSpPr>
            <a:spLocks noGrp="1"/>
          </p:cNvSpPr>
          <p:nvPr>
            <p:ph type="body" idx="1"/>
          </p:nvPr>
        </p:nvSpPr>
        <p:spPr/>
        <p:txBody>
          <a:bodyPr/>
          <a:lstStyle/>
          <a:p>
            <a:endParaRPr lang="en-IN" dirty="0"/>
          </a:p>
        </p:txBody>
      </p:sp>
      <p:sp>
        <p:nvSpPr>
          <p:cNvPr id="6" name="Text Placeholder 5"/>
          <p:cNvSpPr>
            <a:spLocks noGrp="1"/>
          </p:cNvSpPr>
          <p:nvPr>
            <p:ph type="body" idx="2"/>
          </p:nvPr>
        </p:nvSpPr>
        <p:spPr>
          <a:xfrm>
            <a:off x="4209691" y="1152475"/>
            <a:ext cx="4622609" cy="3416400"/>
          </a:xfrm>
          <a:noFill/>
        </p:spPr>
        <p:txBody>
          <a:bodyPr/>
          <a:lstStyle/>
          <a:p>
            <a:pPr>
              <a:lnSpc>
                <a:spcPct val="200000"/>
              </a:lnSpc>
              <a:buNone/>
            </a:pPr>
            <a:endParaRPr lang="en-IN" sz="2000" b="1" dirty="0">
              <a:solidFill>
                <a:srgbClr val="FF0000"/>
              </a:solidFill>
              <a:latin typeface="Times New Roman" pitchFamily="18" charset="0"/>
              <a:cs typeface="Times New Roman" pitchFamily="18" charset="0"/>
            </a:endParaRPr>
          </a:p>
          <a:p>
            <a:pPr>
              <a:lnSpc>
                <a:spcPct val="200000"/>
              </a:lnSpc>
              <a:buNone/>
            </a:pPr>
            <a:r>
              <a:rPr lang="en-IN" sz="2000" b="1" dirty="0">
                <a:solidFill>
                  <a:srgbClr val="FF0000"/>
                </a:solidFill>
                <a:latin typeface="Times New Roman" pitchFamily="18" charset="0"/>
                <a:cs typeface="Times New Roman" pitchFamily="18" charset="0"/>
              </a:rPr>
              <a:t>  Area  of  square  =  Side x Side </a:t>
            </a:r>
          </a:p>
          <a:p>
            <a:pPr>
              <a:lnSpc>
                <a:spcPct val="200000"/>
              </a:lnSpc>
              <a:buNone/>
            </a:pPr>
            <a:r>
              <a:rPr lang="en-IN" sz="2000" b="1" dirty="0">
                <a:solidFill>
                  <a:srgbClr val="FF0000"/>
                </a:solidFill>
                <a:latin typeface="Times New Roman" pitchFamily="18" charset="0"/>
                <a:cs typeface="Times New Roman" pitchFamily="18" charset="0"/>
              </a:rPr>
              <a:t>			     = 4 units x 4 units </a:t>
            </a:r>
          </a:p>
          <a:p>
            <a:pPr>
              <a:lnSpc>
                <a:spcPct val="200000"/>
              </a:lnSpc>
              <a:buNone/>
            </a:pPr>
            <a:r>
              <a:rPr lang="en-IN" sz="2000" b="1" dirty="0">
                <a:solidFill>
                  <a:srgbClr val="FF0000"/>
                </a:solidFill>
                <a:latin typeface="Times New Roman" pitchFamily="18" charset="0"/>
                <a:cs typeface="Times New Roman" pitchFamily="18" charset="0"/>
              </a:rPr>
              <a:t>			     = 16 square units</a:t>
            </a:r>
          </a:p>
          <a:p>
            <a:pPr>
              <a:lnSpc>
                <a:spcPct val="200000"/>
              </a:lnSpc>
              <a:buNone/>
            </a:pPr>
            <a:r>
              <a:rPr lang="en-IN" sz="2000" b="1" dirty="0">
                <a:solidFill>
                  <a:srgbClr val="FF0000"/>
                </a:solidFill>
                <a:latin typeface="Times New Roman" pitchFamily="18" charset="0"/>
                <a:cs typeface="Times New Roman" pitchFamily="18" charset="0"/>
              </a:rPr>
              <a:t>			     = 16 sq. units </a:t>
            </a:r>
          </a:p>
        </p:txBody>
      </p:sp>
      <p:pic>
        <p:nvPicPr>
          <p:cNvPr id="7" name="Picture 6" descr="IMG-20200430-WA0008.jpg"/>
          <p:cNvPicPr>
            <a:picLocks noGrp="1" noChangeAspect="1"/>
          </p:cNvPicPr>
          <p:nvPr isPhoto="1"/>
        </p:nvPicPr>
        <p:blipFill>
          <a:blip r:embed="rId4">
            <a:lum/>
          </a:blip>
          <a:stretch>
            <a:fillRect/>
          </a:stretch>
        </p:blipFill>
        <p:spPr>
          <a:xfrm>
            <a:off x="425665" y="1138687"/>
            <a:ext cx="3749519" cy="3528204"/>
          </a:xfrm>
          <a:prstGeom prst="rect">
            <a:avLst/>
          </a:prstGeom>
          <a:solidFill>
            <a:srgbClr val="BD92DE">
              <a:alpha val="60000"/>
            </a:srgbClr>
          </a:solidFill>
          <a:ln>
            <a:noFill/>
          </a:ln>
        </p:spPr>
      </p:pic>
      <p:sp>
        <p:nvSpPr>
          <p:cNvPr id="11" name="TextBox 10"/>
          <p:cNvSpPr txBox="1"/>
          <p:nvPr/>
        </p:nvSpPr>
        <p:spPr>
          <a:xfrm>
            <a:off x="1647646" y="1664899"/>
            <a:ext cx="1000664" cy="338554"/>
          </a:xfrm>
          <a:prstGeom prst="rect">
            <a:avLst/>
          </a:prstGeom>
          <a:noFill/>
        </p:spPr>
        <p:txBody>
          <a:bodyPr wrap="square" rtlCol="0">
            <a:spAutoFit/>
          </a:bodyPr>
          <a:lstStyle/>
          <a:p>
            <a:r>
              <a:rPr lang="en-IN" sz="1600" b="1" dirty="0">
                <a:solidFill>
                  <a:srgbClr val="FF0000"/>
                </a:solidFill>
              </a:rPr>
              <a:t>4 units</a:t>
            </a:r>
          </a:p>
        </p:txBody>
      </p:sp>
      <p:sp>
        <p:nvSpPr>
          <p:cNvPr id="13" name="TextBox 12"/>
          <p:cNvSpPr txBox="1"/>
          <p:nvPr/>
        </p:nvSpPr>
        <p:spPr>
          <a:xfrm>
            <a:off x="2984740" y="2415396"/>
            <a:ext cx="862641" cy="338554"/>
          </a:xfrm>
          <a:prstGeom prst="rect">
            <a:avLst/>
          </a:prstGeom>
          <a:noFill/>
        </p:spPr>
        <p:txBody>
          <a:bodyPr wrap="square" rtlCol="0">
            <a:spAutoFit/>
          </a:bodyPr>
          <a:lstStyle/>
          <a:p>
            <a:r>
              <a:rPr lang="en-IN" sz="1600" b="1" dirty="0">
                <a:solidFill>
                  <a:srgbClr val="FF0000"/>
                </a:solidFill>
              </a:rPr>
              <a:t>4 units</a:t>
            </a:r>
          </a:p>
        </p:txBody>
      </p:sp>
      <p:sp>
        <p:nvSpPr>
          <p:cNvPr id="14" name="Rectangle 13"/>
          <p:cNvSpPr/>
          <p:nvPr/>
        </p:nvSpPr>
        <p:spPr>
          <a:xfrm>
            <a:off x="1390650" y="2038350"/>
            <a:ext cx="1457325" cy="1352550"/>
          </a:xfrm>
          <a:prstGeom prst="rect">
            <a:avLst/>
          </a:prstGeom>
          <a:solidFill>
            <a:srgbClr val="BD92DE">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1138686" y="229364"/>
            <a:ext cx="7659107" cy="572700"/>
          </a:xfrm>
        </p:spPr>
        <p:txBody>
          <a:bodyPr/>
          <a:lstStyle/>
          <a:p>
            <a:r>
              <a:rPr lang="en-IN" sz="2400" b="1" dirty="0">
                <a:solidFill>
                  <a:srgbClr val="0D0DAB"/>
                </a:solidFill>
                <a:latin typeface="Times New Roman" pitchFamily="18" charset="0"/>
                <a:cs typeface="Times New Roman" pitchFamily="18" charset="0"/>
              </a:rPr>
              <a:t>Finding the area of a rectangle by using geo board.</a:t>
            </a:r>
          </a:p>
        </p:txBody>
      </p:sp>
      <p:sp>
        <p:nvSpPr>
          <p:cNvPr id="5" name="Text Placeholder 4"/>
          <p:cNvSpPr>
            <a:spLocks noGrp="1"/>
          </p:cNvSpPr>
          <p:nvPr>
            <p:ph type="body" idx="1"/>
          </p:nvPr>
        </p:nvSpPr>
        <p:spPr/>
        <p:txBody>
          <a:bodyPr/>
          <a:lstStyle/>
          <a:p>
            <a:endParaRPr lang="en-IN" dirty="0"/>
          </a:p>
        </p:txBody>
      </p:sp>
      <p:sp>
        <p:nvSpPr>
          <p:cNvPr id="6" name="Text Placeholder 5"/>
          <p:cNvSpPr>
            <a:spLocks noGrp="1"/>
          </p:cNvSpPr>
          <p:nvPr>
            <p:ph type="body" idx="2"/>
          </p:nvPr>
        </p:nvSpPr>
        <p:spPr>
          <a:xfrm>
            <a:off x="4209691" y="1152475"/>
            <a:ext cx="4622609" cy="3416400"/>
          </a:xfrm>
        </p:spPr>
        <p:txBody>
          <a:bodyPr/>
          <a:lstStyle/>
          <a:p>
            <a:pPr>
              <a:buNone/>
            </a:pPr>
            <a:endParaRPr lang="en-IN" sz="2000" b="1" dirty="0">
              <a:solidFill>
                <a:srgbClr val="FF0000"/>
              </a:solidFill>
              <a:latin typeface="Times New Roman" pitchFamily="18" charset="0"/>
              <a:cs typeface="Times New Roman" pitchFamily="18" charset="0"/>
            </a:endParaRPr>
          </a:p>
          <a:p>
            <a:pPr>
              <a:lnSpc>
                <a:spcPct val="200000"/>
              </a:lnSpc>
              <a:buNone/>
            </a:pPr>
            <a:r>
              <a:rPr lang="en-IN" sz="2000" b="1" dirty="0">
                <a:solidFill>
                  <a:srgbClr val="FF0000"/>
                </a:solidFill>
                <a:latin typeface="Times New Roman" pitchFamily="18" charset="0"/>
                <a:cs typeface="Times New Roman" pitchFamily="18" charset="0"/>
              </a:rPr>
              <a:t>Area of Rectangle = Length x Breadth</a:t>
            </a:r>
          </a:p>
          <a:p>
            <a:pPr>
              <a:lnSpc>
                <a:spcPct val="200000"/>
              </a:lnSpc>
              <a:buNone/>
            </a:pPr>
            <a:r>
              <a:rPr lang="en-IN" sz="2000" b="1" dirty="0">
                <a:solidFill>
                  <a:srgbClr val="FF0000"/>
                </a:solidFill>
                <a:latin typeface="Times New Roman" pitchFamily="18" charset="0"/>
                <a:cs typeface="Times New Roman" pitchFamily="18" charset="0"/>
              </a:rPr>
              <a:t>			     = 6 units x 4 units </a:t>
            </a:r>
          </a:p>
          <a:p>
            <a:pPr>
              <a:lnSpc>
                <a:spcPct val="200000"/>
              </a:lnSpc>
              <a:buNone/>
            </a:pPr>
            <a:r>
              <a:rPr lang="en-IN" sz="2000" b="1" dirty="0">
                <a:solidFill>
                  <a:srgbClr val="FF0000"/>
                </a:solidFill>
                <a:latin typeface="Times New Roman" pitchFamily="18" charset="0"/>
                <a:cs typeface="Times New Roman" pitchFamily="18" charset="0"/>
              </a:rPr>
              <a:t>			     = 24 square units</a:t>
            </a:r>
          </a:p>
          <a:p>
            <a:pPr>
              <a:lnSpc>
                <a:spcPct val="200000"/>
              </a:lnSpc>
              <a:buNone/>
            </a:pPr>
            <a:r>
              <a:rPr lang="en-IN" sz="2000" b="1" dirty="0">
                <a:solidFill>
                  <a:srgbClr val="FF0000"/>
                </a:solidFill>
                <a:latin typeface="Times New Roman" pitchFamily="18" charset="0"/>
                <a:cs typeface="Times New Roman" pitchFamily="18" charset="0"/>
              </a:rPr>
              <a:t>			     = 24 sq. units </a:t>
            </a:r>
          </a:p>
        </p:txBody>
      </p:sp>
      <p:pic>
        <p:nvPicPr>
          <p:cNvPr id="7" name="Picture 6" descr="IMG-20200430-WA0008.jpg"/>
          <p:cNvPicPr>
            <a:picLocks noGrp="1" noChangeAspect="1"/>
          </p:cNvPicPr>
          <p:nvPr isPhoto="1"/>
        </p:nvPicPr>
        <p:blipFill>
          <a:blip r:embed="rId4">
            <a:lum/>
          </a:blip>
          <a:stretch>
            <a:fillRect/>
          </a:stretch>
        </p:blipFill>
        <p:spPr>
          <a:xfrm>
            <a:off x="425665" y="1138687"/>
            <a:ext cx="3749519" cy="3528204"/>
          </a:xfrm>
          <a:prstGeom prst="rect">
            <a:avLst/>
          </a:prstGeom>
          <a:noFill/>
          <a:ln>
            <a:noFill/>
          </a:ln>
        </p:spPr>
      </p:pic>
      <p:sp>
        <p:nvSpPr>
          <p:cNvPr id="11" name="TextBox 10"/>
          <p:cNvSpPr txBox="1"/>
          <p:nvPr/>
        </p:nvSpPr>
        <p:spPr>
          <a:xfrm>
            <a:off x="1742536" y="1630392"/>
            <a:ext cx="1000664" cy="338554"/>
          </a:xfrm>
          <a:prstGeom prst="rect">
            <a:avLst/>
          </a:prstGeom>
          <a:noFill/>
        </p:spPr>
        <p:txBody>
          <a:bodyPr wrap="square" rtlCol="0">
            <a:spAutoFit/>
          </a:bodyPr>
          <a:lstStyle/>
          <a:p>
            <a:r>
              <a:rPr lang="en-IN" sz="1600" b="1" dirty="0">
                <a:solidFill>
                  <a:srgbClr val="FF0000"/>
                </a:solidFill>
              </a:rPr>
              <a:t>6 units</a:t>
            </a:r>
          </a:p>
        </p:txBody>
      </p:sp>
      <p:sp>
        <p:nvSpPr>
          <p:cNvPr id="13" name="TextBox 12"/>
          <p:cNvSpPr txBox="1"/>
          <p:nvPr/>
        </p:nvSpPr>
        <p:spPr>
          <a:xfrm>
            <a:off x="3226280" y="2398143"/>
            <a:ext cx="879894" cy="338554"/>
          </a:xfrm>
          <a:prstGeom prst="rect">
            <a:avLst/>
          </a:prstGeom>
          <a:noFill/>
        </p:spPr>
        <p:txBody>
          <a:bodyPr wrap="square" rtlCol="0">
            <a:spAutoFit/>
          </a:bodyPr>
          <a:lstStyle/>
          <a:p>
            <a:r>
              <a:rPr lang="en-IN" sz="1600" b="1" dirty="0">
                <a:solidFill>
                  <a:srgbClr val="FF0000"/>
                </a:solidFill>
              </a:rPr>
              <a:t>4 units</a:t>
            </a:r>
          </a:p>
        </p:txBody>
      </p:sp>
      <p:sp>
        <p:nvSpPr>
          <p:cNvPr id="12" name="Rectangle 11"/>
          <p:cNvSpPr/>
          <p:nvPr/>
        </p:nvSpPr>
        <p:spPr>
          <a:xfrm>
            <a:off x="1057274" y="2028825"/>
            <a:ext cx="2143125" cy="1390650"/>
          </a:xfrm>
          <a:prstGeom prst="rect">
            <a:avLst/>
          </a:prstGeom>
          <a:solidFill>
            <a:srgbClr val="BD92DE">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6" name="Title 5"/>
          <p:cNvSpPr>
            <a:spLocks noGrp="1"/>
          </p:cNvSpPr>
          <p:nvPr>
            <p:ph type="title"/>
          </p:nvPr>
        </p:nvSpPr>
        <p:spPr>
          <a:xfrm>
            <a:off x="242689" y="125848"/>
            <a:ext cx="8520600" cy="900696"/>
          </a:xfrm>
        </p:spPr>
        <p:txBody>
          <a:bodyPr/>
          <a:lstStyle/>
          <a:p>
            <a:pPr algn="ctr"/>
            <a:r>
              <a:rPr lang="en-IN" b="1" dirty="0">
                <a:solidFill>
                  <a:srgbClr val="0D0DAB"/>
                </a:solidFill>
                <a:latin typeface="Times New Roman" pitchFamily="18" charset="0"/>
                <a:cs typeface="Times New Roman" pitchFamily="18" charset="0"/>
              </a:rPr>
              <a:t>ACTIVITY </a:t>
            </a:r>
            <a:br>
              <a:rPr lang="en-IN" b="1" dirty="0">
                <a:solidFill>
                  <a:srgbClr val="0D0DAB"/>
                </a:solidFill>
                <a:latin typeface="Times New Roman" pitchFamily="18" charset="0"/>
                <a:cs typeface="Times New Roman" pitchFamily="18" charset="0"/>
              </a:rPr>
            </a:br>
            <a:r>
              <a:rPr lang="en-IN" b="1" dirty="0">
                <a:solidFill>
                  <a:srgbClr val="0D0DAB"/>
                </a:solidFill>
                <a:latin typeface="Times New Roman" pitchFamily="18" charset="0"/>
                <a:cs typeface="Times New Roman" pitchFamily="18" charset="0"/>
              </a:rPr>
              <a:t>AREA DICE GAME</a:t>
            </a:r>
            <a:endParaRPr lang="en-IN" dirty="0"/>
          </a:p>
        </p:txBody>
      </p:sp>
      <p:sp>
        <p:nvSpPr>
          <p:cNvPr id="7" name="Content Placeholder 6"/>
          <p:cNvSpPr>
            <a:spLocks noGrp="1"/>
          </p:cNvSpPr>
          <p:nvPr>
            <p:ph idx="1"/>
          </p:nvPr>
        </p:nvSpPr>
        <p:spPr/>
        <p:txBody>
          <a:bodyPr/>
          <a:lstStyle/>
          <a:p>
            <a:r>
              <a:rPr lang="en-IN" sz="1400" dirty="0">
                <a:hlinkClick r:id="rId4"/>
              </a:rPr>
              <a:t>https://youtu.be/QaYJzFOHEhg</a:t>
            </a:r>
            <a:endParaRPr lang="en-IN" sz="1400" dirty="0"/>
          </a:p>
          <a:p>
            <a:r>
              <a:rPr lang="en-IN" sz="1400" dirty="0"/>
              <a:t>Materials required : two colour pens,</a:t>
            </a:r>
          </a:p>
          <a:p>
            <a:pPr>
              <a:buNone/>
            </a:pPr>
            <a:r>
              <a:rPr lang="en-IN" sz="1400" dirty="0"/>
              <a:t>			    a square paper</a:t>
            </a:r>
          </a:p>
          <a:p>
            <a:pPr>
              <a:buNone/>
            </a:pPr>
            <a:r>
              <a:rPr lang="en-IN" sz="1400" dirty="0"/>
              <a:t>			    and two dices</a:t>
            </a:r>
          </a:p>
          <a:p>
            <a:r>
              <a:rPr lang="en-IN" sz="1400" dirty="0"/>
              <a:t>Procedure : Two students can play by choosing </a:t>
            </a:r>
          </a:p>
          <a:p>
            <a:pPr>
              <a:buNone/>
            </a:pPr>
            <a:r>
              <a:rPr lang="en-IN" sz="1400" dirty="0"/>
              <a:t>		a different  colour pen for each. </a:t>
            </a:r>
          </a:p>
          <a:p>
            <a:pPr>
              <a:buNone/>
            </a:pPr>
            <a:r>
              <a:rPr lang="en-IN" sz="1400" dirty="0"/>
              <a:t>		They shall roll the dices and then with the</a:t>
            </a:r>
          </a:p>
          <a:p>
            <a:pPr>
              <a:buNone/>
            </a:pPr>
            <a:r>
              <a:rPr lang="en-IN" sz="1400" dirty="0"/>
              <a:t>		 two numbers on dices they shall  draw </a:t>
            </a:r>
          </a:p>
          <a:p>
            <a:pPr>
              <a:buNone/>
            </a:pPr>
            <a:r>
              <a:rPr lang="en-IN" sz="1400" dirty="0"/>
              <a:t>		the figure by counting the squares.</a:t>
            </a:r>
          </a:p>
          <a:p>
            <a:pPr>
              <a:buNone/>
            </a:pPr>
            <a:r>
              <a:rPr lang="en-IN" sz="1400" dirty="0"/>
              <a:t>		After 3 chances each the total area </a:t>
            </a:r>
          </a:p>
          <a:p>
            <a:pPr>
              <a:buNone/>
            </a:pPr>
            <a:r>
              <a:rPr lang="en-IN" sz="1400" dirty="0"/>
              <a:t>		will be calculated  and the once </a:t>
            </a:r>
          </a:p>
          <a:p>
            <a:pPr>
              <a:buNone/>
            </a:pPr>
            <a:r>
              <a:rPr lang="en-IN" sz="1400" dirty="0"/>
              <a:t>		having more area will be the winner </a:t>
            </a:r>
          </a:p>
          <a:p>
            <a:pPr>
              <a:buNone/>
            </a:pPr>
            <a:r>
              <a:rPr lang="en-IN" sz="1400" dirty="0"/>
              <a:t>		of the game.</a:t>
            </a:r>
          </a:p>
          <a:p>
            <a:pPr>
              <a:buNone/>
            </a:pPr>
            <a:r>
              <a:rPr lang="en-IN" sz="1400" dirty="0"/>
              <a:t>			</a:t>
            </a:r>
          </a:p>
        </p:txBody>
      </p:sp>
      <p:pic>
        <p:nvPicPr>
          <p:cNvPr id="8" name="Picture 7" descr="CamScanner 04-30-2020 19.22.27.jpg"/>
          <p:cNvPicPr>
            <a:picLocks noGrp="1" noChangeAspect="1"/>
          </p:cNvPicPr>
          <p:nvPr isPhoto="1"/>
        </p:nvPicPr>
        <p:blipFill>
          <a:blip r:embed="rId5">
            <a:lum/>
          </a:blip>
          <a:srcRect l="10900" t="7094" r="4773" b="27674"/>
          <a:stretch>
            <a:fillRect/>
          </a:stretch>
        </p:blipFill>
        <p:spPr>
          <a:xfrm>
            <a:off x="4894043" y="1466849"/>
            <a:ext cx="3878482" cy="26670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359325" y="235475"/>
            <a:ext cx="8520600" cy="572700"/>
          </a:xfrm>
        </p:spPr>
        <p:txBody>
          <a:bodyPr/>
          <a:lstStyle/>
          <a:p>
            <a:pPr algn="ctr"/>
            <a:r>
              <a:rPr lang="en-IN" b="1" dirty="0">
                <a:solidFill>
                  <a:srgbClr val="0D0DAB"/>
                </a:solidFill>
                <a:latin typeface="Times New Roman" pitchFamily="18" charset="0"/>
                <a:cs typeface="Times New Roman" pitchFamily="18" charset="0"/>
              </a:rPr>
              <a:t>LEARNING OUTCOMES</a:t>
            </a:r>
          </a:p>
        </p:txBody>
      </p:sp>
      <p:sp>
        <p:nvSpPr>
          <p:cNvPr id="5" name="Text Placeholder 4"/>
          <p:cNvSpPr>
            <a:spLocks noGrp="1"/>
          </p:cNvSpPr>
          <p:nvPr>
            <p:ph type="body" idx="1"/>
          </p:nvPr>
        </p:nvSpPr>
        <p:spPr>
          <a:xfrm>
            <a:off x="1200150" y="876250"/>
            <a:ext cx="7162800" cy="3590975"/>
          </a:xfrm>
        </p:spPr>
        <p:txBody>
          <a:bodyPr/>
          <a:lstStyle/>
          <a:p>
            <a:pPr>
              <a:lnSpc>
                <a:spcPct val="150000"/>
              </a:lnSpc>
              <a:buFont typeface="Wingdings" pitchFamily="2" charset="2"/>
              <a:buChar char="v"/>
            </a:pPr>
            <a:r>
              <a:rPr lang="en-IN" dirty="0">
                <a:solidFill>
                  <a:schemeClr val="tx1"/>
                </a:solidFill>
                <a:latin typeface="Times New Roman" pitchFamily="18" charset="0"/>
                <a:cs typeface="Times New Roman" pitchFamily="18" charset="0"/>
              </a:rPr>
              <a:t>Students can calculate the area of rectangles and squares.</a:t>
            </a:r>
          </a:p>
          <a:p>
            <a:pPr>
              <a:lnSpc>
                <a:spcPct val="150000"/>
              </a:lnSpc>
              <a:buFont typeface="Wingdings" pitchFamily="2" charset="2"/>
              <a:buChar char="v"/>
            </a:pPr>
            <a:r>
              <a:rPr lang="en-IN" dirty="0">
                <a:solidFill>
                  <a:schemeClr val="tx1"/>
                </a:solidFill>
                <a:latin typeface="Times New Roman" pitchFamily="18" charset="0"/>
                <a:cs typeface="Times New Roman" pitchFamily="18" charset="0"/>
              </a:rPr>
              <a:t>They can determine the area of any rectangular shapes.</a:t>
            </a:r>
          </a:p>
          <a:p>
            <a:pPr>
              <a:lnSpc>
                <a:spcPct val="150000"/>
              </a:lnSpc>
              <a:buFont typeface="Wingdings" pitchFamily="2" charset="2"/>
              <a:buChar char="v"/>
            </a:pPr>
            <a:r>
              <a:rPr lang="en-IN" dirty="0">
                <a:solidFill>
                  <a:schemeClr val="tx1"/>
                </a:solidFill>
                <a:latin typeface="Times New Roman" pitchFamily="18" charset="0"/>
                <a:cs typeface="Times New Roman" pitchFamily="18" charset="0"/>
              </a:rPr>
              <a:t>They can solve the word problems related to find the area.</a:t>
            </a:r>
          </a:p>
          <a:p>
            <a:pPr>
              <a:lnSpc>
                <a:spcPct val="150000"/>
              </a:lnSpc>
              <a:buFont typeface="Wingdings" pitchFamily="2" charset="2"/>
              <a:buChar char="v"/>
            </a:pPr>
            <a:r>
              <a:rPr lang="en-IN" dirty="0">
                <a:solidFill>
                  <a:schemeClr val="tx1"/>
                </a:solidFill>
                <a:latin typeface="Times New Roman" pitchFamily="18" charset="0"/>
                <a:cs typeface="Times New Roman" pitchFamily="18" charset="0"/>
              </a:rPr>
              <a:t>They </a:t>
            </a:r>
            <a:r>
              <a:rPr lang="en-IN">
                <a:solidFill>
                  <a:schemeClr val="tx1"/>
                </a:solidFill>
                <a:latin typeface="Times New Roman" pitchFamily="18" charset="0"/>
                <a:cs typeface="Times New Roman" pitchFamily="18" charset="0"/>
              </a:rPr>
              <a:t>can also </a:t>
            </a:r>
            <a:r>
              <a:rPr lang="en-IN" dirty="0">
                <a:solidFill>
                  <a:schemeClr val="tx1"/>
                </a:solidFill>
                <a:latin typeface="Times New Roman" pitchFamily="18" charset="0"/>
                <a:cs typeface="Times New Roman" pitchFamily="18" charset="0"/>
              </a:rPr>
              <a:t>distinguish whether to find perimeter or area in the word problems.</a:t>
            </a:r>
            <a:endParaRPr lang="en-IN">
              <a:solidFill>
                <a:schemeClr val="tx1"/>
              </a:solidFill>
              <a:latin typeface="Times New Roman" pitchFamily="18" charset="0"/>
              <a:cs typeface="Times New Roman" pitchFamily="18" charset="0"/>
            </a:endParaRPr>
          </a:p>
          <a:p>
            <a:pPr>
              <a:lnSpc>
                <a:spcPct val="150000"/>
              </a:lnSpc>
              <a:buFont typeface="Wingdings" pitchFamily="2" charset="2"/>
              <a:buChar char="v"/>
            </a:pPr>
            <a:r>
              <a:rPr lang="en-IN" dirty="0">
                <a:solidFill>
                  <a:schemeClr val="tx1"/>
                </a:solidFill>
                <a:latin typeface="Times New Roman" pitchFamily="18" charset="0"/>
                <a:cs typeface="Times New Roman" pitchFamily="18" charset="0"/>
              </a:rPr>
              <a:t>They can relate the concept of area to the real life situations.</a:t>
            </a:r>
          </a:p>
          <a:p>
            <a:pPr>
              <a:lnSpc>
                <a:spcPct val="150000"/>
              </a:lnSpc>
              <a:buFont typeface="Wingdings" pitchFamily="2" charset="2"/>
              <a:buChar char="v"/>
            </a:pPr>
            <a:r>
              <a:rPr lang="en-IN" dirty="0">
                <a:solidFill>
                  <a:schemeClr val="tx1"/>
                </a:solidFill>
                <a:latin typeface="Times New Roman" pitchFamily="18" charset="0"/>
                <a:cs typeface="Times New Roman" pitchFamily="18" charset="0"/>
              </a:rPr>
              <a:t>They can decide which units to be used to measure area such as Square millimetre ( sq.mm), Square centimetre ( sq. cm), etc.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328953" y="212111"/>
            <a:ext cx="8520600" cy="512508"/>
          </a:xfrm>
        </p:spPr>
        <p:txBody>
          <a:bodyPr/>
          <a:lstStyle/>
          <a:p>
            <a:pPr algn="ctr"/>
            <a:endParaRPr lang="en-IN" sz="3200" b="1" dirty="0">
              <a:solidFill>
                <a:srgbClr val="0D0DAB"/>
              </a:solidFill>
              <a:latin typeface="Times New Roman" pitchFamily="18" charset="0"/>
              <a:cs typeface="Times New Roman" pitchFamily="18" charset="0"/>
            </a:endParaRPr>
          </a:p>
        </p:txBody>
      </p:sp>
      <p:pic>
        <p:nvPicPr>
          <p:cNvPr id="6" name="Content Placeholder 5" descr="IMG-20200430-WA0004.jpg"/>
          <p:cNvPicPr>
            <a:picLocks noGrp="1" noChangeAspect="1"/>
          </p:cNvPicPr>
          <p:nvPr>
            <p:ph idx="1"/>
          </p:nvPr>
        </p:nvPicPr>
        <p:blipFill>
          <a:blip r:embed="rId4"/>
          <a:stretch>
            <a:fillRect/>
          </a:stretch>
        </p:blipFill>
        <p:spPr>
          <a:xfrm>
            <a:off x="1966823" y="215660"/>
            <a:ext cx="5287992" cy="4580627"/>
          </a:xfrm>
        </p:spPr>
      </p:pic>
      <p:sp>
        <p:nvSpPr>
          <p:cNvPr id="7" name="Rectangle 6"/>
          <p:cNvSpPr/>
          <p:nvPr/>
        </p:nvSpPr>
        <p:spPr>
          <a:xfrm rot="19987200">
            <a:off x="439455" y="1406187"/>
            <a:ext cx="1435103" cy="90289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rot="1205426">
            <a:off x="672861" y="3183147"/>
            <a:ext cx="1035170" cy="1009290"/>
          </a:xfrm>
          <a:prstGeom prst="rec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rot="18934630">
            <a:off x="7536596" y="1052078"/>
            <a:ext cx="966158" cy="998135"/>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rot="5400000">
            <a:off x="7125213" y="3104238"/>
            <a:ext cx="1709508" cy="1001730"/>
          </a:xfrm>
          <a:prstGeom prst="rect">
            <a:avLst/>
          </a:prstGeom>
          <a:solidFill>
            <a:srgbClr val="BD92DE"/>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359325" y="197375"/>
            <a:ext cx="8520600" cy="572700"/>
          </a:xfrm>
        </p:spPr>
        <p:txBody>
          <a:bodyPr/>
          <a:lstStyle/>
          <a:p>
            <a:pPr algn="ctr"/>
            <a:r>
              <a:rPr lang="en-IN" b="1" dirty="0">
                <a:solidFill>
                  <a:srgbClr val="0D0DAB"/>
                </a:solidFill>
                <a:latin typeface="Comic Sans MS" pitchFamily="66" charset="0"/>
                <a:cs typeface="Times New Roman" pitchFamily="18" charset="0"/>
              </a:rPr>
              <a:t>AREA WORD WALL</a:t>
            </a:r>
          </a:p>
        </p:txBody>
      </p:sp>
      <p:sp>
        <p:nvSpPr>
          <p:cNvPr id="5" name="Text Placeholder 4"/>
          <p:cNvSpPr>
            <a:spLocks noGrp="1"/>
          </p:cNvSpPr>
          <p:nvPr>
            <p:ph type="body" idx="1"/>
          </p:nvPr>
        </p:nvSpPr>
        <p:spPr>
          <a:xfrm>
            <a:off x="2724149" y="819100"/>
            <a:ext cx="3905251" cy="3981500"/>
          </a:xfrm>
        </p:spPr>
        <p:txBody>
          <a:bodyPr/>
          <a:lstStyle/>
          <a:p>
            <a:pPr>
              <a:lnSpc>
                <a:spcPct val="100000"/>
              </a:lnSpc>
              <a:buFont typeface="Wingdings" pitchFamily="2" charset="2"/>
              <a:buChar char="v"/>
            </a:pPr>
            <a:endParaRPr lang="en-IN" dirty="0">
              <a:solidFill>
                <a:schemeClr val="tx1"/>
              </a:solidFill>
              <a:latin typeface="Comic Sans MS" pitchFamily="66" charset="0"/>
              <a:cs typeface="Times New Roman" pitchFamily="18" charset="0"/>
            </a:endParaRPr>
          </a:p>
          <a:p>
            <a:pPr>
              <a:lnSpc>
                <a:spcPct val="100000"/>
              </a:lnSpc>
              <a:buFont typeface="Wingdings" pitchFamily="2" charset="2"/>
              <a:buChar char="v"/>
            </a:pPr>
            <a:endParaRPr lang="en-IN" dirty="0">
              <a:solidFill>
                <a:schemeClr val="tx1"/>
              </a:solidFill>
              <a:latin typeface="Comic Sans MS" pitchFamily="66" charset="0"/>
              <a:cs typeface="Times New Roman" pitchFamily="18" charset="0"/>
            </a:endParaRPr>
          </a:p>
        </p:txBody>
      </p:sp>
      <p:sp>
        <p:nvSpPr>
          <p:cNvPr id="6" name="Flowchart: Punched Tape 5"/>
          <p:cNvSpPr/>
          <p:nvPr/>
        </p:nvSpPr>
        <p:spPr>
          <a:xfrm>
            <a:off x="3381375" y="781050"/>
            <a:ext cx="1962149" cy="628649"/>
          </a:xfrm>
          <a:prstGeom prst="flowChartPunchedTape">
            <a:avLst/>
          </a:prstGeom>
          <a:solidFill>
            <a:srgbClr val="BD92DE">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3457575" y="885825"/>
            <a:ext cx="1828800" cy="400110"/>
          </a:xfrm>
          <a:prstGeom prst="rect">
            <a:avLst/>
          </a:prstGeom>
          <a:noFill/>
        </p:spPr>
        <p:txBody>
          <a:bodyPr wrap="square" rtlCol="0">
            <a:spAutoFit/>
          </a:bodyPr>
          <a:lstStyle/>
          <a:p>
            <a:r>
              <a:rPr lang="en-IN" sz="2000" b="1" dirty="0">
                <a:solidFill>
                  <a:schemeClr val="tx1"/>
                </a:solidFill>
                <a:latin typeface="Comic Sans MS" pitchFamily="66" charset="0"/>
                <a:cs typeface="Times New Roman" pitchFamily="18" charset="0"/>
              </a:rPr>
              <a:t>Measurement</a:t>
            </a:r>
          </a:p>
        </p:txBody>
      </p:sp>
      <p:sp>
        <p:nvSpPr>
          <p:cNvPr id="8" name="Flowchart: Punched Tape 7"/>
          <p:cNvSpPr/>
          <p:nvPr/>
        </p:nvSpPr>
        <p:spPr>
          <a:xfrm>
            <a:off x="3648076" y="3867150"/>
            <a:ext cx="1847850" cy="628649"/>
          </a:xfrm>
          <a:prstGeom prst="flowChartPunchedTape">
            <a:avLst/>
          </a:prstGeom>
          <a:solidFill>
            <a:schemeClr val="accent6">
              <a:lumMod val="75000"/>
              <a:alpha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solidFill>
                  <a:schemeClr val="tx1"/>
                </a:solidFill>
                <a:latin typeface="Comic Sans MS" pitchFamily="66" charset="0"/>
                <a:cs typeface="Times New Roman" pitchFamily="18" charset="0"/>
              </a:rPr>
              <a:t>Square Units</a:t>
            </a:r>
          </a:p>
        </p:txBody>
      </p:sp>
      <p:sp>
        <p:nvSpPr>
          <p:cNvPr id="9" name="Flowchart: Punched Tape 8"/>
          <p:cNvSpPr/>
          <p:nvPr/>
        </p:nvSpPr>
        <p:spPr>
          <a:xfrm>
            <a:off x="733426" y="1409700"/>
            <a:ext cx="1847850" cy="628649"/>
          </a:xfrm>
          <a:prstGeom prst="flowChartPunchedTape">
            <a:avLst/>
          </a:prstGeom>
          <a:solidFill>
            <a:srgbClr val="FFFF0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latin typeface="Comic Sans MS" pitchFamily="66" charset="0"/>
                <a:cs typeface="Times New Roman" pitchFamily="18" charset="0"/>
              </a:rPr>
              <a:t>Sides</a:t>
            </a:r>
          </a:p>
        </p:txBody>
      </p:sp>
      <p:sp>
        <p:nvSpPr>
          <p:cNvPr id="10" name="Flowchart: Punched Tape 9"/>
          <p:cNvSpPr/>
          <p:nvPr/>
        </p:nvSpPr>
        <p:spPr>
          <a:xfrm>
            <a:off x="4200526" y="2752725"/>
            <a:ext cx="1847850" cy="628649"/>
          </a:xfrm>
          <a:prstGeom prst="flowChartPunchedTape">
            <a:avLst/>
          </a:prstGeom>
          <a:solidFill>
            <a:schemeClr val="accent1">
              <a:alpha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latin typeface="Comic Sans MS" pitchFamily="66" charset="0"/>
                <a:cs typeface="Times New Roman" pitchFamily="18" charset="0"/>
              </a:rPr>
              <a:t>Breadth</a:t>
            </a:r>
          </a:p>
        </p:txBody>
      </p:sp>
      <p:sp>
        <p:nvSpPr>
          <p:cNvPr id="11" name="Flowchart: Punched Tape 10"/>
          <p:cNvSpPr/>
          <p:nvPr/>
        </p:nvSpPr>
        <p:spPr>
          <a:xfrm>
            <a:off x="3209926" y="1819275"/>
            <a:ext cx="1847850" cy="628649"/>
          </a:xfrm>
          <a:prstGeom prst="flowChartPunchedTape">
            <a:avLst/>
          </a:prstGeom>
          <a:solidFill>
            <a:srgbClr val="92D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latin typeface="Comic Sans MS" pitchFamily="66" charset="0"/>
                <a:cs typeface="Times New Roman" pitchFamily="18" charset="0"/>
              </a:rPr>
              <a:t>Rectangles</a:t>
            </a:r>
          </a:p>
        </p:txBody>
      </p:sp>
      <p:sp>
        <p:nvSpPr>
          <p:cNvPr id="12" name="Flowchart: Punched Tape 11"/>
          <p:cNvSpPr/>
          <p:nvPr/>
        </p:nvSpPr>
        <p:spPr>
          <a:xfrm>
            <a:off x="6362701" y="3533775"/>
            <a:ext cx="1847850" cy="628649"/>
          </a:xfrm>
          <a:prstGeom prst="flowChartPunchedTape">
            <a:avLst/>
          </a:prstGeom>
          <a:solidFill>
            <a:schemeClr val="accent1">
              <a:lumMod val="50000"/>
              <a:alpha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latin typeface="Comic Sans MS" pitchFamily="66" charset="0"/>
                <a:cs typeface="Times New Roman" pitchFamily="18" charset="0"/>
              </a:rPr>
              <a:t>Area</a:t>
            </a:r>
          </a:p>
        </p:txBody>
      </p:sp>
      <p:sp>
        <p:nvSpPr>
          <p:cNvPr id="13" name="Flowchart: Punched Tape 12"/>
          <p:cNvSpPr/>
          <p:nvPr/>
        </p:nvSpPr>
        <p:spPr>
          <a:xfrm>
            <a:off x="1152526" y="2628900"/>
            <a:ext cx="1847850" cy="628649"/>
          </a:xfrm>
          <a:prstGeom prst="flowChartPunchedTape">
            <a:avLst/>
          </a:prstGeom>
          <a:solidFill>
            <a:srgbClr val="00B0F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solidFill>
                  <a:schemeClr val="tx1"/>
                </a:solidFill>
                <a:latin typeface="Comic Sans MS" pitchFamily="66" charset="0"/>
                <a:cs typeface="Times New Roman" pitchFamily="18" charset="0"/>
              </a:rPr>
              <a:t>Closed figure</a:t>
            </a:r>
          </a:p>
        </p:txBody>
      </p:sp>
      <p:sp>
        <p:nvSpPr>
          <p:cNvPr id="14" name="Flowchart: Punched Tape 13"/>
          <p:cNvSpPr/>
          <p:nvPr/>
        </p:nvSpPr>
        <p:spPr>
          <a:xfrm>
            <a:off x="781051" y="3676650"/>
            <a:ext cx="1847850" cy="628649"/>
          </a:xfrm>
          <a:prstGeom prst="flowChartPunchedTape">
            <a:avLst/>
          </a:prstGeom>
          <a:solidFill>
            <a:srgbClr val="BD92DE">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solidFill>
                  <a:schemeClr val="tx1"/>
                </a:solidFill>
                <a:latin typeface="Comic Sans MS" pitchFamily="66" charset="0"/>
                <a:cs typeface="Times New Roman" pitchFamily="18" charset="0"/>
              </a:rPr>
              <a:t>Shaded parts </a:t>
            </a:r>
          </a:p>
        </p:txBody>
      </p:sp>
      <p:sp>
        <p:nvSpPr>
          <p:cNvPr id="16" name="Flowchart: Punched Tape 15"/>
          <p:cNvSpPr/>
          <p:nvPr/>
        </p:nvSpPr>
        <p:spPr>
          <a:xfrm>
            <a:off x="6562726" y="2228850"/>
            <a:ext cx="1847850" cy="628649"/>
          </a:xfrm>
          <a:prstGeom prst="flowChartPunchedTape">
            <a:avLst/>
          </a:prstGeom>
          <a:solidFill>
            <a:schemeClr val="accent3">
              <a:alpha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latin typeface="Comic Sans MS" pitchFamily="66" charset="0"/>
                <a:cs typeface="Times New Roman" pitchFamily="18" charset="0"/>
              </a:rPr>
              <a:t>Length</a:t>
            </a:r>
          </a:p>
        </p:txBody>
      </p:sp>
      <p:sp>
        <p:nvSpPr>
          <p:cNvPr id="17" name="Flowchart: Punched Tape 16"/>
          <p:cNvSpPr/>
          <p:nvPr/>
        </p:nvSpPr>
        <p:spPr>
          <a:xfrm>
            <a:off x="6096001" y="1152525"/>
            <a:ext cx="1847850" cy="628649"/>
          </a:xfrm>
          <a:prstGeom prst="flowChartPunchedTape">
            <a:avLst/>
          </a:prstGeom>
          <a:solidFill>
            <a:srgbClr val="FF000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latin typeface="Comic Sans MS" pitchFamily="66" charset="0"/>
                <a:cs typeface="Times New Roman" pitchFamily="18" charset="0"/>
              </a:rPr>
              <a:t>Squares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9" name="Title 8"/>
          <p:cNvSpPr>
            <a:spLocks noGrp="1"/>
          </p:cNvSpPr>
          <p:nvPr>
            <p:ph type="title"/>
          </p:nvPr>
        </p:nvSpPr>
        <p:spPr>
          <a:xfrm>
            <a:off x="413169" y="273575"/>
            <a:ext cx="8409605" cy="572700"/>
          </a:xfrm>
        </p:spPr>
        <p:txBody>
          <a:bodyPr/>
          <a:lstStyle/>
          <a:p>
            <a:pPr algn="ctr"/>
            <a:r>
              <a:rPr lang="en-IN" b="1" dirty="0">
                <a:solidFill>
                  <a:srgbClr val="0D0DAB"/>
                </a:solidFill>
              </a:rPr>
              <a:t>LEARNING OBJECTIVES</a:t>
            </a:r>
          </a:p>
        </p:txBody>
      </p:sp>
      <p:sp>
        <p:nvSpPr>
          <p:cNvPr id="10" name="Text Placeholder 9"/>
          <p:cNvSpPr>
            <a:spLocks noGrp="1"/>
          </p:cNvSpPr>
          <p:nvPr>
            <p:ph type="body" idx="1"/>
          </p:nvPr>
        </p:nvSpPr>
        <p:spPr>
          <a:xfrm>
            <a:off x="390525" y="828675"/>
            <a:ext cx="8420100" cy="3933825"/>
          </a:xfrm>
        </p:spPr>
        <p:txBody>
          <a:bodyPr/>
          <a:lstStyle/>
          <a:p>
            <a:r>
              <a:rPr lang="en-IN" dirty="0">
                <a:solidFill>
                  <a:schemeClr val="tx1"/>
                </a:solidFill>
              </a:rPr>
              <a:t> know the measurement of things.</a:t>
            </a:r>
          </a:p>
          <a:p>
            <a:r>
              <a:rPr lang="en-IN" dirty="0">
                <a:solidFill>
                  <a:schemeClr val="tx1"/>
                </a:solidFill>
              </a:rPr>
              <a:t>Enhance the  thinking and reasoning power.</a:t>
            </a:r>
          </a:p>
          <a:p>
            <a:r>
              <a:rPr lang="en-IN" dirty="0">
                <a:solidFill>
                  <a:schemeClr val="tx1"/>
                </a:solidFill>
              </a:rPr>
              <a:t>Develop  interest in the subject. </a:t>
            </a:r>
          </a:p>
          <a:p>
            <a:r>
              <a:rPr lang="en-IN" dirty="0">
                <a:solidFill>
                  <a:schemeClr val="tx1"/>
                </a:solidFill>
              </a:rPr>
              <a:t>Able  to distinguish between perimeter and area.</a:t>
            </a:r>
          </a:p>
          <a:p>
            <a:pPr marL="114300" indent="0">
              <a:buNone/>
            </a:pPr>
            <a:r>
              <a:rPr lang="en-IN" dirty="0">
                <a:solidFill>
                  <a:schemeClr val="tx1"/>
                </a:solidFill>
              </a:rPr>
              <a:t>       Able to define area.</a:t>
            </a:r>
          </a:p>
          <a:p>
            <a:r>
              <a:rPr lang="en-IN" dirty="0">
                <a:solidFill>
                  <a:schemeClr val="tx1"/>
                </a:solidFill>
              </a:rPr>
              <a:t> to list the formulas for finding area of different rectangles.</a:t>
            </a:r>
          </a:p>
          <a:p>
            <a:r>
              <a:rPr lang="en-IN" dirty="0">
                <a:solidFill>
                  <a:schemeClr val="tx1"/>
                </a:solidFill>
              </a:rPr>
              <a:t> apply formula  to calculate the area of any given rectangle or square. </a:t>
            </a:r>
          </a:p>
          <a:p>
            <a:r>
              <a:rPr lang="en-IN" dirty="0">
                <a:solidFill>
                  <a:schemeClr val="tx1"/>
                </a:solidFill>
              </a:rPr>
              <a:t>Solve problems relating to the areas of rectangles and squares easily.</a:t>
            </a:r>
          </a:p>
          <a:p>
            <a:pPr marL="114300" indent="0">
              <a:buNone/>
            </a:pPr>
            <a:r>
              <a:rPr lang="en-IN" dirty="0">
                <a:solidFill>
                  <a:schemeClr val="tx1"/>
                </a:solidFill>
              </a:rPr>
              <a:t>      Distinguish whether to find perimeter or area in the word problems.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328954" y="186233"/>
            <a:ext cx="8520600" cy="572700"/>
          </a:xfrm>
        </p:spPr>
        <p:txBody>
          <a:bodyPr/>
          <a:lstStyle/>
          <a:p>
            <a:pPr algn="ctr"/>
            <a:r>
              <a:rPr lang="en-IN" sz="3200" b="1" dirty="0">
                <a:solidFill>
                  <a:srgbClr val="0D0DAB"/>
                </a:solidFill>
                <a:latin typeface="Times New Roman" pitchFamily="18" charset="0"/>
                <a:cs typeface="Times New Roman" pitchFamily="18" charset="0"/>
              </a:rPr>
              <a:t>MIND MAPPING OF AREA</a:t>
            </a:r>
          </a:p>
        </p:txBody>
      </p:sp>
      <p:sp>
        <p:nvSpPr>
          <p:cNvPr id="5" name="Text Placeholder 4"/>
          <p:cNvSpPr>
            <a:spLocks noGrp="1"/>
          </p:cNvSpPr>
          <p:nvPr>
            <p:ph type="body" idx="1"/>
          </p:nvPr>
        </p:nvSpPr>
        <p:spPr>
          <a:xfrm>
            <a:off x="2428875" y="1043796"/>
            <a:ext cx="4857750" cy="3525079"/>
          </a:xfrm>
        </p:spPr>
        <p:txBody>
          <a:bodyPr/>
          <a:lstStyle/>
          <a:p>
            <a:endParaRPr lang="en-IN" dirty="0"/>
          </a:p>
        </p:txBody>
      </p:sp>
      <p:pic>
        <p:nvPicPr>
          <p:cNvPr id="6" name="Picture 5" descr="SAVE_20200430_192354.jpg"/>
          <p:cNvPicPr>
            <a:picLocks noGrp="1" noChangeAspect="1"/>
          </p:cNvPicPr>
          <p:nvPr isPhoto="1"/>
        </p:nvPicPr>
        <p:blipFill>
          <a:blip r:embed="rId4">
            <a:lum bright="20000"/>
          </a:blip>
          <a:srcRect l="4816" t="-1439"/>
          <a:stretch>
            <a:fillRect/>
          </a:stretch>
        </p:blipFill>
        <p:spPr>
          <a:xfrm>
            <a:off x="1609724" y="781050"/>
            <a:ext cx="6143625" cy="39338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80502"/>
            <a:ext cx="8538000" cy="4800601"/>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10" name="Text Placeholder 9"/>
          <p:cNvSpPr>
            <a:spLocks noGrp="1"/>
          </p:cNvSpPr>
          <p:nvPr>
            <p:ph type="body" idx="1"/>
          </p:nvPr>
        </p:nvSpPr>
        <p:spPr>
          <a:xfrm>
            <a:off x="1285874" y="200024"/>
            <a:ext cx="5791201" cy="4714876"/>
          </a:xfrm>
        </p:spPr>
        <p:txBody>
          <a:bodyPr/>
          <a:lstStyle/>
          <a:p>
            <a:pPr algn="ctr">
              <a:buNone/>
            </a:pPr>
            <a:r>
              <a:rPr lang="en-IN" sz="1000" b="1" u="sng" dirty="0">
                <a:solidFill>
                  <a:schemeClr val="tx1"/>
                </a:solidFill>
                <a:latin typeface="Times New Roman" pitchFamily="18" charset="0"/>
                <a:cs typeface="Times New Roman" pitchFamily="18" charset="0"/>
              </a:rPr>
              <a:t>BASIC LEVEL</a:t>
            </a:r>
            <a:endParaRPr lang="en-IN" sz="1000" b="1" dirty="0">
              <a:solidFill>
                <a:schemeClr val="tx1"/>
              </a:solidFill>
              <a:latin typeface="Times New Roman" pitchFamily="18" charset="0"/>
              <a:cs typeface="Times New Roman" pitchFamily="18" charset="0"/>
            </a:endParaRPr>
          </a:p>
          <a:p>
            <a:pPr>
              <a:buNone/>
            </a:pPr>
            <a:r>
              <a:rPr lang="en-IN" sz="900" b="1" u="sng" dirty="0">
                <a:solidFill>
                  <a:schemeClr val="tx1"/>
                </a:solidFill>
                <a:latin typeface="Times New Roman" pitchFamily="18" charset="0"/>
                <a:cs typeface="Times New Roman" pitchFamily="18" charset="0"/>
              </a:rPr>
              <a:t>Section – A</a:t>
            </a:r>
            <a:endParaRPr lang="en-IN" sz="900" dirty="0">
              <a:solidFill>
                <a:schemeClr val="tx1"/>
              </a:solidFill>
              <a:latin typeface="Times New Roman" pitchFamily="18" charset="0"/>
              <a:cs typeface="Times New Roman" pitchFamily="18" charset="0"/>
            </a:endParaRPr>
          </a:p>
          <a:p>
            <a:pPr>
              <a:buNone/>
            </a:pPr>
            <a:r>
              <a:rPr lang="en-IN" sz="900" b="1" u="sng" dirty="0">
                <a:solidFill>
                  <a:schemeClr val="tx1"/>
                </a:solidFill>
                <a:latin typeface="Times New Roman" pitchFamily="18" charset="0"/>
                <a:cs typeface="Times New Roman" pitchFamily="18" charset="0"/>
              </a:rPr>
              <a:t>(Each Question carries 1 marks)</a:t>
            </a:r>
            <a:endParaRPr lang="en-IN" sz="900" dirty="0">
              <a:solidFill>
                <a:schemeClr val="tx1"/>
              </a:solidFill>
              <a:latin typeface="Times New Roman" pitchFamily="18" charset="0"/>
              <a:cs typeface="Times New Roman" pitchFamily="18" charset="0"/>
            </a:endParaRPr>
          </a:p>
          <a:p>
            <a:pPr>
              <a:buNone/>
            </a:pPr>
            <a:r>
              <a:rPr lang="en-IN" sz="900" b="1" dirty="0">
                <a:solidFill>
                  <a:schemeClr val="tx1"/>
                </a:solidFill>
                <a:latin typeface="Times New Roman" pitchFamily="18" charset="0"/>
                <a:cs typeface="Times New Roman" pitchFamily="18" charset="0"/>
              </a:rPr>
              <a:t>Fill in the blanks</a:t>
            </a:r>
            <a:r>
              <a:rPr lang="en-IN" sz="900" dirty="0">
                <a:solidFill>
                  <a:schemeClr val="tx1"/>
                </a:solidFill>
                <a:latin typeface="Times New Roman" pitchFamily="18" charset="0"/>
                <a:cs typeface="Times New Roman" pitchFamily="18" charset="0"/>
              </a:rPr>
              <a:t>.</a:t>
            </a:r>
          </a:p>
          <a:p>
            <a:pPr lvl="0">
              <a:buNone/>
            </a:pPr>
            <a:r>
              <a:rPr lang="en-IN" sz="900" dirty="0">
                <a:solidFill>
                  <a:schemeClr val="tx1"/>
                </a:solidFill>
                <a:latin typeface="Times New Roman" pitchFamily="18" charset="0"/>
                <a:cs typeface="Times New Roman" pitchFamily="18" charset="0"/>
              </a:rPr>
              <a:t>1. A _____________  is the best unit to measure the area.</a:t>
            </a:r>
          </a:p>
          <a:p>
            <a:pPr lvl="0">
              <a:buNone/>
            </a:pPr>
            <a:r>
              <a:rPr lang="en-IN" sz="900" dirty="0">
                <a:solidFill>
                  <a:schemeClr val="tx1"/>
                </a:solidFill>
                <a:latin typeface="Times New Roman" pitchFamily="18" charset="0"/>
                <a:cs typeface="Times New Roman" pitchFamily="18" charset="0"/>
              </a:rPr>
              <a:t>2. Length is multiplied with ___________ to get the area of a rectangle.</a:t>
            </a:r>
          </a:p>
          <a:p>
            <a:pPr lvl="0">
              <a:buNone/>
            </a:pPr>
            <a:r>
              <a:rPr lang="en-IN" sz="900" dirty="0">
                <a:solidFill>
                  <a:schemeClr val="tx1"/>
                </a:solidFill>
                <a:latin typeface="Times New Roman" pitchFamily="18" charset="0"/>
                <a:cs typeface="Times New Roman" pitchFamily="18" charset="0"/>
              </a:rPr>
              <a:t>3. Area of a square having one side equal to 1 mm is ________.</a:t>
            </a:r>
          </a:p>
          <a:p>
            <a:pPr lvl="0">
              <a:buNone/>
            </a:pPr>
            <a:r>
              <a:rPr lang="en-IN" sz="900" dirty="0">
                <a:solidFill>
                  <a:schemeClr val="tx1"/>
                </a:solidFill>
                <a:latin typeface="Times New Roman" pitchFamily="18" charset="0"/>
                <a:cs typeface="Times New Roman" pitchFamily="18" charset="0"/>
              </a:rPr>
              <a:t>4. Area of a field having length 8 m and breadth 5 m is _______.</a:t>
            </a:r>
          </a:p>
          <a:p>
            <a:pPr lvl="0">
              <a:buNone/>
            </a:pPr>
            <a:r>
              <a:rPr lang="en-IN" sz="900" dirty="0">
                <a:solidFill>
                  <a:schemeClr val="tx1"/>
                </a:solidFill>
                <a:latin typeface="Times New Roman" pitchFamily="18" charset="0"/>
                <a:cs typeface="Times New Roman" pitchFamily="18" charset="0"/>
              </a:rPr>
              <a:t>5. Area of a square = _________ × ___________.</a:t>
            </a:r>
          </a:p>
          <a:p>
            <a:pPr lvl="0">
              <a:buNone/>
            </a:pPr>
            <a:r>
              <a:rPr lang="en-IN" sz="900" dirty="0">
                <a:solidFill>
                  <a:schemeClr val="tx1"/>
                </a:solidFill>
                <a:latin typeface="Times New Roman" pitchFamily="18" charset="0"/>
                <a:cs typeface="Times New Roman" pitchFamily="18" charset="0"/>
              </a:rPr>
              <a:t>6. Area of a bed sheet is measured in _______.</a:t>
            </a:r>
          </a:p>
          <a:p>
            <a:pPr>
              <a:buNone/>
            </a:pPr>
            <a:endParaRPr lang="en-IN" sz="900" dirty="0">
              <a:solidFill>
                <a:schemeClr val="tx1"/>
              </a:solidFill>
              <a:latin typeface="Times New Roman" pitchFamily="18" charset="0"/>
              <a:cs typeface="Times New Roman" pitchFamily="18" charset="0"/>
            </a:endParaRPr>
          </a:p>
          <a:p>
            <a:pPr>
              <a:buNone/>
            </a:pPr>
            <a:r>
              <a:rPr lang="en-IN" sz="900" dirty="0">
                <a:solidFill>
                  <a:schemeClr val="tx1"/>
                </a:solidFill>
                <a:latin typeface="Times New Roman" pitchFamily="18" charset="0"/>
                <a:cs typeface="Times New Roman" pitchFamily="18" charset="0"/>
              </a:rPr>
              <a:t> </a:t>
            </a:r>
            <a:r>
              <a:rPr lang="en-IN" sz="900" b="1" dirty="0">
                <a:solidFill>
                  <a:schemeClr val="tx1"/>
                </a:solidFill>
                <a:latin typeface="Times New Roman" pitchFamily="18" charset="0"/>
                <a:cs typeface="Times New Roman" pitchFamily="18" charset="0"/>
              </a:rPr>
              <a:t> </a:t>
            </a:r>
            <a:r>
              <a:rPr lang="en-IN" sz="900" b="1" u="sng" dirty="0">
                <a:solidFill>
                  <a:schemeClr val="tx1"/>
                </a:solidFill>
                <a:latin typeface="Times New Roman" pitchFamily="18" charset="0"/>
                <a:cs typeface="Times New Roman" pitchFamily="18" charset="0"/>
              </a:rPr>
              <a:t>Section – B</a:t>
            </a:r>
            <a:endParaRPr lang="en-IN" sz="900" dirty="0">
              <a:solidFill>
                <a:schemeClr val="tx1"/>
              </a:solidFill>
              <a:latin typeface="Times New Roman" pitchFamily="18" charset="0"/>
              <a:cs typeface="Times New Roman" pitchFamily="18" charset="0"/>
            </a:endParaRPr>
          </a:p>
          <a:p>
            <a:pPr>
              <a:buNone/>
            </a:pPr>
            <a:r>
              <a:rPr lang="en-IN" sz="900" b="1" u="sng" dirty="0">
                <a:solidFill>
                  <a:schemeClr val="tx1"/>
                </a:solidFill>
                <a:latin typeface="Times New Roman" pitchFamily="18" charset="0"/>
                <a:cs typeface="Times New Roman" pitchFamily="18" charset="0"/>
              </a:rPr>
              <a:t>(Each Question carries 2 marks)</a:t>
            </a:r>
            <a:endParaRPr lang="en-IN" sz="900" dirty="0">
              <a:solidFill>
                <a:schemeClr val="tx1"/>
              </a:solidFill>
              <a:latin typeface="Times New Roman" pitchFamily="18" charset="0"/>
              <a:cs typeface="Times New Roman" pitchFamily="18" charset="0"/>
            </a:endParaRPr>
          </a:p>
          <a:p>
            <a:pPr lvl="0">
              <a:buNone/>
            </a:pPr>
            <a:r>
              <a:rPr lang="en-IN" sz="900" dirty="0">
                <a:solidFill>
                  <a:schemeClr val="tx1"/>
                </a:solidFill>
                <a:latin typeface="Times New Roman" pitchFamily="18" charset="0"/>
                <a:cs typeface="Times New Roman" pitchFamily="18" charset="0"/>
              </a:rPr>
              <a:t>7. A square sized handkerchief having length of one side is 1 m. Find its area.</a:t>
            </a:r>
          </a:p>
          <a:p>
            <a:pPr lvl="0">
              <a:buNone/>
            </a:pPr>
            <a:r>
              <a:rPr lang="en-IN" sz="900" dirty="0">
                <a:solidFill>
                  <a:schemeClr val="tx1"/>
                </a:solidFill>
                <a:latin typeface="Times New Roman" pitchFamily="18" charset="0"/>
                <a:cs typeface="Times New Roman" pitchFamily="18" charset="0"/>
              </a:rPr>
              <a:t>8. Find the area of squares whose sides are given below :-</a:t>
            </a:r>
          </a:p>
          <a:p>
            <a:pPr>
              <a:buNone/>
            </a:pPr>
            <a:r>
              <a:rPr lang="en-IN" sz="900" dirty="0">
                <a:solidFill>
                  <a:schemeClr val="tx1"/>
                </a:solidFill>
                <a:latin typeface="Times New Roman" pitchFamily="18" charset="0"/>
                <a:cs typeface="Times New Roman" pitchFamily="18" charset="0"/>
              </a:rPr>
              <a:t>(</a:t>
            </a:r>
            <a:r>
              <a:rPr lang="en-IN" sz="900" dirty="0" err="1">
                <a:solidFill>
                  <a:schemeClr val="tx1"/>
                </a:solidFill>
                <a:latin typeface="Times New Roman" pitchFamily="18" charset="0"/>
                <a:cs typeface="Times New Roman" pitchFamily="18" charset="0"/>
              </a:rPr>
              <a:t>i</a:t>
            </a:r>
            <a:r>
              <a:rPr lang="en-IN" sz="900" dirty="0">
                <a:solidFill>
                  <a:schemeClr val="tx1"/>
                </a:solidFill>
                <a:latin typeface="Times New Roman" pitchFamily="18" charset="0"/>
                <a:cs typeface="Times New Roman" pitchFamily="18" charset="0"/>
              </a:rPr>
              <a:t>)  7 cm 		(ii)  9 m </a:t>
            </a:r>
          </a:p>
          <a:p>
            <a:pPr lvl="0">
              <a:buNone/>
            </a:pPr>
            <a:r>
              <a:rPr lang="en-IN" sz="900" dirty="0">
                <a:solidFill>
                  <a:schemeClr val="tx1"/>
                </a:solidFill>
                <a:latin typeface="Times New Roman" pitchFamily="18" charset="0"/>
                <a:cs typeface="Times New Roman" pitchFamily="18" charset="0"/>
              </a:rPr>
              <a:t>9. Find the area of rectangles whose dimensions are given below :-</a:t>
            </a:r>
          </a:p>
          <a:p>
            <a:pPr>
              <a:buNone/>
            </a:pPr>
            <a:r>
              <a:rPr lang="en-IN" sz="900" dirty="0">
                <a:solidFill>
                  <a:schemeClr val="tx1"/>
                </a:solidFill>
                <a:latin typeface="Times New Roman" pitchFamily="18" charset="0"/>
                <a:cs typeface="Times New Roman" pitchFamily="18" charset="0"/>
              </a:rPr>
              <a:t>(</a:t>
            </a:r>
            <a:r>
              <a:rPr lang="en-IN" sz="900" dirty="0" err="1">
                <a:solidFill>
                  <a:schemeClr val="tx1"/>
                </a:solidFill>
                <a:latin typeface="Times New Roman" pitchFamily="18" charset="0"/>
                <a:cs typeface="Times New Roman" pitchFamily="18" charset="0"/>
              </a:rPr>
              <a:t>i</a:t>
            </a:r>
            <a:r>
              <a:rPr lang="en-IN" sz="900" dirty="0">
                <a:solidFill>
                  <a:schemeClr val="tx1"/>
                </a:solidFill>
                <a:latin typeface="Times New Roman" pitchFamily="18" charset="0"/>
                <a:cs typeface="Times New Roman" pitchFamily="18" charset="0"/>
              </a:rPr>
              <a:t>) Length = 12 m	Breadth = 4 m</a:t>
            </a:r>
          </a:p>
          <a:p>
            <a:pPr>
              <a:buNone/>
            </a:pPr>
            <a:r>
              <a:rPr lang="en-IN" sz="900" dirty="0">
                <a:solidFill>
                  <a:schemeClr val="tx1"/>
                </a:solidFill>
                <a:latin typeface="Times New Roman" pitchFamily="18" charset="0"/>
                <a:cs typeface="Times New Roman" pitchFamily="18" charset="0"/>
              </a:rPr>
              <a:t>(ii) Length = 6 cm	Breadth = 3 cm</a:t>
            </a:r>
          </a:p>
          <a:p>
            <a:pPr lvl="0">
              <a:buNone/>
            </a:pPr>
            <a:r>
              <a:rPr lang="en-IN" sz="900" dirty="0">
                <a:solidFill>
                  <a:schemeClr val="tx1"/>
                </a:solidFill>
                <a:latin typeface="Times New Roman" pitchFamily="18" charset="0"/>
                <a:cs typeface="Times New Roman" pitchFamily="18" charset="0"/>
              </a:rPr>
              <a:t>10. Length and breadth of a carpet is 5m and 4m respectively. What is the total area of the carpet?</a:t>
            </a:r>
          </a:p>
          <a:p>
            <a:pPr lvl="0">
              <a:buNone/>
            </a:pPr>
            <a:r>
              <a:rPr lang="en-IN" sz="900" dirty="0">
                <a:solidFill>
                  <a:schemeClr val="tx1"/>
                </a:solidFill>
                <a:latin typeface="Times New Roman" pitchFamily="18" charset="0"/>
                <a:cs typeface="Times New Roman" pitchFamily="18" charset="0"/>
              </a:rPr>
              <a:t>11. Find the area of the given figure. </a:t>
            </a:r>
          </a:p>
          <a:p>
            <a:pPr>
              <a:buNone/>
            </a:pPr>
            <a:r>
              <a:rPr lang="en-IN" sz="900" dirty="0">
                <a:solidFill>
                  <a:schemeClr val="tx1"/>
                </a:solidFill>
                <a:latin typeface="Times New Roman" pitchFamily="18" charset="0"/>
                <a:cs typeface="Times New Roman" pitchFamily="18" charset="0"/>
              </a:rPr>
              <a:t>   </a:t>
            </a:r>
          </a:p>
          <a:p>
            <a:pPr>
              <a:buNone/>
            </a:pPr>
            <a:endParaRPr lang="en-IN" sz="900" dirty="0">
              <a:solidFill>
                <a:schemeClr val="tx1"/>
              </a:solidFill>
              <a:latin typeface="Times New Roman" pitchFamily="18" charset="0"/>
              <a:cs typeface="Times New Roman" pitchFamily="18" charset="0"/>
            </a:endParaRPr>
          </a:p>
          <a:p>
            <a:pPr lvl="0">
              <a:buNone/>
            </a:pPr>
            <a:r>
              <a:rPr lang="en-IN" sz="900" dirty="0">
                <a:solidFill>
                  <a:schemeClr val="tx1"/>
                </a:solidFill>
                <a:latin typeface="Times New Roman" pitchFamily="18" charset="0"/>
                <a:cs typeface="Times New Roman" pitchFamily="18" charset="0"/>
              </a:rPr>
              <a:t>12. Find the area of the figure in terms of unit area(squares) </a:t>
            </a:r>
          </a:p>
          <a:p>
            <a:pPr>
              <a:buNone/>
            </a:pPr>
            <a:endParaRPr lang="en-IN" sz="900" dirty="0">
              <a:solidFill>
                <a:schemeClr val="tx1"/>
              </a:solidFill>
              <a:latin typeface="Times New Roman" pitchFamily="18" charset="0"/>
              <a:cs typeface="Times New Roman" pitchFamily="18" charset="0"/>
            </a:endParaRPr>
          </a:p>
        </p:txBody>
      </p:sp>
      <p:pic>
        <p:nvPicPr>
          <p:cNvPr id="11" name="Picture 10"/>
          <p:cNvPicPr/>
          <p:nvPr/>
        </p:nvPicPr>
        <p:blipFill>
          <a:blip r:embed="rId4"/>
          <a:srcRect t="8064" r="6619"/>
          <a:stretch>
            <a:fillRect/>
          </a:stretch>
        </p:blipFill>
        <p:spPr bwMode="auto">
          <a:xfrm>
            <a:off x="3324225" y="4057651"/>
            <a:ext cx="962025" cy="380999"/>
          </a:xfrm>
          <a:prstGeom prst="rect">
            <a:avLst/>
          </a:prstGeom>
          <a:noFill/>
          <a:ln w="9525">
            <a:noFill/>
            <a:miter lim="800000"/>
            <a:headEnd/>
            <a:tailEnd/>
          </a:ln>
        </p:spPr>
      </p:pic>
      <p:pic>
        <p:nvPicPr>
          <p:cNvPr id="12" name="Picture 11"/>
          <p:cNvPicPr/>
          <p:nvPr/>
        </p:nvPicPr>
        <p:blipFill>
          <a:blip r:embed="rId5"/>
          <a:srcRect/>
          <a:stretch>
            <a:fillRect/>
          </a:stretch>
        </p:blipFill>
        <p:spPr bwMode="auto">
          <a:xfrm>
            <a:off x="4514850" y="4381500"/>
            <a:ext cx="609600" cy="4953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10" name="Text Placeholder 9"/>
          <p:cNvSpPr>
            <a:spLocks noGrp="1"/>
          </p:cNvSpPr>
          <p:nvPr>
            <p:ph type="body" idx="1"/>
          </p:nvPr>
        </p:nvSpPr>
        <p:spPr>
          <a:xfrm>
            <a:off x="1285875" y="295275"/>
            <a:ext cx="5867400" cy="4273600"/>
          </a:xfrm>
        </p:spPr>
        <p:txBody>
          <a:bodyPr/>
          <a:lstStyle/>
          <a:p>
            <a:pPr>
              <a:buNone/>
            </a:pPr>
            <a:r>
              <a:rPr lang="en-IN" sz="1000" b="1" u="sng" dirty="0">
                <a:solidFill>
                  <a:schemeClr val="tx1"/>
                </a:solidFill>
                <a:latin typeface="Times New Roman" pitchFamily="18" charset="0"/>
                <a:cs typeface="Times New Roman" pitchFamily="18" charset="0"/>
              </a:rPr>
              <a:t>Section – C</a:t>
            </a:r>
            <a:endParaRPr lang="en-IN" sz="1000" dirty="0">
              <a:solidFill>
                <a:schemeClr val="tx1"/>
              </a:solidFill>
              <a:latin typeface="Times New Roman" pitchFamily="18" charset="0"/>
              <a:cs typeface="Times New Roman" pitchFamily="18" charset="0"/>
            </a:endParaRPr>
          </a:p>
          <a:p>
            <a:pPr>
              <a:buNone/>
            </a:pPr>
            <a:endParaRPr lang="en-IN" sz="1000" b="1" u="sng" dirty="0">
              <a:solidFill>
                <a:schemeClr val="tx1"/>
              </a:solidFill>
              <a:latin typeface="Times New Roman" pitchFamily="18" charset="0"/>
              <a:cs typeface="Times New Roman" pitchFamily="18" charset="0"/>
            </a:endParaRPr>
          </a:p>
          <a:p>
            <a:pPr>
              <a:buNone/>
            </a:pPr>
            <a:r>
              <a:rPr lang="en-IN" sz="1000" b="1" u="sng" dirty="0">
                <a:solidFill>
                  <a:schemeClr val="tx1"/>
                </a:solidFill>
                <a:latin typeface="Times New Roman" pitchFamily="18" charset="0"/>
                <a:cs typeface="Times New Roman" pitchFamily="18" charset="0"/>
              </a:rPr>
              <a:t>(Each Question carries 3 marks)</a:t>
            </a:r>
            <a:endParaRPr lang="en-IN" sz="1000" dirty="0">
              <a:solidFill>
                <a:schemeClr val="tx1"/>
              </a:solidFill>
              <a:latin typeface="Times New Roman" pitchFamily="18" charset="0"/>
              <a:cs typeface="Times New Roman" pitchFamily="18" charset="0"/>
            </a:endParaRPr>
          </a:p>
          <a:p>
            <a:pPr lvl="0">
              <a:buNone/>
            </a:pPr>
            <a:r>
              <a:rPr lang="en-IN" sz="1000" dirty="0">
                <a:solidFill>
                  <a:schemeClr val="tx1"/>
                </a:solidFill>
                <a:latin typeface="Times New Roman" pitchFamily="18" charset="0"/>
                <a:cs typeface="Times New Roman" pitchFamily="18" charset="0"/>
              </a:rPr>
              <a:t>13. Find the breadth of a rectangle whose area is 200 sq. m and length is 20 m.</a:t>
            </a:r>
          </a:p>
          <a:p>
            <a:pPr lvl="0">
              <a:buNone/>
            </a:pPr>
            <a:r>
              <a:rPr lang="en-IN" sz="1000" dirty="0">
                <a:solidFill>
                  <a:schemeClr val="tx1"/>
                </a:solidFill>
                <a:latin typeface="Times New Roman" pitchFamily="18" charset="0"/>
                <a:cs typeface="Times New Roman" pitchFamily="18" charset="0"/>
              </a:rPr>
              <a:t>14. A garden is 800 cm long and 300 cm broad. Half of it is ploughed for cultivation. Find the cultivated area.</a:t>
            </a:r>
          </a:p>
          <a:p>
            <a:pPr lvl="0">
              <a:buNone/>
            </a:pPr>
            <a:r>
              <a:rPr lang="en-IN" sz="1000" dirty="0">
                <a:solidFill>
                  <a:schemeClr val="tx1"/>
                </a:solidFill>
                <a:latin typeface="Times New Roman" pitchFamily="18" charset="0"/>
                <a:cs typeface="Times New Roman" pitchFamily="18" charset="0"/>
              </a:rPr>
              <a:t>15. The door of your classroom is 200 cm long and 100 cm wide. Find the area of the door.</a:t>
            </a:r>
          </a:p>
          <a:p>
            <a:pPr lvl="0">
              <a:buNone/>
            </a:pPr>
            <a:r>
              <a:rPr lang="en-IN" sz="1000" dirty="0">
                <a:solidFill>
                  <a:schemeClr val="tx1"/>
                </a:solidFill>
                <a:latin typeface="Times New Roman" pitchFamily="18" charset="0"/>
                <a:cs typeface="Times New Roman" pitchFamily="18" charset="0"/>
              </a:rPr>
              <a:t>16. Length and breadth of your Mathematics Book is 30 cm and 25 cm. Find the area of your Mathematics Book.</a:t>
            </a:r>
          </a:p>
          <a:p>
            <a:pPr lvl="0">
              <a:buNone/>
            </a:pPr>
            <a:r>
              <a:rPr lang="en-IN" sz="1000" dirty="0">
                <a:solidFill>
                  <a:schemeClr val="tx1"/>
                </a:solidFill>
                <a:latin typeface="Times New Roman" pitchFamily="18" charset="0"/>
                <a:cs typeface="Times New Roman" pitchFamily="18" charset="0"/>
              </a:rPr>
              <a:t>17. A farmer planted corn in a square field of side 75 m. Another field of same area is planted wheat . Find the area of both the fields.</a:t>
            </a:r>
          </a:p>
          <a:p>
            <a:pPr>
              <a:buNone/>
            </a:pPr>
            <a:r>
              <a:rPr lang="en-IN" sz="1000" b="1" dirty="0">
                <a:solidFill>
                  <a:schemeClr val="tx1"/>
                </a:solidFill>
                <a:latin typeface="Times New Roman" pitchFamily="18" charset="0"/>
                <a:cs typeface="Times New Roman" pitchFamily="18" charset="0"/>
              </a:rPr>
              <a:t> </a:t>
            </a:r>
            <a:endParaRPr lang="en-IN" sz="1000" dirty="0">
              <a:solidFill>
                <a:schemeClr val="tx1"/>
              </a:solidFill>
              <a:latin typeface="Times New Roman" pitchFamily="18" charset="0"/>
              <a:cs typeface="Times New Roman" pitchFamily="18" charset="0"/>
            </a:endParaRPr>
          </a:p>
          <a:p>
            <a:pPr>
              <a:buNone/>
            </a:pPr>
            <a:r>
              <a:rPr lang="en-IN" sz="1000" b="1" u="sng" dirty="0">
                <a:solidFill>
                  <a:schemeClr val="tx1"/>
                </a:solidFill>
                <a:latin typeface="Times New Roman" pitchFamily="18" charset="0"/>
                <a:cs typeface="Times New Roman" pitchFamily="18" charset="0"/>
              </a:rPr>
              <a:t>Section – D</a:t>
            </a:r>
            <a:endParaRPr lang="en-IN" sz="1000" dirty="0">
              <a:solidFill>
                <a:schemeClr val="tx1"/>
              </a:solidFill>
              <a:latin typeface="Times New Roman" pitchFamily="18" charset="0"/>
              <a:cs typeface="Times New Roman" pitchFamily="18" charset="0"/>
            </a:endParaRPr>
          </a:p>
          <a:p>
            <a:pPr>
              <a:buNone/>
            </a:pPr>
            <a:endParaRPr lang="en-IN" sz="1000" b="1" u="sng" dirty="0">
              <a:solidFill>
                <a:schemeClr val="tx1"/>
              </a:solidFill>
              <a:latin typeface="Times New Roman" pitchFamily="18" charset="0"/>
              <a:cs typeface="Times New Roman" pitchFamily="18" charset="0"/>
            </a:endParaRPr>
          </a:p>
          <a:p>
            <a:pPr>
              <a:buNone/>
            </a:pPr>
            <a:r>
              <a:rPr lang="en-IN" sz="1000" b="1" u="sng" dirty="0">
                <a:solidFill>
                  <a:schemeClr val="tx1"/>
                </a:solidFill>
                <a:latin typeface="Times New Roman" pitchFamily="18" charset="0"/>
                <a:cs typeface="Times New Roman" pitchFamily="18" charset="0"/>
              </a:rPr>
              <a:t>(Each Question carries 4 marks)</a:t>
            </a:r>
            <a:endParaRPr lang="en-IN" sz="1000" dirty="0">
              <a:solidFill>
                <a:schemeClr val="tx1"/>
              </a:solidFill>
              <a:latin typeface="Times New Roman" pitchFamily="18" charset="0"/>
              <a:cs typeface="Times New Roman" pitchFamily="18" charset="0"/>
            </a:endParaRPr>
          </a:p>
          <a:p>
            <a:pPr lvl="0">
              <a:buNone/>
            </a:pPr>
            <a:r>
              <a:rPr lang="en-IN" sz="1000" dirty="0">
                <a:solidFill>
                  <a:schemeClr val="tx1"/>
                </a:solidFill>
                <a:latin typeface="Times New Roman" pitchFamily="18" charset="0"/>
                <a:cs typeface="Times New Roman" pitchFamily="18" charset="0"/>
              </a:rPr>
              <a:t>18.  Length and breadth of a rectangular field is 500 m and  600 m.  What is the half of the area of this field ?</a:t>
            </a:r>
          </a:p>
          <a:p>
            <a:pPr lvl="0">
              <a:buNone/>
            </a:pPr>
            <a:r>
              <a:rPr lang="en-IN" sz="1000" dirty="0">
                <a:solidFill>
                  <a:schemeClr val="tx1"/>
                </a:solidFill>
                <a:latin typeface="Times New Roman" pitchFamily="18" charset="0"/>
                <a:cs typeface="Times New Roman" pitchFamily="18" charset="0"/>
              </a:rPr>
              <a:t>19. Length and breadth of a rectangular field is 25 m and 20 m. Length of another square field is 15 m. Find the total area of these two fields.</a:t>
            </a:r>
          </a:p>
          <a:p>
            <a:pPr lvl="0">
              <a:buNone/>
            </a:pPr>
            <a:r>
              <a:rPr lang="en-IN" sz="1000" dirty="0">
                <a:solidFill>
                  <a:schemeClr val="tx1"/>
                </a:solidFill>
                <a:latin typeface="Times New Roman" pitchFamily="18" charset="0"/>
                <a:cs typeface="Times New Roman" pitchFamily="18" charset="0"/>
              </a:rPr>
              <a:t>20.  A lawn is 30 m long and 26 m wide. Find the area of the lawn to be watered.</a:t>
            </a:r>
          </a:p>
          <a:p>
            <a:pPr lvl="0">
              <a:buNone/>
            </a:pPr>
            <a:r>
              <a:rPr lang="en-IN" sz="1000" dirty="0">
                <a:solidFill>
                  <a:schemeClr val="tx1"/>
                </a:solidFill>
                <a:latin typeface="Times New Roman" pitchFamily="18" charset="0"/>
                <a:cs typeface="Times New Roman" pitchFamily="18" charset="0"/>
              </a:rPr>
              <a:t>21. Find the area of a square painting on the wall, whose side is 5 m.</a:t>
            </a:r>
          </a:p>
          <a:p>
            <a:pPr lvl="0">
              <a:buNone/>
            </a:pPr>
            <a:r>
              <a:rPr lang="en-IN" sz="1000" dirty="0">
                <a:solidFill>
                  <a:schemeClr val="tx1"/>
                </a:solidFill>
                <a:latin typeface="Times New Roman" pitchFamily="18" charset="0"/>
                <a:cs typeface="Times New Roman" pitchFamily="18" charset="0"/>
              </a:rPr>
              <a:t>22. Find the length of a playground </a:t>
            </a:r>
            <a:r>
              <a:rPr lang="en-IN" sz="1000" dirty="0" err="1">
                <a:solidFill>
                  <a:schemeClr val="tx1"/>
                </a:solidFill>
                <a:latin typeface="Times New Roman" pitchFamily="18" charset="0"/>
                <a:cs typeface="Times New Roman" pitchFamily="18" charset="0"/>
              </a:rPr>
              <a:t>whoase</a:t>
            </a:r>
            <a:r>
              <a:rPr lang="en-IN" sz="1000" dirty="0">
                <a:solidFill>
                  <a:schemeClr val="tx1"/>
                </a:solidFill>
                <a:latin typeface="Times New Roman" pitchFamily="18" charset="0"/>
                <a:cs typeface="Times New Roman" pitchFamily="18" charset="0"/>
              </a:rPr>
              <a:t> area is 513 sq. m and breadth is 19 m.</a:t>
            </a:r>
          </a:p>
          <a:p>
            <a:pPr>
              <a:buNone/>
            </a:pPr>
            <a:endParaRPr lang="en-IN" sz="1000" dirty="0">
              <a:solidFill>
                <a:schemeClr val="tx1"/>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10" name="Text Placeholder 9"/>
          <p:cNvSpPr>
            <a:spLocks noGrp="1"/>
          </p:cNvSpPr>
          <p:nvPr>
            <p:ph type="body" idx="1"/>
          </p:nvPr>
        </p:nvSpPr>
        <p:spPr>
          <a:xfrm>
            <a:off x="1285875" y="295275"/>
            <a:ext cx="5676900" cy="4273600"/>
          </a:xfrm>
        </p:spPr>
        <p:txBody>
          <a:bodyPr/>
          <a:lstStyle/>
          <a:p>
            <a:pPr algn="ctr">
              <a:buNone/>
            </a:pPr>
            <a:r>
              <a:rPr lang="en-IN" sz="1050" b="1" u="sng" dirty="0">
                <a:solidFill>
                  <a:schemeClr val="tx1"/>
                </a:solidFill>
                <a:latin typeface="Times New Roman" pitchFamily="18" charset="0"/>
                <a:cs typeface="Times New Roman" pitchFamily="18" charset="0"/>
              </a:rPr>
              <a:t>STANDARD LEVEL</a:t>
            </a:r>
            <a:endParaRPr lang="en-IN" sz="1050" dirty="0">
              <a:solidFill>
                <a:schemeClr val="tx1"/>
              </a:solidFill>
              <a:latin typeface="Times New Roman" pitchFamily="18" charset="0"/>
              <a:cs typeface="Times New Roman" pitchFamily="18" charset="0"/>
            </a:endParaRPr>
          </a:p>
          <a:p>
            <a:pPr>
              <a:buNone/>
            </a:pPr>
            <a:r>
              <a:rPr lang="en-IN" sz="1000" b="1" dirty="0">
                <a:solidFill>
                  <a:schemeClr val="tx1"/>
                </a:solidFill>
                <a:latin typeface="Times New Roman" pitchFamily="18" charset="0"/>
                <a:cs typeface="Times New Roman" pitchFamily="18" charset="0"/>
              </a:rPr>
              <a:t> </a:t>
            </a:r>
            <a:r>
              <a:rPr lang="en-IN" sz="1000" b="1" u="sng" dirty="0">
                <a:solidFill>
                  <a:schemeClr val="tx1"/>
                </a:solidFill>
                <a:latin typeface="Times New Roman" pitchFamily="18" charset="0"/>
                <a:cs typeface="Times New Roman" pitchFamily="18" charset="0"/>
              </a:rPr>
              <a:t>Section – A</a:t>
            </a:r>
            <a:endParaRPr lang="en-IN" sz="1000" dirty="0">
              <a:solidFill>
                <a:schemeClr val="tx1"/>
              </a:solidFill>
              <a:latin typeface="Times New Roman" pitchFamily="18" charset="0"/>
              <a:cs typeface="Times New Roman" pitchFamily="18" charset="0"/>
            </a:endParaRPr>
          </a:p>
          <a:p>
            <a:pPr>
              <a:buNone/>
            </a:pPr>
            <a:r>
              <a:rPr lang="en-IN" sz="1000" b="1" dirty="0">
                <a:solidFill>
                  <a:schemeClr val="tx1"/>
                </a:solidFill>
                <a:latin typeface="Times New Roman" pitchFamily="18" charset="0"/>
                <a:cs typeface="Times New Roman" pitchFamily="18" charset="0"/>
              </a:rPr>
              <a:t> </a:t>
            </a:r>
            <a:r>
              <a:rPr lang="en-IN" sz="1000" b="1" u="sng" dirty="0">
                <a:solidFill>
                  <a:schemeClr val="tx1"/>
                </a:solidFill>
                <a:latin typeface="Times New Roman" pitchFamily="18" charset="0"/>
                <a:cs typeface="Times New Roman" pitchFamily="18" charset="0"/>
              </a:rPr>
              <a:t>(Each Question carries 1 marks)</a:t>
            </a:r>
            <a:endParaRPr lang="en-IN" sz="1000" dirty="0">
              <a:solidFill>
                <a:schemeClr val="tx1"/>
              </a:solidFill>
              <a:latin typeface="Times New Roman" pitchFamily="18" charset="0"/>
              <a:cs typeface="Times New Roman" pitchFamily="18" charset="0"/>
            </a:endParaRPr>
          </a:p>
          <a:p>
            <a:pPr>
              <a:buNone/>
            </a:pPr>
            <a:r>
              <a:rPr lang="en-IN" sz="1000" b="1" dirty="0">
                <a:solidFill>
                  <a:schemeClr val="tx1"/>
                </a:solidFill>
                <a:latin typeface="Times New Roman" pitchFamily="18" charset="0"/>
                <a:cs typeface="Times New Roman" pitchFamily="18" charset="0"/>
              </a:rPr>
              <a:t> </a:t>
            </a:r>
            <a:endParaRPr lang="en-IN" sz="1000" dirty="0">
              <a:solidFill>
                <a:schemeClr val="tx1"/>
              </a:solidFill>
              <a:latin typeface="Times New Roman" pitchFamily="18" charset="0"/>
              <a:cs typeface="Times New Roman" pitchFamily="18" charset="0"/>
            </a:endParaRPr>
          </a:p>
          <a:p>
            <a:pPr>
              <a:buNone/>
            </a:pPr>
            <a:r>
              <a:rPr lang="en-IN" sz="1000" b="1" dirty="0">
                <a:solidFill>
                  <a:schemeClr val="tx1"/>
                </a:solidFill>
                <a:latin typeface="Times New Roman" pitchFamily="18" charset="0"/>
                <a:cs typeface="Times New Roman" pitchFamily="18" charset="0"/>
              </a:rPr>
              <a:t>Fill in the blanks</a:t>
            </a:r>
            <a:endParaRPr lang="en-IN" sz="1000" dirty="0">
              <a:solidFill>
                <a:schemeClr val="tx1"/>
              </a:solidFill>
              <a:latin typeface="Times New Roman" pitchFamily="18" charset="0"/>
              <a:cs typeface="Times New Roman" pitchFamily="18" charset="0"/>
            </a:endParaRPr>
          </a:p>
          <a:p>
            <a:pPr lvl="0">
              <a:buNone/>
            </a:pPr>
            <a:r>
              <a:rPr lang="en-IN" sz="1000" dirty="0">
                <a:solidFill>
                  <a:schemeClr val="tx1"/>
                </a:solidFill>
                <a:latin typeface="Times New Roman" pitchFamily="18" charset="0"/>
                <a:cs typeface="Times New Roman" pitchFamily="18" charset="0"/>
              </a:rPr>
              <a:t>1.  Area of surface of a dice is measured in ____________. </a:t>
            </a:r>
          </a:p>
          <a:p>
            <a:pPr lvl="0">
              <a:buNone/>
            </a:pPr>
            <a:r>
              <a:rPr lang="en-IN" sz="1000" dirty="0">
                <a:solidFill>
                  <a:schemeClr val="tx1"/>
                </a:solidFill>
                <a:latin typeface="Times New Roman" pitchFamily="18" charset="0"/>
                <a:cs typeface="Times New Roman" pitchFamily="18" charset="0"/>
              </a:rPr>
              <a:t>2. If length of a rectangle is 20 m and breadth is 14 m, then its area is __________.</a:t>
            </a:r>
          </a:p>
          <a:p>
            <a:pPr lvl="0">
              <a:buNone/>
            </a:pPr>
            <a:r>
              <a:rPr lang="en-IN" sz="1000" dirty="0">
                <a:solidFill>
                  <a:schemeClr val="tx1"/>
                </a:solidFill>
                <a:latin typeface="Times New Roman" pitchFamily="18" charset="0"/>
                <a:cs typeface="Times New Roman" pitchFamily="18" charset="0"/>
              </a:rPr>
              <a:t>3. Area of a square whose each side is 3 m = __________.</a:t>
            </a:r>
          </a:p>
          <a:p>
            <a:pPr lvl="0">
              <a:buNone/>
            </a:pPr>
            <a:r>
              <a:rPr lang="en-IN" sz="1000" dirty="0">
                <a:solidFill>
                  <a:schemeClr val="tx1"/>
                </a:solidFill>
                <a:latin typeface="Times New Roman" pitchFamily="18" charset="0"/>
                <a:cs typeface="Times New Roman" pitchFamily="18" charset="0"/>
              </a:rPr>
              <a:t>4. 72 sq. m. + 4568 sq. m. + 399 sq. m. + 8 sq. m. = _________ sq. m.</a:t>
            </a:r>
          </a:p>
          <a:p>
            <a:pPr lvl="0">
              <a:buNone/>
            </a:pPr>
            <a:r>
              <a:rPr lang="en-IN" sz="1000" dirty="0">
                <a:solidFill>
                  <a:schemeClr val="tx1"/>
                </a:solidFill>
                <a:latin typeface="Times New Roman" pitchFamily="18" charset="0"/>
                <a:cs typeface="Times New Roman" pitchFamily="18" charset="0"/>
              </a:rPr>
              <a:t>5. Total area of 3 squares each having side 1 m = ____________.</a:t>
            </a:r>
          </a:p>
          <a:p>
            <a:pPr>
              <a:buNone/>
            </a:pPr>
            <a:r>
              <a:rPr lang="en-IN" sz="1000" dirty="0">
                <a:solidFill>
                  <a:schemeClr val="tx1"/>
                </a:solidFill>
                <a:latin typeface="Times New Roman" pitchFamily="18" charset="0"/>
                <a:cs typeface="Times New Roman" pitchFamily="18" charset="0"/>
              </a:rPr>
              <a:t>  </a:t>
            </a:r>
          </a:p>
          <a:p>
            <a:pPr>
              <a:buNone/>
            </a:pPr>
            <a:r>
              <a:rPr lang="en-IN" sz="1000" b="1" u="sng" dirty="0">
                <a:solidFill>
                  <a:schemeClr val="tx1"/>
                </a:solidFill>
                <a:latin typeface="Times New Roman" pitchFamily="18" charset="0"/>
                <a:cs typeface="Times New Roman" pitchFamily="18" charset="0"/>
              </a:rPr>
              <a:t>Section – B</a:t>
            </a:r>
            <a:endParaRPr lang="en-IN" sz="1000" dirty="0">
              <a:solidFill>
                <a:schemeClr val="tx1"/>
              </a:solidFill>
              <a:latin typeface="Times New Roman" pitchFamily="18" charset="0"/>
              <a:cs typeface="Times New Roman" pitchFamily="18" charset="0"/>
            </a:endParaRPr>
          </a:p>
          <a:p>
            <a:pPr>
              <a:buNone/>
            </a:pPr>
            <a:r>
              <a:rPr lang="en-IN" sz="1000" b="1" dirty="0">
                <a:solidFill>
                  <a:schemeClr val="tx1"/>
                </a:solidFill>
                <a:latin typeface="Times New Roman" pitchFamily="18" charset="0"/>
                <a:cs typeface="Times New Roman" pitchFamily="18" charset="0"/>
              </a:rPr>
              <a:t> </a:t>
            </a:r>
            <a:r>
              <a:rPr lang="en-IN" sz="1000" b="1" u="sng" dirty="0">
                <a:solidFill>
                  <a:schemeClr val="tx1"/>
                </a:solidFill>
                <a:latin typeface="Times New Roman" pitchFamily="18" charset="0"/>
                <a:cs typeface="Times New Roman" pitchFamily="18" charset="0"/>
              </a:rPr>
              <a:t>(Each Question carries 2 marks)</a:t>
            </a:r>
            <a:endParaRPr lang="en-IN" sz="1000" dirty="0">
              <a:solidFill>
                <a:schemeClr val="tx1"/>
              </a:solidFill>
              <a:latin typeface="Times New Roman" pitchFamily="18" charset="0"/>
              <a:cs typeface="Times New Roman" pitchFamily="18" charset="0"/>
            </a:endParaRPr>
          </a:p>
          <a:p>
            <a:pPr>
              <a:buNone/>
            </a:pPr>
            <a:r>
              <a:rPr lang="en-IN" sz="1000" b="1" dirty="0">
                <a:solidFill>
                  <a:schemeClr val="tx1"/>
                </a:solidFill>
                <a:latin typeface="Times New Roman" pitchFamily="18" charset="0"/>
                <a:cs typeface="Times New Roman" pitchFamily="18" charset="0"/>
              </a:rPr>
              <a:t> 6. </a:t>
            </a:r>
            <a:r>
              <a:rPr lang="en-IN" sz="1000" dirty="0">
                <a:solidFill>
                  <a:schemeClr val="tx1"/>
                </a:solidFill>
                <a:latin typeface="Times New Roman" pitchFamily="18" charset="0"/>
                <a:cs typeface="Times New Roman" pitchFamily="18" charset="0"/>
              </a:rPr>
              <a:t>Length of a rectangle is 7 cm. If its breadth is 2 cm more than its length, find the area  of the rectangle.</a:t>
            </a:r>
          </a:p>
          <a:p>
            <a:pPr lvl="0">
              <a:buNone/>
            </a:pPr>
            <a:r>
              <a:rPr lang="en-IN" sz="1000" dirty="0">
                <a:solidFill>
                  <a:schemeClr val="tx1"/>
                </a:solidFill>
                <a:latin typeface="Times New Roman" pitchFamily="18" charset="0"/>
                <a:cs typeface="Times New Roman" pitchFamily="18" charset="0"/>
              </a:rPr>
              <a:t>7. Length and breadth of a rectangular paper is 80cm and 50cm respectively. If it is cut into two equal halves, find the area of each equal half.</a:t>
            </a:r>
          </a:p>
          <a:p>
            <a:pPr>
              <a:buNone/>
            </a:pPr>
            <a:r>
              <a:rPr lang="en-IN" sz="1000" dirty="0">
                <a:solidFill>
                  <a:schemeClr val="tx1"/>
                </a:solidFill>
                <a:latin typeface="Times New Roman" pitchFamily="18" charset="0"/>
                <a:cs typeface="Times New Roman" pitchFamily="18" charset="0"/>
              </a:rPr>
              <a:t> </a:t>
            </a:r>
          </a:p>
          <a:p>
            <a:pPr lvl="0">
              <a:buNone/>
            </a:pPr>
            <a:r>
              <a:rPr lang="en-IN" sz="1000" dirty="0">
                <a:solidFill>
                  <a:schemeClr val="tx1"/>
                </a:solidFill>
                <a:latin typeface="Times New Roman" pitchFamily="18" charset="0"/>
                <a:cs typeface="Times New Roman" pitchFamily="18" charset="0"/>
              </a:rPr>
              <a:t>8. Whose area is bigger and by how much?</a:t>
            </a:r>
          </a:p>
          <a:p>
            <a:pPr>
              <a:buNone/>
            </a:pPr>
            <a:r>
              <a:rPr lang="en-IN" sz="1000" dirty="0">
                <a:solidFill>
                  <a:schemeClr val="tx1"/>
                </a:solidFill>
                <a:latin typeface="Times New Roman" pitchFamily="18" charset="0"/>
                <a:cs typeface="Times New Roman" pitchFamily="18" charset="0"/>
              </a:rPr>
              <a:t> </a:t>
            </a:r>
          </a:p>
          <a:p>
            <a:pPr lvl="0">
              <a:buNone/>
            </a:pPr>
            <a:endParaRPr lang="en-IN" sz="1000" dirty="0">
              <a:solidFill>
                <a:schemeClr val="tx1"/>
              </a:solidFill>
              <a:latin typeface="Times New Roman" pitchFamily="18" charset="0"/>
              <a:cs typeface="Times New Roman" pitchFamily="18" charset="0"/>
            </a:endParaRPr>
          </a:p>
          <a:p>
            <a:pPr lvl="0">
              <a:buNone/>
            </a:pPr>
            <a:r>
              <a:rPr lang="en-IN" sz="1000" dirty="0">
                <a:solidFill>
                  <a:schemeClr val="tx1"/>
                </a:solidFill>
                <a:latin typeface="Times New Roman" pitchFamily="18" charset="0"/>
                <a:cs typeface="Times New Roman" pitchFamily="18" charset="0"/>
              </a:rPr>
              <a:t>9. A rectangular piece of cardboard has length 21 m and width 12m.</a:t>
            </a:r>
          </a:p>
          <a:p>
            <a:pPr>
              <a:buNone/>
            </a:pPr>
            <a:r>
              <a:rPr lang="en-IN" sz="1000" dirty="0">
                <a:solidFill>
                  <a:schemeClr val="tx1"/>
                </a:solidFill>
                <a:latin typeface="Times New Roman" pitchFamily="18" charset="0"/>
                <a:cs typeface="Times New Roman" pitchFamily="18" charset="0"/>
              </a:rPr>
              <a:t>What is the area of the cardboard in sq. m?</a:t>
            </a:r>
          </a:p>
          <a:p>
            <a:pPr>
              <a:buNone/>
            </a:pPr>
            <a:endParaRPr lang="en-IN" sz="1000" dirty="0">
              <a:solidFill>
                <a:schemeClr val="tx1"/>
              </a:solidFill>
              <a:latin typeface="Times New Roman" pitchFamily="18" charset="0"/>
              <a:cs typeface="Times New Roman" pitchFamily="18" charset="0"/>
            </a:endParaRPr>
          </a:p>
        </p:txBody>
      </p:sp>
      <p:pic>
        <p:nvPicPr>
          <p:cNvPr id="5" name="Picture 4"/>
          <p:cNvPicPr/>
          <p:nvPr/>
        </p:nvPicPr>
        <p:blipFill>
          <a:blip r:embed="rId4"/>
          <a:srcRect t="10526" b="8243"/>
          <a:stretch>
            <a:fillRect/>
          </a:stretch>
        </p:blipFill>
        <p:spPr bwMode="auto">
          <a:xfrm>
            <a:off x="4086224" y="3543300"/>
            <a:ext cx="552451" cy="342900"/>
          </a:xfrm>
          <a:prstGeom prst="rect">
            <a:avLst/>
          </a:prstGeom>
          <a:noFill/>
          <a:ln w="9525">
            <a:noFill/>
            <a:miter lim="800000"/>
            <a:headEnd/>
            <a:tailEnd/>
          </a:ln>
        </p:spPr>
      </p:pic>
      <p:pic>
        <p:nvPicPr>
          <p:cNvPr id="6" name="Picture 5"/>
          <p:cNvPicPr/>
          <p:nvPr/>
        </p:nvPicPr>
        <p:blipFill>
          <a:blip r:embed="rId5"/>
          <a:srcRect l="7634" t="12057" b="9204"/>
          <a:stretch>
            <a:fillRect/>
          </a:stretch>
        </p:blipFill>
        <p:spPr bwMode="auto">
          <a:xfrm>
            <a:off x="4997794" y="3464268"/>
            <a:ext cx="1107732" cy="48860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10" name="Text Placeholder 9"/>
          <p:cNvSpPr>
            <a:spLocks noGrp="1"/>
          </p:cNvSpPr>
          <p:nvPr>
            <p:ph type="body" idx="1"/>
          </p:nvPr>
        </p:nvSpPr>
        <p:spPr>
          <a:xfrm>
            <a:off x="1009650" y="295275"/>
            <a:ext cx="7753349" cy="4273600"/>
          </a:xfrm>
        </p:spPr>
        <p:txBody>
          <a:bodyPr/>
          <a:lstStyle/>
          <a:p>
            <a:pPr>
              <a:buNone/>
            </a:pPr>
            <a:r>
              <a:rPr lang="en-IN" sz="900" b="1" u="sng" dirty="0">
                <a:solidFill>
                  <a:schemeClr val="tx1"/>
                </a:solidFill>
                <a:latin typeface="Times New Roman" pitchFamily="18" charset="0"/>
                <a:cs typeface="Times New Roman" pitchFamily="18" charset="0"/>
              </a:rPr>
              <a:t>Section – C</a:t>
            </a:r>
            <a:endParaRPr lang="en-IN" sz="900" dirty="0">
              <a:solidFill>
                <a:schemeClr val="tx1"/>
              </a:solidFill>
              <a:latin typeface="Times New Roman" pitchFamily="18" charset="0"/>
              <a:cs typeface="Times New Roman" pitchFamily="18" charset="0"/>
            </a:endParaRPr>
          </a:p>
          <a:p>
            <a:pPr>
              <a:buNone/>
            </a:pPr>
            <a:r>
              <a:rPr lang="en-IN" sz="900" b="1" u="sng" dirty="0">
                <a:solidFill>
                  <a:schemeClr val="tx1"/>
                </a:solidFill>
                <a:latin typeface="Times New Roman" pitchFamily="18" charset="0"/>
                <a:cs typeface="Times New Roman" pitchFamily="18" charset="0"/>
              </a:rPr>
              <a:t>(Each Question carries 3 marks)</a:t>
            </a:r>
            <a:endParaRPr lang="en-IN" sz="900" dirty="0">
              <a:solidFill>
                <a:schemeClr val="tx1"/>
              </a:solidFill>
              <a:latin typeface="Times New Roman" pitchFamily="18" charset="0"/>
              <a:cs typeface="Times New Roman" pitchFamily="18" charset="0"/>
            </a:endParaRPr>
          </a:p>
          <a:p>
            <a:pPr>
              <a:buNone/>
            </a:pPr>
            <a:endParaRPr lang="en-IN" sz="900" b="1" dirty="0">
              <a:solidFill>
                <a:schemeClr val="tx1"/>
              </a:solidFill>
              <a:latin typeface="Times New Roman" pitchFamily="18" charset="0"/>
              <a:cs typeface="Times New Roman" pitchFamily="18" charset="0"/>
            </a:endParaRPr>
          </a:p>
          <a:p>
            <a:pPr>
              <a:buNone/>
            </a:pPr>
            <a:r>
              <a:rPr lang="en-IN" sz="900" b="1" dirty="0">
                <a:solidFill>
                  <a:schemeClr val="tx1"/>
                </a:solidFill>
                <a:latin typeface="Times New Roman" pitchFamily="18" charset="0"/>
                <a:cs typeface="Times New Roman" pitchFamily="18" charset="0"/>
              </a:rPr>
              <a:t> </a:t>
            </a:r>
            <a:r>
              <a:rPr lang="en-IN" sz="900" dirty="0">
                <a:solidFill>
                  <a:schemeClr val="tx1"/>
                </a:solidFill>
                <a:latin typeface="Times New Roman" pitchFamily="18" charset="0"/>
                <a:cs typeface="Times New Roman" pitchFamily="18" charset="0"/>
              </a:rPr>
              <a:t>10. Length and breadth of a big piece of land is 90 m and 80 m. One fourth part of the land is cleaned for a tribal fair. </a:t>
            </a:r>
            <a:r>
              <a:rPr lang="en-IN" sz="900" dirty="0" err="1">
                <a:solidFill>
                  <a:schemeClr val="tx1"/>
                </a:solidFill>
                <a:latin typeface="Times New Roman" pitchFamily="18" charset="0"/>
                <a:cs typeface="Times New Roman" pitchFamily="18" charset="0"/>
              </a:rPr>
              <a:t>Findthe</a:t>
            </a:r>
            <a:r>
              <a:rPr lang="en-IN" sz="900" dirty="0">
                <a:solidFill>
                  <a:schemeClr val="tx1"/>
                </a:solidFill>
                <a:latin typeface="Times New Roman" pitchFamily="18" charset="0"/>
                <a:cs typeface="Times New Roman" pitchFamily="18" charset="0"/>
              </a:rPr>
              <a:t> area prepared for the tribal fair.</a:t>
            </a:r>
          </a:p>
          <a:p>
            <a:pPr lvl="0">
              <a:buNone/>
            </a:pPr>
            <a:r>
              <a:rPr lang="en-IN" sz="900" dirty="0">
                <a:solidFill>
                  <a:schemeClr val="tx1"/>
                </a:solidFill>
                <a:latin typeface="Times New Roman" pitchFamily="18" charset="0"/>
                <a:cs typeface="Times New Roman" pitchFamily="18" charset="0"/>
              </a:rPr>
              <a:t>11.  The side of a square is 5 m. If its each side is doubled, find the area of the new square.</a:t>
            </a:r>
          </a:p>
          <a:p>
            <a:pPr lvl="0">
              <a:buNone/>
            </a:pPr>
            <a:r>
              <a:rPr lang="en-IN" sz="900" dirty="0">
                <a:solidFill>
                  <a:schemeClr val="tx1"/>
                </a:solidFill>
                <a:latin typeface="Times New Roman" pitchFamily="18" charset="0"/>
                <a:cs typeface="Times New Roman" pitchFamily="18" charset="0"/>
              </a:rPr>
              <a:t> 12. A rectangular field is 64 m long and its area is 3008 sq. m. Find its breadth in cm.</a:t>
            </a:r>
          </a:p>
          <a:p>
            <a:pPr lvl="0">
              <a:buNone/>
            </a:pPr>
            <a:r>
              <a:rPr lang="en-IN" sz="900" dirty="0">
                <a:solidFill>
                  <a:schemeClr val="tx1"/>
                </a:solidFill>
                <a:latin typeface="Times New Roman" pitchFamily="18" charset="0"/>
                <a:cs typeface="Times New Roman" pitchFamily="18" charset="0"/>
              </a:rPr>
              <a:t>13. Compare the area of the given fields and find the biggest one.</a:t>
            </a:r>
          </a:p>
          <a:p>
            <a:pPr lvl="0">
              <a:buNone/>
            </a:pPr>
            <a:endParaRPr lang="en-IN" sz="900" dirty="0">
              <a:solidFill>
                <a:schemeClr val="tx1"/>
              </a:solidFill>
              <a:latin typeface="Times New Roman" pitchFamily="18" charset="0"/>
              <a:cs typeface="Times New Roman" pitchFamily="18" charset="0"/>
            </a:endParaRPr>
          </a:p>
          <a:p>
            <a:pPr lvl="0">
              <a:buNone/>
            </a:pPr>
            <a:endParaRPr lang="en-IN" sz="900" dirty="0">
              <a:solidFill>
                <a:schemeClr val="tx1"/>
              </a:solidFill>
              <a:latin typeface="Times New Roman" pitchFamily="18" charset="0"/>
              <a:cs typeface="Times New Roman" pitchFamily="18" charset="0"/>
            </a:endParaRPr>
          </a:p>
          <a:p>
            <a:pPr lvl="0">
              <a:buNone/>
            </a:pPr>
            <a:endParaRPr lang="en-IN" sz="900" dirty="0">
              <a:solidFill>
                <a:schemeClr val="tx1"/>
              </a:solidFill>
              <a:latin typeface="Times New Roman" pitchFamily="18" charset="0"/>
              <a:cs typeface="Times New Roman" pitchFamily="18" charset="0"/>
            </a:endParaRPr>
          </a:p>
          <a:p>
            <a:pPr>
              <a:buNone/>
            </a:pPr>
            <a:r>
              <a:rPr lang="en-IN" sz="900" dirty="0">
                <a:solidFill>
                  <a:schemeClr val="tx1"/>
                </a:solidFill>
                <a:latin typeface="Times New Roman" pitchFamily="18" charset="0"/>
                <a:cs typeface="Times New Roman" pitchFamily="18" charset="0"/>
              </a:rPr>
              <a:t> 14. In your classroom there are two doors and four square sized windows. Length and breadth of each door is 2m and 1m respectively. Length of each window is 100 cm. Find the total area of the doors and windows present in the room.</a:t>
            </a:r>
          </a:p>
          <a:p>
            <a:pPr>
              <a:buNone/>
            </a:pPr>
            <a:r>
              <a:rPr lang="en-IN" sz="900" b="1" dirty="0">
                <a:solidFill>
                  <a:schemeClr val="tx1"/>
                </a:solidFill>
                <a:latin typeface="Times New Roman" pitchFamily="18" charset="0"/>
                <a:cs typeface="Times New Roman" pitchFamily="18" charset="0"/>
              </a:rPr>
              <a:t>  </a:t>
            </a:r>
            <a:r>
              <a:rPr lang="en-IN" sz="900" b="1" u="sng" dirty="0">
                <a:solidFill>
                  <a:schemeClr val="tx1"/>
                </a:solidFill>
                <a:latin typeface="Times New Roman" pitchFamily="18" charset="0"/>
                <a:cs typeface="Times New Roman" pitchFamily="18" charset="0"/>
              </a:rPr>
              <a:t>Section – D</a:t>
            </a:r>
            <a:endParaRPr lang="en-IN" sz="900" dirty="0">
              <a:solidFill>
                <a:schemeClr val="tx1"/>
              </a:solidFill>
              <a:latin typeface="Times New Roman" pitchFamily="18" charset="0"/>
              <a:cs typeface="Times New Roman" pitchFamily="18" charset="0"/>
            </a:endParaRPr>
          </a:p>
          <a:p>
            <a:pPr>
              <a:buNone/>
            </a:pPr>
            <a:r>
              <a:rPr lang="en-IN" sz="900" dirty="0">
                <a:solidFill>
                  <a:schemeClr val="tx1"/>
                </a:solidFill>
                <a:latin typeface="Times New Roman" pitchFamily="18" charset="0"/>
                <a:cs typeface="Times New Roman" pitchFamily="18" charset="0"/>
              </a:rPr>
              <a:t> </a:t>
            </a:r>
            <a:r>
              <a:rPr lang="en-IN" sz="900" b="1" u="sng" dirty="0">
                <a:solidFill>
                  <a:schemeClr val="tx1"/>
                </a:solidFill>
                <a:latin typeface="Times New Roman" pitchFamily="18" charset="0"/>
                <a:cs typeface="Times New Roman" pitchFamily="18" charset="0"/>
              </a:rPr>
              <a:t>(Each Question carries 4 marks)</a:t>
            </a:r>
            <a:endParaRPr lang="en-IN" sz="900" dirty="0">
              <a:solidFill>
                <a:schemeClr val="tx1"/>
              </a:solidFill>
              <a:latin typeface="Times New Roman" pitchFamily="18" charset="0"/>
              <a:cs typeface="Times New Roman" pitchFamily="18" charset="0"/>
            </a:endParaRPr>
          </a:p>
          <a:p>
            <a:pPr>
              <a:buNone/>
            </a:pPr>
            <a:endParaRPr lang="en-IN" sz="900" dirty="0">
              <a:solidFill>
                <a:schemeClr val="tx1"/>
              </a:solidFill>
              <a:latin typeface="Times New Roman" pitchFamily="18" charset="0"/>
              <a:cs typeface="Times New Roman" pitchFamily="18" charset="0"/>
            </a:endParaRPr>
          </a:p>
          <a:p>
            <a:pPr>
              <a:buNone/>
            </a:pPr>
            <a:r>
              <a:rPr lang="en-IN" sz="900" dirty="0">
                <a:solidFill>
                  <a:schemeClr val="tx1"/>
                </a:solidFill>
                <a:latin typeface="Times New Roman" pitchFamily="18" charset="0"/>
                <a:cs typeface="Times New Roman" pitchFamily="18" charset="0"/>
              </a:rPr>
              <a:t> 15.  A painter started painting a black board of length 4 m and breath 2 m. After painting 3 m of length and half of the breadth in one day and kept the rest for the next day. What area of the black board is left for the next day?</a:t>
            </a:r>
          </a:p>
          <a:p>
            <a:pPr lvl="0">
              <a:buNone/>
            </a:pPr>
            <a:r>
              <a:rPr lang="en-IN" sz="900" dirty="0">
                <a:solidFill>
                  <a:schemeClr val="tx1"/>
                </a:solidFill>
                <a:latin typeface="Times New Roman" pitchFamily="18" charset="0"/>
                <a:cs typeface="Times New Roman" pitchFamily="18" charset="0"/>
              </a:rPr>
              <a:t>16. Find the cost of tiling a court yard 30m long and 15m broad at the rate of Rs. 5 per sq. m.</a:t>
            </a:r>
          </a:p>
          <a:p>
            <a:pPr lvl="0">
              <a:buNone/>
            </a:pPr>
            <a:r>
              <a:rPr lang="en-IN" sz="900" dirty="0">
                <a:solidFill>
                  <a:schemeClr val="tx1"/>
                </a:solidFill>
                <a:latin typeface="Times New Roman" pitchFamily="18" charset="0"/>
                <a:cs typeface="Times New Roman" pitchFamily="18" charset="0"/>
              </a:rPr>
              <a:t>17. Mr. Ram has a big piece of land of length 30m and breadth 29m. He has distributed the land equally among his three sons. Find the area of land each son gets?</a:t>
            </a:r>
          </a:p>
          <a:p>
            <a:pPr lvl="0">
              <a:buNone/>
            </a:pPr>
            <a:r>
              <a:rPr lang="en-IN" sz="900" dirty="0">
                <a:solidFill>
                  <a:schemeClr val="tx1"/>
                </a:solidFill>
                <a:latin typeface="Times New Roman" pitchFamily="18" charset="0"/>
                <a:cs typeface="Times New Roman" pitchFamily="18" charset="0"/>
              </a:rPr>
              <a:t>18. Find the cost of flooring a room of length 10 m and breadth 6 m at the cost of Rs. 8 per sq. m.</a:t>
            </a:r>
          </a:p>
          <a:p>
            <a:pPr lvl="0">
              <a:buNone/>
            </a:pPr>
            <a:r>
              <a:rPr lang="en-IN" sz="900" dirty="0">
                <a:solidFill>
                  <a:schemeClr val="tx1"/>
                </a:solidFill>
                <a:latin typeface="Times New Roman" pitchFamily="18" charset="0"/>
                <a:cs typeface="Times New Roman" pitchFamily="18" charset="0"/>
              </a:rPr>
              <a:t>19. There are nine equal boxes in the figure. If each box is of length 2 cm and breadth  2cm, find the area of half of the given figure.</a:t>
            </a:r>
          </a:p>
          <a:p>
            <a:pPr>
              <a:buNone/>
            </a:pPr>
            <a:endParaRPr lang="en-IN" sz="900" dirty="0">
              <a:solidFill>
                <a:schemeClr val="tx1"/>
              </a:solidFill>
              <a:latin typeface="Times New Roman" pitchFamily="18" charset="0"/>
              <a:cs typeface="Times New Roman" pitchFamily="18" charset="0"/>
            </a:endParaRPr>
          </a:p>
        </p:txBody>
      </p:sp>
      <p:pic>
        <p:nvPicPr>
          <p:cNvPr id="7" name="Picture 6"/>
          <p:cNvPicPr/>
          <p:nvPr/>
        </p:nvPicPr>
        <p:blipFill>
          <a:blip r:embed="rId4"/>
          <a:srcRect/>
          <a:stretch>
            <a:fillRect/>
          </a:stretch>
        </p:blipFill>
        <p:spPr bwMode="auto">
          <a:xfrm>
            <a:off x="1972885" y="1575744"/>
            <a:ext cx="846516" cy="319732"/>
          </a:xfrm>
          <a:prstGeom prst="rect">
            <a:avLst/>
          </a:prstGeom>
          <a:noFill/>
          <a:ln w="9525">
            <a:noFill/>
            <a:miter lim="800000"/>
            <a:headEnd/>
            <a:tailEnd/>
          </a:ln>
        </p:spPr>
      </p:pic>
      <p:pic>
        <p:nvPicPr>
          <p:cNvPr id="9" name="Picture 8"/>
          <p:cNvPicPr/>
          <p:nvPr/>
        </p:nvPicPr>
        <p:blipFill>
          <a:blip r:embed="rId5"/>
          <a:srcRect/>
          <a:stretch>
            <a:fillRect/>
          </a:stretch>
        </p:blipFill>
        <p:spPr bwMode="auto">
          <a:xfrm>
            <a:off x="3009900" y="1543050"/>
            <a:ext cx="952500" cy="361951"/>
          </a:xfrm>
          <a:prstGeom prst="rect">
            <a:avLst/>
          </a:prstGeom>
          <a:noFill/>
          <a:ln w="9525">
            <a:noFill/>
            <a:miter lim="800000"/>
            <a:headEnd/>
            <a:tailEnd/>
          </a:ln>
        </p:spPr>
      </p:pic>
      <p:pic>
        <p:nvPicPr>
          <p:cNvPr id="11" name="Picture 10"/>
          <p:cNvPicPr/>
          <p:nvPr/>
        </p:nvPicPr>
        <p:blipFill>
          <a:blip r:embed="rId6"/>
          <a:srcRect/>
          <a:stretch>
            <a:fillRect/>
          </a:stretch>
        </p:blipFill>
        <p:spPr bwMode="auto">
          <a:xfrm>
            <a:off x="4162425" y="1524000"/>
            <a:ext cx="1296944" cy="374821"/>
          </a:xfrm>
          <a:prstGeom prst="rect">
            <a:avLst/>
          </a:prstGeom>
          <a:noFill/>
          <a:ln w="9525">
            <a:noFill/>
            <a:miter lim="800000"/>
            <a:headEnd/>
            <a:tailEnd/>
          </a:ln>
        </p:spPr>
      </p:pic>
      <p:pic>
        <p:nvPicPr>
          <p:cNvPr id="12" name="Picture 11"/>
          <p:cNvPicPr/>
          <p:nvPr/>
        </p:nvPicPr>
        <p:blipFill>
          <a:blip r:embed="rId7">
            <a:lum/>
          </a:blip>
          <a:srcRect/>
          <a:stretch>
            <a:fillRect/>
          </a:stretch>
        </p:blipFill>
        <p:spPr bwMode="auto">
          <a:xfrm>
            <a:off x="5105400" y="3867150"/>
            <a:ext cx="867032" cy="819149"/>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10" name="Text Placeholder 9"/>
          <p:cNvSpPr>
            <a:spLocks noGrp="1"/>
          </p:cNvSpPr>
          <p:nvPr>
            <p:ph type="body" idx="1"/>
          </p:nvPr>
        </p:nvSpPr>
        <p:spPr>
          <a:xfrm>
            <a:off x="1114425" y="133350"/>
            <a:ext cx="7572374" cy="4657725"/>
          </a:xfrm>
        </p:spPr>
        <p:txBody>
          <a:bodyPr/>
          <a:lstStyle/>
          <a:p>
            <a:pPr algn="ctr">
              <a:buNone/>
            </a:pPr>
            <a:r>
              <a:rPr lang="en-IN" sz="1000" b="1" u="sng" dirty="0">
                <a:solidFill>
                  <a:schemeClr val="tx1"/>
                </a:solidFill>
                <a:latin typeface="Times New Roman" pitchFamily="18" charset="0"/>
                <a:cs typeface="Times New Roman" pitchFamily="18" charset="0"/>
              </a:rPr>
              <a:t>ADVANCED LEVEL</a:t>
            </a:r>
            <a:endParaRPr lang="en-IN" sz="1000" dirty="0">
              <a:solidFill>
                <a:schemeClr val="tx1"/>
              </a:solidFill>
              <a:latin typeface="Times New Roman" pitchFamily="18" charset="0"/>
              <a:cs typeface="Times New Roman" pitchFamily="18" charset="0"/>
            </a:endParaRPr>
          </a:p>
          <a:p>
            <a:pPr>
              <a:buNone/>
            </a:pPr>
            <a:r>
              <a:rPr lang="en-IN" sz="900" b="1" u="sng" dirty="0">
                <a:solidFill>
                  <a:schemeClr val="tx1"/>
                </a:solidFill>
                <a:latin typeface="Times New Roman" pitchFamily="18" charset="0"/>
                <a:cs typeface="Times New Roman" pitchFamily="18" charset="0"/>
              </a:rPr>
              <a:t>Section – A</a:t>
            </a:r>
            <a:endParaRPr lang="en-IN" sz="900" dirty="0">
              <a:solidFill>
                <a:schemeClr val="tx1"/>
              </a:solidFill>
              <a:latin typeface="Times New Roman" pitchFamily="18" charset="0"/>
              <a:cs typeface="Times New Roman" pitchFamily="18" charset="0"/>
            </a:endParaRPr>
          </a:p>
          <a:p>
            <a:pPr>
              <a:buNone/>
            </a:pPr>
            <a:r>
              <a:rPr lang="en-IN" sz="900" b="1" u="sng" dirty="0">
                <a:solidFill>
                  <a:schemeClr val="tx1"/>
                </a:solidFill>
                <a:latin typeface="Times New Roman" pitchFamily="18" charset="0"/>
                <a:cs typeface="Times New Roman" pitchFamily="18" charset="0"/>
              </a:rPr>
              <a:t>(Each Question carries 1 marks)</a:t>
            </a:r>
            <a:endParaRPr lang="en-IN" sz="900" dirty="0">
              <a:solidFill>
                <a:schemeClr val="tx1"/>
              </a:solidFill>
              <a:latin typeface="Times New Roman" pitchFamily="18" charset="0"/>
              <a:cs typeface="Times New Roman" pitchFamily="18" charset="0"/>
            </a:endParaRPr>
          </a:p>
          <a:p>
            <a:pPr>
              <a:buNone/>
            </a:pPr>
            <a:r>
              <a:rPr lang="en-IN" sz="900" b="1" dirty="0">
                <a:solidFill>
                  <a:schemeClr val="tx1"/>
                </a:solidFill>
                <a:latin typeface="Times New Roman" pitchFamily="18" charset="0"/>
                <a:cs typeface="Times New Roman" pitchFamily="18" charset="0"/>
              </a:rPr>
              <a:t>Fill in the blanks</a:t>
            </a:r>
            <a:endParaRPr lang="en-IN" sz="900" dirty="0">
              <a:solidFill>
                <a:schemeClr val="tx1"/>
              </a:solidFill>
              <a:latin typeface="Times New Roman" pitchFamily="18" charset="0"/>
              <a:cs typeface="Times New Roman" pitchFamily="18" charset="0"/>
            </a:endParaRPr>
          </a:p>
          <a:p>
            <a:pPr lvl="0">
              <a:buNone/>
            </a:pPr>
            <a:r>
              <a:rPr lang="en-IN" sz="900" dirty="0">
                <a:solidFill>
                  <a:schemeClr val="tx1"/>
                </a:solidFill>
                <a:latin typeface="Times New Roman" pitchFamily="18" charset="0"/>
                <a:cs typeface="Times New Roman" pitchFamily="18" charset="0"/>
              </a:rPr>
              <a:t>1. Area of a road between two cities is measured in ______.</a:t>
            </a:r>
          </a:p>
          <a:p>
            <a:pPr lvl="0">
              <a:buNone/>
            </a:pPr>
            <a:r>
              <a:rPr lang="en-IN" sz="900" dirty="0">
                <a:solidFill>
                  <a:schemeClr val="tx1"/>
                </a:solidFill>
                <a:latin typeface="Times New Roman" pitchFamily="18" charset="0"/>
                <a:cs typeface="Times New Roman" pitchFamily="18" charset="0"/>
              </a:rPr>
              <a:t>2. A rectangle has length = 3m , breadth = 100cm. Its area =_______.</a:t>
            </a:r>
          </a:p>
          <a:p>
            <a:pPr>
              <a:buNone/>
            </a:pPr>
            <a:r>
              <a:rPr lang="en-IN" sz="900" b="1" u="sng" dirty="0">
                <a:solidFill>
                  <a:schemeClr val="tx1"/>
                </a:solidFill>
                <a:latin typeface="Times New Roman" pitchFamily="18" charset="0"/>
                <a:cs typeface="Times New Roman" pitchFamily="18" charset="0"/>
              </a:rPr>
              <a:t>Section – B</a:t>
            </a:r>
            <a:endParaRPr lang="en-IN" sz="900" dirty="0">
              <a:solidFill>
                <a:schemeClr val="tx1"/>
              </a:solidFill>
              <a:latin typeface="Times New Roman" pitchFamily="18" charset="0"/>
              <a:cs typeface="Times New Roman" pitchFamily="18" charset="0"/>
            </a:endParaRPr>
          </a:p>
          <a:p>
            <a:pPr>
              <a:buNone/>
            </a:pPr>
            <a:r>
              <a:rPr lang="en-IN" sz="900" b="1" u="sng" dirty="0">
                <a:solidFill>
                  <a:schemeClr val="tx1"/>
                </a:solidFill>
                <a:latin typeface="Times New Roman" pitchFamily="18" charset="0"/>
                <a:cs typeface="Times New Roman" pitchFamily="18" charset="0"/>
              </a:rPr>
              <a:t>(Each Question carries 2 marks)</a:t>
            </a:r>
            <a:endParaRPr lang="en-IN" sz="900" dirty="0">
              <a:solidFill>
                <a:schemeClr val="tx1"/>
              </a:solidFill>
              <a:latin typeface="Times New Roman" pitchFamily="18" charset="0"/>
              <a:cs typeface="Times New Roman" pitchFamily="18" charset="0"/>
            </a:endParaRPr>
          </a:p>
          <a:p>
            <a:pPr lvl="0">
              <a:buNone/>
            </a:pPr>
            <a:r>
              <a:rPr lang="en-IN" sz="900" dirty="0">
                <a:solidFill>
                  <a:schemeClr val="tx1"/>
                </a:solidFill>
                <a:latin typeface="Times New Roman" pitchFamily="18" charset="0"/>
                <a:cs typeface="Times New Roman" pitchFamily="18" charset="0"/>
              </a:rPr>
              <a:t>3. Eight squares having each side 3cm joined together to form a rectangle. Find the length, breadth and area of the rectangle.</a:t>
            </a:r>
          </a:p>
          <a:p>
            <a:pPr lvl="0">
              <a:buNone/>
            </a:pPr>
            <a:r>
              <a:rPr lang="en-IN" sz="900" dirty="0">
                <a:solidFill>
                  <a:schemeClr val="tx1"/>
                </a:solidFill>
                <a:latin typeface="Times New Roman" pitchFamily="18" charset="0"/>
                <a:cs typeface="Times New Roman" pitchFamily="18" charset="0"/>
              </a:rPr>
              <a:t>4. A tile has length 6cm and width 4cm. If 16 such tiles are required to cover a wall, then what is the area of the wall?</a:t>
            </a:r>
          </a:p>
          <a:p>
            <a:pPr>
              <a:buNone/>
            </a:pPr>
            <a:r>
              <a:rPr lang="en-IN" sz="900" b="1" u="sng" dirty="0">
                <a:solidFill>
                  <a:schemeClr val="tx1"/>
                </a:solidFill>
                <a:latin typeface="Times New Roman" pitchFamily="18" charset="0"/>
                <a:cs typeface="Times New Roman" pitchFamily="18" charset="0"/>
              </a:rPr>
              <a:t>Section – C</a:t>
            </a:r>
            <a:endParaRPr lang="en-IN" sz="900" dirty="0">
              <a:solidFill>
                <a:schemeClr val="tx1"/>
              </a:solidFill>
              <a:latin typeface="Times New Roman" pitchFamily="18" charset="0"/>
              <a:cs typeface="Times New Roman" pitchFamily="18" charset="0"/>
            </a:endParaRPr>
          </a:p>
          <a:p>
            <a:pPr>
              <a:buNone/>
            </a:pPr>
            <a:r>
              <a:rPr lang="en-IN" sz="900" b="1" u="sng" dirty="0">
                <a:solidFill>
                  <a:schemeClr val="tx1"/>
                </a:solidFill>
                <a:latin typeface="Times New Roman" pitchFamily="18" charset="0"/>
                <a:cs typeface="Times New Roman" pitchFamily="18" charset="0"/>
              </a:rPr>
              <a:t>(Each Question carries 3 marks)</a:t>
            </a:r>
            <a:endParaRPr lang="en-IN" sz="900" dirty="0">
              <a:solidFill>
                <a:schemeClr val="tx1"/>
              </a:solidFill>
              <a:latin typeface="Times New Roman" pitchFamily="18" charset="0"/>
              <a:cs typeface="Times New Roman" pitchFamily="18" charset="0"/>
            </a:endParaRPr>
          </a:p>
          <a:p>
            <a:pPr lvl="0">
              <a:buNone/>
            </a:pPr>
            <a:r>
              <a:rPr lang="en-IN" sz="900" dirty="0">
                <a:solidFill>
                  <a:schemeClr val="tx1"/>
                </a:solidFill>
                <a:latin typeface="Times New Roman" pitchFamily="18" charset="0"/>
                <a:cs typeface="Times New Roman" pitchFamily="18" charset="0"/>
              </a:rPr>
              <a:t>5. The length of a rectangle is 20cm and breadth is 16cm. If the breadth of the rectangle is reduced to 8cm, what would be the length of the rectangle if  the area remains the same.</a:t>
            </a:r>
          </a:p>
          <a:p>
            <a:pPr lvl="0">
              <a:buNone/>
            </a:pPr>
            <a:r>
              <a:rPr lang="en-IN" sz="900" dirty="0">
                <a:solidFill>
                  <a:schemeClr val="tx1"/>
                </a:solidFill>
                <a:latin typeface="Times New Roman" pitchFamily="18" charset="0"/>
                <a:cs typeface="Times New Roman" pitchFamily="18" charset="0"/>
              </a:rPr>
              <a:t>6. A square sized wooden sheet has to be painted in black and white. Half of it is painted black and rest half is painted white. If one side of the wooden sheet is 6 m, find the area of the wooden sheet painted in black.</a:t>
            </a:r>
          </a:p>
          <a:p>
            <a:pPr lvl="0">
              <a:buNone/>
            </a:pPr>
            <a:r>
              <a:rPr lang="en-IN" sz="900" dirty="0">
                <a:solidFill>
                  <a:schemeClr val="tx1"/>
                </a:solidFill>
                <a:latin typeface="Times New Roman" pitchFamily="18" charset="0"/>
                <a:cs typeface="Times New Roman" pitchFamily="18" charset="0"/>
              </a:rPr>
              <a:t>7. Harish owns a square field which has length 25m. He ploughs </a:t>
            </a:r>
            <a:r>
              <a:rPr lang="en-IN" sz="900" b="1" dirty="0">
                <a:solidFill>
                  <a:schemeClr val="tx1"/>
                </a:solidFill>
                <a:latin typeface="Times New Roman" pitchFamily="18" charset="0"/>
                <a:cs typeface="Times New Roman" pitchFamily="18" charset="0"/>
              </a:rPr>
              <a:t> </a:t>
            </a:r>
            <a:r>
              <a:rPr lang="en-IN" sz="900" dirty="0" err="1">
                <a:solidFill>
                  <a:schemeClr val="tx1"/>
                </a:solidFill>
                <a:latin typeface="Times New Roman" pitchFamily="18" charset="0"/>
                <a:cs typeface="Times New Roman" pitchFamily="18" charset="0"/>
              </a:rPr>
              <a:t>th</a:t>
            </a:r>
            <a:r>
              <a:rPr lang="en-IN" sz="900" dirty="0">
                <a:solidFill>
                  <a:schemeClr val="tx1"/>
                </a:solidFill>
                <a:latin typeface="Times New Roman" pitchFamily="18" charset="0"/>
                <a:cs typeface="Times New Roman" pitchFamily="18" charset="0"/>
              </a:rPr>
              <a:t> of his field in a day and leaves the rest. Find the area of the unploughed field.</a:t>
            </a:r>
          </a:p>
          <a:p>
            <a:pPr>
              <a:buNone/>
            </a:pPr>
            <a:r>
              <a:rPr lang="en-IN" sz="900" b="1" u="sng" dirty="0">
                <a:solidFill>
                  <a:schemeClr val="tx1"/>
                </a:solidFill>
                <a:latin typeface="Times New Roman" pitchFamily="18" charset="0"/>
                <a:cs typeface="Times New Roman" pitchFamily="18" charset="0"/>
              </a:rPr>
              <a:t>Section – D</a:t>
            </a:r>
            <a:endParaRPr lang="en-IN" sz="900" dirty="0">
              <a:solidFill>
                <a:schemeClr val="tx1"/>
              </a:solidFill>
              <a:latin typeface="Times New Roman" pitchFamily="18" charset="0"/>
              <a:cs typeface="Times New Roman" pitchFamily="18" charset="0"/>
            </a:endParaRPr>
          </a:p>
          <a:p>
            <a:pPr>
              <a:buNone/>
            </a:pPr>
            <a:r>
              <a:rPr lang="en-IN" sz="900" b="1" u="sng" dirty="0">
                <a:solidFill>
                  <a:schemeClr val="tx1"/>
                </a:solidFill>
                <a:latin typeface="Times New Roman" pitchFamily="18" charset="0"/>
                <a:cs typeface="Times New Roman" pitchFamily="18" charset="0"/>
              </a:rPr>
              <a:t>(Each Question carries 4 marks)</a:t>
            </a:r>
            <a:r>
              <a:rPr lang="en-IN" sz="900" dirty="0">
                <a:solidFill>
                  <a:schemeClr val="tx1"/>
                </a:solidFill>
                <a:latin typeface="Times New Roman" pitchFamily="18" charset="0"/>
                <a:cs typeface="Times New Roman" pitchFamily="18" charset="0"/>
              </a:rPr>
              <a:t> </a:t>
            </a:r>
          </a:p>
          <a:p>
            <a:pPr lvl="0">
              <a:buNone/>
            </a:pPr>
            <a:r>
              <a:rPr lang="en-IN" sz="900" dirty="0">
                <a:solidFill>
                  <a:schemeClr val="tx1"/>
                </a:solidFill>
                <a:latin typeface="Times New Roman" pitchFamily="18" charset="0"/>
                <a:cs typeface="Times New Roman" pitchFamily="18" charset="0"/>
              </a:rPr>
              <a:t>8. The floor of a hall is to be paved with black and white square tiles. Each side of the white tile is 100cm and black tile is 90cm. Find the area of the floor in sq. cm of the hall, if the no. of white tiles is 8 and the no. of black tiles is 10.</a:t>
            </a:r>
          </a:p>
          <a:p>
            <a:pPr lvl="0">
              <a:buNone/>
            </a:pPr>
            <a:r>
              <a:rPr lang="en-IN" sz="900" dirty="0">
                <a:solidFill>
                  <a:schemeClr val="tx1"/>
                </a:solidFill>
                <a:latin typeface="Times New Roman" pitchFamily="18" charset="0"/>
                <a:cs typeface="Times New Roman" pitchFamily="18" charset="0"/>
              </a:rPr>
              <a:t>9. Find the area of the shaded portion.</a:t>
            </a:r>
          </a:p>
          <a:p>
            <a:pPr>
              <a:buNone/>
            </a:pPr>
            <a:r>
              <a:rPr lang="en-IN" sz="900" dirty="0">
                <a:solidFill>
                  <a:schemeClr val="tx1"/>
                </a:solidFill>
                <a:latin typeface="Times New Roman" pitchFamily="18" charset="0"/>
                <a:cs typeface="Times New Roman" pitchFamily="18" charset="0"/>
              </a:rPr>
              <a:t> </a:t>
            </a:r>
          </a:p>
          <a:p>
            <a:pPr>
              <a:buNone/>
            </a:pPr>
            <a:endParaRPr lang="en-IN" sz="900" dirty="0">
              <a:solidFill>
                <a:schemeClr val="tx1"/>
              </a:solidFill>
              <a:latin typeface="Times New Roman" pitchFamily="18" charset="0"/>
              <a:cs typeface="Times New Roman" pitchFamily="18" charset="0"/>
            </a:endParaRPr>
          </a:p>
          <a:p>
            <a:pPr>
              <a:buNone/>
            </a:pPr>
            <a:r>
              <a:rPr lang="en-IN" sz="900" dirty="0">
                <a:solidFill>
                  <a:schemeClr val="tx1"/>
                </a:solidFill>
                <a:latin typeface="Times New Roman" pitchFamily="18" charset="0"/>
                <a:cs typeface="Times New Roman" pitchFamily="18" charset="0"/>
              </a:rPr>
              <a:t>10. Find the area of the given figure.</a:t>
            </a:r>
          </a:p>
          <a:p>
            <a:pPr>
              <a:buNone/>
            </a:pPr>
            <a:r>
              <a:rPr lang="en-IN" sz="900" dirty="0">
                <a:solidFill>
                  <a:schemeClr val="tx1"/>
                </a:solidFill>
                <a:latin typeface="Times New Roman" pitchFamily="18" charset="0"/>
                <a:cs typeface="Times New Roman" pitchFamily="18" charset="0"/>
              </a:rPr>
              <a:t>  </a:t>
            </a:r>
          </a:p>
          <a:p>
            <a:pPr>
              <a:buNone/>
            </a:pPr>
            <a:r>
              <a:rPr lang="en-IN" sz="900" dirty="0">
                <a:solidFill>
                  <a:schemeClr val="tx1"/>
                </a:solidFill>
                <a:latin typeface="Times New Roman" pitchFamily="18" charset="0"/>
                <a:cs typeface="Times New Roman" pitchFamily="18" charset="0"/>
              </a:rPr>
              <a:t> </a:t>
            </a:r>
          </a:p>
          <a:p>
            <a:pPr algn="ctr">
              <a:buNone/>
            </a:pPr>
            <a:r>
              <a:rPr lang="en-IN" sz="900" dirty="0">
                <a:solidFill>
                  <a:schemeClr val="tx1"/>
                </a:solidFill>
                <a:latin typeface="Times New Roman" pitchFamily="18" charset="0"/>
                <a:cs typeface="Times New Roman" pitchFamily="18" charset="0"/>
              </a:rPr>
              <a:t> </a:t>
            </a:r>
            <a:r>
              <a:rPr lang="en-IN" sz="1000" dirty="0">
                <a:solidFill>
                  <a:schemeClr val="tx1"/>
                </a:solidFill>
                <a:latin typeface="Times New Roman" pitchFamily="18" charset="0"/>
                <a:cs typeface="Times New Roman" pitchFamily="18" charset="0"/>
              </a:rPr>
              <a:t> *******</a:t>
            </a:r>
          </a:p>
          <a:p>
            <a:pPr lvl="0">
              <a:buNone/>
            </a:pPr>
            <a:endParaRPr lang="en-IN" sz="800" dirty="0">
              <a:latin typeface="Times New Roman" pitchFamily="18" charset="0"/>
              <a:cs typeface="Times New Roman" pitchFamily="18" charset="0"/>
            </a:endParaRPr>
          </a:p>
          <a:p>
            <a:pPr>
              <a:buNone/>
            </a:pPr>
            <a:endParaRPr lang="en-IN" sz="800" dirty="0">
              <a:latin typeface="Times New Roman" pitchFamily="18" charset="0"/>
              <a:cs typeface="Times New Roman" pitchFamily="18" charset="0"/>
            </a:endParaRPr>
          </a:p>
        </p:txBody>
      </p:sp>
      <p:pic>
        <p:nvPicPr>
          <p:cNvPr id="13" name="Picture 12"/>
          <p:cNvPicPr/>
          <p:nvPr/>
        </p:nvPicPr>
        <p:blipFill>
          <a:blip r:embed="rId4"/>
          <a:srcRect/>
          <a:stretch>
            <a:fillRect/>
          </a:stretch>
        </p:blipFill>
        <p:spPr bwMode="auto">
          <a:xfrm>
            <a:off x="4267199" y="3629025"/>
            <a:ext cx="911723" cy="730336"/>
          </a:xfrm>
          <a:prstGeom prst="rect">
            <a:avLst/>
          </a:prstGeom>
          <a:noFill/>
          <a:ln w="9525">
            <a:noFill/>
            <a:miter lim="800000"/>
            <a:headEnd/>
            <a:tailEnd/>
          </a:ln>
        </p:spPr>
      </p:pic>
      <p:pic>
        <p:nvPicPr>
          <p:cNvPr id="14" name="Picture 13"/>
          <p:cNvPicPr/>
          <p:nvPr/>
        </p:nvPicPr>
        <p:blipFill>
          <a:blip r:embed="rId5"/>
          <a:srcRect/>
          <a:stretch>
            <a:fillRect/>
          </a:stretch>
        </p:blipFill>
        <p:spPr bwMode="auto">
          <a:xfrm>
            <a:off x="3248025" y="4067175"/>
            <a:ext cx="723900" cy="571499"/>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5" name="Text Placeholder 4"/>
          <p:cNvSpPr>
            <a:spLocks noGrp="1"/>
          </p:cNvSpPr>
          <p:nvPr>
            <p:ph type="body" idx="1"/>
          </p:nvPr>
        </p:nvSpPr>
        <p:spPr>
          <a:xfrm>
            <a:off x="1257300" y="266700"/>
            <a:ext cx="7575000" cy="4533900"/>
          </a:xfrm>
        </p:spPr>
        <p:txBody>
          <a:bodyPr/>
          <a:lstStyle/>
          <a:p>
            <a:pPr algn="ctr">
              <a:buNone/>
            </a:pPr>
            <a:r>
              <a:rPr lang="en-US" sz="900" b="1" u="sng" dirty="0">
                <a:solidFill>
                  <a:schemeClr val="tx1"/>
                </a:solidFill>
                <a:latin typeface="Times New Roman" pitchFamily="18" charset="0"/>
                <a:cs typeface="Times New Roman" pitchFamily="18" charset="0"/>
              </a:rPr>
              <a:t>MARKING SCHEME</a:t>
            </a:r>
            <a:endParaRPr lang="en-IN" sz="900" dirty="0">
              <a:solidFill>
                <a:schemeClr val="tx1"/>
              </a:solidFill>
              <a:latin typeface="Times New Roman" pitchFamily="18" charset="0"/>
              <a:cs typeface="Times New Roman" pitchFamily="18" charset="0"/>
            </a:endParaRPr>
          </a:p>
          <a:p>
            <a:pPr>
              <a:buNone/>
            </a:pPr>
            <a:r>
              <a:rPr lang="en-US" sz="900" b="1" dirty="0">
                <a:solidFill>
                  <a:schemeClr val="tx1"/>
                </a:solidFill>
                <a:latin typeface="Times New Roman" pitchFamily="18" charset="0"/>
                <a:cs typeface="Times New Roman" pitchFamily="18" charset="0"/>
              </a:rPr>
              <a:t>  1. </a:t>
            </a:r>
            <a:r>
              <a:rPr lang="en-US" sz="900" dirty="0">
                <a:solidFill>
                  <a:schemeClr val="tx1"/>
                </a:solidFill>
                <a:latin typeface="Times New Roman" pitchFamily="18" charset="0"/>
                <a:cs typeface="Times New Roman" pitchFamily="18" charset="0"/>
              </a:rPr>
              <a:t>A _____________  is the best unit to measure the area. (1 mark question)</a:t>
            </a:r>
            <a:endParaRPr lang="en-IN" sz="900" dirty="0">
              <a:solidFill>
                <a:schemeClr val="tx1"/>
              </a:solidFill>
              <a:latin typeface="Times New Roman" pitchFamily="18" charset="0"/>
              <a:cs typeface="Times New Roman" pitchFamily="18" charset="0"/>
            </a:endParaRPr>
          </a:p>
          <a:p>
            <a:pPr>
              <a:buNone/>
            </a:pPr>
            <a:r>
              <a:rPr lang="en-US" sz="900" dirty="0" err="1">
                <a:solidFill>
                  <a:schemeClr val="tx1"/>
                </a:solidFill>
                <a:latin typeface="Times New Roman" pitchFamily="18" charset="0"/>
                <a:cs typeface="Times New Roman" pitchFamily="18" charset="0"/>
              </a:rPr>
              <a:t>Ans</a:t>
            </a:r>
            <a:r>
              <a:rPr lang="en-US" sz="900" dirty="0">
                <a:solidFill>
                  <a:schemeClr val="tx1"/>
                </a:solidFill>
                <a:latin typeface="Times New Roman" pitchFamily="18" charset="0"/>
                <a:cs typeface="Times New Roman" pitchFamily="18" charset="0"/>
              </a:rPr>
              <a:t> :-   Square   (1 mark)</a:t>
            </a:r>
          </a:p>
          <a:p>
            <a:pPr>
              <a:buNone/>
            </a:pP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2. A rectangular piece of cardboard has length 21 m and width 12m.</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What is the area of the cardboard in sq. m?    (2 mark question)</a:t>
            </a:r>
            <a:endParaRPr lang="en-IN" sz="900" dirty="0">
              <a:solidFill>
                <a:schemeClr val="tx1"/>
              </a:solidFill>
              <a:latin typeface="Times New Roman" pitchFamily="18" charset="0"/>
              <a:cs typeface="Times New Roman" pitchFamily="18" charset="0"/>
            </a:endParaRPr>
          </a:p>
          <a:p>
            <a:pPr>
              <a:buNone/>
            </a:pPr>
            <a:r>
              <a:rPr lang="en-US" sz="900" dirty="0" err="1">
                <a:solidFill>
                  <a:schemeClr val="tx1"/>
                </a:solidFill>
                <a:latin typeface="Times New Roman" pitchFamily="18" charset="0"/>
                <a:cs typeface="Times New Roman" pitchFamily="18" charset="0"/>
              </a:rPr>
              <a:t>Ans</a:t>
            </a:r>
            <a:r>
              <a:rPr lang="en-US" sz="900" dirty="0">
                <a:solidFill>
                  <a:schemeClr val="tx1"/>
                </a:solidFill>
                <a:latin typeface="Times New Roman" pitchFamily="18" charset="0"/>
                <a:cs typeface="Times New Roman" pitchFamily="18" charset="0"/>
              </a:rPr>
              <a:t> :- Length of the cardboard = 21 m</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Breadth of the cardboard = 12 m</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Area = Length X Breadth  (1/2 mark)</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 21 m X 12 m  (1/2 mark)</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 252 sq. m  (1 mark)</a:t>
            </a:r>
          </a:p>
          <a:p>
            <a:pPr>
              <a:buNone/>
            </a:pPr>
            <a:endParaRPr lang="en-US"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3.  The side of a square is 5 m. If its each side is doubled, find the area of the new square. (3 mark question)</a:t>
            </a:r>
            <a:endParaRPr lang="en-IN" sz="900" dirty="0">
              <a:solidFill>
                <a:schemeClr val="tx1"/>
              </a:solidFill>
              <a:latin typeface="Times New Roman" pitchFamily="18" charset="0"/>
              <a:cs typeface="Times New Roman" pitchFamily="18" charset="0"/>
            </a:endParaRPr>
          </a:p>
          <a:p>
            <a:pPr>
              <a:buNone/>
            </a:pPr>
            <a:r>
              <a:rPr lang="en-US" sz="900" dirty="0" err="1">
                <a:solidFill>
                  <a:schemeClr val="tx1"/>
                </a:solidFill>
                <a:latin typeface="Times New Roman" pitchFamily="18" charset="0"/>
                <a:cs typeface="Times New Roman" pitchFamily="18" charset="0"/>
              </a:rPr>
              <a:t>Ans</a:t>
            </a:r>
            <a:r>
              <a:rPr lang="en-US" sz="900" dirty="0">
                <a:solidFill>
                  <a:schemeClr val="tx1"/>
                </a:solidFill>
                <a:latin typeface="Times New Roman" pitchFamily="18" charset="0"/>
                <a:cs typeface="Times New Roman" pitchFamily="18" charset="0"/>
              </a:rPr>
              <a:t> :- Side of a square = 5 m</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Side of the new square = 5 m X 2 = 10 m ( 1 mark)</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Area = Side X Side.         (1/2 mark)</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 10 m X 10 m.         (1/2 mark)</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 100 sq. m.            (1 mark)</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4. Find the cost of flooring a room of length 10 m and breadth 6 m at the cost of Rs. 8 per sq. m. (4 mark question)</a:t>
            </a:r>
            <a:endParaRPr lang="en-IN" sz="900" dirty="0">
              <a:solidFill>
                <a:schemeClr val="tx1"/>
              </a:solidFill>
              <a:latin typeface="Times New Roman" pitchFamily="18" charset="0"/>
              <a:cs typeface="Times New Roman" pitchFamily="18" charset="0"/>
            </a:endParaRPr>
          </a:p>
          <a:p>
            <a:pPr>
              <a:buNone/>
            </a:pPr>
            <a:r>
              <a:rPr lang="en-US" sz="900" dirty="0" err="1">
                <a:solidFill>
                  <a:schemeClr val="tx1"/>
                </a:solidFill>
                <a:latin typeface="Times New Roman" pitchFamily="18" charset="0"/>
                <a:cs typeface="Times New Roman" pitchFamily="18" charset="0"/>
              </a:rPr>
              <a:t>Ans</a:t>
            </a:r>
            <a:r>
              <a:rPr lang="en-US" sz="900" dirty="0">
                <a:solidFill>
                  <a:schemeClr val="tx1"/>
                </a:solidFill>
                <a:latin typeface="Times New Roman" pitchFamily="18" charset="0"/>
                <a:cs typeface="Times New Roman" pitchFamily="18" charset="0"/>
              </a:rPr>
              <a:t> :-  Length of the floor = 10 m</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Breadth of the floor = 6 m</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Area of the floor = Length X Breadth (1 mark)</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 10 m X 6 m.     (1/2 mark)</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 60 sq. m.        (1/2 mark)</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Cost of flooring for one sq. m = Rs. 8         (1/2 mark)</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Cost of flooring for 60 sq. m = Rs. 8 X 60.   (1/2 mark)</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 Rs. 480.     ( 1 mark)</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a:t>
            </a:r>
            <a:endParaRPr lang="en-IN" sz="900" dirty="0">
              <a:solidFill>
                <a:schemeClr val="tx1"/>
              </a:solidFill>
              <a:latin typeface="Times New Roman" pitchFamily="18" charset="0"/>
              <a:cs typeface="Times New Roman" pitchFamily="18" charset="0"/>
            </a:endParaRPr>
          </a:p>
          <a:p>
            <a:pPr>
              <a:buNone/>
            </a:pPr>
            <a:r>
              <a:rPr lang="en-US" sz="900" dirty="0">
                <a:solidFill>
                  <a:schemeClr val="tx1"/>
                </a:solidFill>
                <a:latin typeface="Times New Roman" pitchFamily="18" charset="0"/>
                <a:cs typeface="Times New Roman" pitchFamily="18" charset="0"/>
              </a:rPr>
              <a:t> </a:t>
            </a:r>
            <a:endParaRPr lang="en-IN" sz="900" dirty="0">
              <a:solidFill>
                <a:schemeClr val="tx1"/>
              </a:solidFill>
              <a:latin typeface="Times New Roman" pitchFamily="18" charset="0"/>
              <a:cs typeface="Times New Roman" pitchFamily="18" charset="0"/>
            </a:endParaRPr>
          </a:p>
          <a:p>
            <a:pPr>
              <a:buNone/>
            </a:pPr>
            <a:endParaRPr lang="en-IN" sz="900" dirty="0">
              <a:solidFill>
                <a:schemeClr val="tx1"/>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9" name="Picture 2"/>
          <p:cNvPicPr>
            <a:picLocks noChangeAspect="1" noChangeArrowheads="1"/>
          </p:cNvPicPr>
          <p:nvPr/>
        </p:nvPicPr>
        <p:blipFill>
          <a:blip r:embed="rId3"/>
          <a:srcRect b="6603"/>
          <a:stretch>
            <a:fillRect/>
          </a:stretch>
        </p:blipFill>
        <p:spPr bwMode="auto">
          <a:xfrm>
            <a:off x="342900" y="285751"/>
            <a:ext cx="8401050" cy="4429124"/>
          </a:xfrm>
          <a:prstGeom prst="rect">
            <a:avLst/>
          </a:prstGeom>
          <a:noFill/>
          <a:ln w="9525">
            <a:noFill/>
            <a:miter lim="800000"/>
            <a:headEnd/>
            <a:tailEnd/>
          </a:ln>
          <a:effectLst/>
        </p:spPr>
      </p:pic>
      <p:pic>
        <p:nvPicPr>
          <p:cNvPr id="88" name="Google Shape;88;p1"/>
          <p:cNvPicPr preferRelativeResize="0"/>
          <p:nvPr/>
        </p:nvPicPr>
        <p:blipFill rotWithShape="1">
          <a:blip r:embed="rId4">
            <a:alphaModFix/>
          </a:blip>
          <a:srcRect l="11230" r="5671" b="4968"/>
          <a:stretch/>
        </p:blipFill>
        <p:spPr>
          <a:xfrm>
            <a:off x="352425" y="209550"/>
            <a:ext cx="1057275" cy="1038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728354"/>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1" y="0"/>
            <a:ext cx="1219200" cy="1047750"/>
          </a:xfrm>
          <a:prstGeom prst="rect">
            <a:avLst/>
          </a:prstGeom>
          <a:noFill/>
          <a:ln>
            <a:noFill/>
          </a:ln>
        </p:spPr>
      </p:pic>
      <p:sp>
        <p:nvSpPr>
          <p:cNvPr id="4" name="Title 3"/>
          <p:cNvSpPr>
            <a:spLocks noGrp="1"/>
          </p:cNvSpPr>
          <p:nvPr>
            <p:ph type="title"/>
          </p:nvPr>
        </p:nvSpPr>
        <p:spPr>
          <a:xfrm>
            <a:off x="304870" y="120770"/>
            <a:ext cx="8520600" cy="572700"/>
          </a:xfrm>
        </p:spPr>
        <p:txBody>
          <a:bodyPr/>
          <a:lstStyle/>
          <a:p>
            <a:pPr algn="ctr"/>
            <a:r>
              <a:rPr lang="en-IN" sz="3200" b="1" dirty="0">
                <a:solidFill>
                  <a:srgbClr val="0D0DAB"/>
                </a:solidFill>
                <a:latin typeface="Times New Roman" pitchFamily="18" charset="0"/>
                <a:cs typeface="Times New Roman" pitchFamily="18" charset="0"/>
              </a:rPr>
              <a:t>INTRODUCTION</a:t>
            </a:r>
          </a:p>
        </p:txBody>
      </p:sp>
      <p:sp>
        <p:nvSpPr>
          <p:cNvPr id="5" name="Text Placeholder 4"/>
          <p:cNvSpPr>
            <a:spLocks noGrp="1"/>
          </p:cNvSpPr>
          <p:nvPr>
            <p:ph type="body" idx="1"/>
          </p:nvPr>
        </p:nvSpPr>
        <p:spPr>
          <a:xfrm>
            <a:off x="914400" y="619613"/>
            <a:ext cx="7781925" cy="4172001"/>
          </a:xfrm>
        </p:spPr>
        <p:txBody>
          <a:bodyPr/>
          <a:lstStyle/>
          <a:p>
            <a:pPr>
              <a:buFont typeface="Wingdings" pitchFamily="2" charset="2"/>
              <a:buChar char="v"/>
            </a:pPr>
            <a:r>
              <a:rPr lang="en-IN" sz="1600" dirty="0">
                <a:solidFill>
                  <a:schemeClr val="tx1"/>
                </a:solidFill>
              </a:rPr>
              <a:t>Introduction of the topic can be done by asking the students to do </a:t>
            </a:r>
            <a:r>
              <a:rPr lang="en-IN" sz="1600" dirty="0">
                <a:solidFill>
                  <a:srgbClr val="FF0000"/>
                </a:solidFill>
              </a:rPr>
              <a:t>Activity-1</a:t>
            </a:r>
            <a:r>
              <a:rPr lang="en-IN" sz="1600" dirty="0">
                <a:solidFill>
                  <a:schemeClr val="tx1"/>
                </a:solidFill>
              </a:rPr>
              <a:t> (</a:t>
            </a:r>
            <a:r>
              <a:rPr lang="en-IN" sz="1600" dirty="0">
                <a:solidFill>
                  <a:srgbClr val="FF0000"/>
                </a:solidFill>
              </a:rPr>
              <a:t>Tear and Paste</a:t>
            </a:r>
            <a:r>
              <a:rPr lang="en-IN" sz="1600" dirty="0">
                <a:solidFill>
                  <a:schemeClr val="tx1"/>
                </a:solidFill>
              </a:rPr>
              <a:t>).</a:t>
            </a:r>
          </a:p>
          <a:p>
            <a:pPr lvl="1">
              <a:spcBef>
                <a:spcPts val="500"/>
              </a:spcBef>
              <a:buFont typeface="Arial" pitchFamily="34" charset="0"/>
              <a:buChar char="•"/>
            </a:pPr>
            <a:r>
              <a:rPr lang="en-IN" sz="1600" dirty="0">
                <a:solidFill>
                  <a:schemeClr val="tx1"/>
                </a:solidFill>
              </a:rPr>
              <a:t>This activity will make the students interested to know about the topic Area by a </a:t>
            </a:r>
            <a:r>
              <a:rPr lang="en-IN" sz="1600" dirty="0">
                <a:solidFill>
                  <a:srgbClr val="FF0000"/>
                </a:solidFill>
              </a:rPr>
              <a:t>play way method.</a:t>
            </a:r>
          </a:p>
          <a:p>
            <a:pPr lvl="1">
              <a:spcBef>
                <a:spcPts val="500"/>
              </a:spcBef>
              <a:buFont typeface="Arial" pitchFamily="34" charset="0"/>
              <a:buChar char="•"/>
            </a:pPr>
            <a:r>
              <a:rPr lang="en-IN" sz="1600" dirty="0">
                <a:solidFill>
                  <a:srgbClr val="FF0000"/>
                </a:solidFill>
              </a:rPr>
              <a:t>Art Integration </a:t>
            </a:r>
            <a:r>
              <a:rPr lang="en-IN" sz="1600" dirty="0">
                <a:solidFill>
                  <a:schemeClr val="tx1"/>
                </a:solidFill>
              </a:rPr>
              <a:t>is also applied by this activity. </a:t>
            </a:r>
          </a:p>
          <a:p>
            <a:pPr>
              <a:buFont typeface="Wingdings" pitchFamily="2" charset="2"/>
              <a:buChar char="v"/>
            </a:pPr>
            <a:r>
              <a:rPr lang="en-IN" sz="1600" u="sng" dirty="0">
                <a:solidFill>
                  <a:schemeClr val="tx1"/>
                </a:solidFill>
              </a:rPr>
              <a:t>Materials required</a:t>
            </a:r>
            <a:r>
              <a:rPr lang="en-IN" sz="1600" dirty="0">
                <a:solidFill>
                  <a:schemeClr val="tx1"/>
                </a:solidFill>
              </a:rPr>
              <a:t>: Plain Chart Paper, colour papers or colour magazine, glue and sketch pens.</a:t>
            </a:r>
          </a:p>
          <a:p>
            <a:pPr>
              <a:buFont typeface="Wingdings" pitchFamily="2" charset="2"/>
              <a:buChar char="v"/>
            </a:pPr>
            <a:r>
              <a:rPr lang="en-IN" sz="1600" u="sng" dirty="0">
                <a:solidFill>
                  <a:schemeClr val="tx1"/>
                </a:solidFill>
              </a:rPr>
              <a:t>Objective</a:t>
            </a:r>
            <a:r>
              <a:rPr lang="en-IN" sz="1600" dirty="0">
                <a:solidFill>
                  <a:schemeClr val="tx1"/>
                </a:solidFill>
              </a:rPr>
              <a:t> : Covering the area and understanding the concept of area before calculating it.	</a:t>
            </a:r>
          </a:p>
          <a:p>
            <a:pPr>
              <a:buFont typeface="Wingdings" pitchFamily="2" charset="2"/>
              <a:buChar char="v"/>
            </a:pPr>
            <a:r>
              <a:rPr lang="en-IN" sz="1600" u="sng" dirty="0">
                <a:solidFill>
                  <a:schemeClr val="tx1"/>
                </a:solidFill>
              </a:rPr>
              <a:t>Procedure</a:t>
            </a:r>
            <a:r>
              <a:rPr lang="en-IN" sz="1600" dirty="0">
                <a:solidFill>
                  <a:schemeClr val="tx1"/>
                </a:solidFill>
              </a:rPr>
              <a:t> :  1. Each student will tear different colour papers and paste them on the whole sheet, it implies that the child is covering the whole area by colour papers.</a:t>
            </a:r>
          </a:p>
          <a:p>
            <a:pPr>
              <a:buNone/>
            </a:pPr>
            <a:r>
              <a:rPr lang="en-IN" sz="1600" dirty="0">
                <a:solidFill>
                  <a:schemeClr val="tx1"/>
                </a:solidFill>
              </a:rPr>
              <a:t>		            2. Each student can be asked to draw any drawing and fill them with different colour papers to colour their drawing instead of painting 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8" name="Title 7"/>
          <p:cNvSpPr>
            <a:spLocks noGrp="1"/>
          </p:cNvSpPr>
          <p:nvPr>
            <p:ph type="title"/>
          </p:nvPr>
        </p:nvSpPr>
        <p:spPr>
          <a:xfrm>
            <a:off x="330750" y="114299"/>
            <a:ext cx="8520600" cy="1057275"/>
          </a:xfrm>
        </p:spPr>
        <p:txBody>
          <a:bodyPr/>
          <a:lstStyle/>
          <a:p>
            <a:pPr algn="ctr"/>
            <a:r>
              <a:rPr lang="en-IN" sz="3200" b="1" dirty="0">
                <a:solidFill>
                  <a:srgbClr val="0D0DAB"/>
                </a:solidFill>
                <a:latin typeface="Times New Roman" pitchFamily="18" charset="0"/>
                <a:cs typeface="Times New Roman" pitchFamily="18" charset="0"/>
              </a:rPr>
              <a:t>ACTIVITY – 1</a:t>
            </a:r>
            <a:br>
              <a:rPr lang="en-IN" sz="3200" b="1" dirty="0">
                <a:solidFill>
                  <a:srgbClr val="0D0DAB"/>
                </a:solidFill>
                <a:latin typeface="Times New Roman" pitchFamily="18" charset="0"/>
                <a:cs typeface="Times New Roman" pitchFamily="18" charset="0"/>
              </a:rPr>
            </a:br>
            <a:r>
              <a:rPr lang="en-IN" sz="3200" b="1" dirty="0">
                <a:solidFill>
                  <a:srgbClr val="0D0DAB"/>
                </a:solidFill>
                <a:latin typeface="Times New Roman" pitchFamily="18" charset="0"/>
                <a:cs typeface="Times New Roman" pitchFamily="18" charset="0"/>
              </a:rPr>
              <a:t>(TEAR AND PASTE )</a:t>
            </a:r>
            <a:endParaRPr lang="en-IN" sz="3200" b="1" dirty="0">
              <a:solidFill>
                <a:srgbClr val="0D0DAB"/>
              </a:solidFill>
            </a:endParaRPr>
          </a:p>
        </p:txBody>
      </p:sp>
      <p:sp>
        <p:nvSpPr>
          <p:cNvPr id="9" name="Text Placeholder 8"/>
          <p:cNvSpPr>
            <a:spLocks noGrp="1"/>
          </p:cNvSpPr>
          <p:nvPr>
            <p:ph type="body" idx="1"/>
          </p:nvPr>
        </p:nvSpPr>
        <p:spPr/>
        <p:txBody>
          <a:bodyPr/>
          <a:lstStyle/>
          <a:p>
            <a:pPr>
              <a:buNone/>
            </a:pPr>
            <a:r>
              <a:rPr lang="en-IN" b="1" dirty="0">
                <a:solidFill>
                  <a:schemeClr val="tx1"/>
                </a:solidFill>
              </a:rPr>
              <a:t>1.	Tear and paste different colour papers to fill the area of a plain paper.</a:t>
            </a:r>
          </a:p>
        </p:txBody>
      </p:sp>
      <p:sp>
        <p:nvSpPr>
          <p:cNvPr id="10" name="Text Placeholder 9"/>
          <p:cNvSpPr>
            <a:spLocks noGrp="1"/>
          </p:cNvSpPr>
          <p:nvPr>
            <p:ph type="body" idx="2"/>
          </p:nvPr>
        </p:nvSpPr>
        <p:spPr>
          <a:xfrm>
            <a:off x="4615132" y="1152475"/>
            <a:ext cx="4217168" cy="3416400"/>
          </a:xfrm>
        </p:spPr>
        <p:txBody>
          <a:bodyPr/>
          <a:lstStyle/>
          <a:p>
            <a:pPr>
              <a:buNone/>
            </a:pPr>
            <a:r>
              <a:rPr lang="en-IN" b="1" dirty="0">
                <a:solidFill>
                  <a:schemeClr val="tx1"/>
                </a:solidFill>
              </a:rPr>
              <a:t>2.	Tear and paste different colour papers to draw any object.</a:t>
            </a:r>
          </a:p>
        </p:txBody>
      </p:sp>
      <p:pic>
        <p:nvPicPr>
          <p:cNvPr id="11" name="Picture 2" descr="H:\Area1\maxresdefault(0).jpg"/>
          <p:cNvPicPr>
            <a:picLocks noGrp="1" noChangeAspect="1" noChangeArrowheads="1"/>
          </p:cNvPicPr>
          <p:nvPr>
            <p:ph idx="1"/>
          </p:nvPr>
        </p:nvPicPr>
        <p:blipFill>
          <a:blip r:embed="rId4"/>
          <a:srcRect/>
          <a:stretch>
            <a:fillRect/>
          </a:stretch>
        </p:blipFill>
        <p:spPr bwMode="auto">
          <a:xfrm>
            <a:off x="504474" y="1881188"/>
            <a:ext cx="3896076" cy="2747961"/>
          </a:xfrm>
          <a:prstGeom prst="rect">
            <a:avLst/>
          </a:prstGeom>
          <a:noFill/>
        </p:spPr>
      </p:pic>
      <p:pic>
        <p:nvPicPr>
          <p:cNvPr id="12" name="Picture 11" descr="p6242640.jpg"/>
          <p:cNvPicPr>
            <a:picLocks noGrp="1" noChangeAspect="1"/>
          </p:cNvPicPr>
          <p:nvPr isPhoto="1"/>
        </p:nvPicPr>
        <p:blipFill>
          <a:blip r:embed="rId5">
            <a:lum/>
          </a:blip>
          <a:stretch>
            <a:fillRect/>
          </a:stretch>
        </p:blipFill>
        <p:spPr>
          <a:xfrm>
            <a:off x="4638675" y="1856478"/>
            <a:ext cx="3962399" cy="27917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sp>
        <p:nvSpPr>
          <p:cNvPr id="4" name="Title 3"/>
          <p:cNvSpPr>
            <a:spLocks noGrp="1"/>
          </p:cNvSpPr>
          <p:nvPr>
            <p:ph type="title"/>
          </p:nvPr>
        </p:nvSpPr>
        <p:spPr>
          <a:xfrm>
            <a:off x="322123" y="0"/>
            <a:ext cx="8520600" cy="629728"/>
          </a:xfrm>
        </p:spPr>
        <p:txBody>
          <a:bodyPr/>
          <a:lstStyle/>
          <a:p>
            <a:pPr algn="ctr"/>
            <a:r>
              <a:rPr lang="en-IN" sz="3600" b="1" dirty="0">
                <a:solidFill>
                  <a:srgbClr val="0D0DAB"/>
                </a:solidFill>
                <a:latin typeface="Times New Roman" pitchFamily="18" charset="0"/>
                <a:cs typeface="Times New Roman" pitchFamily="18" charset="0"/>
              </a:rPr>
              <a:t>LIVE EXAMPLES</a:t>
            </a:r>
          </a:p>
        </p:txBody>
      </p:sp>
      <p:pic>
        <p:nvPicPr>
          <p:cNvPr id="1026" name="Picture 2" descr="C:\Users\HP\Desktop\AREA 4\painting-a-wall-gif-2.gif"/>
          <p:cNvPicPr>
            <a:picLocks noGrp="1" noChangeAspect="1" noChangeArrowheads="1" noCrop="1"/>
          </p:cNvPicPr>
          <p:nvPr>
            <p:ph idx="1"/>
          </p:nvPr>
        </p:nvPicPr>
        <p:blipFill>
          <a:blip r:embed="rId3"/>
          <a:srcRect/>
          <a:stretch>
            <a:fillRect/>
          </a:stretch>
        </p:blipFill>
        <p:spPr bwMode="auto">
          <a:xfrm>
            <a:off x="466726" y="727077"/>
            <a:ext cx="2752724" cy="2463798"/>
          </a:xfrm>
          <a:prstGeom prst="rect">
            <a:avLst/>
          </a:prstGeom>
          <a:noFill/>
        </p:spPr>
      </p:pic>
      <p:pic>
        <p:nvPicPr>
          <p:cNvPr id="10" name="Picture 9" descr="812cuSNMw4L._SY355_.jpg"/>
          <p:cNvPicPr>
            <a:picLocks noGrp="1" noChangeAspect="1"/>
          </p:cNvPicPr>
          <p:nvPr isPhoto="1"/>
        </p:nvPicPr>
        <p:blipFill>
          <a:blip r:embed="rId4">
            <a:lum/>
          </a:blip>
          <a:srcRect l="6542" t="8986" r="5607" b="7536"/>
          <a:stretch>
            <a:fillRect/>
          </a:stretch>
        </p:blipFill>
        <p:spPr>
          <a:xfrm>
            <a:off x="3286124" y="638175"/>
            <a:ext cx="2714625" cy="1914525"/>
          </a:xfrm>
          <a:prstGeom prst="rect">
            <a:avLst/>
          </a:prstGeom>
          <a:noFill/>
          <a:ln>
            <a:noFill/>
          </a:ln>
        </p:spPr>
      </p:pic>
      <p:pic>
        <p:nvPicPr>
          <p:cNvPr id="88" name="Google Shape;88;p1"/>
          <p:cNvPicPr preferRelativeResize="0"/>
          <p:nvPr/>
        </p:nvPicPr>
        <p:blipFill rotWithShape="1">
          <a:blip r:embed="rId5">
            <a:alphaModFix/>
          </a:blip>
          <a:srcRect l="9732" r="7917" b="4968"/>
          <a:stretch/>
        </p:blipFill>
        <p:spPr>
          <a:xfrm>
            <a:off x="123825" y="0"/>
            <a:ext cx="1047750" cy="1038225"/>
          </a:xfrm>
          <a:prstGeom prst="rect">
            <a:avLst/>
          </a:prstGeom>
          <a:noFill/>
          <a:ln>
            <a:noFill/>
          </a:ln>
        </p:spPr>
      </p:pic>
      <p:pic>
        <p:nvPicPr>
          <p:cNvPr id="8" name="Picture 7" descr="maxresdefault.jpg"/>
          <p:cNvPicPr>
            <a:picLocks noGrp="1" noChangeAspect="1"/>
          </p:cNvPicPr>
          <p:nvPr isPhoto="1"/>
        </p:nvPicPr>
        <p:blipFill>
          <a:blip r:embed="rId6">
            <a:lum/>
          </a:blip>
          <a:stretch>
            <a:fillRect/>
          </a:stretch>
        </p:blipFill>
        <p:spPr>
          <a:xfrm>
            <a:off x="3248026" y="2876549"/>
            <a:ext cx="2762250" cy="1914525"/>
          </a:xfrm>
          <a:prstGeom prst="rect">
            <a:avLst/>
          </a:prstGeom>
          <a:noFill/>
          <a:ln>
            <a:noFill/>
          </a:ln>
        </p:spPr>
      </p:pic>
      <p:sp>
        <p:nvSpPr>
          <p:cNvPr id="11" name="TextBox 10"/>
          <p:cNvSpPr txBox="1"/>
          <p:nvPr/>
        </p:nvSpPr>
        <p:spPr>
          <a:xfrm>
            <a:off x="3670719" y="2483689"/>
            <a:ext cx="4371974" cy="400110"/>
          </a:xfrm>
          <a:prstGeom prst="rect">
            <a:avLst/>
          </a:prstGeom>
          <a:noFill/>
        </p:spPr>
        <p:txBody>
          <a:bodyPr wrap="square" rtlCol="0">
            <a:spAutoFit/>
          </a:bodyPr>
          <a:lstStyle/>
          <a:p>
            <a:r>
              <a:rPr lang="en-IN" sz="2000" b="1" dirty="0">
                <a:solidFill>
                  <a:srgbClr val="FF0000"/>
                </a:solidFill>
              </a:rPr>
              <a:t>TILIING OF FLOORS AND WALLS</a:t>
            </a:r>
          </a:p>
        </p:txBody>
      </p:sp>
      <p:pic>
        <p:nvPicPr>
          <p:cNvPr id="12" name="Picture 11" descr="7523574774_37e82b3b09_b.jpg"/>
          <p:cNvPicPr>
            <a:picLocks noGrp="1" noChangeAspect="1"/>
          </p:cNvPicPr>
          <p:nvPr isPhoto="1"/>
        </p:nvPicPr>
        <p:blipFill>
          <a:blip r:embed="rId7">
            <a:lum/>
          </a:blip>
          <a:srcRect l="11811" t="28646" r="13385" b="7551"/>
          <a:stretch>
            <a:fillRect/>
          </a:stretch>
        </p:blipFill>
        <p:spPr>
          <a:xfrm>
            <a:off x="6143625" y="628649"/>
            <a:ext cx="2524142" cy="1895476"/>
          </a:xfrm>
          <a:prstGeom prst="rect">
            <a:avLst/>
          </a:prstGeom>
          <a:noFill/>
          <a:ln>
            <a:noFill/>
          </a:ln>
        </p:spPr>
      </p:pic>
      <p:pic>
        <p:nvPicPr>
          <p:cNvPr id="13" name="Picture 12" descr="playground-tiles.jpg"/>
          <p:cNvPicPr>
            <a:picLocks noGrp="1" noChangeAspect="1"/>
          </p:cNvPicPr>
          <p:nvPr isPhoto="1"/>
        </p:nvPicPr>
        <p:blipFill>
          <a:blip r:embed="rId8">
            <a:lum/>
          </a:blip>
          <a:stretch>
            <a:fillRect/>
          </a:stretch>
        </p:blipFill>
        <p:spPr>
          <a:xfrm>
            <a:off x="6086475" y="2886074"/>
            <a:ext cx="2705100" cy="1909763"/>
          </a:xfrm>
          <a:prstGeom prst="rect">
            <a:avLst/>
          </a:prstGeom>
          <a:noFill/>
          <a:ln>
            <a:noFill/>
          </a:ln>
        </p:spPr>
      </p:pic>
      <p:sp>
        <p:nvSpPr>
          <p:cNvPr id="14" name="TextBox 13"/>
          <p:cNvSpPr txBox="1"/>
          <p:nvPr/>
        </p:nvSpPr>
        <p:spPr>
          <a:xfrm>
            <a:off x="1147313" y="676275"/>
            <a:ext cx="2567437" cy="307777"/>
          </a:xfrm>
          <a:prstGeom prst="rect">
            <a:avLst/>
          </a:prstGeom>
          <a:noFill/>
        </p:spPr>
        <p:txBody>
          <a:bodyPr wrap="square" rtlCol="0">
            <a:spAutoFit/>
          </a:bodyPr>
          <a:lstStyle/>
          <a:p>
            <a:r>
              <a:rPr lang="en-IN" b="1" dirty="0">
                <a:solidFill>
                  <a:srgbClr val="FF0000"/>
                </a:solidFill>
                <a:latin typeface="Times New Roman" pitchFamily="18" charset="0"/>
                <a:cs typeface="Times New Roman" pitchFamily="18" charset="0"/>
              </a:rPr>
              <a:t>PAINTING THE WALLS</a:t>
            </a:r>
          </a:p>
        </p:txBody>
      </p:sp>
      <p:pic>
        <p:nvPicPr>
          <p:cNvPr id="2" name="Picture 2" descr="H:\Area1\tenor.gif"/>
          <p:cNvPicPr>
            <a:picLocks noChangeAspect="1" noChangeArrowheads="1" noCrop="1"/>
          </p:cNvPicPr>
          <p:nvPr/>
        </p:nvPicPr>
        <p:blipFill>
          <a:blip r:embed="rId9"/>
          <a:srcRect/>
          <a:stretch>
            <a:fillRect/>
          </a:stretch>
        </p:blipFill>
        <p:spPr bwMode="auto">
          <a:xfrm>
            <a:off x="457200" y="2857500"/>
            <a:ext cx="2714625" cy="1943100"/>
          </a:xfrm>
          <a:prstGeom prst="rect">
            <a:avLst/>
          </a:prstGeom>
          <a:noFill/>
        </p:spPr>
      </p:pic>
      <p:sp>
        <p:nvSpPr>
          <p:cNvPr id="15" name="TextBox 14"/>
          <p:cNvSpPr txBox="1"/>
          <p:nvPr/>
        </p:nvSpPr>
        <p:spPr>
          <a:xfrm>
            <a:off x="284671" y="2720377"/>
            <a:ext cx="2358787" cy="338554"/>
          </a:xfrm>
          <a:prstGeom prst="rect">
            <a:avLst/>
          </a:prstGeom>
          <a:noFill/>
        </p:spPr>
        <p:txBody>
          <a:bodyPr wrap="square" rtlCol="0">
            <a:spAutoFit/>
          </a:bodyPr>
          <a:lstStyle/>
          <a:p>
            <a:r>
              <a:rPr lang="en-IN" sz="1600" b="1" dirty="0">
                <a:solidFill>
                  <a:srgbClr val="FF0000"/>
                </a:solidFill>
              </a:rPr>
              <a:t>CLEANING OF FLOOR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340275" y="133350"/>
            <a:ext cx="8520600" cy="572700"/>
          </a:xfrm>
        </p:spPr>
        <p:txBody>
          <a:bodyPr/>
          <a:lstStyle/>
          <a:p>
            <a:pPr algn="ctr"/>
            <a:r>
              <a:rPr lang="en-IN" sz="3200" b="1" dirty="0">
                <a:solidFill>
                  <a:srgbClr val="0D0DAB"/>
                </a:solidFill>
                <a:latin typeface="Times New Roman" pitchFamily="18" charset="0"/>
                <a:cs typeface="Times New Roman" pitchFamily="18" charset="0"/>
              </a:rPr>
              <a:t>PREVIOUS KNOWLEDGE</a:t>
            </a:r>
          </a:p>
        </p:txBody>
      </p:sp>
      <p:sp>
        <p:nvSpPr>
          <p:cNvPr id="5" name="Text Placeholder 4"/>
          <p:cNvSpPr>
            <a:spLocks noGrp="1"/>
          </p:cNvSpPr>
          <p:nvPr>
            <p:ph type="body" idx="1"/>
          </p:nvPr>
        </p:nvSpPr>
        <p:spPr>
          <a:xfrm>
            <a:off x="828674" y="752475"/>
            <a:ext cx="7870275" cy="3949750"/>
          </a:xfrm>
        </p:spPr>
        <p:txBody>
          <a:bodyPr/>
          <a:lstStyle/>
          <a:p>
            <a:pPr>
              <a:buFont typeface="+mj-lt"/>
              <a:buAutoNum type="arabicPeriod"/>
            </a:pPr>
            <a:r>
              <a:rPr lang="en-IN" dirty="0">
                <a:solidFill>
                  <a:schemeClr val="tx1"/>
                </a:solidFill>
                <a:latin typeface="Times New Roman" pitchFamily="18" charset="0"/>
                <a:cs typeface="Times New Roman" pitchFamily="18" charset="0"/>
              </a:rPr>
              <a:t>Identify the shapes of the geometrical figures.</a:t>
            </a:r>
          </a:p>
          <a:p>
            <a:endParaRPr lang="en-IN" dirty="0">
              <a:solidFill>
                <a:schemeClr val="tx1"/>
              </a:solidFill>
              <a:latin typeface="Times New Roman" pitchFamily="18" charset="0"/>
              <a:cs typeface="Times New Roman" pitchFamily="18" charset="0"/>
            </a:endParaRPr>
          </a:p>
          <a:p>
            <a:endParaRPr lang="en-IN" dirty="0">
              <a:solidFill>
                <a:schemeClr val="tx1"/>
              </a:solidFill>
              <a:latin typeface="Times New Roman" pitchFamily="18" charset="0"/>
              <a:cs typeface="Times New Roman" pitchFamily="18" charset="0"/>
            </a:endParaRPr>
          </a:p>
          <a:p>
            <a:endParaRPr lang="en-IN" dirty="0">
              <a:solidFill>
                <a:schemeClr val="tx1"/>
              </a:solidFill>
              <a:latin typeface="Times New Roman" pitchFamily="18" charset="0"/>
              <a:cs typeface="Times New Roman" pitchFamily="18" charset="0"/>
            </a:endParaRPr>
          </a:p>
          <a:p>
            <a:endParaRPr lang="en-IN" dirty="0">
              <a:solidFill>
                <a:schemeClr val="tx1"/>
              </a:solidFill>
              <a:latin typeface="Times New Roman" pitchFamily="18" charset="0"/>
              <a:cs typeface="Times New Roman" pitchFamily="18" charset="0"/>
            </a:endParaRPr>
          </a:p>
          <a:p>
            <a:endParaRPr lang="en-IN" dirty="0">
              <a:solidFill>
                <a:schemeClr val="tx1"/>
              </a:solidFill>
              <a:latin typeface="Times New Roman" pitchFamily="18" charset="0"/>
              <a:cs typeface="Times New Roman" pitchFamily="18" charset="0"/>
            </a:endParaRPr>
          </a:p>
          <a:p>
            <a:pPr>
              <a:buNone/>
            </a:pPr>
            <a:r>
              <a:rPr lang="en-IN" dirty="0">
                <a:solidFill>
                  <a:schemeClr val="tx1"/>
                </a:solidFill>
                <a:latin typeface="Times New Roman" pitchFamily="18" charset="0"/>
                <a:cs typeface="Times New Roman" pitchFamily="18" charset="0"/>
              </a:rPr>
              <a:t>2. 	Measure the sides of the following figure :-</a:t>
            </a:r>
          </a:p>
          <a:p>
            <a:endParaRPr lang="en-IN" dirty="0">
              <a:solidFill>
                <a:schemeClr val="tx1"/>
              </a:solidFill>
              <a:latin typeface="Times New Roman" pitchFamily="18" charset="0"/>
              <a:cs typeface="Times New Roman" pitchFamily="18" charset="0"/>
            </a:endParaRPr>
          </a:p>
          <a:p>
            <a:endParaRPr lang="en-IN" dirty="0">
              <a:solidFill>
                <a:schemeClr val="tx1"/>
              </a:solidFill>
              <a:latin typeface="Times New Roman" pitchFamily="18" charset="0"/>
              <a:cs typeface="Times New Roman" pitchFamily="18" charset="0"/>
            </a:endParaRPr>
          </a:p>
          <a:p>
            <a:pPr>
              <a:buNone/>
            </a:pPr>
            <a:r>
              <a:rPr lang="en-IN" dirty="0">
                <a:solidFill>
                  <a:schemeClr val="tx1"/>
                </a:solidFill>
                <a:latin typeface="Times New Roman" pitchFamily="18" charset="0"/>
                <a:cs typeface="Times New Roman" pitchFamily="18" charset="0"/>
              </a:rPr>
              <a:t>3. 	Measure the length and breadth of the following figure :-</a:t>
            </a:r>
          </a:p>
          <a:p>
            <a:pPr>
              <a:buNone/>
            </a:pPr>
            <a:endParaRPr lang="en-IN" dirty="0">
              <a:solidFill>
                <a:schemeClr val="tx1"/>
              </a:solidFill>
              <a:latin typeface="Times New Roman" pitchFamily="18" charset="0"/>
              <a:cs typeface="Times New Roman" pitchFamily="18" charset="0"/>
            </a:endParaRPr>
          </a:p>
          <a:p>
            <a:pPr>
              <a:buNone/>
            </a:pPr>
            <a:endParaRPr lang="en-IN" dirty="0">
              <a:solidFill>
                <a:schemeClr val="tx1"/>
              </a:solidFill>
              <a:latin typeface="Times New Roman" pitchFamily="18" charset="0"/>
              <a:cs typeface="Times New Roman" pitchFamily="18" charset="0"/>
            </a:endParaRPr>
          </a:p>
          <a:p>
            <a:endParaRPr lang="en-IN" dirty="0">
              <a:solidFill>
                <a:schemeClr val="tx1"/>
              </a:solidFill>
              <a:latin typeface="Times New Roman" pitchFamily="18" charset="0"/>
              <a:cs typeface="Times New Roman" pitchFamily="18" charset="0"/>
            </a:endParaRPr>
          </a:p>
          <a:p>
            <a:pPr>
              <a:buNone/>
            </a:pPr>
            <a:endParaRPr lang="en-IN" dirty="0">
              <a:solidFill>
                <a:schemeClr val="tx1"/>
              </a:solidFill>
              <a:latin typeface="Times New Roman" pitchFamily="18" charset="0"/>
              <a:cs typeface="Times New Roman" pitchFamily="18" charset="0"/>
            </a:endParaRPr>
          </a:p>
        </p:txBody>
      </p:sp>
      <p:sp>
        <p:nvSpPr>
          <p:cNvPr id="6" name="Oval 5"/>
          <p:cNvSpPr/>
          <p:nvPr/>
        </p:nvSpPr>
        <p:spPr>
          <a:xfrm>
            <a:off x="1400175" y="1228725"/>
            <a:ext cx="904875" cy="838200"/>
          </a:xfrm>
          <a:prstGeom prst="ellipse">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Isosceles Triangle 6"/>
          <p:cNvSpPr/>
          <p:nvPr/>
        </p:nvSpPr>
        <p:spPr>
          <a:xfrm>
            <a:off x="2943225" y="1200150"/>
            <a:ext cx="1143000" cy="80010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4829175" y="1200150"/>
            <a:ext cx="962025" cy="8477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6629400" y="1209675"/>
            <a:ext cx="1866900" cy="8382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Connector 10"/>
          <p:cNvCxnSpPr/>
          <p:nvPr/>
        </p:nvCxnSpPr>
        <p:spPr>
          <a:xfrm>
            <a:off x="1095375" y="2343150"/>
            <a:ext cx="135255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86075" y="2371725"/>
            <a:ext cx="135255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25376" y="2382148"/>
            <a:ext cx="135255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58000" y="2409825"/>
            <a:ext cx="135255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772150" y="2762250"/>
            <a:ext cx="771525" cy="7239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6791325" y="3781425"/>
            <a:ext cx="1571625" cy="6858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1314450" y="445025"/>
            <a:ext cx="7517850" cy="572700"/>
          </a:xfrm>
        </p:spPr>
        <p:txBody>
          <a:bodyPr/>
          <a:lstStyle/>
          <a:p>
            <a:r>
              <a:rPr lang="en-IN" sz="2000" dirty="0"/>
              <a:t>4. Tick (    ) the figure which has larger surface.</a:t>
            </a:r>
          </a:p>
        </p:txBody>
      </p:sp>
      <p:sp>
        <p:nvSpPr>
          <p:cNvPr id="5" name="Text Placeholder 4"/>
          <p:cNvSpPr>
            <a:spLocks noGrp="1"/>
          </p:cNvSpPr>
          <p:nvPr>
            <p:ph type="body" idx="1"/>
          </p:nvPr>
        </p:nvSpPr>
        <p:spPr>
          <a:xfrm>
            <a:off x="311700" y="981075"/>
            <a:ext cx="8520600" cy="3587800"/>
          </a:xfrm>
        </p:spPr>
        <p:txBody>
          <a:bodyPr/>
          <a:lstStyle/>
          <a:p>
            <a:endParaRPr lang="en-IN" dirty="0"/>
          </a:p>
        </p:txBody>
      </p:sp>
      <p:pic>
        <p:nvPicPr>
          <p:cNvPr id="1026" name="Picture 2" descr="C:\Users\HP\Desktop\AREA 4\checkmark.png"/>
          <p:cNvPicPr>
            <a:picLocks noChangeAspect="1" noChangeArrowheads="1"/>
          </p:cNvPicPr>
          <p:nvPr/>
        </p:nvPicPr>
        <p:blipFill>
          <a:blip r:embed="rId4"/>
          <a:srcRect/>
          <a:stretch>
            <a:fillRect/>
          </a:stretch>
        </p:blipFill>
        <p:spPr bwMode="auto">
          <a:xfrm>
            <a:off x="2251364" y="592281"/>
            <a:ext cx="377538" cy="301336"/>
          </a:xfrm>
          <a:prstGeom prst="rect">
            <a:avLst/>
          </a:prstGeom>
          <a:noFill/>
        </p:spPr>
      </p:pic>
      <p:pic>
        <p:nvPicPr>
          <p:cNvPr id="10" name="Picture 9"/>
          <p:cNvPicPr/>
          <p:nvPr/>
        </p:nvPicPr>
        <p:blipFill>
          <a:blip r:embed="rId5"/>
          <a:srcRect l="26145" t="24233" r="16421" b="26024"/>
          <a:stretch>
            <a:fillRect/>
          </a:stretch>
        </p:blipFill>
        <p:spPr bwMode="auto">
          <a:xfrm>
            <a:off x="409303" y="1097278"/>
            <a:ext cx="8299268" cy="365760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p:txBody>
          <a:bodyPr/>
          <a:lstStyle/>
          <a:p>
            <a:pPr algn="ctr"/>
            <a:r>
              <a:rPr lang="en-IN" sz="4400" b="1" dirty="0">
                <a:solidFill>
                  <a:srgbClr val="0D0DAB"/>
                </a:solidFill>
                <a:latin typeface="Times New Roman" pitchFamily="18" charset="0"/>
                <a:cs typeface="Times New Roman" pitchFamily="18" charset="0"/>
              </a:rPr>
              <a:t>DEFINITION OF AREA</a:t>
            </a:r>
            <a:r>
              <a:rPr lang="en-IN" sz="4400" dirty="0">
                <a:solidFill>
                  <a:srgbClr val="0D0DAB"/>
                </a:solidFill>
                <a:latin typeface="Times New Roman" pitchFamily="18" charset="0"/>
                <a:cs typeface="Times New Roman" pitchFamily="18" charset="0"/>
              </a:rPr>
              <a:t/>
            </a:r>
            <a:br>
              <a:rPr lang="en-IN" sz="4400" dirty="0">
                <a:solidFill>
                  <a:srgbClr val="0D0DAB"/>
                </a:solidFill>
                <a:latin typeface="Times New Roman" pitchFamily="18" charset="0"/>
                <a:cs typeface="Times New Roman" pitchFamily="18" charset="0"/>
              </a:rPr>
            </a:br>
            <a:endParaRPr lang="en-IN" sz="4400" dirty="0">
              <a:solidFill>
                <a:srgbClr val="0D0DAB"/>
              </a:solidFill>
              <a:latin typeface="Times New Roman" pitchFamily="18" charset="0"/>
              <a:cs typeface="Times New Roman" pitchFamily="18" charset="0"/>
            </a:endParaRPr>
          </a:p>
        </p:txBody>
      </p:sp>
      <p:sp>
        <p:nvSpPr>
          <p:cNvPr id="5" name="Text Placeholder 4"/>
          <p:cNvSpPr>
            <a:spLocks noGrp="1"/>
          </p:cNvSpPr>
          <p:nvPr>
            <p:ph type="body" idx="1"/>
          </p:nvPr>
        </p:nvSpPr>
        <p:spPr>
          <a:xfrm>
            <a:off x="254550" y="1533525"/>
            <a:ext cx="8520600" cy="3749725"/>
          </a:xfrm>
        </p:spPr>
        <p:txBody>
          <a:bodyPr/>
          <a:lstStyle/>
          <a:p>
            <a:pPr algn="ctr"/>
            <a:r>
              <a:rPr lang="en-IN" sz="2800" dirty="0">
                <a:solidFill>
                  <a:schemeClr val="tx1"/>
                </a:solidFill>
                <a:latin typeface="Times New Roman" pitchFamily="18" charset="0"/>
                <a:cs typeface="Times New Roman" pitchFamily="18" charset="0"/>
              </a:rPr>
              <a:t>Area is the measure of surface enclosed </a:t>
            </a:r>
          </a:p>
          <a:p>
            <a:pPr algn="ctr">
              <a:buNone/>
            </a:pPr>
            <a:r>
              <a:rPr lang="en-IN" sz="2800" dirty="0">
                <a:solidFill>
                  <a:schemeClr val="tx1"/>
                </a:solidFill>
                <a:latin typeface="Times New Roman" pitchFamily="18" charset="0"/>
                <a:cs typeface="Times New Roman" pitchFamily="18" charset="0"/>
              </a:rPr>
              <a:t>by a closed figure.</a:t>
            </a:r>
          </a:p>
          <a:p>
            <a:pPr algn="ctr">
              <a:buNone/>
            </a:pPr>
            <a:r>
              <a:rPr lang="en-IN" sz="2800" dirty="0">
                <a:solidFill>
                  <a:srgbClr val="C00000"/>
                </a:solidFill>
                <a:latin typeface="Times New Roman" pitchFamily="18" charset="0"/>
                <a:cs typeface="Times New Roman" pitchFamily="18" charset="0"/>
              </a:rPr>
              <a:t>OR</a:t>
            </a:r>
          </a:p>
          <a:p>
            <a:pPr algn="ctr"/>
            <a:r>
              <a:rPr lang="en-IN" sz="2800" dirty="0">
                <a:solidFill>
                  <a:schemeClr val="tx1"/>
                </a:solidFill>
                <a:latin typeface="Times New Roman" pitchFamily="18" charset="0"/>
                <a:cs typeface="Times New Roman" pitchFamily="18" charset="0"/>
              </a:rPr>
              <a:t>The area can also be defined as the space occupied by a flat shape or the surface of an object.</a:t>
            </a:r>
          </a:p>
          <a:p>
            <a:pPr algn="ctr"/>
            <a:endParaRPr lang="en-IN" sz="2800" dirty="0">
              <a:solidFill>
                <a:schemeClr val="tx1"/>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2378</TotalTime>
  <Words>1610</Words>
  <Application>Microsoft Macintosh PowerPoint</Application>
  <PresentationFormat>On-screen Show (16:9)</PresentationFormat>
  <Paragraphs>354</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Simple Light</vt:lpstr>
      <vt:lpstr>Slide 1</vt:lpstr>
      <vt:lpstr>AREA  CHAPTER LINK https://s.docworkspace.com/d/AD16npaW-05G4eeipcedFA</vt:lpstr>
      <vt:lpstr>LEARNING OBJECTIVES</vt:lpstr>
      <vt:lpstr>INTRODUCTION</vt:lpstr>
      <vt:lpstr>ACTIVITY – 1 (TEAR AND PASTE )</vt:lpstr>
      <vt:lpstr>LIVE EXAMPLES</vt:lpstr>
      <vt:lpstr>PREVIOUS KNOWLEDGE</vt:lpstr>
      <vt:lpstr>4. Tick (    ) the figure which has larger surface.</vt:lpstr>
      <vt:lpstr>DEFINITION OF AREA </vt:lpstr>
      <vt:lpstr>ACTIVITY TO FIND THE AREA OF CARDBOARD </vt:lpstr>
      <vt:lpstr>Count the number of squares in each figure to find the area in square units :-</vt:lpstr>
      <vt:lpstr>NAME ACTIVITY  Students will be asked to write their names on a square paper and colour it.  Then they will count how many squares they have used to write their names. They shall enjoy doing this and will be able to count the squares to find area of any given shape.   </vt:lpstr>
      <vt:lpstr>UNITS OF AREA</vt:lpstr>
      <vt:lpstr>AREA OF A RECTANGLE</vt:lpstr>
      <vt:lpstr>Example 1: Find the area of a rectangle whose length and breadth are 12 cm and 4 cm respectively.</vt:lpstr>
      <vt:lpstr>WORD PROBLEM Example 2: A rectangular field whose length is 20 m and breadth is 15 m  is to be irrigated. Find the area to be irrigated.</vt:lpstr>
      <vt:lpstr>AREA OF A SQUARE</vt:lpstr>
      <vt:lpstr>Example 3: Find the area of a square whose sides are 9 m.</vt:lpstr>
      <vt:lpstr>WORD PROBLEM Example 4: An wooden board is to be painted. If one side is 40 cm, find the area to be painted.</vt:lpstr>
      <vt:lpstr>Slide 20</vt:lpstr>
      <vt:lpstr>Slide 21</vt:lpstr>
      <vt:lpstr>Use of Graph Paper to find the area.</vt:lpstr>
      <vt:lpstr>Geo Board </vt:lpstr>
      <vt:lpstr>Finding the area of a square by using geo board.</vt:lpstr>
      <vt:lpstr>Finding the area of a rectangle by using geo board.</vt:lpstr>
      <vt:lpstr>ACTIVITY  AREA DICE GAME</vt:lpstr>
      <vt:lpstr>LEARNING OUTCOMES</vt:lpstr>
      <vt:lpstr>Slide 28</vt:lpstr>
      <vt:lpstr>AREA WORD WALL</vt:lpstr>
      <vt:lpstr>MIND MAPPING OF AREA</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306</cp:revision>
  <dcterms:modified xsi:type="dcterms:W3CDTF">2020-05-06T09:15:29Z</dcterms:modified>
</cp:coreProperties>
</file>