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37"/>
  </p:notesMasterIdLst>
  <p:sldIdLst>
    <p:sldId id="256" r:id="rId2"/>
    <p:sldId id="258" r:id="rId3"/>
    <p:sldId id="257" r:id="rId4"/>
    <p:sldId id="259" r:id="rId5"/>
    <p:sldId id="260" r:id="rId6"/>
    <p:sldId id="286" r:id="rId7"/>
    <p:sldId id="261" r:id="rId8"/>
    <p:sldId id="262" r:id="rId9"/>
    <p:sldId id="287" r:id="rId10"/>
    <p:sldId id="263" r:id="rId11"/>
    <p:sldId id="264" r:id="rId12"/>
    <p:sldId id="266" r:id="rId13"/>
    <p:sldId id="269" r:id="rId14"/>
    <p:sldId id="265" r:id="rId15"/>
    <p:sldId id="267" r:id="rId16"/>
    <p:sldId id="268" r:id="rId17"/>
    <p:sldId id="270" r:id="rId18"/>
    <p:sldId id="289" r:id="rId19"/>
    <p:sldId id="288" r:id="rId20"/>
    <p:sldId id="271" r:id="rId21"/>
    <p:sldId id="272" r:id="rId22"/>
    <p:sldId id="274" r:id="rId23"/>
    <p:sldId id="275" r:id="rId24"/>
    <p:sldId id="273" r:id="rId25"/>
    <p:sldId id="278" r:id="rId26"/>
    <p:sldId id="276" r:id="rId27"/>
    <p:sldId id="277" r:id="rId28"/>
    <p:sldId id="279" r:id="rId29"/>
    <p:sldId id="280" r:id="rId30"/>
    <p:sldId id="281" r:id="rId31"/>
    <p:sldId id="282" r:id="rId32"/>
    <p:sldId id="290" r:id="rId33"/>
    <p:sldId id="291" r:id="rId34"/>
    <p:sldId id="283" r:id="rId35"/>
    <p:sldId id="284" r:id="rId3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FF9933"/>
    <a:srgbClr val="FFCC00"/>
    <a:srgbClr val="CC9900"/>
    <a:srgbClr val="996600"/>
    <a:srgbClr val="FFE593"/>
    <a:srgbClr val="F5F5F5"/>
    <a:srgbClr val="FFFFFF"/>
    <a:srgbClr val="CCFFFF"/>
    <a:srgbClr val="FDEF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536" autoAdjust="0"/>
    <p:restoredTop sz="94660"/>
  </p:normalViewPr>
  <p:slideViewPr>
    <p:cSldViewPr snapToGrid="0">
      <p:cViewPr varScale="1">
        <p:scale>
          <a:sx n="50" d="100"/>
          <a:sy n="50" d="100"/>
        </p:scale>
        <p:origin x="-984" y="-6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132B5D-BA00-43C2-A88D-130419379393}" type="datetimeFigureOut">
              <a:rPr lang="en-IN" smtClean="0"/>
              <a:pPr/>
              <a:t>31-07-2020</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A9660CE-BDBB-4431-A1CE-3B1D1E0D0509}" type="slidenum">
              <a:rPr lang="en-IN" smtClean="0"/>
              <a:pPr/>
              <a:t>‹#›</a:t>
            </a:fld>
            <a:endParaRPr lang="en-IN"/>
          </a:p>
        </p:txBody>
      </p:sp>
    </p:spTree>
    <p:extLst>
      <p:ext uri="{BB962C8B-B14F-4D97-AF65-F5344CB8AC3E}">
        <p14:creationId xmlns:p14="http://schemas.microsoft.com/office/powerpoint/2010/main" xmlns="" val="2153227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100242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93731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8050" y="958624"/>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908050" y="415403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xmlns="" val="326661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506639"/>
            <a:ext cx="10134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xmlns="" val="243905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25286" y="2585811"/>
            <a:ext cx="10134600" cy="1325563"/>
          </a:xfrm>
        </p:spPr>
        <p:txBody>
          <a:bodyPr/>
          <a:lstStyle/>
          <a:p>
            <a:r>
              <a:rPr lang="en-US"/>
              <a:t>Click to edit Master title style</a:t>
            </a:r>
            <a:endParaRPr lang="or-IN"/>
          </a:p>
        </p:txBody>
      </p:sp>
    </p:spTree>
    <p:extLst>
      <p:ext uri="{BB962C8B-B14F-4D97-AF65-F5344CB8AC3E}">
        <p14:creationId xmlns:p14="http://schemas.microsoft.com/office/powerpoint/2010/main" xmlns="" val="254961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5232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65125"/>
            <a:ext cx="10134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6742494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6" r:id="rId4"/>
    <p:sldLayoutId id="2147483698" r:id="rId5"/>
    <p:sldLayoutId id="2147483697"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CamScanner%2004-27-2020%2011.58.45.pdf" TargetMode="Externa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Video_20200430180328820_by_Videomaker.mp4"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y2mate.com%20-%20How%20to%20make%20balance%20scale%20for%20kids%20at%20home_7Prz7n8cD9Q_240p.mp4" TargetMode="External"/><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Video_20200428161115829_by_Videomaker.mp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eavy%20and%20Light%20%20Comparison%20for%20Kids%20%20Learn%20Pre-School%20Concepts%20with%20Siya%20%20Part%202.mp4"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52198" y="3414314"/>
            <a:ext cx="2657475" cy="2835697"/>
          </a:xfrm>
          <a:prstGeom prst="rect">
            <a:avLst/>
          </a:prstGeom>
        </p:spPr>
      </p:pic>
      <p:sp>
        <p:nvSpPr>
          <p:cNvPr id="2" name="Title 1"/>
          <p:cNvSpPr>
            <a:spLocks noGrp="1"/>
          </p:cNvSpPr>
          <p:nvPr>
            <p:ph type="ctrTitle"/>
          </p:nvPr>
        </p:nvSpPr>
        <p:spPr>
          <a:xfrm>
            <a:off x="1520898" y="331211"/>
            <a:ext cx="9144000" cy="1745065"/>
          </a:xfrm>
        </p:spPr>
        <p:txBody>
          <a:bodyPr>
            <a:normAutofit/>
          </a:bodyPr>
          <a:lstStyle/>
          <a:p>
            <a:r>
              <a:rPr lang="en-US" b="1" dirty="0">
                <a:latin typeface="Times New Roman" panose="02020603050405020304" pitchFamily="18" charset="0"/>
                <a:cs typeface="Times New Roman" panose="02020603050405020304" pitchFamily="18" charset="0"/>
              </a:rPr>
              <a:t>DAV </a:t>
            </a:r>
            <a:r>
              <a:rPr lang="en-US" b="1" dirty="0" smtClean="0">
                <a:latin typeface="Times New Roman" panose="02020603050405020304" pitchFamily="18" charset="0"/>
                <a:cs typeface="Times New Roman" panose="02020603050405020304" pitchFamily="18" charset="0"/>
              </a:rPr>
              <a:t>INSTITUTIONS</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ODISHA</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ZONE-1</a:t>
            </a:r>
            <a:endParaRPr lang="or-IN" sz="4900" i="1" dirty="0">
              <a:latin typeface="Times New Roman" panose="02020603050405020304" pitchFamily="18" charset="0"/>
            </a:endParaRPr>
          </a:p>
        </p:txBody>
      </p:sp>
      <p:sp>
        <p:nvSpPr>
          <p:cNvPr id="3" name="Subtitle 2"/>
          <p:cNvSpPr>
            <a:spLocks noGrp="1"/>
          </p:cNvSpPr>
          <p:nvPr>
            <p:ph type="subTitle" idx="1"/>
          </p:nvPr>
        </p:nvSpPr>
        <p:spPr>
          <a:xfrm>
            <a:off x="1573490" y="2387827"/>
            <a:ext cx="9144000" cy="2260700"/>
          </a:xfrm>
        </p:spPr>
        <p:txBody>
          <a:bodyPr>
            <a:noAutofit/>
          </a:bodyPr>
          <a:lstStyle/>
          <a:p>
            <a:r>
              <a:rPr lang="en-US" sz="4400" b="1" dirty="0">
                <a:latin typeface="Times New Roman" panose="02020603050405020304" pitchFamily="18" charset="0"/>
                <a:cs typeface="Times New Roman" panose="02020603050405020304" pitchFamily="18" charset="0"/>
              </a:rPr>
              <a:t>SUBJECT - </a:t>
            </a:r>
            <a:r>
              <a:rPr lang="en-US" sz="4400" i="1" dirty="0">
                <a:latin typeface="Times New Roman" panose="02020603050405020304" pitchFamily="18" charset="0"/>
                <a:cs typeface="Times New Roman" panose="02020603050405020304" pitchFamily="18" charset="0"/>
              </a:rPr>
              <a:t>MATHEMATICS </a:t>
            </a:r>
            <a:endParaRPr lang="en-US" sz="4400" i="1" dirty="0" smtClean="0">
              <a:latin typeface="Times New Roman" panose="02020603050405020304" pitchFamily="18" charset="0"/>
              <a:cs typeface="Times New Roman" panose="02020603050405020304" pitchFamily="18" charset="0"/>
            </a:endParaRPr>
          </a:p>
          <a:p>
            <a:r>
              <a:rPr lang="en-US" sz="4400" b="1" dirty="0" smtClean="0">
                <a:latin typeface="Times New Roman" panose="02020603050405020304" pitchFamily="18" charset="0"/>
                <a:cs typeface="Times New Roman" panose="02020603050405020304" pitchFamily="18" charset="0"/>
              </a:rPr>
              <a:t>CLASS </a:t>
            </a:r>
            <a:r>
              <a:rPr lang="en-US" sz="4400" b="1"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III</a:t>
            </a:r>
            <a:endParaRPr lang="en-US" sz="4400" b="1" dirty="0" smtClean="0">
              <a:latin typeface="Times New Roman" panose="02020603050405020304" pitchFamily="18" charset="0"/>
              <a:ea typeface="+mj-ea"/>
              <a:cs typeface="Times New Roman" panose="02020603050405020304" pitchFamily="18" charset="0"/>
            </a:endParaRPr>
          </a:p>
          <a:p>
            <a:r>
              <a:rPr lang="en-US" sz="4400" b="1" dirty="0" smtClean="0">
                <a:latin typeface="Times New Roman" panose="02020603050405020304" pitchFamily="18" charset="0"/>
                <a:ea typeface="+mj-ea"/>
                <a:cs typeface="Times New Roman" panose="02020603050405020304" pitchFamily="18" charset="0"/>
              </a:rPr>
              <a:t>TOPIC </a:t>
            </a:r>
            <a:r>
              <a:rPr lang="en-US" sz="4400" b="1" dirty="0">
                <a:latin typeface="Times New Roman" panose="02020603050405020304" pitchFamily="18" charset="0"/>
                <a:ea typeface="+mj-ea"/>
                <a:cs typeface="Times New Roman" panose="02020603050405020304" pitchFamily="18" charset="0"/>
              </a:rPr>
              <a:t>– </a:t>
            </a:r>
            <a:r>
              <a:rPr lang="en-US" sz="4400" b="1" dirty="0" smtClean="0">
                <a:latin typeface="Times New Roman" panose="02020603050405020304" pitchFamily="18" charset="0"/>
                <a:ea typeface="+mj-ea"/>
                <a:cs typeface="Times New Roman" panose="02020603050405020304" pitchFamily="18" charset="0"/>
              </a:rPr>
              <a:t>WEIGHT</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6654" y="3622456"/>
            <a:ext cx="2882235" cy="2627555"/>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l="9496" r="7826" b="12239"/>
          <a:stretch/>
        </p:blipFill>
        <p:spPr>
          <a:xfrm>
            <a:off x="9816738" y="331211"/>
            <a:ext cx="1801504" cy="13844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42463" y="1061094"/>
            <a:ext cx="1826595" cy="1727200"/>
          </a:xfrm>
          <a:prstGeom prst="rect">
            <a:avLst/>
          </a:prstGeom>
        </p:spPr>
      </p:pic>
    </p:spTree>
    <p:extLst>
      <p:ext uri="{BB962C8B-B14F-4D97-AF65-F5344CB8AC3E}">
        <p14:creationId xmlns:p14="http://schemas.microsoft.com/office/powerpoint/2010/main" xmlns="" val="112528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1940" t="4583" r="12211" b="4960"/>
          <a:stretch/>
        </p:blipFill>
        <p:spPr>
          <a:xfrm>
            <a:off x="1187355" y="409432"/>
            <a:ext cx="10181229" cy="5882185"/>
          </a:xfrm>
          <a:prstGeom prst="rect">
            <a:avLst/>
          </a:prstGeom>
        </p:spPr>
      </p:pic>
    </p:spTree>
    <p:extLst>
      <p:ext uri="{BB962C8B-B14F-4D97-AF65-F5344CB8AC3E}">
        <p14:creationId xmlns:p14="http://schemas.microsoft.com/office/powerpoint/2010/main" xmlns="" val="359563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3129" r="12569"/>
          <a:stretch/>
        </p:blipFill>
        <p:spPr>
          <a:xfrm>
            <a:off x="1392072" y="436729"/>
            <a:ext cx="3630304" cy="30982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13131" r="12568"/>
          <a:stretch/>
        </p:blipFill>
        <p:spPr>
          <a:xfrm>
            <a:off x="1392071" y="3391595"/>
            <a:ext cx="3630305" cy="3036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xmlns="" val="0"/>
              </a:ext>
            </a:extLst>
          </a:blip>
          <a:srcRect l="13971" r="12564"/>
          <a:stretch/>
        </p:blipFill>
        <p:spPr>
          <a:xfrm>
            <a:off x="6898942" y="545911"/>
            <a:ext cx="3589362" cy="3098293"/>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xmlns="" val="0"/>
              </a:ext>
            </a:extLst>
          </a:blip>
          <a:srcRect l="20029" r="20269"/>
          <a:stretch/>
        </p:blipFill>
        <p:spPr>
          <a:xfrm>
            <a:off x="6898942" y="3412402"/>
            <a:ext cx="3480180" cy="3015695"/>
          </a:xfrm>
          <a:prstGeom prst="rect">
            <a:avLst/>
          </a:prstGeom>
        </p:spPr>
      </p:pic>
    </p:spTree>
    <p:extLst>
      <p:ext uri="{BB962C8B-B14F-4D97-AF65-F5344CB8AC3E}">
        <p14:creationId xmlns:p14="http://schemas.microsoft.com/office/powerpoint/2010/main" xmlns="" val="1147564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3708" y="300250"/>
            <a:ext cx="10264669" cy="1015663"/>
          </a:xfrm>
          <a:prstGeom prst="rect">
            <a:avLst/>
          </a:prstGeom>
          <a:noFill/>
        </p:spPr>
        <p:txBody>
          <a:bodyPr wrap="none" rtlCol="0">
            <a:spAutoFit/>
          </a:bodyPr>
          <a:lstStyle/>
          <a:p>
            <a:r>
              <a:rPr lang="en-US" sz="6000" dirty="0" smtClean="0">
                <a:latin typeface="Times New Roman" panose="02020603050405020304" pitchFamily="18" charset="0"/>
                <a:cs typeface="Times New Roman" panose="02020603050405020304" pitchFamily="18" charset="0"/>
              </a:rPr>
              <a:t>We measure the WEIGHT of…..</a:t>
            </a:r>
            <a:endParaRPr lang="en-US" sz="6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654" y="1514901"/>
            <a:ext cx="2519149" cy="218937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b="10080"/>
          <a:stretch/>
        </p:blipFill>
        <p:spPr>
          <a:xfrm>
            <a:off x="4548571" y="1315913"/>
            <a:ext cx="3148765" cy="23883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t="5769" b="10577"/>
          <a:stretch/>
        </p:blipFill>
        <p:spPr>
          <a:xfrm>
            <a:off x="8134067" y="1104614"/>
            <a:ext cx="3304310" cy="300994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52380" y="3811615"/>
            <a:ext cx="2822880" cy="221461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767430" y="3704272"/>
            <a:ext cx="2781141" cy="2470510"/>
          </a:xfrm>
          <a:prstGeom prst="rect">
            <a:avLst/>
          </a:prstGeom>
        </p:spPr>
      </p:pic>
    </p:spTree>
    <p:extLst>
      <p:ext uri="{BB962C8B-B14F-4D97-AF65-F5344CB8AC3E}">
        <p14:creationId xmlns:p14="http://schemas.microsoft.com/office/powerpoint/2010/main" xmlns="" val="368218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470" y="1494127"/>
            <a:ext cx="8891042" cy="2585323"/>
          </a:xfrm>
          <a:prstGeom prst="rect">
            <a:avLst/>
          </a:prstGeom>
        </p:spPr>
        <p:txBody>
          <a:bodyPr wrap="square">
            <a:spAutoFit/>
          </a:bodyPr>
          <a:lstStyle/>
          <a:p>
            <a:pPr lvl="0"/>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to measure the quantity of these things we </a:t>
            </a:r>
            <a:r>
              <a:rPr lang="en-US"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need to measure their </a:t>
            </a: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WEIGHT</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89158" y="3261816"/>
            <a:ext cx="2620369" cy="2487818"/>
          </a:xfrm>
          <a:prstGeom prst="rect">
            <a:avLst/>
          </a:prstGeom>
        </p:spPr>
      </p:pic>
    </p:spTree>
    <p:extLst>
      <p:ext uri="{BB962C8B-B14F-4D97-AF65-F5344CB8AC3E}">
        <p14:creationId xmlns:p14="http://schemas.microsoft.com/office/powerpoint/2010/main" xmlns="" val="12209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4150" y="900752"/>
            <a:ext cx="10918207" cy="5336275"/>
          </a:xfrm>
          <a:prstGeom prst="rect">
            <a:avLst/>
          </a:prstGeom>
        </p:spPr>
      </p:pic>
    </p:spTree>
    <p:extLst>
      <p:ext uri="{BB962C8B-B14F-4D97-AF65-F5344CB8AC3E}">
        <p14:creationId xmlns:p14="http://schemas.microsoft.com/office/powerpoint/2010/main" xmlns="" val="118660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9117" y="504967"/>
            <a:ext cx="10058400" cy="5657850"/>
          </a:xfrm>
          <a:prstGeom prst="rect">
            <a:avLst/>
          </a:prstGeom>
        </p:spPr>
      </p:pic>
    </p:spTree>
    <p:extLst>
      <p:ext uri="{BB962C8B-B14F-4D97-AF65-F5344CB8AC3E}">
        <p14:creationId xmlns:p14="http://schemas.microsoft.com/office/powerpoint/2010/main" xmlns="" val="1895992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6412" y="409433"/>
            <a:ext cx="10058400" cy="5657850"/>
          </a:xfrm>
          <a:prstGeom prst="rect">
            <a:avLst/>
          </a:prstGeom>
        </p:spPr>
      </p:pic>
    </p:spTree>
    <p:extLst>
      <p:ext uri="{BB962C8B-B14F-4D97-AF65-F5344CB8AC3E}">
        <p14:creationId xmlns:p14="http://schemas.microsoft.com/office/powerpoint/2010/main" xmlns="" val="270939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2890" y="327547"/>
            <a:ext cx="10130274" cy="707886"/>
          </a:xfrm>
          <a:prstGeom prst="rect">
            <a:avLst/>
          </a:prstGeom>
          <a:noFill/>
        </p:spPr>
        <p:txBody>
          <a:bodyPr wrap="none" rtlCol="0">
            <a:spAutoFit/>
          </a:bodyPr>
          <a:lstStyle/>
          <a:p>
            <a:r>
              <a:rPr lang="en-US" sz="4000" dirty="0" smtClean="0">
                <a:latin typeface="Times New Roman" panose="02020603050405020304" pitchFamily="18" charset="0"/>
                <a:cs typeface="Times New Roman" panose="02020603050405020304" pitchFamily="18" charset="0"/>
              </a:rPr>
              <a:t>So we use the STANDARD UNITS of weight…</a:t>
            </a:r>
            <a:endParaRPr lang="en-US" sz="4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19649" y="1035433"/>
            <a:ext cx="8552702" cy="5242538"/>
          </a:xfrm>
          <a:prstGeom prst="rect">
            <a:avLst/>
          </a:prstGeom>
        </p:spPr>
      </p:pic>
    </p:spTree>
    <p:extLst>
      <p:ext uri="{BB962C8B-B14F-4D97-AF65-F5344CB8AC3E}">
        <p14:creationId xmlns:p14="http://schemas.microsoft.com/office/powerpoint/2010/main" xmlns="" val="113952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14383" t="12544" r="14654" b="1583"/>
          <a:stretch/>
        </p:blipFill>
        <p:spPr>
          <a:xfrm>
            <a:off x="518615" y="1050878"/>
            <a:ext cx="11054686" cy="5308979"/>
          </a:xfrm>
          <a:prstGeom prst="rect">
            <a:avLst/>
          </a:prstGeom>
        </p:spPr>
      </p:pic>
    </p:spTree>
    <p:extLst>
      <p:ext uri="{BB962C8B-B14F-4D97-AF65-F5344CB8AC3E}">
        <p14:creationId xmlns:p14="http://schemas.microsoft.com/office/powerpoint/2010/main" xmlns="" val="185369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0530" y="232012"/>
            <a:ext cx="10290940" cy="6196084"/>
          </a:xfrm>
          <a:prstGeom prst="rect">
            <a:avLst/>
          </a:prstGeom>
        </p:spPr>
      </p:pic>
    </p:spTree>
    <p:extLst>
      <p:ext uri="{BB962C8B-B14F-4D97-AF65-F5344CB8AC3E}">
        <p14:creationId xmlns:p14="http://schemas.microsoft.com/office/powerpoint/2010/main" xmlns="" val="205371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7103" y="914400"/>
            <a:ext cx="10399595" cy="5431809"/>
          </a:xfrm>
          <a:prstGeom prst="rect">
            <a:avLst/>
          </a:prstGeom>
        </p:spPr>
      </p:pic>
      <p:sp>
        <p:nvSpPr>
          <p:cNvPr id="4" name="Title 3"/>
          <p:cNvSpPr>
            <a:spLocks noGrp="1"/>
          </p:cNvSpPr>
          <p:nvPr>
            <p:ph type="title"/>
          </p:nvPr>
        </p:nvSpPr>
        <p:spPr>
          <a:xfrm>
            <a:off x="1430253" y="0"/>
            <a:ext cx="10134600" cy="1325563"/>
          </a:xfrm>
        </p:spPr>
        <p:txBody>
          <a:bodyPr/>
          <a:lstStyle/>
          <a:p>
            <a:r>
              <a:rPr lang="en-US" dirty="0" smtClean="0">
                <a:latin typeface="Times New Roman" panose="02020603050405020304" pitchFamily="18" charset="0"/>
                <a:cs typeface="Times New Roman" panose="02020603050405020304" pitchFamily="18" charset="0"/>
                <a:hlinkClick r:id="rId3" action="ppaction://hlinkfile"/>
              </a:rPr>
              <a:t>PDF CHAPTER LINK</a:t>
            </a:r>
            <a:endParaRPr lang="or-IN" dirty="0">
              <a:latin typeface="Times New Roman" panose="02020603050405020304" pitchFamily="18" charset="0"/>
            </a:endParaRPr>
          </a:p>
        </p:txBody>
      </p:sp>
    </p:spTree>
    <p:extLst>
      <p:ext uri="{BB962C8B-B14F-4D97-AF65-F5344CB8AC3E}">
        <p14:creationId xmlns:p14="http://schemas.microsoft.com/office/powerpoint/2010/main" xmlns="" val="1772621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6100" y="914400"/>
            <a:ext cx="5359400" cy="5410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05500" y="812800"/>
            <a:ext cx="5803900" cy="5308600"/>
          </a:xfrm>
          <a:prstGeom prst="rect">
            <a:avLst/>
          </a:prstGeom>
        </p:spPr>
      </p:pic>
    </p:spTree>
    <p:extLst>
      <p:ext uri="{BB962C8B-B14F-4D97-AF65-F5344CB8AC3E}">
        <p14:creationId xmlns:p14="http://schemas.microsoft.com/office/powerpoint/2010/main" xmlns="" val="4250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7" y="115417"/>
            <a:ext cx="10563367" cy="1569660"/>
          </a:xfrm>
          <a:prstGeom prst="rect">
            <a:avLst/>
          </a:prstGeom>
          <a:noFill/>
        </p:spPr>
        <p:txBody>
          <a:bodyPr wrap="square" lIns="91440" tIns="45720" rIns="91440" bIns="45720">
            <a:spAutoFit/>
          </a:bodyPr>
          <a:lstStyle/>
          <a:p>
            <a:pPr algn="ct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CONVERSION OF KILOGRAMS ‘kg’ INTO GRAMS ‘g’</a:t>
            </a:r>
            <a:endPar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650792" y="1685077"/>
            <a:ext cx="10963452" cy="4462760"/>
          </a:xfrm>
          <a:prstGeom prst="rect">
            <a:avLst/>
          </a:prstGeom>
          <a:noFill/>
        </p:spPr>
        <p:txBody>
          <a:bodyPr wrap="square" rtlCol="0">
            <a:spAutoFit/>
          </a:bodyPr>
          <a:lstStyle/>
          <a:p>
            <a:pPr algn="ctr">
              <a:spcAft>
                <a:spcPts val="1200"/>
              </a:spcAft>
            </a:pPr>
            <a:r>
              <a:rPr lang="en-US" sz="40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STEPS TO CONVERT:-</a:t>
            </a:r>
            <a:endParaRPr lang="en-US" sz="4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pPr>
            <a:r>
              <a:rPr lang="en-US" sz="3600" b="1" u="sng" dirty="0" smtClean="0">
                <a:latin typeface="Times New Roman" panose="02020603050405020304" pitchFamily="18" charset="0"/>
                <a:cs typeface="Times New Roman" panose="02020603050405020304" pitchFamily="18" charset="0"/>
              </a:rPr>
              <a:t>STEP 1</a:t>
            </a:r>
            <a:r>
              <a:rPr lang="en-US" sz="3600" b="1" dirty="0" smtClean="0">
                <a:latin typeface="Times New Roman" panose="02020603050405020304" pitchFamily="18" charset="0"/>
                <a:cs typeface="Times New Roman" panose="02020603050405020304" pitchFamily="18" charset="0"/>
              </a:rPr>
              <a:t>		</a:t>
            </a:r>
            <a:r>
              <a:rPr lang="en-US" sz="3600" i="1" dirty="0" smtClean="0">
                <a:latin typeface="Times New Roman" panose="02020603050405020304" pitchFamily="18" charset="0"/>
                <a:cs typeface="Times New Roman" panose="02020603050405020304" pitchFamily="18" charset="0"/>
              </a:rPr>
              <a:t>Multiply the given number with 1000</a:t>
            </a:r>
          </a:p>
          <a:p>
            <a:endParaRPr lang="en-US" sz="3600" i="1" dirty="0" smtClean="0">
              <a:latin typeface="Times New Roman" panose="02020603050405020304" pitchFamily="18" charset="0"/>
              <a:cs typeface="Times New Roman" panose="02020603050405020304" pitchFamily="18" charset="0"/>
            </a:endParaRPr>
          </a:p>
          <a:p>
            <a:r>
              <a:rPr lang="en-US" sz="3600" b="1" u="sng" dirty="0">
                <a:latin typeface="Times New Roman" panose="02020603050405020304" pitchFamily="18" charset="0"/>
                <a:cs typeface="Times New Roman" panose="02020603050405020304" pitchFamily="18" charset="0"/>
              </a:rPr>
              <a:t>STEP </a:t>
            </a:r>
            <a:r>
              <a:rPr lang="en-US" sz="3600" b="1" u="sng" dirty="0" smtClean="0">
                <a:latin typeface="Times New Roman" panose="02020603050405020304" pitchFamily="18" charset="0"/>
                <a:cs typeface="Times New Roman" panose="02020603050405020304" pitchFamily="18" charset="0"/>
              </a:rPr>
              <a:t>2</a:t>
            </a:r>
            <a:r>
              <a:rPr lang="en-US" sz="3600" b="1" dirty="0" smtClean="0">
                <a:latin typeface="Times New Roman" panose="02020603050405020304" pitchFamily="18" charset="0"/>
                <a:cs typeface="Times New Roman" panose="02020603050405020304" pitchFamily="18" charset="0"/>
              </a:rPr>
              <a:t>		</a:t>
            </a:r>
            <a:r>
              <a:rPr lang="en-US" sz="3600" i="1" dirty="0" smtClean="0">
                <a:latin typeface="Times New Roman" panose="02020603050405020304" pitchFamily="18" charset="0"/>
                <a:cs typeface="Times New Roman" panose="02020603050405020304" pitchFamily="18" charset="0"/>
              </a:rPr>
              <a:t>Add </a:t>
            </a:r>
            <a:r>
              <a:rPr lang="en-US" sz="3600" i="1" dirty="0">
                <a:latin typeface="Times New Roman" panose="02020603050405020304" pitchFamily="18" charset="0"/>
                <a:cs typeface="Times New Roman" panose="02020603050405020304" pitchFamily="18" charset="0"/>
              </a:rPr>
              <a:t>three zero after the given number in the </a:t>
            </a:r>
            <a:r>
              <a:rPr lang="en-US" sz="3600" i="1" dirty="0" smtClean="0">
                <a:latin typeface="Times New Roman" panose="02020603050405020304" pitchFamily="18" charset="0"/>
                <a:cs typeface="Times New Roman" panose="02020603050405020304" pitchFamily="18" charset="0"/>
              </a:rPr>
              <a:t>						result part</a:t>
            </a:r>
          </a:p>
          <a:p>
            <a:endParaRPr lang="en-US" sz="3600" i="1" dirty="0">
              <a:latin typeface="Times New Roman" panose="02020603050405020304" pitchFamily="18" charset="0"/>
              <a:cs typeface="Times New Roman" panose="02020603050405020304" pitchFamily="18" charset="0"/>
            </a:endParaRPr>
          </a:p>
          <a:p>
            <a:r>
              <a:rPr lang="en-US" sz="3600" b="1" u="sng" dirty="0">
                <a:latin typeface="Times New Roman" panose="02020603050405020304" pitchFamily="18" charset="0"/>
                <a:cs typeface="Times New Roman" panose="02020603050405020304" pitchFamily="18" charset="0"/>
              </a:rPr>
              <a:t>STEP </a:t>
            </a:r>
            <a:r>
              <a:rPr lang="en-US" sz="3600" b="1" u="sng" dirty="0" smtClean="0">
                <a:latin typeface="Times New Roman" panose="02020603050405020304" pitchFamily="18" charset="0"/>
                <a:cs typeface="Times New Roman" panose="02020603050405020304" pitchFamily="18" charset="0"/>
              </a:rPr>
              <a:t>3</a:t>
            </a:r>
            <a:r>
              <a:rPr lang="en-US" sz="3600" b="1" dirty="0" smtClean="0">
                <a:latin typeface="Times New Roman" panose="02020603050405020304" pitchFamily="18" charset="0"/>
                <a:cs typeface="Times New Roman" panose="02020603050405020304" pitchFamily="18" charset="0"/>
              </a:rPr>
              <a:t>		</a:t>
            </a:r>
            <a:r>
              <a:rPr lang="en-US" sz="3600" i="1" dirty="0" smtClean="0">
                <a:latin typeface="Times New Roman" panose="02020603050405020304" pitchFamily="18" charset="0"/>
                <a:cs typeface="Times New Roman" panose="02020603050405020304" pitchFamily="18" charset="0"/>
              </a:rPr>
              <a:t>Replace </a:t>
            </a:r>
            <a:r>
              <a:rPr lang="en-US" sz="3600" i="1" dirty="0">
                <a:latin typeface="Times New Roman" panose="02020603050405020304" pitchFamily="18" charset="0"/>
                <a:cs typeface="Times New Roman" panose="02020603050405020304" pitchFamily="18" charset="0"/>
              </a:rPr>
              <a:t>kg by g</a:t>
            </a:r>
          </a:p>
        </p:txBody>
      </p:sp>
    </p:spTree>
    <p:extLst>
      <p:ext uri="{BB962C8B-B14F-4D97-AF65-F5344CB8AC3E}">
        <p14:creationId xmlns:p14="http://schemas.microsoft.com/office/powerpoint/2010/main" xmlns="" val="2840272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212" y="1774209"/>
            <a:ext cx="9658066" cy="3785652"/>
          </a:xfrm>
          <a:prstGeom prst="rect">
            <a:avLst/>
          </a:prstGeom>
          <a:noFill/>
        </p:spPr>
        <p:txBody>
          <a:bodyPr wrap="square" rtlCol="0">
            <a:spAutoFit/>
          </a:bodyPr>
          <a:lstStyle/>
          <a:p>
            <a:r>
              <a:rPr lang="en-US" sz="6000" dirty="0" smtClean="0">
                <a:latin typeface="Times New Roman" panose="02020603050405020304" pitchFamily="18" charset="0"/>
                <a:cs typeface="Times New Roman" panose="02020603050405020304" pitchFamily="18" charset="0"/>
                <a:hlinkClick r:id="rId2" action="ppaction://hlinkfile"/>
              </a:rPr>
              <a:t>AUDIO -VISUAL </a:t>
            </a:r>
            <a:r>
              <a:rPr lang="en-US" sz="6000" dirty="0" smtClean="0">
                <a:latin typeface="Times New Roman" panose="02020603050405020304" pitchFamily="18" charset="0"/>
                <a:cs typeface="Times New Roman" panose="02020603050405020304" pitchFamily="18" charset="0"/>
              </a:rPr>
              <a:t>EXPLANATION OF THE CONVERSION USING SOME EXAMPLES</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13193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3161" r="13433"/>
          <a:stretch/>
        </p:blipFill>
        <p:spPr>
          <a:xfrm>
            <a:off x="1255593" y="423081"/>
            <a:ext cx="7383439" cy="5657850"/>
          </a:xfrm>
          <a:prstGeom prst="rect">
            <a:avLst/>
          </a:prstGeom>
        </p:spPr>
      </p:pic>
      <p:pic>
        <p:nvPicPr>
          <p:cNvPr id="3" name="Picture 2"/>
          <p:cNvPicPr>
            <a:picLocks noChangeAspect="1"/>
          </p:cNvPicPr>
          <p:nvPr/>
        </p:nvPicPr>
        <p:blipFill>
          <a:blip r:embed="rId3"/>
          <a:stretch>
            <a:fillRect/>
          </a:stretch>
        </p:blipFill>
        <p:spPr>
          <a:xfrm>
            <a:off x="6782937" y="3384646"/>
            <a:ext cx="4817660" cy="2879676"/>
          </a:xfrm>
          <a:prstGeom prst="rect">
            <a:avLst/>
          </a:prstGeom>
        </p:spPr>
      </p:pic>
    </p:spTree>
    <p:extLst>
      <p:ext uri="{BB962C8B-B14F-4D97-AF65-F5344CB8AC3E}">
        <p14:creationId xmlns:p14="http://schemas.microsoft.com/office/powerpoint/2010/main" xmlns="" val="1123604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47666" y="297834"/>
            <a:ext cx="7251984" cy="16160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3197" y="297834"/>
            <a:ext cx="1700946" cy="16160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69893" y="3848668"/>
            <a:ext cx="2998944" cy="246329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899650" y="297834"/>
            <a:ext cx="1905663" cy="1751677"/>
          </a:xfrm>
          <a:prstGeom prst="rect">
            <a:avLst/>
          </a:prstGeom>
        </p:spPr>
      </p:pic>
      <p:sp>
        <p:nvSpPr>
          <p:cNvPr id="6" name="TextBox 5"/>
          <p:cNvSpPr txBox="1"/>
          <p:nvPr/>
        </p:nvSpPr>
        <p:spPr>
          <a:xfrm>
            <a:off x="591877" y="2049511"/>
            <a:ext cx="8251873"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1 </a:t>
            </a:r>
            <a:r>
              <a:rPr lang="en-US" sz="3600" dirty="0">
                <a:latin typeface="Times New Roman" panose="02020603050405020304" pitchFamily="18" charset="0"/>
                <a:cs typeface="Times New Roman" panose="02020603050405020304" pitchFamily="18" charset="0"/>
              </a:rPr>
              <a:t>Kilogram = 1000 </a:t>
            </a:r>
            <a:r>
              <a:rPr lang="en-US" sz="3600" dirty="0" smtClean="0">
                <a:latin typeface="Times New Roman" panose="02020603050405020304" pitchFamily="18" charset="0"/>
                <a:cs typeface="Times New Roman" panose="02020603050405020304" pitchFamily="18" charset="0"/>
              </a:rPr>
              <a:t>gram.</a:t>
            </a:r>
          </a:p>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standard unit of weight is kilogram. </a:t>
            </a:r>
          </a:p>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Kilogram </a:t>
            </a:r>
            <a:r>
              <a:rPr lang="en-US" sz="3600" dirty="0">
                <a:latin typeface="Times New Roman" panose="02020603050405020304" pitchFamily="18" charset="0"/>
                <a:cs typeface="Times New Roman" panose="02020603050405020304" pitchFamily="18" charset="0"/>
              </a:rPr>
              <a:t>can be written as </a:t>
            </a:r>
            <a:r>
              <a:rPr lang="en-US" sz="3600" dirty="0" smtClean="0">
                <a:latin typeface="Times New Roman" panose="02020603050405020304" pitchFamily="18" charset="0"/>
                <a:cs typeface="Times New Roman" panose="02020603050405020304" pitchFamily="18" charset="0"/>
              </a:rPr>
              <a:t>kg.</a:t>
            </a:r>
          </a:p>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Gram </a:t>
            </a:r>
            <a:r>
              <a:rPr lang="en-US" sz="3600" dirty="0">
                <a:latin typeface="Times New Roman" panose="02020603050405020304" pitchFamily="18" charset="0"/>
                <a:cs typeface="Times New Roman" panose="02020603050405020304" pitchFamily="18" charset="0"/>
              </a:rPr>
              <a:t>can be written as </a:t>
            </a:r>
            <a:r>
              <a:rPr lang="en-US" sz="3600" dirty="0" smtClean="0">
                <a:latin typeface="Times New Roman" panose="02020603050405020304" pitchFamily="18" charset="0"/>
                <a:cs typeface="Times New Roman" panose="02020603050405020304" pitchFamily="18" charset="0"/>
              </a:rPr>
              <a:t>g.</a:t>
            </a:r>
          </a:p>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We </a:t>
            </a:r>
            <a:r>
              <a:rPr lang="en-US" sz="3600" dirty="0">
                <a:latin typeface="Times New Roman" panose="02020603050405020304" pitchFamily="18" charset="0"/>
                <a:cs typeface="Times New Roman" panose="02020603050405020304" pitchFamily="18" charset="0"/>
              </a:rPr>
              <a:t>multiply the number of kilograms  by 1000 to </a:t>
            </a:r>
            <a:r>
              <a:rPr lang="en-US" sz="3600" dirty="0" smtClean="0">
                <a:latin typeface="Times New Roman" panose="02020603050405020304" pitchFamily="18" charset="0"/>
                <a:cs typeface="Times New Roman" panose="02020603050405020304" pitchFamily="18" charset="0"/>
              </a:rPr>
              <a:t>convert kilograms into grams.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18373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710" y="1713764"/>
            <a:ext cx="9521588" cy="4524315"/>
          </a:xfrm>
          <a:prstGeom prst="rect">
            <a:avLst/>
          </a:prstGeom>
        </p:spPr>
        <p:txBody>
          <a:bodyPr wrap="square">
            <a:spAutoFit/>
          </a:bodyPr>
          <a:lstStyle/>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Separate the kg and g in two columns and then do the addition or subtraction as given in the question.</a:t>
            </a:r>
          </a:p>
          <a:p>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Addition and subtraction in grams and kilograms is done in the similar way as in the case of ordinary numbers</a:t>
            </a:r>
            <a:r>
              <a:rPr lang="en-US" sz="3200"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In the result part mention kg in the kilogram part and g in the gram part.</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64025" y="805219"/>
            <a:ext cx="11326627" cy="707886"/>
          </a:xfrm>
          <a:prstGeom prst="rect">
            <a:avLst/>
          </a:prstGeom>
          <a:noFill/>
        </p:spPr>
        <p:txBody>
          <a:bodyPr wrap="none" rtlCol="0">
            <a:spAutoFit/>
          </a:bodyPr>
          <a:lstStyle/>
          <a:p>
            <a:r>
              <a:rPr lang="en-US" sz="40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ADDITION AND SUBTRACTION OF WEIGHTS</a:t>
            </a:r>
            <a:endParaRPr 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96257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5061" t="9649" r="15739"/>
          <a:stretch/>
        </p:blipFill>
        <p:spPr>
          <a:xfrm>
            <a:off x="1078173" y="341193"/>
            <a:ext cx="5199797" cy="610055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20081" t="9167" r="18860"/>
          <a:stretch/>
        </p:blipFill>
        <p:spPr>
          <a:xfrm>
            <a:off x="5759356" y="341193"/>
            <a:ext cx="5786651" cy="5977720"/>
          </a:xfrm>
          <a:prstGeom prst="rect">
            <a:avLst/>
          </a:prstGeom>
        </p:spPr>
      </p:pic>
    </p:spTree>
    <p:extLst>
      <p:ext uri="{BB962C8B-B14F-4D97-AF65-F5344CB8AC3E}">
        <p14:creationId xmlns:p14="http://schemas.microsoft.com/office/powerpoint/2010/main" xmlns="" val="2271793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6897" t="8684" r="19201"/>
          <a:stretch/>
        </p:blipFill>
        <p:spPr>
          <a:xfrm>
            <a:off x="1119116" y="392736"/>
            <a:ext cx="5213445" cy="584429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16898" t="9169" r="17203"/>
          <a:stretch/>
        </p:blipFill>
        <p:spPr>
          <a:xfrm>
            <a:off x="6332561" y="573205"/>
            <a:ext cx="5315803" cy="5663821"/>
          </a:xfrm>
          <a:prstGeom prst="rect">
            <a:avLst/>
          </a:prstGeom>
        </p:spPr>
      </p:pic>
    </p:spTree>
    <p:extLst>
      <p:ext uri="{BB962C8B-B14F-4D97-AF65-F5344CB8AC3E}">
        <p14:creationId xmlns:p14="http://schemas.microsoft.com/office/powerpoint/2010/main" xmlns="" val="3002253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8" y="142248"/>
            <a:ext cx="10822675" cy="1569660"/>
          </a:xfrm>
          <a:prstGeom prst="rect">
            <a:avLst/>
          </a:prstGeom>
          <a:noFill/>
          <a:scene3d>
            <a:camera prst="orthographicFront"/>
            <a:lightRig rig="threePt" dir="t"/>
          </a:scene3d>
          <a:sp3d>
            <a:bevelT/>
          </a:sp3d>
        </p:spPr>
        <p:txBody>
          <a:bodyPr wrap="square" lIns="91440" tIns="45720" rIns="91440" bIns="45720">
            <a:spAutoFit/>
          </a:bodyPr>
          <a:lstStyle/>
          <a:p>
            <a:pPr algn="ctr"/>
            <a:r>
              <a:rPr lang="en-US" sz="9600" b="1" dirty="0" smtClean="0">
                <a:ln w="22225">
                  <a:solidFill>
                    <a:schemeClr val="accent2"/>
                  </a:solidFill>
                  <a:prstDash val="solid"/>
                </a:ln>
                <a:solidFill>
                  <a:schemeClr val="accent2">
                    <a:lumMod val="40000"/>
                    <a:lumOff val="60000"/>
                  </a:schemeClr>
                </a:solidFill>
              </a:rPr>
              <a:t>WORD PROBLEMS</a:t>
            </a:r>
            <a:endParaRPr lang="en-US" sz="9600" b="1" dirty="0">
              <a:ln w="22225">
                <a:solidFill>
                  <a:schemeClr val="accent2"/>
                </a:solidFill>
                <a:prstDash val="solid"/>
              </a:ln>
              <a:solidFill>
                <a:schemeClr val="accent2">
                  <a:lumMod val="40000"/>
                  <a:lumOff val="60000"/>
                </a:schemeClr>
              </a:solidFill>
            </a:endParaRPr>
          </a:p>
        </p:txBody>
      </p:sp>
      <p:sp>
        <p:nvSpPr>
          <p:cNvPr id="3" name="Rectangle 2"/>
          <p:cNvSpPr/>
          <p:nvPr/>
        </p:nvSpPr>
        <p:spPr>
          <a:xfrm>
            <a:off x="504967" y="1536341"/>
            <a:ext cx="11109278" cy="4832092"/>
          </a:xfrm>
          <a:prstGeom prst="rect">
            <a:avLst/>
          </a:prstGeom>
        </p:spPr>
        <p:txBody>
          <a:bodyPr wrap="square">
            <a:spAutoFit/>
          </a:bodyPr>
          <a:lstStyle/>
          <a:p>
            <a:r>
              <a:rPr lang="en-US" sz="2800" b="1" u="sng" dirty="0" smtClean="0">
                <a:latin typeface="Times New Roman" panose="02020603050405020304" pitchFamily="18" charset="0"/>
                <a:cs typeface="Times New Roman" panose="02020603050405020304" pitchFamily="18" charset="0"/>
              </a:rPr>
              <a:t>Q-</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Jason </a:t>
            </a:r>
            <a:r>
              <a:rPr lang="en-US" sz="2800" dirty="0">
                <a:latin typeface="Times New Roman" panose="02020603050405020304" pitchFamily="18" charset="0"/>
                <a:cs typeface="Times New Roman" panose="02020603050405020304" pitchFamily="18" charset="0"/>
              </a:rPr>
              <a:t>purchased 7 kg 200 g of sugar, 9 kg 395 g of rice. What is the total weight which Jason carried</a:t>
            </a:r>
            <a:r>
              <a:rPr lang="en-US" sz="2800" dirty="0" smtClean="0">
                <a:latin typeface="Times New Roman" panose="02020603050405020304" pitchFamily="18" charset="0"/>
                <a:cs typeface="Times New Roman" panose="02020603050405020304" pitchFamily="18" charset="0"/>
              </a:rPr>
              <a:t>?</a:t>
            </a:r>
          </a:p>
          <a:p>
            <a:r>
              <a:rPr lang="en-US" sz="2800" b="1" u="sng" dirty="0" smtClean="0">
                <a:latin typeface="Times New Roman" panose="02020603050405020304" pitchFamily="18" charset="0"/>
                <a:cs typeface="Times New Roman" panose="02020603050405020304" pitchFamily="18" charset="0"/>
              </a:rPr>
              <a:t>ANS-</a:t>
            </a:r>
            <a:r>
              <a:rPr lang="en-US" sz="2800" dirty="0" smtClean="0">
                <a:latin typeface="Times New Roman" panose="02020603050405020304" pitchFamily="18" charset="0"/>
                <a:cs typeface="Times New Roman" panose="02020603050405020304" pitchFamily="18" charset="0"/>
              </a:rPr>
              <a:t>  	Weight of sugar Jason purchased = 7 kg 200 g</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Weight of rice he purchased = 9 kg 395 g</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Total weight he carried = 7 kg 200 g + 9 kg 395 g</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kg	         g</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9          200</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    7          395</a:t>
            </a:r>
          </a:p>
          <a:p>
            <a:r>
              <a:rPr lang="en-US" sz="2800" dirty="0" smtClean="0">
                <a:latin typeface="Times New Roman" panose="02020603050405020304" pitchFamily="18" charset="0"/>
                <a:cs typeface="Times New Roman" panose="02020603050405020304" pitchFamily="18" charset="0"/>
              </a:rPr>
              <a:t>	        				   16kg      595g</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Thus, Jason carried 16kg 595g in all.</a:t>
            </a:r>
            <a:endParaRPr lang="en-US" sz="28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3630306" y="4967785"/>
            <a:ext cx="1951628" cy="1"/>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630306" y="5500048"/>
            <a:ext cx="1951628"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736087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355" y="335339"/>
            <a:ext cx="10472381" cy="6001643"/>
          </a:xfrm>
          <a:prstGeom prst="rect">
            <a:avLst/>
          </a:prstGeom>
        </p:spPr>
        <p:txBody>
          <a:bodyPr wrap="square">
            <a:spAutoFit/>
          </a:bodyPr>
          <a:lstStyle/>
          <a:p>
            <a:r>
              <a:rPr lang="en-US" sz="3200" b="1" u="sng" dirty="0" smtClean="0">
                <a:latin typeface="Times New Roman" panose="02020603050405020304" pitchFamily="18" charset="0"/>
                <a:cs typeface="Times New Roman" panose="02020603050405020304" pitchFamily="18" charset="0"/>
              </a:rPr>
              <a:t>Q-</a:t>
            </a:r>
            <a:r>
              <a:rPr lang="en-US" sz="3200" dirty="0" smtClean="0">
                <a:latin typeface="Times New Roman" panose="02020603050405020304" pitchFamily="18" charset="0"/>
                <a:cs typeface="Times New Roman" panose="02020603050405020304" pitchFamily="18" charset="0"/>
              </a:rPr>
              <a:t>   Father </a:t>
            </a:r>
            <a:r>
              <a:rPr lang="en-US" sz="3200" dirty="0">
                <a:latin typeface="Times New Roman" panose="02020603050405020304" pitchFamily="18" charset="0"/>
                <a:cs typeface="Times New Roman" panose="02020603050405020304" pitchFamily="18" charset="0"/>
              </a:rPr>
              <a:t>bought </a:t>
            </a:r>
            <a:r>
              <a:rPr lang="en-US" sz="3200" dirty="0" smtClean="0">
                <a:latin typeface="Times New Roman" panose="02020603050405020304" pitchFamily="18" charset="0"/>
                <a:cs typeface="Times New Roman" panose="02020603050405020304" pitchFamily="18" charset="0"/>
              </a:rPr>
              <a:t>18 </a:t>
            </a:r>
            <a:r>
              <a:rPr lang="en-US" sz="3200" dirty="0">
                <a:latin typeface="Times New Roman" panose="02020603050405020304" pitchFamily="18" charset="0"/>
                <a:cs typeface="Times New Roman" panose="02020603050405020304" pitchFamily="18" charset="0"/>
              </a:rPr>
              <a:t>kg 750 g of fruits (mangoes and apples). He had 6 kg </a:t>
            </a:r>
            <a:r>
              <a:rPr lang="en-US" sz="3200" dirty="0" smtClean="0">
                <a:latin typeface="Times New Roman" panose="02020603050405020304" pitchFamily="18" charset="0"/>
                <a:cs typeface="Times New Roman" panose="02020603050405020304" pitchFamily="18" charset="0"/>
              </a:rPr>
              <a:t>320 </a:t>
            </a:r>
            <a:r>
              <a:rPr lang="en-US" sz="3200" dirty="0">
                <a:latin typeface="Times New Roman" panose="02020603050405020304" pitchFamily="18" charset="0"/>
                <a:cs typeface="Times New Roman" panose="02020603050405020304" pitchFamily="18" charset="0"/>
              </a:rPr>
              <a:t>g of mangoes. What is the weight of apples</a:t>
            </a:r>
            <a:r>
              <a:rPr lang="en-US" sz="3200" dirty="0" smtClean="0">
                <a:latin typeface="Times New Roman" panose="02020603050405020304" pitchFamily="18" charset="0"/>
                <a:cs typeface="Times New Roman" panose="02020603050405020304" pitchFamily="18" charset="0"/>
              </a:rPr>
              <a:t>?</a:t>
            </a:r>
          </a:p>
          <a:p>
            <a:endParaRPr lang="en-US" sz="3200" dirty="0" smtClean="0">
              <a:latin typeface="Times New Roman" panose="02020603050405020304" pitchFamily="18" charset="0"/>
              <a:cs typeface="Times New Roman" panose="02020603050405020304" pitchFamily="18" charset="0"/>
            </a:endParaRPr>
          </a:p>
          <a:p>
            <a:r>
              <a:rPr lang="en-US" sz="3200" b="1" u="sng" dirty="0" smtClean="0">
                <a:latin typeface="Times New Roman" panose="02020603050405020304" pitchFamily="18" charset="0"/>
                <a:cs typeface="Times New Roman" panose="02020603050405020304" pitchFamily="18" charset="0"/>
              </a:rPr>
              <a:t>ANS-</a:t>
            </a:r>
            <a:r>
              <a:rPr lang="en-US" sz="3200" dirty="0" smtClean="0">
                <a:latin typeface="Times New Roman" panose="02020603050405020304" pitchFamily="18" charset="0"/>
                <a:cs typeface="Times New Roman" panose="02020603050405020304" pitchFamily="18" charset="0"/>
              </a:rPr>
              <a:t>     Total weight of fruits father bought = 10 kg 750 g</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Weight of mangoes = 6 kg 320 g</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Weight of apples = 10kg 750g – 6kg 860g</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kg		  		 g</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18			   750</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6             320</a:t>
            </a:r>
          </a:p>
          <a:p>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12 kg         430 g</a:t>
            </a:r>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Thus, father bought 4kg 430g apples.</a:t>
            </a:r>
            <a:endParaRPr lang="en-US" sz="32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4223982" y="4763068"/>
            <a:ext cx="3104865" cy="13648"/>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flipV="1">
            <a:off x="4223981" y="5336275"/>
            <a:ext cx="3104865" cy="1592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81869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LEARNING OBJECTIVES</a:t>
            </a:r>
            <a:endParaRPr lang="or-IN" b="1"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 Identification of objects which are sold by measuring weight.</a:t>
            </a:r>
          </a:p>
          <a:p>
            <a:r>
              <a:rPr lang="en-US" dirty="0" smtClean="0">
                <a:latin typeface="Times New Roman" panose="02020603050405020304" pitchFamily="18" charset="0"/>
                <a:cs typeface="Times New Roman" panose="02020603050405020304" pitchFamily="18" charset="0"/>
              </a:rPr>
              <a:t>Comparison between heavy and light objects.</a:t>
            </a:r>
          </a:p>
          <a:p>
            <a:r>
              <a:rPr lang="en-US" dirty="0" smtClean="0">
                <a:latin typeface="Times New Roman" panose="02020603050405020304" pitchFamily="18" charset="0"/>
                <a:cs typeface="Times New Roman" panose="02020603050405020304" pitchFamily="18" charset="0"/>
              </a:rPr>
              <a:t>Recognition of the basic unit of measuring weight.</a:t>
            </a:r>
          </a:p>
          <a:p>
            <a:r>
              <a:rPr lang="en-US" dirty="0" smtClean="0">
                <a:latin typeface="Times New Roman" panose="02020603050405020304" pitchFamily="18" charset="0"/>
                <a:cs typeface="Times New Roman" panose="02020603050405020304" pitchFamily="18" charset="0"/>
              </a:rPr>
              <a:t>Conversion of the units of weight – from kilogram to gram.</a:t>
            </a:r>
          </a:p>
          <a:p>
            <a:r>
              <a:rPr lang="en-US" dirty="0" smtClean="0">
                <a:latin typeface="Times New Roman" panose="02020603050405020304" pitchFamily="18" charset="0"/>
                <a:cs typeface="Times New Roman" panose="02020603050405020304" pitchFamily="18" charset="0"/>
              </a:rPr>
              <a:t>Addition and Subtraction of the weights with grouping.</a:t>
            </a:r>
          </a:p>
          <a:p>
            <a:r>
              <a:rPr lang="en-US" dirty="0" smtClean="0">
                <a:latin typeface="Times New Roman" panose="02020603050405020304" pitchFamily="18" charset="0"/>
                <a:cs typeface="Times New Roman" panose="02020603050405020304" pitchFamily="18" charset="0"/>
              </a:rPr>
              <a:t>Use of the basic concepts of weight in day to day life.</a:t>
            </a:r>
          </a:p>
          <a:p>
            <a:r>
              <a:rPr lang="en-US" dirty="0" smtClean="0">
                <a:latin typeface="Times New Roman" panose="02020603050405020304" pitchFamily="18" charset="0"/>
                <a:cs typeface="Times New Roman" panose="02020603050405020304" pitchFamily="18" charset="0"/>
              </a:rPr>
              <a:t>Application of the concept of weight in solving word problems. </a:t>
            </a:r>
            <a:endParaRPr lang="or-IN" dirty="0">
              <a:latin typeface="Times New Roman" panose="02020603050405020304" pitchFamily="18" charset="0"/>
            </a:endParaRPr>
          </a:p>
        </p:txBody>
      </p:sp>
    </p:spTree>
    <p:extLst>
      <p:ext uri="{BB962C8B-B14F-4D97-AF65-F5344CB8AC3E}">
        <p14:creationId xmlns:p14="http://schemas.microsoft.com/office/powerpoint/2010/main" xmlns="" val="3953253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9347" y="210487"/>
            <a:ext cx="7367659" cy="1754326"/>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Art-Integration)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4626591" y="1964813"/>
            <a:ext cx="7165075" cy="4524315"/>
          </a:xfrm>
          <a:prstGeom prst="rect">
            <a:avLst/>
          </a:prstGeom>
        </p:spPr>
        <p:txBody>
          <a:bodyPr wrap="square">
            <a:spAutoFit/>
          </a:bodyPr>
          <a:lstStyle/>
          <a:p>
            <a:r>
              <a:rPr lang="en-US" sz="3200" b="1" dirty="0" smtClean="0">
                <a:latin typeface="Times New Roman" panose="02020603050405020304" pitchFamily="18" charset="0"/>
                <a:cs typeface="Times New Roman" panose="02020603050405020304" pitchFamily="18" charset="0"/>
              </a:rPr>
              <a:t>So here we will learn how </a:t>
            </a:r>
            <a:r>
              <a:rPr lang="en-US" sz="3200" b="1" dirty="0">
                <a:latin typeface="Times New Roman" panose="02020603050405020304" pitchFamily="18" charset="0"/>
                <a:cs typeface="Times New Roman" panose="02020603050405020304" pitchFamily="18" charset="0"/>
              </a:rPr>
              <a:t>to make a home made P</a:t>
            </a:r>
            <a:r>
              <a:rPr lang="en-US" sz="3200" b="1" dirty="0" smtClean="0">
                <a:latin typeface="Times New Roman" panose="02020603050405020304" pitchFamily="18" charset="0"/>
                <a:cs typeface="Times New Roman" panose="02020603050405020304" pitchFamily="18" charset="0"/>
              </a:rPr>
              <a:t>hysical Balance.</a:t>
            </a:r>
          </a:p>
          <a:p>
            <a:r>
              <a:rPr lang="en-US" sz="2800" dirty="0" smtClean="0">
                <a:latin typeface="Times New Roman" panose="02020603050405020304" pitchFamily="18" charset="0"/>
                <a:cs typeface="Times New Roman" panose="02020603050405020304" pitchFamily="18" charset="0"/>
              </a:rPr>
              <a:t>STEP 1 : Take </a:t>
            </a:r>
            <a:r>
              <a:rPr lang="en-US" sz="2800" dirty="0">
                <a:latin typeface="Times New Roman" panose="02020603050405020304" pitchFamily="18" charset="0"/>
                <a:cs typeface="Times New Roman" panose="02020603050405020304" pitchFamily="18" charset="0"/>
              </a:rPr>
              <a:t>a hanger.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STEP 2 : On </a:t>
            </a:r>
            <a:r>
              <a:rPr lang="en-US" sz="2800" dirty="0">
                <a:latin typeface="Times New Roman" panose="02020603050405020304" pitchFamily="18" charset="0"/>
                <a:cs typeface="Times New Roman" panose="02020603050405020304" pitchFamily="18" charset="0"/>
              </a:rPr>
              <a:t>the two ends attach two binder </a:t>
            </a:r>
            <a:r>
              <a:rPr lang="en-US" sz="2800" dirty="0" smtClean="0">
                <a:latin typeface="Times New Roman" panose="02020603050405020304" pitchFamily="18" charset="0"/>
                <a:cs typeface="Times New Roman" panose="02020603050405020304" pitchFamily="18" charset="0"/>
              </a:rPr>
              <a:t>					clips.</a:t>
            </a:r>
          </a:p>
          <a:p>
            <a:r>
              <a:rPr lang="en-US" sz="2800" dirty="0" smtClean="0">
                <a:latin typeface="Times New Roman" panose="02020603050405020304" pitchFamily="18" charset="0"/>
                <a:cs typeface="Times New Roman" panose="02020603050405020304" pitchFamily="18" charset="0"/>
              </a:rPr>
              <a:t>STEP 3 : On </a:t>
            </a:r>
            <a:r>
              <a:rPr lang="en-US" sz="2800" dirty="0">
                <a:latin typeface="Times New Roman" panose="02020603050405020304" pitchFamily="18" charset="0"/>
                <a:cs typeface="Times New Roman" panose="02020603050405020304" pitchFamily="18" charset="0"/>
              </a:rPr>
              <a:t>each clip attach </a:t>
            </a:r>
            <a:r>
              <a:rPr lang="en-US" sz="2800" dirty="0" smtClean="0">
                <a:latin typeface="Times New Roman" panose="02020603050405020304" pitchFamily="18" charset="0"/>
                <a:cs typeface="Times New Roman" panose="02020603050405020304" pitchFamily="18" charset="0"/>
              </a:rPr>
              <a:t>thread.</a:t>
            </a:r>
          </a:p>
          <a:p>
            <a:r>
              <a:rPr lang="en-US" sz="2800" dirty="0" smtClean="0">
                <a:latin typeface="Times New Roman" panose="02020603050405020304" pitchFamily="18" charset="0"/>
                <a:cs typeface="Times New Roman" panose="02020603050405020304" pitchFamily="18" charset="0"/>
              </a:rPr>
              <a:t>STEP 4 : Attach </a:t>
            </a:r>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wo </a:t>
            </a:r>
            <a:r>
              <a:rPr lang="en-US" sz="2800" dirty="0" err="1" smtClean="0">
                <a:latin typeface="Times New Roman" panose="02020603050405020304" pitchFamily="18" charset="0"/>
                <a:cs typeface="Times New Roman" panose="02020603050405020304" pitchFamily="18" charset="0"/>
              </a:rPr>
              <a:t>thermocol</a:t>
            </a:r>
            <a:r>
              <a:rPr lang="en-US" sz="2800" dirty="0" smtClean="0">
                <a:latin typeface="Times New Roman" panose="02020603050405020304" pitchFamily="18" charset="0"/>
                <a:cs typeface="Times New Roman" panose="02020603050405020304" pitchFamily="18" charset="0"/>
              </a:rPr>
              <a:t> bowls at the end 			of the threads on both the sides.</a:t>
            </a:r>
          </a:p>
          <a:p>
            <a:r>
              <a:rPr lang="en-US" sz="2800" dirty="0" smtClean="0">
                <a:latin typeface="Times New Roman" panose="02020603050405020304" pitchFamily="18" charset="0"/>
                <a:cs typeface="Times New Roman" panose="02020603050405020304" pitchFamily="18" charset="0"/>
              </a:rPr>
              <a:t>STEP 5 : Then </a:t>
            </a:r>
            <a:r>
              <a:rPr lang="en-US" sz="2800" dirty="0">
                <a:latin typeface="Times New Roman" panose="02020603050405020304" pitchFamily="18" charset="0"/>
                <a:cs typeface="Times New Roman" panose="02020603050405020304" pitchFamily="18" charset="0"/>
              </a:rPr>
              <a:t>we can measure the weight of the </a:t>
            </a:r>
            <a:r>
              <a:rPr lang="en-US" sz="2800" dirty="0" smtClean="0">
                <a:latin typeface="Times New Roman" panose="02020603050405020304" pitchFamily="18" charset="0"/>
                <a:cs typeface="Times New Roman" panose="02020603050405020304" pitchFamily="18" charset="0"/>
              </a:rPr>
              <a:t>			objects</a:t>
            </a:r>
            <a:r>
              <a:rPr lang="en-US" sz="2800"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57006" y="354841"/>
            <a:ext cx="1834409" cy="1609971"/>
          </a:xfrm>
          <a:prstGeom prst="rect">
            <a:avLst/>
          </a:prstGeom>
        </p:spPr>
      </p:pic>
      <p:pic>
        <p:nvPicPr>
          <p:cNvPr id="6" name="Picture 5">
            <a:hlinkClick r:id="rId3" action="ppaction://hlinkfile"/>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4968" y="2109741"/>
            <a:ext cx="3985146" cy="4234458"/>
          </a:xfrm>
          <a:prstGeom prst="rect">
            <a:avLst/>
          </a:prstGeom>
        </p:spPr>
      </p:pic>
    </p:spTree>
    <p:extLst>
      <p:ext uri="{BB962C8B-B14F-4D97-AF65-F5344CB8AC3E}">
        <p14:creationId xmlns:p14="http://schemas.microsoft.com/office/powerpoint/2010/main" xmlns="" val="4151289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5453" y="251430"/>
            <a:ext cx="746249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dirty="0" smtClean="0">
                <a:ln w="0"/>
                <a:effectLst>
                  <a:outerShdw blurRad="38100" dist="19050" dir="2700000" algn="tl" rotWithShape="0">
                    <a:schemeClr val="dk1">
                      <a:alpha val="40000"/>
                    </a:schemeClr>
                  </a:outerShdw>
                </a:effectLst>
              </a:rPr>
              <a:t>VALUE BASED QUESTIONS</a:t>
            </a:r>
            <a:endParaRPr lang="en-US" sz="5400" b="1" cap="none" spc="0" dirty="0">
              <a:ln/>
              <a:solidFill>
                <a:schemeClr val="accent3"/>
              </a:solidFill>
              <a:effectLst/>
            </a:endParaRPr>
          </a:p>
        </p:txBody>
      </p:sp>
      <p:sp>
        <p:nvSpPr>
          <p:cNvPr id="3" name="TextBox 2"/>
          <p:cNvSpPr txBox="1"/>
          <p:nvPr/>
        </p:nvSpPr>
        <p:spPr>
          <a:xfrm>
            <a:off x="500424" y="1174760"/>
            <a:ext cx="11195707" cy="3970318"/>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Rohan and his father went to a market to buy some books and copies. Rohan saw an old lady carrying two bags of weight 6kg 300g. It was difficult for the lady to carry the bags all alone. Rohan seeing this carried one bag for her which weighed 3kg 110g. They reached the old lady’s house and Rohan kept the bag in her house. She was very happy and blessed Rohan.</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Q1 – Find the weight of the other bag.</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Q2 – What values does Rohan exhibit here?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10233" y="3477690"/>
            <a:ext cx="2538482" cy="259071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0441" t="13342" r="24459" b="9568"/>
          <a:stretch/>
        </p:blipFill>
        <p:spPr>
          <a:xfrm>
            <a:off x="9348716" y="3477690"/>
            <a:ext cx="2347414" cy="2590718"/>
          </a:xfrm>
          <a:prstGeom prst="rect">
            <a:avLst/>
          </a:prstGeom>
        </p:spPr>
      </p:pic>
    </p:spTree>
    <p:extLst>
      <p:ext uri="{BB962C8B-B14F-4D97-AF65-F5344CB8AC3E}">
        <p14:creationId xmlns:p14="http://schemas.microsoft.com/office/powerpoint/2010/main" xmlns="" val="1662601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6173" y="292374"/>
            <a:ext cx="7712369"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SAMPLE QUESTION PAPER</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623250" y="1215704"/>
            <a:ext cx="10918209" cy="5078313"/>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DAV PUBLIC SCHOOL RAJABAGICHA</a:t>
            </a:r>
          </a:p>
          <a:p>
            <a:pPr algn="ctr"/>
            <a:r>
              <a:rPr lang="en-US" b="1" dirty="0" smtClean="0">
                <a:latin typeface="Times New Roman" panose="02020603050405020304" pitchFamily="18" charset="0"/>
                <a:cs typeface="Times New Roman" panose="02020603050405020304" pitchFamily="18" charset="0"/>
              </a:rPr>
              <a:t>SUB- MATH																		F.M- 10</a:t>
            </a:r>
          </a:p>
          <a:p>
            <a:pPr algn="ctr"/>
            <a:r>
              <a:rPr lang="en-US" b="1" dirty="0" smtClean="0">
                <a:latin typeface="Times New Roman" panose="02020603050405020304" pitchFamily="18" charset="0"/>
                <a:cs typeface="Times New Roman" panose="02020603050405020304" pitchFamily="18" charset="0"/>
              </a:rPr>
              <a:t>CLASS- III 																    TIME- 30 mints</a:t>
            </a:r>
          </a:p>
          <a:p>
            <a:pPr algn="ctr"/>
            <a:endParaRPr lang="en-US" b="1" dirty="0" smtClean="0">
              <a:latin typeface="Times New Roman" panose="02020603050405020304" pitchFamily="18" charset="0"/>
              <a:cs typeface="Times New Roman" panose="02020603050405020304" pitchFamily="18" charset="0"/>
            </a:endParaRPr>
          </a:p>
          <a:p>
            <a:pPr marL="342900" indent="-342900">
              <a:buAutoNum type="alphaUcPeriod"/>
            </a:pPr>
            <a:r>
              <a:rPr lang="en-US" b="1" dirty="0" smtClean="0">
                <a:latin typeface="Times New Roman" panose="02020603050405020304" pitchFamily="18" charset="0"/>
                <a:cs typeface="Times New Roman" panose="02020603050405020304" pitchFamily="18" charset="0"/>
              </a:rPr>
              <a:t>Fill in the blanks:- 																	      [1x1=1]</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 kilogram = ____________ grams.</a:t>
            </a:r>
          </a:p>
          <a:p>
            <a:r>
              <a:rPr lang="en-US" b="1" dirty="0" smtClean="0">
                <a:latin typeface="Times New Roman" panose="02020603050405020304" pitchFamily="18" charset="0"/>
                <a:cs typeface="Times New Roman" panose="02020603050405020304" pitchFamily="18" charset="0"/>
              </a:rPr>
              <a:t>B. Do as directed:-																		      [2x1=2]</a:t>
            </a:r>
          </a:p>
          <a:p>
            <a:pPr marL="342900" indent="-342900">
              <a:buAutoNum type="arabicPeriod"/>
            </a:pPr>
            <a:r>
              <a:rPr lang="en-US" dirty="0" smtClean="0">
                <a:latin typeface="Times New Roman" panose="02020603050405020304" pitchFamily="18" charset="0"/>
                <a:cs typeface="Times New Roman" panose="02020603050405020304" pitchFamily="18" charset="0"/>
              </a:rPr>
              <a:t>Arrange in column and add the following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23 kg 007 g  and  9 kg 150 g</a:t>
            </a:r>
          </a:p>
          <a:p>
            <a:r>
              <a:rPr lang="en-US" b="1" dirty="0" smtClean="0">
                <a:latin typeface="Times New Roman" panose="02020603050405020304" pitchFamily="18" charset="0"/>
                <a:cs typeface="Times New Roman" panose="02020603050405020304" pitchFamily="18" charset="0"/>
              </a:rPr>
              <a:t>C. Answer the following questions:- 														      [3x1=3]</a:t>
            </a:r>
          </a:p>
          <a:p>
            <a:pPr marL="342900" indent="-342900">
              <a:buAutoNum type="arabicPeriod"/>
            </a:pPr>
            <a:r>
              <a:rPr lang="en-US" dirty="0" smtClean="0">
                <a:latin typeface="Times New Roman" panose="02020603050405020304" pitchFamily="18" charset="0"/>
                <a:cs typeface="Times New Roman" panose="02020603050405020304" pitchFamily="18" charset="0"/>
              </a:rPr>
              <a:t>Mr. Rahul bought 8kg 350g apples. He found that 1 kg 240 g of apples were unripe. Find the weight of ripe apples.</a:t>
            </a:r>
          </a:p>
          <a:p>
            <a:r>
              <a:rPr lang="en-US" b="1" dirty="0" smtClean="0">
                <a:latin typeface="Times New Roman" panose="02020603050405020304" pitchFamily="18" charset="0"/>
                <a:cs typeface="Times New Roman" panose="02020603050405020304" pitchFamily="18" charset="0"/>
              </a:rPr>
              <a:t>D. Answer the following:- 																      [4x1=4]</a:t>
            </a:r>
          </a:p>
          <a:p>
            <a:r>
              <a:rPr lang="en-US" dirty="0" err="1">
                <a:latin typeface="Times New Roman" panose="02020603050405020304" pitchFamily="18" charset="0"/>
                <a:cs typeface="Times New Roman" panose="02020603050405020304" pitchFamily="18" charset="0"/>
              </a:rPr>
              <a:t>A</a:t>
            </a:r>
            <a:r>
              <a:rPr lang="en-US" dirty="0" err="1" smtClean="0">
                <a:latin typeface="Times New Roman" panose="02020603050405020304" pitchFamily="18" charset="0"/>
                <a:cs typeface="Times New Roman" panose="02020603050405020304" pitchFamily="18" charset="0"/>
              </a:rPr>
              <a:t>nuj</a:t>
            </a:r>
            <a:r>
              <a:rPr lang="en-US" dirty="0" smtClean="0">
                <a:latin typeface="Times New Roman" panose="02020603050405020304" pitchFamily="18" charset="0"/>
                <a:cs typeface="Times New Roman" panose="02020603050405020304" pitchFamily="18" charset="0"/>
              </a:rPr>
              <a:t> went to market to buy vegetables. There he saw an old man carrying two bags of vegetables weighing 6kg 500g. </a:t>
            </a:r>
            <a:r>
              <a:rPr lang="en-US" dirty="0" err="1" smtClean="0">
                <a:latin typeface="Times New Roman" panose="02020603050405020304" pitchFamily="18" charset="0"/>
                <a:cs typeface="Times New Roman" panose="02020603050405020304" pitchFamily="18" charset="0"/>
              </a:rPr>
              <a:t>Anuj</a:t>
            </a:r>
            <a:r>
              <a:rPr lang="en-US" dirty="0" smtClean="0">
                <a:latin typeface="Times New Roman" panose="02020603050405020304" pitchFamily="18" charset="0"/>
                <a:cs typeface="Times New Roman" panose="02020603050405020304" pitchFamily="18" charset="0"/>
              </a:rPr>
              <a:t> wanted to help the old man so he took one bag from him. It weighed 2kg 750g. </a:t>
            </a:r>
            <a:r>
              <a:rPr lang="en-US" dirty="0" err="1" smtClean="0">
                <a:latin typeface="Times New Roman" panose="02020603050405020304" pitchFamily="18" charset="0"/>
                <a:cs typeface="Times New Roman" panose="02020603050405020304" pitchFamily="18" charset="0"/>
              </a:rPr>
              <a:t>Anuj</a:t>
            </a:r>
            <a:r>
              <a:rPr lang="en-US" dirty="0" smtClean="0">
                <a:latin typeface="Times New Roman" panose="02020603050405020304" pitchFamily="18" charset="0"/>
                <a:cs typeface="Times New Roman" panose="02020603050405020304" pitchFamily="18" charset="0"/>
              </a:rPr>
              <a:t> accompanied the old man to his house.</a:t>
            </a:r>
          </a:p>
          <a:p>
            <a:pPr marL="342900" indent="-342900">
              <a:buAutoNum type="arabicPeriod"/>
            </a:pPr>
            <a:r>
              <a:rPr lang="en-US" dirty="0" smtClean="0">
                <a:latin typeface="Times New Roman" panose="02020603050405020304" pitchFamily="18" charset="0"/>
                <a:cs typeface="Times New Roman" panose="02020603050405020304" pitchFamily="18" charset="0"/>
              </a:rPr>
              <a:t>Find the weight of the other bag the old man was carrying.</a:t>
            </a:r>
          </a:p>
          <a:p>
            <a:pPr marL="342900" indent="-342900">
              <a:buAutoNum type="arabicPeriod"/>
            </a:pPr>
            <a:r>
              <a:rPr lang="en-US" dirty="0" smtClean="0">
                <a:latin typeface="Times New Roman" panose="02020603050405020304" pitchFamily="18" charset="0"/>
                <a:cs typeface="Times New Roman" panose="02020603050405020304" pitchFamily="18" charset="0"/>
              </a:rPr>
              <a:t>How you offer help to old people?</a:t>
            </a:r>
          </a:p>
        </p:txBody>
      </p:sp>
    </p:spTree>
    <p:extLst>
      <p:ext uri="{BB962C8B-B14F-4D97-AF65-F5344CB8AC3E}">
        <p14:creationId xmlns:p14="http://schemas.microsoft.com/office/powerpoint/2010/main" xmlns="" val="2503158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7851" y="187235"/>
            <a:ext cx="6859571" cy="923330"/>
          </a:xfrm>
          <a:prstGeom prst="rect">
            <a:avLst/>
          </a:prstGeom>
        </p:spPr>
        <p:txBody>
          <a:bodyPr wrap="none">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MARKING SCHEME</a:t>
            </a:r>
          </a:p>
        </p:txBody>
      </p:sp>
      <p:sp>
        <p:nvSpPr>
          <p:cNvPr id="3" name="TextBox 2"/>
          <p:cNvSpPr txBox="1"/>
          <p:nvPr/>
        </p:nvSpPr>
        <p:spPr>
          <a:xfrm>
            <a:off x="580571" y="1110564"/>
            <a:ext cx="11156503" cy="534676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QUESTION NUMBER							ANSWER			</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MARKS ALLOTED</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 1)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2000g							1mark</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 1)									32 kg 157 g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arranging in columns – 1 mark</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answer – 1 mark</a:t>
            </a:r>
          </a:p>
          <a:p>
            <a:endParaRPr lang="en-US" dirty="0"/>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 1)									 7 kg 110 g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statement – 1 mark</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operation – 0.5 mark</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answer – 1.5 marks 																		           (arranging in column- 0.5 marks 																		        and answer – 1mark)</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 1) 									3kg 750g					           statement – 1 mark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operation – 0.5mark</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answer – 1.5 marks</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2)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any valid answer					    1 mark</a:t>
            </a:r>
          </a:p>
        </p:txBody>
      </p:sp>
      <p:graphicFrame>
        <p:nvGraphicFramePr>
          <p:cNvPr id="4" name="Table 3"/>
          <p:cNvGraphicFramePr>
            <a:graphicFrameLocks noGrp="1"/>
          </p:cNvGraphicFramePr>
          <p:nvPr>
            <p:extLst>
              <p:ext uri="{D42A27DB-BD31-4B8C-83A1-F6EECF244321}">
                <p14:modId xmlns:p14="http://schemas.microsoft.com/office/powerpoint/2010/main" xmlns="" val="674291423"/>
              </p:ext>
            </p:extLst>
          </p:nvPr>
        </p:nvGraphicFramePr>
        <p:xfrm>
          <a:off x="580571" y="1120758"/>
          <a:ext cx="11060968" cy="368490"/>
        </p:xfrm>
        <a:graphic>
          <a:graphicData uri="http://schemas.openxmlformats.org/drawingml/2006/table">
            <a:tbl>
              <a:tblPr/>
              <a:tblGrid>
                <a:gridCol w="11060968"/>
              </a:tblGrid>
              <a:tr h="36849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4104535107"/>
              </p:ext>
            </p:extLst>
          </p:nvPr>
        </p:nvGraphicFramePr>
        <p:xfrm>
          <a:off x="580571" y="1110565"/>
          <a:ext cx="3800360" cy="5346761"/>
        </p:xfrm>
        <a:graphic>
          <a:graphicData uri="http://schemas.openxmlformats.org/drawingml/2006/table">
            <a:tbl>
              <a:tblPr/>
              <a:tblGrid>
                <a:gridCol w="3800360"/>
              </a:tblGrid>
              <a:tr h="534676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xmlns="" val="4081150701"/>
              </p:ext>
            </p:extLst>
          </p:nvPr>
        </p:nvGraphicFramePr>
        <p:xfrm>
          <a:off x="4421875" y="1110565"/>
          <a:ext cx="3630304" cy="5346761"/>
        </p:xfrm>
        <a:graphic>
          <a:graphicData uri="http://schemas.openxmlformats.org/drawingml/2006/table">
            <a:tbl>
              <a:tblPr/>
              <a:tblGrid>
                <a:gridCol w="3630304"/>
              </a:tblGrid>
              <a:tr h="534676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2727449676"/>
              </p:ext>
            </p:extLst>
          </p:nvPr>
        </p:nvGraphicFramePr>
        <p:xfrm>
          <a:off x="8106770" y="1110565"/>
          <a:ext cx="3521123" cy="5346761"/>
        </p:xfrm>
        <a:graphic>
          <a:graphicData uri="http://schemas.openxmlformats.org/drawingml/2006/table">
            <a:tbl>
              <a:tblPr/>
              <a:tblGrid>
                <a:gridCol w="3521123"/>
              </a:tblGrid>
              <a:tr h="534676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xmlns="" val="1501923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54" y="265078"/>
            <a:ext cx="6740371"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smtClean="0">
                <a:ln/>
                <a:solidFill>
                  <a:schemeClr val="accent4"/>
                </a:solidFill>
                <a:latin typeface="Forte" panose="03060902040502070203" pitchFamily="66" charset="0"/>
              </a:rPr>
              <a:t>SUMMARY</a:t>
            </a:r>
          </a:p>
        </p:txBody>
      </p:sp>
      <mc:AlternateContent xmlns:mc="http://schemas.openxmlformats.org/markup-compatibility/2006">
        <mc:Choice xmlns:a14="http://schemas.microsoft.com/office/drawing/2010/main" xmlns="" Requires="a14">
          <p:sp>
            <p:nvSpPr>
              <p:cNvPr id="3" name="TextBox 2"/>
              <p:cNvSpPr txBox="1"/>
              <p:nvPr/>
            </p:nvSpPr>
            <p:spPr>
              <a:xfrm>
                <a:off x="846161" y="1684612"/>
                <a:ext cx="10237739" cy="4524315"/>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Weight is a measure of mass. It shows the heaviness of an object.</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 measure the weight of an object or our own weight in grams or kilograms.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Kilograms and grams are the basic units of measurement of weight.</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standard unit of weight is ‘kilogram’.</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Heavy items are weighed in kilograms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Light items are weighed in grams.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Gram is denoted as ‘g’.</a:t>
                </a:r>
                <a:endParaRPr lang="en-US" dirty="0" smtClean="0"/>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a:t>
                </a:r>
                <a:r>
                  <a:rPr lang="en-US" sz="2400" dirty="0" smtClean="0">
                    <a:latin typeface="Times New Roman" panose="02020603050405020304" pitchFamily="18" charset="0"/>
                    <a:cs typeface="Times New Roman" panose="02020603050405020304" pitchFamily="18" charset="0"/>
                  </a:rPr>
                  <a:t>ilogram is denoted as ‘kg’.</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Different objects having the same weight can be of different sizes and shapes.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1 kg = 1000g</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Half (</a:t>
                </a:r>
                <a14:m>
                  <m:oMath xmlns:m="http://schemas.openxmlformats.org/officeDocument/2006/math">
                    <m:f>
                      <m:fPr>
                        <m:type m:val="skw"/>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r>
                      <a:rPr lang="en-US" sz="2400" b="0" i="1" smtClean="0">
                        <a:latin typeface="Cambria Math" panose="02040503050406030204" pitchFamily="18" charset="0"/>
                        <a:cs typeface="Times New Roman" panose="02020603050405020304" pitchFamily="18" charset="0"/>
                      </a:rPr>
                      <m:t>)</m:t>
                    </m:r>
                  </m:oMath>
                </a14:m>
                <a:r>
                  <a:rPr lang="en-US" sz="2400" dirty="0" smtClean="0">
                    <a:latin typeface="Times New Roman" panose="02020603050405020304" pitchFamily="18" charset="0"/>
                    <a:cs typeface="Times New Roman" panose="02020603050405020304" pitchFamily="18" charset="0"/>
                  </a:rPr>
                  <a:t> kg = 500g</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Physical </a:t>
                </a:r>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alance or Digital Balance is used to measure the weight of objects.</a:t>
                </a:r>
              </a:p>
            </p:txBody>
          </p:sp>
        </mc:Choice>
        <mc:Fallback>
          <p:sp>
            <p:nvSpPr>
              <p:cNvPr id="3" name="TextBox 2"/>
              <p:cNvSpPr txBox="1">
                <a:spLocks noRot="1" noChangeAspect="1" noMove="1" noResize="1" noEditPoints="1" noAdjustHandles="1" noChangeArrowheads="1" noChangeShapeType="1" noTextEdit="1"/>
              </p:cNvSpPr>
              <p:nvPr/>
            </p:nvSpPr>
            <p:spPr>
              <a:xfrm>
                <a:off x="846161" y="1684612"/>
                <a:ext cx="10237739" cy="4524315"/>
              </a:xfrm>
              <a:prstGeom prst="rect">
                <a:avLst/>
              </a:prstGeom>
              <a:blipFill rotWithShape="0">
                <a:blip r:embed="rId2"/>
                <a:stretch>
                  <a:fillRect l="-834" t="-1077" r="-655" b="-10633"/>
                </a:stretch>
              </a:blipFill>
            </p:spPr>
            <p:txBody>
              <a:bodyPr/>
              <a:lstStyle/>
              <a:p>
                <a:r>
                  <a:rPr lang="en-US">
                    <a:noFill/>
                  </a:rPr>
                  <a:t> </a:t>
                </a:r>
              </a:p>
            </p:txBody>
          </p:sp>
        </mc:Fallback>
      </mc:AlternateContent>
    </p:spTree>
    <p:extLst>
      <p:ext uri="{BB962C8B-B14F-4D97-AF65-F5344CB8AC3E}">
        <p14:creationId xmlns:p14="http://schemas.microsoft.com/office/powerpoint/2010/main" xmlns="" val="1578064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3707" y="409434"/>
            <a:ext cx="10304059" cy="5895832"/>
          </a:xfrm>
          <a:prstGeom prst="rect">
            <a:avLst/>
          </a:prstGeom>
        </p:spPr>
      </p:pic>
    </p:spTree>
    <p:extLst>
      <p:ext uri="{BB962C8B-B14F-4D97-AF65-F5344CB8AC3E}">
        <p14:creationId xmlns:p14="http://schemas.microsoft.com/office/powerpoint/2010/main" xmlns="" val="316981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934" y="750627"/>
            <a:ext cx="8846524" cy="707886"/>
          </a:xfrm>
          <a:prstGeom prst="rect">
            <a:avLst/>
          </a:prstGeom>
          <a:noFill/>
        </p:spPr>
        <p:txBody>
          <a:bodyPr wrap="none" rtlCol="0">
            <a:spAutoFit/>
          </a:bodyPr>
          <a:lstStyle/>
          <a:p>
            <a:r>
              <a:rPr lang="en-US" sz="4000" dirty="0" smtClean="0">
                <a:latin typeface="Times New Roman" panose="02020603050405020304" pitchFamily="18" charset="0"/>
                <a:cs typeface="Times New Roman" panose="02020603050405020304" pitchFamily="18" charset="0"/>
              </a:rPr>
              <a:t>EXAMPLE OF WIEGHT IN REAL LIFE</a:t>
            </a:r>
            <a:endParaRPr lang="en-US" sz="4000" dirty="0">
              <a:latin typeface="Times New Roman" panose="02020603050405020304" pitchFamily="18" charset="0"/>
              <a:cs typeface="Times New Roman" panose="02020603050405020304" pitchFamily="18" charset="0"/>
            </a:endParaRPr>
          </a:p>
        </p:txBody>
      </p:sp>
      <p:pic>
        <p:nvPicPr>
          <p:cNvPr id="3" name="Picture 2">
            <a:hlinkClick r:id="rId2" action="ppaction://hlinkfile"/>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6493" y="1458512"/>
            <a:ext cx="10436557" cy="4846753"/>
          </a:xfrm>
          <a:prstGeom prst="rect">
            <a:avLst/>
          </a:prstGeom>
        </p:spPr>
      </p:pic>
    </p:spTree>
    <p:extLst>
      <p:ext uri="{BB962C8B-B14F-4D97-AF65-F5344CB8AC3E}">
        <p14:creationId xmlns:p14="http://schemas.microsoft.com/office/powerpoint/2010/main" xmlns="" val="2323247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55084" y="423081"/>
            <a:ext cx="10058400" cy="5945852"/>
          </a:xfrm>
          <a:prstGeom prst="rect">
            <a:avLst/>
          </a:prstGeom>
        </p:spPr>
      </p:pic>
    </p:spTree>
    <p:extLst>
      <p:ext uri="{BB962C8B-B14F-4D97-AF65-F5344CB8AC3E}">
        <p14:creationId xmlns:p14="http://schemas.microsoft.com/office/powerpoint/2010/main" xmlns="" val="3497000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37731" y="600500"/>
            <a:ext cx="9048466" cy="5685999"/>
          </a:xfrm>
          <a:prstGeom prst="rect">
            <a:avLst/>
          </a:prstGeom>
        </p:spPr>
      </p:pic>
    </p:spTree>
    <p:extLst>
      <p:ext uri="{BB962C8B-B14F-4D97-AF65-F5344CB8AC3E}">
        <p14:creationId xmlns:p14="http://schemas.microsoft.com/office/powerpoint/2010/main" xmlns="" val="244913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21467" t="11968" r="15205"/>
          <a:stretch/>
        </p:blipFill>
        <p:spPr>
          <a:xfrm>
            <a:off x="661181" y="914400"/>
            <a:ext cx="5978769" cy="544419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b="10448"/>
          <a:stretch/>
        </p:blipFill>
        <p:spPr>
          <a:xfrm>
            <a:off x="6766560" y="337625"/>
            <a:ext cx="4824675" cy="5880295"/>
          </a:xfrm>
          <a:prstGeom prst="rect">
            <a:avLst/>
          </a:prstGeom>
        </p:spPr>
      </p:pic>
    </p:spTree>
    <p:extLst>
      <p:ext uri="{BB962C8B-B14F-4D97-AF65-F5344CB8AC3E}">
        <p14:creationId xmlns:p14="http://schemas.microsoft.com/office/powerpoint/2010/main" xmlns="" val="46314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9934" y="3739452"/>
            <a:ext cx="10140288" cy="2602340"/>
          </a:xfrm>
          <a:prstGeom prst="rect">
            <a:avLst/>
          </a:prstGeom>
        </p:spPr>
      </p:pic>
      <p:pic>
        <p:nvPicPr>
          <p:cNvPr id="4" name="Picture 3"/>
          <p:cNvPicPr>
            <a:picLocks noChangeAspect="1"/>
          </p:cNvPicPr>
          <p:nvPr/>
        </p:nvPicPr>
        <p:blipFill>
          <a:blip r:embed="rId3"/>
          <a:stretch>
            <a:fillRect/>
          </a:stretch>
        </p:blipFill>
        <p:spPr>
          <a:xfrm>
            <a:off x="1009935" y="307107"/>
            <a:ext cx="10140288" cy="3432345"/>
          </a:xfrm>
          <a:prstGeom prst="rect">
            <a:avLst/>
          </a:prstGeom>
        </p:spPr>
      </p:pic>
    </p:spTree>
    <p:extLst>
      <p:ext uri="{BB962C8B-B14F-4D97-AF65-F5344CB8AC3E}">
        <p14:creationId xmlns:p14="http://schemas.microsoft.com/office/powerpoint/2010/main" xmlns="" val="194899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6287" y="298432"/>
            <a:ext cx="10645253" cy="6261135"/>
          </a:xfrm>
          <a:prstGeom prst="rect">
            <a:avLst/>
          </a:prstGeom>
        </p:spPr>
      </p:pic>
    </p:spTree>
    <p:extLst>
      <p:ext uri="{BB962C8B-B14F-4D97-AF65-F5344CB8AC3E}">
        <p14:creationId xmlns:p14="http://schemas.microsoft.com/office/powerpoint/2010/main" xmlns="" val="39193507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4508</TotalTime>
  <Words>476</Words>
  <Application>Microsoft Office PowerPoint</Application>
  <PresentationFormat>Custom</PresentationFormat>
  <Paragraphs>108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DAV INSTITUTIONS ODISHA ZONE-1</vt:lpstr>
      <vt:lpstr>PDF CHAPTER LINK</vt:lpstr>
      <vt:lpstr>LEARNING OBJECTIVES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rajni bala</cp:lastModifiedBy>
  <cp:revision>192</cp:revision>
  <cp:lastPrinted>2019-08-12T06:05:42Z</cp:lastPrinted>
  <dcterms:created xsi:type="dcterms:W3CDTF">2019-08-06T09:37:04Z</dcterms:created>
  <dcterms:modified xsi:type="dcterms:W3CDTF">2020-07-31T08:49:33Z</dcterms:modified>
</cp:coreProperties>
</file>