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7" r:id="rId2"/>
    <p:sldId id="281" r:id="rId3"/>
    <p:sldId id="280" r:id="rId4"/>
    <p:sldId id="282" r:id="rId5"/>
    <p:sldId id="290" r:id="rId6"/>
    <p:sldId id="278" r:id="rId7"/>
    <p:sldId id="283" r:id="rId8"/>
    <p:sldId id="284" r:id="rId9"/>
    <p:sldId id="285" r:id="rId10"/>
    <p:sldId id="292" r:id="rId11"/>
    <p:sldId id="286" r:id="rId12"/>
    <p:sldId id="287" r:id="rId13"/>
    <p:sldId id="321" r:id="rId14"/>
    <p:sldId id="318" r:id="rId15"/>
    <p:sldId id="289" r:id="rId16"/>
    <p:sldId id="294" r:id="rId17"/>
    <p:sldId id="297" r:id="rId18"/>
    <p:sldId id="298" r:id="rId19"/>
    <p:sldId id="295" r:id="rId20"/>
    <p:sldId id="296" r:id="rId21"/>
    <p:sldId id="301" r:id="rId22"/>
    <p:sldId id="319" r:id="rId23"/>
    <p:sldId id="303" r:id="rId24"/>
    <p:sldId id="306" r:id="rId25"/>
    <p:sldId id="307" r:id="rId26"/>
    <p:sldId id="308" r:id="rId27"/>
    <p:sldId id="309" r:id="rId28"/>
    <p:sldId id="311" r:id="rId29"/>
    <p:sldId id="317" r:id="rId30"/>
    <p:sldId id="322" r:id="rId31"/>
    <p:sldId id="32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94624" autoAdjust="0"/>
  </p:normalViewPr>
  <p:slideViewPr>
    <p:cSldViewPr snapToGrid="0">
      <p:cViewPr>
        <p:scale>
          <a:sx n="55" d="100"/>
          <a:sy n="55" d="100"/>
        </p:scale>
        <p:origin x="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0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52C3A-3598-4BA4-912C-0FB4DB357514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3C2BB5B-9996-4B57-85B1-0D79E2C665F4}">
      <dgm:prSet phldrT="[Text]"/>
      <dgm:spPr/>
      <dgm:t>
        <a:bodyPr/>
        <a:lstStyle/>
        <a:p>
          <a:r>
            <a:rPr lang="en-GB" dirty="0"/>
            <a:t>Multiplication</a:t>
          </a:r>
          <a:endParaRPr lang="en-IN" dirty="0"/>
        </a:p>
      </dgm:t>
    </dgm:pt>
    <dgm:pt modelId="{18A87BFE-F7EB-458F-9662-82D041A6A78D}" type="parTrans" cxnId="{7A9E174A-FAA4-408F-956D-3233A49029BD}">
      <dgm:prSet/>
      <dgm:spPr/>
      <dgm:t>
        <a:bodyPr/>
        <a:lstStyle/>
        <a:p>
          <a:endParaRPr lang="en-IN"/>
        </a:p>
      </dgm:t>
    </dgm:pt>
    <dgm:pt modelId="{56358226-8F54-4E24-A67D-5E175E9CFF73}" type="sibTrans" cxnId="{7A9E174A-FAA4-408F-956D-3233A49029BD}">
      <dgm:prSet/>
      <dgm:spPr/>
      <dgm:t>
        <a:bodyPr/>
        <a:lstStyle/>
        <a:p>
          <a:endParaRPr lang="en-IN"/>
        </a:p>
      </dgm:t>
    </dgm:pt>
    <dgm:pt modelId="{CDD67E14-D6AA-4703-B3C3-1EDE5D808420}">
      <dgm:prSet phldrT="[Text]"/>
      <dgm:spPr/>
      <dgm:t>
        <a:bodyPr/>
        <a:lstStyle/>
        <a:p>
          <a:r>
            <a:rPr lang="en-GB" dirty="0"/>
            <a:t>Properties</a:t>
          </a:r>
          <a:endParaRPr lang="en-IN" dirty="0"/>
        </a:p>
      </dgm:t>
    </dgm:pt>
    <dgm:pt modelId="{5A5BCC2E-F43E-4E92-AB9F-5DE0520EA0FF}" type="parTrans" cxnId="{18168F89-88C0-47CC-AD1E-746BE31AFF29}">
      <dgm:prSet/>
      <dgm:spPr/>
      <dgm:t>
        <a:bodyPr/>
        <a:lstStyle/>
        <a:p>
          <a:endParaRPr lang="en-IN"/>
        </a:p>
      </dgm:t>
    </dgm:pt>
    <dgm:pt modelId="{F6F2AFAA-4002-406B-9DEB-F5E8C8B4F9BF}" type="sibTrans" cxnId="{18168F89-88C0-47CC-AD1E-746BE31AFF29}">
      <dgm:prSet/>
      <dgm:spPr/>
      <dgm:t>
        <a:bodyPr/>
        <a:lstStyle/>
        <a:p>
          <a:endParaRPr lang="en-IN"/>
        </a:p>
      </dgm:t>
    </dgm:pt>
    <dgm:pt modelId="{2E7B7889-8A1A-401A-BE15-1CED7AC771B3}">
      <dgm:prSet phldrT="[Text]"/>
      <dgm:spPr/>
      <dgm:t>
        <a:bodyPr/>
        <a:lstStyle/>
        <a:p>
          <a:endParaRPr lang="en-IN" dirty="0"/>
        </a:p>
      </dgm:t>
    </dgm:pt>
    <dgm:pt modelId="{68F9DD6C-5B33-4A5E-8950-7E6689C30580}" type="parTrans" cxnId="{C447165F-0D46-4F71-B1EB-FA15ADCE0308}">
      <dgm:prSet/>
      <dgm:spPr/>
      <dgm:t>
        <a:bodyPr/>
        <a:lstStyle/>
        <a:p>
          <a:endParaRPr lang="en-IN"/>
        </a:p>
      </dgm:t>
    </dgm:pt>
    <dgm:pt modelId="{33D4AE9F-8E18-4D3C-B9E6-C8B7C72491D3}" type="sibTrans" cxnId="{C447165F-0D46-4F71-B1EB-FA15ADCE0308}">
      <dgm:prSet/>
      <dgm:spPr/>
      <dgm:t>
        <a:bodyPr/>
        <a:lstStyle/>
        <a:p>
          <a:endParaRPr lang="en-IN"/>
        </a:p>
      </dgm:t>
    </dgm:pt>
    <dgm:pt modelId="{1EAD5484-5D46-4DC1-85DC-4C6D4FADEDB2}">
      <dgm:prSet phldrT="[Text]"/>
      <dgm:spPr/>
      <dgm:t>
        <a:bodyPr/>
        <a:lstStyle/>
        <a:p>
          <a:r>
            <a:rPr lang="en-GB" dirty="0" smtClean="0"/>
            <a:t>Application of Multiplication</a:t>
          </a:r>
        </a:p>
        <a:p>
          <a:r>
            <a:rPr lang="en-GB" dirty="0" smtClean="0"/>
            <a:t>(word problems)</a:t>
          </a:r>
          <a:endParaRPr lang="en-IN" dirty="0"/>
        </a:p>
      </dgm:t>
    </dgm:pt>
    <dgm:pt modelId="{CD2B2EC6-E8BC-4D96-8521-268E2D1A09B8}" type="parTrans" cxnId="{4062C195-D1B4-4CC8-B47E-C400AFB37350}">
      <dgm:prSet/>
      <dgm:spPr/>
      <dgm:t>
        <a:bodyPr/>
        <a:lstStyle/>
        <a:p>
          <a:endParaRPr lang="en-IN"/>
        </a:p>
      </dgm:t>
    </dgm:pt>
    <dgm:pt modelId="{A3183420-5677-4687-93D6-4F06D6C1B52B}" type="sibTrans" cxnId="{4062C195-D1B4-4CC8-B47E-C400AFB37350}">
      <dgm:prSet/>
      <dgm:spPr/>
      <dgm:t>
        <a:bodyPr/>
        <a:lstStyle/>
        <a:p>
          <a:endParaRPr lang="en-IN"/>
        </a:p>
      </dgm:t>
    </dgm:pt>
    <dgm:pt modelId="{CAB62CD7-07A2-4EF4-8934-F7FBD0D002F9}">
      <dgm:prSet custScaleX="131408" custScaleY="127766" custRadScaleRad="118812" custRadScaleInc="250357"/>
      <dgm:spPr/>
      <dgm:t>
        <a:bodyPr/>
        <a:lstStyle/>
        <a:p>
          <a:endParaRPr lang="en-IN" dirty="0"/>
        </a:p>
      </dgm:t>
    </dgm:pt>
    <dgm:pt modelId="{2AAF96A9-DE6E-4B32-ABAD-D40D208635AA}" type="parTrans" cxnId="{1C25FB0D-F1C4-40AC-9373-4C00387C2E0B}">
      <dgm:prSet/>
      <dgm:spPr/>
      <dgm:t>
        <a:bodyPr/>
        <a:lstStyle/>
        <a:p>
          <a:endParaRPr lang="en-IN"/>
        </a:p>
      </dgm:t>
    </dgm:pt>
    <dgm:pt modelId="{0701CCEE-6E7E-43CF-9C5E-FA4641B9648A}" type="sibTrans" cxnId="{1C25FB0D-F1C4-40AC-9373-4C00387C2E0B}">
      <dgm:prSet/>
      <dgm:spPr/>
      <dgm:t>
        <a:bodyPr/>
        <a:lstStyle/>
        <a:p>
          <a:endParaRPr lang="en-IN"/>
        </a:p>
      </dgm:t>
    </dgm:pt>
    <dgm:pt modelId="{77B0AE72-5447-4923-B2A7-BBE08A1A002D}">
      <dgm:prSet phldrT="[Text]" custT="1"/>
      <dgm:spPr/>
      <dgm:t>
        <a:bodyPr/>
        <a:lstStyle/>
        <a:p>
          <a:r>
            <a:rPr lang="en-GB" sz="1600" dirty="0"/>
            <a:t>Of a 3 digit </a:t>
          </a:r>
          <a:r>
            <a:rPr lang="en-GB" sz="1600" dirty="0" smtClean="0"/>
            <a:t>number </a:t>
          </a:r>
          <a:r>
            <a:rPr lang="en-GB" sz="1600" dirty="0"/>
            <a:t>with </a:t>
          </a:r>
          <a:r>
            <a:rPr lang="en-GB" sz="1600" dirty="0" smtClean="0"/>
            <a:t>a 3</a:t>
          </a:r>
        </a:p>
        <a:p>
          <a:r>
            <a:rPr lang="en-GB" sz="1600" dirty="0" smtClean="0"/>
            <a:t> digit number</a:t>
          </a:r>
        </a:p>
        <a:p>
          <a:r>
            <a:rPr lang="en-GB" sz="1600" dirty="0" smtClean="0"/>
            <a:t>111 x 111 = 12321</a:t>
          </a:r>
          <a:endParaRPr lang="en-GB" sz="1600" dirty="0"/>
        </a:p>
      </dgm:t>
    </dgm:pt>
    <dgm:pt modelId="{76F09B65-8B3C-4CB3-9CBB-4A15934F2F96}" type="sibTrans" cxnId="{DB4C5A9B-D593-412E-8DD1-CECFD3D66049}">
      <dgm:prSet/>
      <dgm:spPr/>
      <dgm:t>
        <a:bodyPr/>
        <a:lstStyle/>
        <a:p>
          <a:endParaRPr lang="en-IN"/>
        </a:p>
      </dgm:t>
    </dgm:pt>
    <dgm:pt modelId="{A0D5C848-E1B8-49AD-A6B7-2F4B0BD12FA5}" type="parTrans" cxnId="{DB4C5A9B-D593-412E-8DD1-CECFD3D66049}">
      <dgm:prSet/>
      <dgm:spPr/>
      <dgm:t>
        <a:bodyPr/>
        <a:lstStyle/>
        <a:p>
          <a:endParaRPr lang="en-IN"/>
        </a:p>
      </dgm:t>
    </dgm:pt>
    <dgm:pt modelId="{056D59D1-65C9-4FCE-9C40-66DF58A62B35}">
      <dgm:prSet phldrT="[Text]"/>
      <dgm:spPr/>
      <dgm:t>
        <a:bodyPr/>
        <a:lstStyle/>
        <a:p>
          <a:r>
            <a:rPr lang="en-GB" dirty="0"/>
            <a:t>With multiples of 10, 100, 1000,  etc</a:t>
          </a:r>
          <a:r>
            <a:rPr lang="en-GB" dirty="0" smtClean="0"/>
            <a:t>.</a:t>
          </a:r>
        </a:p>
        <a:p>
          <a:r>
            <a:rPr lang="en-IN" dirty="0" smtClean="0"/>
            <a:t>5 X 10= 50</a:t>
          </a:r>
        </a:p>
        <a:p>
          <a:r>
            <a:rPr lang="en-IN" dirty="0" smtClean="0"/>
            <a:t>5 X100= 500</a:t>
          </a:r>
        </a:p>
        <a:p>
          <a:r>
            <a:rPr lang="en-IN" dirty="0" smtClean="0"/>
            <a:t>5 X 1000=5000</a:t>
          </a:r>
          <a:endParaRPr lang="en-IN" dirty="0"/>
        </a:p>
      </dgm:t>
    </dgm:pt>
    <dgm:pt modelId="{816E48DF-8B40-41AF-BA54-EE319D789DFF}" type="sibTrans" cxnId="{87ADA116-AAF1-4E8A-84E5-86E5FF997FC3}">
      <dgm:prSet/>
      <dgm:spPr/>
      <dgm:t>
        <a:bodyPr/>
        <a:lstStyle/>
        <a:p>
          <a:endParaRPr lang="en-IN"/>
        </a:p>
      </dgm:t>
    </dgm:pt>
    <dgm:pt modelId="{620275E5-3605-400C-B1EA-4760477D768A}" type="parTrans" cxnId="{87ADA116-AAF1-4E8A-84E5-86E5FF997FC3}">
      <dgm:prSet/>
      <dgm:spPr/>
      <dgm:t>
        <a:bodyPr/>
        <a:lstStyle/>
        <a:p>
          <a:endParaRPr lang="en-IN"/>
        </a:p>
      </dgm:t>
    </dgm:pt>
    <dgm:pt modelId="{D0A5F7B9-2B9B-4A82-8D4F-140BC8FB2973}" type="pres">
      <dgm:prSet presAssocID="{CF552C3A-3598-4BA4-912C-0FB4DB35751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88E7F2-1E9B-4D5C-B835-D9CC9EEF1908}" type="pres">
      <dgm:prSet presAssocID="{C3C2BB5B-9996-4B57-85B1-0D79E2C665F4}" presName="singleCycle" presStyleCnt="0"/>
      <dgm:spPr/>
    </dgm:pt>
    <dgm:pt modelId="{0CEFBF6B-8EDF-4F5F-85B8-B586054EDAAB}" type="pres">
      <dgm:prSet presAssocID="{C3C2BB5B-9996-4B57-85B1-0D79E2C665F4}" presName="singleCenter" presStyleLbl="node1" presStyleIdx="0" presStyleCnt="5" custScaleX="177717" custLinFactNeighborX="-9777" custLinFactNeighborY="-9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F1A1C54-40DD-426B-A0D5-688CEC940BCC}" type="pres">
      <dgm:prSet presAssocID="{5A5BCC2E-F43E-4E92-AB9F-5DE0520EA0FF}" presName="Name56" presStyleLbl="parChTrans1D2" presStyleIdx="0" presStyleCnt="4"/>
      <dgm:spPr/>
      <dgm:t>
        <a:bodyPr/>
        <a:lstStyle/>
        <a:p>
          <a:endParaRPr lang="en-US"/>
        </a:p>
      </dgm:t>
    </dgm:pt>
    <dgm:pt modelId="{95D38070-8A9E-45AC-A2C8-DCB24CFF3782}" type="pres">
      <dgm:prSet presAssocID="{CDD67E14-D6AA-4703-B3C3-1EDE5D808420}" presName="text0" presStyleLbl="node1" presStyleIdx="1" presStyleCnt="5" custScaleX="157953" custScaleY="108389" custRadScaleRad="131715" custRadScaleInc="204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B5477-D395-4A16-B39D-EBFEB9C69BDC}" type="pres">
      <dgm:prSet presAssocID="{CD2B2EC6-E8BC-4D96-8521-268E2D1A09B8}" presName="Name56" presStyleLbl="parChTrans1D2" presStyleIdx="1" presStyleCnt="4"/>
      <dgm:spPr/>
      <dgm:t>
        <a:bodyPr/>
        <a:lstStyle/>
        <a:p>
          <a:endParaRPr lang="en-US"/>
        </a:p>
      </dgm:t>
    </dgm:pt>
    <dgm:pt modelId="{F41B5946-6E30-4570-9063-355617BFC9C4}" type="pres">
      <dgm:prSet presAssocID="{1EAD5484-5D46-4DC1-85DC-4C6D4FADEDB2}" presName="text0" presStyleLbl="node1" presStyleIdx="2" presStyleCnt="5" custScaleX="302534" custScaleY="152954" custRadScaleRad="88486" custRadScaleInc="-213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83EE6-FE7A-4EC7-874A-51488C535C7D}" type="pres">
      <dgm:prSet presAssocID="{620275E5-3605-400C-B1EA-4760477D768A}" presName="Name56" presStyleLbl="parChTrans1D2" presStyleIdx="2" presStyleCnt="4"/>
      <dgm:spPr/>
      <dgm:t>
        <a:bodyPr/>
        <a:lstStyle/>
        <a:p>
          <a:endParaRPr lang="en-US"/>
        </a:p>
      </dgm:t>
    </dgm:pt>
    <dgm:pt modelId="{28C6D7B4-1755-4124-A235-E02CCBBD0AC8}" type="pres">
      <dgm:prSet presAssocID="{056D59D1-65C9-4FCE-9C40-66DF58A62B35}" presName="text0" presStyleLbl="node1" presStyleIdx="3" presStyleCnt="5" custScaleX="221068" custScaleY="125858" custRadScaleRad="98792" custRadScaleInc="15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01D89-93B6-42E7-860F-77DC21D9D317}" type="pres">
      <dgm:prSet presAssocID="{A0D5C848-E1B8-49AD-A6B7-2F4B0BD12FA5}" presName="Name56" presStyleLbl="parChTrans1D2" presStyleIdx="3" presStyleCnt="4"/>
      <dgm:spPr/>
      <dgm:t>
        <a:bodyPr/>
        <a:lstStyle/>
        <a:p>
          <a:endParaRPr lang="en-US"/>
        </a:p>
      </dgm:t>
    </dgm:pt>
    <dgm:pt modelId="{406E283F-FEAE-4363-9632-B20A9E3C7DC5}" type="pres">
      <dgm:prSet presAssocID="{77B0AE72-5447-4923-B2A7-BBE08A1A002D}" presName="text0" presStyleLbl="node1" presStyleIdx="4" presStyleCnt="5" custScaleX="182926" custScaleY="232019" custRadScaleRad="190843" custRadScaleInc="4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F55D3-A499-4D22-93D5-6141EF23364F}" type="presOf" srcId="{1EAD5484-5D46-4DC1-85DC-4C6D4FADEDB2}" destId="{F41B5946-6E30-4570-9063-355617BFC9C4}" srcOrd="0" destOrd="0" presId="urn:microsoft.com/office/officeart/2008/layout/RadialCluster"/>
    <dgm:cxn modelId="{56DDC48C-345F-42D4-A50C-32D3696C9D60}" type="presOf" srcId="{77B0AE72-5447-4923-B2A7-BBE08A1A002D}" destId="{406E283F-FEAE-4363-9632-B20A9E3C7DC5}" srcOrd="0" destOrd="0" presId="urn:microsoft.com/office/officeart/2008/layout/RadialCluster"/>
    <dgm:cxn modelId="{4062C195-D1B4-4CC8-B47E-C400AFB37350}" srcId="{C3C2BB5B-9996-4B57-85B1-0D79E2C665F4}" destId="{1EAD5484-5D46-4DC1-85DC-4C6D4FADEDB2}" srcOrd="1" destOrd="0" parTransId="{CD2B2EC6-E8BC-4D96-8521-268E2D1A09B8}" sibTransId="{A3183420-5677-4687-93D6-4F06D6C1B52B}"/>
    <dgm:cxn modelId="{87ADA116-AAF1-4E8A-84E5-86E5FF997FC3}" srcId="{C3C2BB5B-9996-4B57-85B1-0D79E2C665F4}" destId="{056D59D1-65C9-4FCE-9C40-66DF58A62B35}" srcOrd="2" destOrd="0" parTransId="{620275E5-3605-400C-B1EA-4760477D768A}" sibTransId="{816E48DF-8B40-41AF-BA54-EE319D789DFF}"/>
    <dgm:cxn modelId="{01F7ADB3-6C86-4591-B1C1-9396D045BE8C}" type="presOf" srcId="{620275E5-3605-400C-B1EA-4760477D768A}" destId="{1D683EE6-FE7A-4EC7-874A-51488C535C7D}" srcOrd="0" destOrd="0" presId="urn:microsoft.com/office/officeart/2008/layout/RadialCluster"/>
    <dgm:cxn modelId="{307E3104-E345-4181-968E-13EFF0BF4EFC}" type="presOf" srcId="{C3C2BB5B-9996-4B57-85B1-0D79E2C665F4}" destId="{0CEFBF6B-8EDF-4F5F-85B8-B586054EDAAB}" srcOrd="0" destOrd="0" presId="urn:microsoft.com/office/officeart/2008/layout/RadialCluster"/>
    <dgm:cxn modelId="{6F5BB3E5-A1E3-4ACF-BDF9-2D5A9632AD80}" type="presOf" srcId="{CD2B2EC6-E8BC-4D96-8521-268E2D1A09B8}" destId="{043B5477-D395-4A16-B39D-EBFEB9C69BDC}" srcOrd="0" destOrd="0" presId="urn:microsoft.com/office/officeart/2008/layout/RadialCluster"/>
    <dgm:cxn modelId="{7A9E174A-FAA4-408F-956D-3233A49029BD}" srcId="{CF552C3A-3598-4BA4-912C-0FB4DB357514}" destId="{C3C2BB5B-9996-4B57-85B1-0D79E2C665F4}" srcOrd="0" destOrd="0" parTransId="{18A87BFE-F7EB-458F-9662-82D041A6A78D}" sibTransId="{56358226-8F54-4E24-A67D-5E175E9CFF73}"/>
    <dgm:cxn modelId="{DB4C5A9B-D593-412E-8DD1-CECFD3D66049}" srcId="{C3C2BB5B-9996-4B57-85B1-0D79E2C665F4}" destId="{77B0AE72-5447-4923-B2A7-BBE08A1A002D}" srcOrd="3" destOrd="0" parTransId="{A0D5C848-E1B8-49AD-A6B7-2F4B0BD12FA5}" sibTransId="{76F09B65-8B3C-4CB3-9CBB-4A15934F2F96}"/>
    <dgm:cxn modelId="{18168F89-88C0-47CC-AD1E-746BE31AFF29}" srcId="{C3C2BB5B-9996-4B57-85B1-0D79E2C665F4}" destId="{CDD67E14-D6AA-4703-B3C3-1EDE5D808420}" srcOrd="0" destOrd="0" parTransId="{5A5BCC2E-F43E-4E92-AB9F-5DE0520EA0FF}" sibTransId="{F6F2AFAA-4002-406B-9DEB-F5E8C8B4F9BF}"/>
    <dgm:cxn modelId="{E8F5AE53-675B-41C5-B691-F7EE2C0F02BF}" type="presOf" srcId="{A0D5C848-E1B8-49AD-A6B7-2F4B0BD12FA5}" destId="{12201D89-93B6-42E7-860F-77DC21D9D317}" srcOrd="0" destOrd="0" presId="urn:microsoft.com/office/officeart/2008/layout/RadialCluster"/>
    <dgm:cxn modelId="{1C25FB0D-F1C4-40AC-9373-4C00387C2E0B}" srcId="{CF552C3A-3598-4BA4-912C-0FB4DB357514}" destId="{CAB62CD7-07A2-4EF4-8934-F7FBD0D002F9}" srcOrd="2" destOrd="0" parTransId="{2AAF96A9-DE6E-4B32-ABAD-D40D208635AA}" sibTransId="{0701CCEE-6E7E-43CF-9C5E-FA4641B9648A}"/>
    <dgm:cxn modelId="{F040B40B-04DB-4193-BC78-E53B5A6BA8DA}" type="presOf" srcId="{5A5BCC2E-F43E-4E92-AB9F-5DE0520EA0FF}" destId="{5F1A1C54-40DD-426B-A0D5-688CEC940BCC}" srcOrd="0" destOrd="0" presId="urn:microsoft.com/office/officeart/2008/layout/RadialCluster"/>
    <dgm:cxn modelId="{C447165F-0D46-4F71-B1EB-FA15ADCE0308}" srcId="{CF552C3A-3598-4BA4-912C-0FB4DB357514}" destId="{2E7B7889-8A1A-401A-BE15-1CED7AC771B3}" srcOrd="1" destOrd="0" parTransId="{68F9DD6C-5B33-4A5E-8950-7E6689C30580}" sibTransId="{33D4AE9F-8E18-4D3C-B9E6-C8B7C72491D3}"/>
    <dgm:cxn modelId="{13A4696C-D7F4-4DC7-A3D5-357693ACE124}" type="presOf" srcId="{CF552C3A-3598-4BA4-912C-0FB4DB357514}" destId="{D0A5F7B9-2B9B-4A82-8D4F-140BC8FB2973}" srcOrd="0" destOrd="0" presId="urn:microsoft.com/office/officeart/2008/layout/RadialCluster"/>
    <dgm:cxn modelId="{A1921CA5-4A0F-4305-A87A-DC75485CC425}" type="presOf" srcId="{CDD67E14-D6AA-4703-B3C3-1EDE5D808420}" destId="{95D38070-8A9E-45AC-A2C8-DCB24CFF3782}" srcOrd="0" destOrd="0" presId="urn:microsoft.com/office/officeart/2008/layout/RadialCluster"/>
    <dgm:cxn modelId="{360955B7-79CB-452D-B88F-18C430CC633F}" type="presOf" srcId="{056D59D1-65C9-4FCE-9C40-66DF58A62B35}" destId="{28C6D7B4-1755-4124-A235-E02CCBBD0AC8}" srcOrd="0" destOrd="0" presId="urn:microsoft.com/office/officeart/2008/layout/RadialCluster"/>
    <dgm:cxn modelId="{0EC57BE4-A841-4A08-84BF-3536313D6E66}" type="presParOf" srcId="{D0A5F7B9-2B9B-4A82-8D4F-140BC8FB2973}" destId="{D388E7F2-1E9B-4D5C-B835-D9CC9EEF1908}" srcOrd="0" destOrd="0" presId="urn:microsoft.com/office/officeart/2008/layout/RadialCluster"/>
    <dgm:cxn modelId="{EF13A3FD-C5DA-4493-B352-A66218BD93FA}" type="presParOf" srcId="{D388E7F2-1E9B-4D5C-B835-D9CC9EEF1908}" destId="{0CEFBF6B-8EDF-4F5F-85B8-B586054EDAAB}" srcOrd="0" destOrd="0" presId="urn:microsoft.com/office/officeart/2008/layout/RadialCluster"/>
    <dgm:cxn modelId="{76E34480-85DB-4AE1-B82A-809C4A3B4AD5}" type="presParOf" srcId="{D388E7F2-1E9B-4D5C-B835-D9CC9EEF1908}" destId="{5F1A1C54-40DD-426B-A0D5-688CEC940BCC}" srcOrd="1" destOrd="0" presId="urn:microsoft.com/office/officeart/2008/layout/RadialCluster"/>
    <dgm:cxn modelId="{67EC8EB5-1040-4C53-B345-972880C99062}" type="presParOf" srcId="{D388E7F2-1E9B-4D5C-B835-D9CC9EEF1908}" destId="{95D38070-8A9E-45AC-A2C8-DCB24CFF3782}" srcOrd="2" destOrd="0" presId="urn:microsoft.com/office/officeart/2008/layout/RadialCluster"/>
    <dgm:cxn modelId="{E3208173-43F0-47D1-A0B6-A424F7236910}" type="presParOf" srcId="{D388E7F2-1E9B-4D5C-B835-D9CC9EEF1908}" destId="{043B5477-D395-4A16-B39D-EBFEB9C69BDC}" srcOrd="3" destOrd="0" presId="urn:microsoft.com/office/officeart/2008/layout/RadialCluster"/>
    <dgm:cxn modelId="{97977C10-5B02-4886-B4DD-457381A6A715}" type="presParOf" srcId="{D388E7F2-1E9B-4D5C-B835-D9CC9EEF1908}" destId="{F41B5946-6E30-4570-9063-355617BFC9C4}" srcOrd="4" destOrd="0" presId="urn:microsoft.com/office/officeart/2008/layout/RadialCluster"/>
    <dgm:cxn modelId="{0C0561B8-96C2-4EA6-B845-81076659157A}" type="presParOf" srcId="{D388E7F2-1E9B-4D5C-B835-D9CC9EEF1908}" destId="{1D683EE6-FE7A-4EC7-874A-51488C535C7D}" srcOrd="5" destOrd="0" presId="urn:microsoft.com/office/officeart/2008/layout/RadialCluster"/>
    <dgm:cxn modelId="{C37DEAA1-1990-4BFD-A383-419BDB7413B3}" type="presParOf" srcId="{D388E7F2-1E9B-4D5C-B835-D9CC9EEF1908}" destId="{28C6D7B4-1755-4124-A235-E02CCBBD0AC8}" srcOrd="6" destOrd="0" presId="urn:microsoft.com/office/officeart/2008/layout/RadialCluster"/>
    <dgm:cxn modelId="{017935DF-257F-4B1E-8175-28929F685F75}" type="presParOf" srcId="{D388E7F2-1E9B-4D5C-B835-D9CC9EEF1908}" destId="{12201D89-93B6-42E7-860F-77DC21D9D317}" srcOrd="7" destOrd="0" presId="urn:microsoft.com/office/officeart/2008/layout/RadialCluster"/>
    <dgm:cxn modelId="{5BB406D0-1E0A-46A3-966E-280FC7129E8A}" type="presParOf" srcId="{D388E7F2-1E9B-4D5C-B835-D9CC9EEF1908}" destId="{406E283F-FEAE-4363-9632-B20A9E3C7DC5}" srcOrd="8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EFBF6B-8EDF-4F5F-85B8-B586054EDAAB}">
      <dsp:nvSpPr>
        <dsp:cNvPr id="0" name=""/>
        <dsp:cNvSpPr/>
      </dsp:nvSpPr>
      <dsp:spPr>
        <a:xfrm>
          <a:off x="3194390" y="1685065"/>
          <a:ext cx="2638558" cy="148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Multiplication</a:t>
          </a:r>
          <a:endParaRPr lang="en-IN" sz="2800" kern="1200" dirty="0"/>
        </a:p>
      </dsp:txBody>
      <dsp:txXfrm>
        <a:off x="3194390" y="1685065"/>
        <a:ext cx="2638558" cy="1484696"/>
      </dsp:txXfrm>
    </dsp:sp>
    <dsp:sp modelId="{5F1A1C54-40DD-426B-A0D5-688CEC940BCC}">
      <dsp:nvSpPr>
        <dsp:cNvPr id="0" name=""/>
        <dsp:cNvSpPr/>
      </dsp:nvSpPr>
      <dsp:spPr>
        <a:xfrm rot="100196">
          <a:off x="5832760" y="2478761"/>
          <a:ext cx="8842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426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38070-8A9E-45AC-A2C8-DCB24CFF3782}">
      <dsp:nvSpPr>
        <dsp:cNvPr id="0" name=""/>
        <dsp:cNvSpPr/>
      </dsp:nvSpPr>
      <dsp:spPr>
        <a:xfrm>
          <a:off x="6716841" y="1975451"/>
          <a:ext cx="1571232" cy="10781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Properties</a:t>
          </a:r>
          <a:endParaRPr lang="en-IN" sz="2300" kern="1200" dirty="0"/>
        </a:p>
      </dsp:txBody>
      <dsp:txXfrm>
        <a:off x="6716841" y="1975451"/>
        <a:ext cx="1571232" cy="1078196"/>
      </dsp:txXfrm>
    </dsp:sp>
    <dsp:sp modelId="{043B5477-D395-4A16-B39D-EBFEB9C69BDC}">
      <dsp:nvSpPr>
        <dsp:cNvPr id="0" name=""/>
        <dsp:cNvSpPr/>
      </dsp:nvSpPr>
      <dsp:spPr>
        <a:xfrm rot="16610280">
          <a:off x="4530128" y="1603285"/>
          <a:ext cx="164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73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B5946-6E30-4570-9063-355617BFC9C4}">
      <dsp:nvSpPr>
        <dsp:cNvPr id="0" name=""/>
        <dsp:cNvSpPr/>
      </dsp:nvSpPr>
      <dsp:spPr>
        <a:xfrm>
          <a:off x="3208803" y="0"/>
          <a:ext cx="3009447" cy="152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Application of Multiplication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(word problems)</a:t>
          </a:r>
          <a:endParaRPr lang="en-IN" sz="2700" kern="1200" dirty="0"/>
        </a:p>
      </dsp:txBody>
      <dsp:txXfrm>
        <a:off x="3208803" y="0"/>
        <a:ext cx="3009447" cy="1521505"/>
      </dsp:txXfrm>
    </dsp:sp>
    <dsp:sp modelId="{1D683EE6-FE7A-4EC7-874A-51488C535C7D}">
      <dsp:nvSpPr>
        <dsp:cNvPr id="0" name=""/>
        <dsp:cNvSpPr/>
      </dsp:nvSpPr>
      <dsp:spPr>
        <a:xfrm rot="5140359">
          <a:off x="4304032" y="3456446"/>
          <a:ext cx="575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500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6D7B4-1755-4124-A235-E02CCBBD0AC8}">
      <dsp:nvSpPr>
        <dsp:cNvPr id="0" name=""/>
        <dsp:cNvSpPr/>
      </dsp:nvSpPr>
      <dsp:spPr>
        <a:xfrm>
          <a:off x="3561065" y="3743130"/>
          <a:ext cx="2199066" cy="1251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With multiples of 10, 100, 1000,  etc</a:t>
          </a:r>
          <a:r>
            <a:rPr lang="en-GB" sz="1100" kern="1200" dirty="0" smtClean="0"/>
            <a:t>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5 X 10= 50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5 X100= 500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100" kern="1200" dirty="0" smtClean="0"/>
            <a:t>5 X 1000=5000</a:t>
          </a:r>
          <a:endParaRPr lang="en-IN" sz="1100" kern="1200" dirty="0"/>
        </a:p>
      </dsp:txBody>
      <dsp:txXfrm>
        <a:off x="3561065" y="3743130"/>
        <a:ext cx="2199066" cy="1251968"/>
      </dsp:txXfrm>
    </dsp:sp>
    <dsp:sp modelId="{12201D89-93B6-42E7-860F-77DC21D9D317}">
      <dsp:nvSpPr>
        <dsp:cNvPr id="0" name=""/>
        <dsp:cNvSpPr/>
      </dsp:nvSpPr>
      <dsp:spPr>
        <a:xfrm rot="12047212">
          <a:off x="2204633" y="1745076"/>
          <a:ext cx="10230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05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E283F-FEAE-4363-9632-B20A9E3C7DC5}">
      <dsp:nvSpPr>
        <dsp:cNvPr id="0" name=""/>
        <dsp:cNvSpPr/>
      </dsp:nvSpPr>
      <dsp:spPr>
        <a:xfrm>
          <a:off x="418279" y="64167"/>
          <a:ext cx="1819650" cy="2308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Of a 3 digit </a:t>
          </a:r>
          <a:r>
            <a:rPr lang="en-GB" sz="1600" kern="1200" dirty="0" smtClean="0"/>
            <a:t>number </a:t>
          </a:r>
          <a:r>
            <a:rPr lang="en-GB" sz="1600" kern="1200" dirty="0"/>
            <a:t>with </a:t>
          </a:r>
          <a:r>
            <a:rPr lang="en-GB" sz="1600" kern="1200" dirty="0" smtClean="0"/>
            <a:t>a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digit number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111 x 111 = 12321</a:t>
          </a:r>
          <a:endParaRPr lang="en-GB" sz="1600" kern="1200" dirty="0"/>
        </a:p>
      </dsp:txBody>
      <dsp:txXfrm>
        <a:off x="418279" y="64167"/>
        <a:ext cx="1819650" cy="230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8BC7B-BBC1-4383-A226-3E893B7E5869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1D1C7-9072-461A-BD5A-255AB8999C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2662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6A66-DEDA-4C38-B720-5815AB45FDD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223116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1916073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3868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091773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680493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61826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188623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114221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7" y="2078040"/>
            <a:ext cx="10012363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274245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7" y="2078040"/>
            <a:ext cx="10012363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305546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822145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859094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141901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682400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379370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504467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972020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034362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638BE-8843-49F7-83F7-00086564C6AF}" type="datetimeFigureOut">
              <a:rPr lang="en-IN" smtClean="0"/>
              <a:pPr/>
              <a:t>03-07-2020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D986E9-CA3F-4239-B4B0-B829DC1E1D5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073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0-s7pfEU1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018" y="3020291"/>
            <a:ext cx="7925528" cy="3492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Cooper Black" pitchFamily="18" charset="0"/>
              </a:rPr>
              <a:t>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ooper Black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4821" y="994610"/>
            <a:ext cx="8293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 smtClean="0">
                <a:solidFill>
                  <a:srgbClr val="7030A0"/>
                </a:solidFill>
                <a:latin typeface="Cooper Black" pitchFamily="18" charset="0"/>
              </a:rPr>
              <a:t>   LEARNING MATERIAL</a:t>
            </a:r>
          </a:p>
          <a:p>
            <a:r>
              <a:rPr lang="es-CO" sz="4000" b="1" dirty="0" smtClean="0">
                <a:solidFill>
                  <a:srgbClr val="7030A0"/>
                </a:solidFill>
                <a:latin typeface="Cooper Black" pitchFamily="18" charset="0"/>
              </a:rPr>
              <a:t>                STD -IV</a:t>
            </a:r>
          </a:p>
          <a:p>
            <a:r>
              <a:rPr lang="es-CO" sz="4000" b="1" dirty="0" smtClean="0">
                <a:solidFill>
                  <a:srgbClr val="7030A0"/>
                </a:solidFill>
                <a:latin typeface="Cooper Black" pitchFamily="18" charset="0"/>
              </a:rPr>
              <a:t>       MULTIPLICATION</a:t>
            </a:r>
            <a:endParaRPr lang="en-US" sz="4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139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0463" y="1973179"/>
            <a:ext cx="73405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ooper Black" pitchFamily="18" charset="0"/>
              </a:rPr>
              <a:t>Multiplying a 3-digit number by a 3-digit number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Multiply 958 by 876</a:t>
            </a:r>
            <a:endParaRPr lang="en-US" sz="44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2285992"/>
          <a:ext cx="4646182" cy="3397266"/>
        </p:xfrm>
        <a:graphic>
          <a:graphicData uri="http://schemas.openxmlformats.org/drawingml/2006/table">
            <a:tbl>
              <a:tblPr/>
              <a:tblGrid>
                <a:gridCol w="642942"/>
                <a:gridCol w="958723"/>
                <a:gridCol w="728039"/>
                <a:gridCol w="750727"/>
                <a:gridCol w="956847"/>
                <a:gridCol w="608904"/>
              </a:tblGrid>
              <a:tr h="379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T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TH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×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+ 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+7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36"/>
          <p:cNvSpPr txBox="1">
            <a:spLocks noGrp="1" noChangeArrowheads="1"/>
          </p:cNvSpPr>
          <p:nvPr>
            <p:ph idx="1"/>
          </p:nvPr>
        </p:nvSpPr>
        <p:spPr bwMode="auto">
          <a:xfrm>
            <a:off x="6333379" y="1980416"/>
            <a:ext cx="3452305" cy="707886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876 ( the multiplier) can be written as :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6565240" y="2927431"/>
            <a:ext cx="3348781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b="1" dirty="0" smtClean="0">
                <a:solidFill>
                  <a:srgbClr val="FF0000"/>
                </a:solidFill>
              </a:rPr>
              <a:t>876 = 800 +70 +6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6581282" y="3459581"/>
            <a:ext cx="3014655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 Find 958 × 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540425" y="4127338"/>
            <a:ext cx="3014655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2: Find 958 × 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6525886" y="4611362"/>
            <a:ext cx="3259798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FF0000"/>
                </a:solidFill>
              </a:rPr>
              <a:t>Step 3: Find 958 × 800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6413591" y="5088116"/>
            <a:ext cx="3500430" cy="101566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4: Product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Step1 + Product of Step 2 + Product </a:t>
            </a:r>
            <a:r>
              <a:rPr lang="en-GB" sz="2000" b="1" dirty="0" smtClean="0">
                <a:solidFill>
                  <a:srgbClr val="FF0000"/>
                </a:solidFill>
              </a:rPr>
              <a:t>of Step 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8205" y="1816587"/>
            <a:ext cx="8623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oper Black" pitchFamily="18" charset="0"/>
              </a:rPr>
              <a:t>Multiplying a 4-digit 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Cooper Black" pitchFamily="18" charset="0"/>
              </a:rPr>
              <a:t>number by a 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Cooper Black" pitchFamily="18" charset="0"/>
              </a:rPr>
              <a:t>3-digit number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38216" y="2285992"/>
          <a:ext cx="6194909" cy="3397266"/>
        </p:xfrm>
        <a:graphic>
          <a:graphicData uri="http://schemas.openxmlformats.org/drawingml/2006/table">
            <a:tbl>
              <a:tblPr/>
              <a:tblGrid>
                <a:gridCol w="857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68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2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9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57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18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9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TH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×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3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+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+ 6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8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2060"/>
                </a:solidFill>
              </a:rPr>
              <a:t>Example: </a:t>
            </a:r>
            <a:r>
              <a:rPr lang="en-US" sz="3600" b="1" dirty="0">
                <a:solidFill>
                  <a:srgbClr val="002060"/>
                </a:solidFill>
              </a:rPr>
              <a:t>Multiply 2,135 by 327 </a:t>
            </a:r>
          </a:p>
        </p:txBody>
      </p:sp>
      <p:sp>
        <p:nvSpPr>
          <p:cNvPr id="9" name="Text Box 36"/>
          <p:cNvSpPr txBox="1">
            <a:spLocks noGrp="1" noChangeArrowheads="1"/>
          </p:cNvSpPr>
          <p:nvPr>
            <p:ph idx="1"/>
          </p:nvPr>
        </p:nvSpPr>
        <p:spPr bwMode="auto">
          <a:xfrm>
            <a:off x="7620011" y="2143116"/>
            <a:ext cx="4019540" cy="707886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2000" b="1" dirty="0">
                <a:solidFill>
                  <a:srgbClr val="FF0000"/>
                </a:solidFill>
              </a:rPr>
              <a:t>327 ( the multiplier) can be written as :</a:t>
            </a: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7620011" y="3000372"/>
            <a:ext cx="4019540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b="1" dirty="0">
                <a:solidFill>
                  <a:srgbClr val="FF0000"/>
                </a:solidFill>
              </a:rPr>
              <a:t>327 = 300 +20 +7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7620011" y="3571876"/>
            <a:ext cx="4019540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1: Find 2,135 × 7</a:t>
            </a:r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7620011" y="4071942"/>
            <a:ext cx="4019540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2: Find 2,135 × 20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7524760" y="4572008"/>
            <a:ext cx="4667240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0000"/>
                </a:solidFill>
              </a:rPr>
              <a:t>Step 3: Find 2,135 × 300</a:t>
            </a: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7524760" y="5000637"/>
            <a:ext cx="4667240" cy="707886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4: Product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Step1 + Product of Step 2 + Product </a:t>
            </a:r>
            <a:r>
              <a:rPr lang="en-GB" sz="2000" b="1" dirty="0">
                <a:solidFill>
                  <a:srgbClr val="FF0000"/>
                </a:solidFill>
              </a:rPr>
              <a:t>of Step 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39" y="288757"/>
            <a:ext cx="8596668" cy="1320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</a:rPr>
              <a:t>ACTIVITY (ART INTEGRATION)</a:t>
            </a:r>
            <a:endParaRPr lang="en-US" b="1" u="sng" dirty="0">
              <a:solidFill>
                <a:srgbClr val="002060"/>
              </a:solidFill>
            </a:endParaRPr>
          </a:p>
        </p:txBody>
      </p:sp>
      <p:pic>
        <p:nvPicPr>
          <p:cNvPr id="62466" name="Picture 2" descr="C:\Users\user\Desktop\WhatsApp Image 2020-04-17 at 21.02.0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854" y="1142984"/>
            <a:ext cx="10395284" cy="54824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6926" y="1251284"/>
            <a:ext cx="87269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6600" b="1" dirty="0" smtClean="0">
                <a:solidFill>
                  <a:srgbClr val="FF0000"/>
                </a:solidFill>
                <a:latin typeface="Cooper Black" pitchFamily="18" charset="0"/>
                <a:cs typeface="Times New Roman" panose="02020603050405020304" pitchFamily="18" charset="0"/>
              </a:rPr>
              <a:t>PROPERTIES </a:t>
            </a:r>
          </a:p>
          <a:p>
            <a:r>
              <a:rPr lang="en-IN" sz="6600" b="1" dirty="0" smtClean="0">
                <a:solidFill>
                  <a:srgbClr val="FF0000"/>
                </a:solidFill>
                <a:latin typeface="Cooper Black" pitchFamily="18" charset="0"/>
                <a:cs typeface="Times New Roman" panose="02020603050405020304" pitchFamily="18" charset="0"/>
              </a:rPr>
              <a:t>            OF  </a:t>
            </a:r>
          </a:p>
          <a:p>
            <a:r>
              <a:rPr lang="en-IN" sz="6600" b="1" dirty="0" smtClean="0">
                <a:solidFill>
                  <a:srgbClr val="FF0000"/>
                </a:solidFill>
                <a:latin typeface="Cooper Black" pitchFamily="18" charset="0"/>
                <a:cs typeface="Times New Roman" panose="02020603050405020304" pitchFamily="18" charset="0"/>
              </a:rPr>
              <a:t>MULTIPLICATION</a:t>
            </a:r>
            <a:endParaRPr lang="en-IN" sz="6600" b="1" dirty="0">
              <a:solidFill>
                <a:srgbClr val="FF0000"/>
              </a:solidFill>
              <a:latin typeface="Cooper Black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8138A6-5D00-4F44-9DF4-84796830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57165"/>
            <a:ext cx="8596668" cy="132080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latin typeface="Segoe Script" pitchFamily="34" charset="0"/>
                <a:cs typeface="Times New Roman" panose="02020603050405020304" pitchFamily="18" charset="0"/>
              </a:rPr>
              <a:t>PROPERTY  </a:t>
            </a:r>
            <a:r>
              <a:rPr lang="en-IN" sz="4000" b="1" dirty="0">
                <a:latin typeface="Segoe Script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C59594-45F7-4BBE-B3A0-24970F77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56279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change the order of the</a:t>
            </a:r>
          </a:p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, the product remains the same.</a:t>
            </a:r>
          </a:p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Ex.  6x4 =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4x6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>
              <a:buNone/>
            </a:pPr>
            <a:endParaRPr lang="en-I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IN" sz="2800" dirty="0">
                <a:solidFill>
                  <a:srgbClr val="FF0000"/>
                </a:solidFill>
              </a:rPr>
              <a:t>It is also known as commutative property</a:t>
            </a:r>
            <a:r>
              <a:rPr lang="en-IN" sz="2800" dirty="0"/>
              <a:t>                                                                     </a:t>
            </a:r>
          </a:p>
          <a:p>
            <a:pPr>
              <a:buNone/>
            </a:pPr>
            <a:endParaRPr lang="en-I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066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8138A6-5D00-4F44-9DF4-84796830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13" y="758808"/>
            <a:ext cx="8596668" cy="132080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latin typeface="Segoe Script" pitchFamily="34" charset="0"/>
                <a:cs typeface="Times New Roman" panose="02020603050405020304" pitchFamily="18" charset="0"/>
              </a:rPr>
              <a:t>PROPERTY  </a:t>
            </a:r>
            <a:r>
              <a:rPr lang="en-IN" sz="4000" b="1" dirty="0">
                <a:latin typeface="Segoe Script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C59594-45F7-4BBE-B3A0-24970F77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44" y="1894805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solidFill>
                  <a:srgbClr val="7030A0"/>
                </a:solidFill>
              </a:rPr>
              <a:t>MULTIPLICATION OF THREE NUMBERS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In order to multiply three numbers first we multiply two of them and then, multiply the product obtained by the third number.</a:t>
            </a:r>
          </a:p>
          <a:p>
            <a:pPr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sz="2800" dirty="0" smtClean="0"/>
              <a:t>   </a:t>
            </a:r>
            <a:r>
              <a:rPr lang="en-IN" sz="2800" b="1" dirty="0" smtClean="0">
                <a:latin typeface="Segoe Print" pitchFamily="2" charset="0"/>
              </a:rPr>
              <a:t>Examples:                                       </a:t>
            </a:r>
            <a:endParaRPr lang="en-IN" sz="2800" b="1" dirty="0">
              <a:latin typeface="Segoe Print" pitchFamily="2" charset="0"/>
            </a:endParaRPr>
          </a:p>
          <a:p>
            <a:pPr>
              <a:buNone/>
            </a:pPr>
            <a:endParaRPr lang="en-I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2910" y="5143512"/>
            <a:ext cx="667229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5 × 7 × 3 =  35 × 3 = 105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7030A0"/>
                </a:solidFill>
              </a:rPr>
              <a:t> 2 × 8 × 5 = 16 × 5 = 80</a:t>
            </a:r>
          </a:p>
        </p:txBody>
      </p:sp>
    </p:spTree>
    <p:extLst>
      <p:ext uri="{BB962C8B-B14F-4D97-AF65-F5344CB8AC3E}">
        <p14:creationId xmlns="" xmlns:p14="http://schemas.microsoft.com/office/powerpoint/2010/main" val="15066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8138A6-5D00-4F44-9DF4-84796830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13" y="758808"/>
            <a:ext cx="8596668" cy="1320800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latin typeface="Segoe Script" pitchFamily="34" charset="0"/>
                <a:cs typeface="Times New Roman" panose="02020603050405020304" pitchFamily="18" charset="0"/>
              </a:rPr>
              <a:t>PROPERTY 3  </a:t>
            </a:r>
            <a:endParaRPr lang="en-IN" sz="4000" b="1" dirty="0">
              <a:latin typeface="Segoe Scrip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C59594-45F7-4BBE-B3A0-24970F77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44" y="1894805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solidFill>
                  <a:srgbClr val="7030A0"/>
                </a:solidFill>
              </a:rPr>
              <a:t>MULTIPLICATION OF THREE NUMBERS</a:t>
            </a:r>
          </a:p>
          <a:p>
            <a:pPr>
              <a:buNone/>
            </a:pPr>
            <a:endParaRPr lang="en-US" sz="28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8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sz="2800" dirty="0" smtClean="0"/>
              <a:t>   </a:t>
            </a:r>
            <a:r>
              <a:rPr lang="en-IN" sz="2800" b="1" dirty="0" smtClean="0">
                <a:latin typeface="Segoe Print" pitchFamily="2" charset="0"/>
              </a:rPr>
              <a:t>Examples:                                       </a:t>
            </a:r>
            <a:endParaRPr lang="en-IN" sz="2800" b="1" dirty="0">
              <a:latin typeface="Segoe Print" pitchFamily="2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    </a:t>
            </a:r>
            <a:r>
              <a:rPr lang="en-US" sz="2800" b="1" dirty="0" err="1" smtClean="0">
                <a:solidFill>
                  <a:srgbClr val="92D050"/>
                </a:solidFill>
              </a:rPr>
              <a:t>i</a:t>
            </a:r>
            <a:r>
              <a:rPr lang="en-US" sz="2800" b="1" dirty="0" smtClean="0">
                <a:solidFill>
                  <a:srgbClr val="92D050"/>
                </a:solidFill>
              </a:rPr>
              <a:t>)  1 ×  9 × 5 = 5 × 9 × 1 = 45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642910" y="5143512"/>
            <a:ext cx="6672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3200" b="1" dirty="0" smtClean="0">
              <a:solidFill>
                <a:srgbClr val="7030A0"/>
              </a:solidFill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526350" y="2467209"/>
            <a:ext cx="9211207" cy="1077218"/>
          </a:xfrm>
          <a:prstGeom prst="rect">
            <a:avLst/>
          </a:prstGeom>
          <a:solidFill>
            <a:schemeClr val="bg1"/>
          </a:solidFill>
          <a:ln w="9525">
            <a:solidFill>
              <a:srgbClr val="C3FDB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If three numbers are multiplied in any order,  the product remains the same.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727" y="5245776"/>
            <a:ext cx="768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92D050"/>
                </a:solidFill>
              </a:rPr>
              <a:t> ii) 3×  9 × 4 = 4 × 9 × 3 = 108</a:t>
            </a:r>
          </a:p>
        </p:txBody>
      </p:sp>
    </p:spTree>
    <p:extLst>
      <p:ext uri="{BB962C8B-B14F-4D97-AF65-F5344CB8AC3E}">
        <p14:creationId xmlns="" xmlns:p14="http://schemas.microsoft.com/office/powerpoint/2010/main" val="150666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6A7B4-3AD9-4E38-AAC7-BFDE5AF6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47" y="236738"/>
            <a:ext cx="8596668" cy="1320800"/>
          </a:xfrm>
        </p:spPr>
        <p:txBody>
          <a:bodyPr>
            <a:normAutofit/>
          </a:bodyPr>
          <a:lstStyle/>
          <a:p>
            <a:r>
              <a:rPr lang="en-IN" sz="4000" b="1" dirty="0">
                <a:latin typeface="Segoe Script" pitchFamily="34" charset="0"/>
                <a:cs typeface="Times New Roman" panose="02020603050405020304" pitchFamily="18" charset="0"/>
              </a:rPr>
              <a:t>PROPERTY - </a:t>
            </a:r>
            <a:r>
              <a:rPr lang="en-IN" sz="4000" b="1" dirty="0" smtClean="0">
                <a:latin typeface="Segoe Script" pitchFamily="34" charset="0"/>
                <a:cs typeface="Times New Roman" panose="02020603050405020304" pitchFamily="18" charset="0"/>
              </a:rPr>
              <a:t>4</a:t>
            </a:r>
            <a:endParaRPr lang="en-IN" sz="4000" b="1" dirty="0">
              <a:latin typeface="Segoe Scrip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7B6397-C4E5-44C9-BA92-A88D2E092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3" y="988738"/>
            <a:ext cx="8963815" cy="3531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of  a number and 1 is the number itself.</a:t>
            </a:r>
          </a:p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  23 x 1   =  23</a:t>
            </a:r>
          </a:p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123 x 1 = 123 </a:t>
            </a:r>
          </a:p>
          <a:p>
            <a:pPr>
              <a:buNone/>
            </a:pPr>
            <a:r>
              <a:rPr lang="en-IN" sz="2800" dirty="0">
                <a:solidFill>
                  <a:srgbClr val="FF0000"/>
                </a:solidFill>
              </a:rPr>
              <a:t>It is also known as identity property of multiplication.</a:t>
            </a:r>
          </a:p>
          <a:p>
            <a:pPr>
              <a:buNone/>
            </a:pPr>
            <a:endParaRPr lang="en-IN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AF19C0-363F-4E75-93F6-D9A7A1E92F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928" y="3305853"/>
            <a:ext cx="483833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9160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Understanding multiplication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Multiplying  a 3- digit number with a 3- digit number.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Multiplying a 4-digit number by a 3-digit number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Understanding properties of multiplication.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Multiplying numbers by multiples of 10,100,1000  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Solving of word problems based on multiplication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64B86D-D8EA-48B3-8248-7ABCD257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latin typeface="Segoe Script" pitchFamily="34" charset="0"/>
                <a:cs typeface="Times New Roman" panose="02020603050405020304" pitchFamily="18" charset="0"/>
              </a:rPr>
              <a:t>PROPERTY – </a:t>
            </a:r>
            <a:r>
              <a:rPr lang="en-IN" sz="4000" b="1" dirty="0" smtClean="0">
                <a:latin typeface="Segoe Script" pitchFamily="34" charset="0"/>
                <a:cs typeface="Times New Roman" panose="02020603050405020304" pitchFamily="18" charset="0"/>
              </a:rPr>
              <a:t>5</a:t>
            </a:r>
            <a:endParaRPr lang="en-IN" sz="4000" b="1" dirty="0">
              <a:latin typeface="Segoe Scrip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735EF4-3E9A-440F-B1B5-1DAAFCC9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0000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of any number and zero is 0.</a:t>
            </a:r>
          </a:p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Ex.  56 x 0  = 0</a:t>
            </a:r>
          </a:p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143 x 0 = 0</a:t>
            </a:r>
          </a:p>
          <a:p>
            <a:pPr>
              <a:buNone/>
            </a:pPr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known as zero property of multiplication.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51124-BBFA-4344-B258-FB852705F5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375" y="3531648"/>
            <a:ext cx="5646198" cy="27167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3081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70C0"/>
                </a:solidFill>
              </a:rPr>
              <a:t>ART </a:t>
            </a:r>
            <a:r>
              <a:rPr lang="en-US" sz="4000" b="1" dirty="0">
                <a:solidFill>
                  <a:srgbClr val="0070C0"/>
                </a:solidFill>
              </a:rPr>
              <a:t>INTEGRATION</a:t>
            </a:r>
          </a:p>
        </p:txBody>
      </p:sp>
      <p:pic>
        <p:nvPicPr>
          <p:cNvPr id="61442" name="Picture 2" descr="C:\Users\user\Desktop\WhatsApp Image 2020-04-17 at 20.54.4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27" y="1380610"/>
            <a:ext cx="5905499" cy="4811715"/>
          </a:xfrm>
          <a:prstGeom prst="rect">
            <a:avLst/>
          </a:prstGeom>
          <a:noFill/>
        </p:spPr>
      </p:pic>
      <p:pic>
        <p:nvPicPr>
          <p:cNvPr id="61443" name="Picture 3" descr="C:\Users\user\Desktop\WhatsApp Image 2020-04-17 at 20.56.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960" y="1332483"/>
            <a:ext cx="5715040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09" y="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7030A0"/>
                </a:solidFill>
              </a:rPr>
              <a:t>MULTIPLICATION (ORALLY)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09" y="1785926"/>
            <a:ext cx="4914896" cy="35719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FFFF00"/>
                </a:solidFill>
              </a:rPr>
              <a:t>    </a:t>
            </a:r>
            <a:r>
              <a:rPr lang="en-US" sz="3500" b="1" dirty="0" smtClean="0">
                <a:solidFill>
                  <a:srgbClr val="002060"/>
                </a:solidFill>
              </a:rPr>
              <a:t>36 × 100 = 3600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     3  ×  60 = 180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	 4 × 700 = 2800 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	 5 × 8000 = 40,000</a:t>
            </a:r>
          </a:p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</a:rPr>
              <a:t>	 42 × 3000 = 126,000</a:t>
            </a:r>
          </a:p>
          <a:p>
            <a:pPr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0010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 us see the following multiplication</a:t>
            </a:r>
            <a:r>
              <a:rPr lang="en-US" sz="3600" b="1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5021179" y="2143116"/>
            <a:ext cx="6504109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 × 1 =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36  with two zeroes on right side.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085347" y="2643182"/>
            <a:ext cx="6344690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× 6 =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  with one zero on right side.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5037221" y="3000372"/>
            <a:ext cx="6392816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b="1" dirty="0" smtClean="0">
                <a:solidFill>
                  <a:srgbClr val="FF0000"/>
                </a:solidFill>
              </a:rPr>
              <a:t>4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× 7 =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28  with two zeroes on right side.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5021180" y="3429000"/>
            <a:ext cx="6408858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50000"/>
              </a:spcBef>
            </a:pPr>
            <a:r>
              <a:rPr lang="en-GB" sz="2000" b="1" dirty="0" smtClean="0">
                <a:solidFill>
                  <a:srgbClr val="FF0000"/>
                </a:solidFill>
              </a:rPr>
              <a:t>5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× 8 =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40  with three zeroes on right </a:t>
            </a:r>
            <a:r>
              <a:rPr lang="en-GB" sz="2000" b="1" dirty="0" smtClean="0">
                <a:solidFill>
                  <a:srgbClr val="FF0000"/>
                </a:solidFill>
              </a:rPr>
              <a:t>side.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021180" y="3929066"/>
            <a:ext cx="6599402" cy="40011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b="1" noProof="0" dirty="0" smtClean="0">
                <a:solidFill>
                  <a:srgbClr val="FF0000"/>
                </a:solidFill>
              </a:rPr>
              <a:t>42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× 3 =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126 with three zeroes on right side.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761963" y="4786323"/>
            <a:ext cx="10572824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C3FDB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Remember</a:t>
            </a:r>
            <a:r>
              <a:rPr lang="en-US" sz="2400" b="1" i="1" dirty="0" smtClean="0">
                <a:solidFill>
                  <a:srgbClr val="3333FF"/>
                </a:solidFill>
              </a:rPr>
              <a:t>:  </a:t>
            </a:r>
            <a:r>
              <a:rPr lang="en-US" sz="2400" b="1" dirty="0" smtClean="0">
                <a:solidFill>
                  <a:srgbClr val="7030A0"/>
                </a:solidFill>
              </a:rPr>
              <a:t>In order to multiply a number by 100, 200….. 900, we multiply the number by 1,2…. 9 respectively and put two zeroes on the right of the product. 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oper Black" pitchFamily="18" charset="0"/>
              </a:rPr>
              <a:t>ACTIVITY  (Slanting line </a:t>
            </a:r>
            <a:r>
              <a:rPr lang="en-US" b="1" dirty="0">
                <a:solidFill>
                  <a:srgbClr val="FF0000"/>
                </a:solidFill>
                <a:latin typeface="Cooper Black" pitchFamily="18" charset="0"/>
              </a:rPr>
              <a:t>Method)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VIDEO LINK:   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dirty="0" smtClean="0">
                <a:hlinkClick r:id="rId2"/>
              </a:rPr>
              <a:t>https://youtu.be/T0-s7pfEU18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      (EXPLANATION BY TEACHER)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1" y="1071546"/>
            <a:ext cx="10972800" cy="1643074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solidFill>
                  <a:srgbClr val="FF0000"/>
                </a:solidFill>
              </a:rPr>
              <a:t>Example-1</a:t>
            </a:r>
            <a:r>
              <a:rPr lang="en-US" sz="3200" dirty="0"/>
              <a:t>:  </a:t>
            </a:r>
            <a:r>
              <a:rPr lang="en-US" sz="3100" b="1" dirty="0">
                <a:solidFill>
                  <a:srgbClr val="002060"/>
                </a:solidFill>
              </a:rPr>
              <a:t>In a library, there are </a:t>
            </a:r>
            <a:r>
              <a:rPr lang="en-US" sz="3100" b="1" dirty="0" smtClean="0">
                <a:solidFill>
                  <a:srgbClr val="002060"/>
                </a:solidFill>
              </a:rPr>
              <a:t>1,250 </a:t>
            </a:r>
            <a:r>
              <a:rPr lang="en-US" sz="3100" b="1" dirty="0">
                <a:solidFill>
                  <a:srgbClr val="002060"/>
                </a:solidFill>
              </a:rPr>
              <a:t>books in each </a:t>
            </a:r>
            <a:r>
              <a:rPr lang="en-US" sz="3100" b="1" dirty="0" err="1">
                <a:solidFill>
                  <a:srgbClr val="002060"/>
                </a:solidFill>
              </a:rPr>
              <a:t>almirah</a:t>
            </a:r>
            <a:r>
              <a:rPr lang="en-US" sz="3100" b="1" dirty="0">
                <a:solidFill>
                  <a:srgbClr val="002060"/>
                </a:solidFill>
              </a:rPr>
              <a:t>. There are 62 </a:t>
            </a:r>
            <a:r>
              <a:rPr lang="en-US" sz="3100" b="1" dirty="0" err="1">
                <a:solidFill>
                  <a:srgbClr val="002060"/>
                </a:solidFill>
              </a:rPr>
              <a:t>almirahs</a:t>
            </a:r>
            <a:r>
              <a:rPr lang="en-US" sz="3100" b="1" dirty="0">
                <a:solidFill>
                  <a:srgbClr val="002060"/>
                </a:solidFill>
              </a:rPr>
              <a:t> in the library. Find the total number of books in the library. </a:t>
            </a:r>
          </a:p>
        </p:txBody>
      </p:sp>
      <p:pic>
        <p:nvPicPr>
          <p:cNvPr id="5" name="Content Placeholder 4" descr="Comfort based Library Furniture Manufacturer- Bonton | Bonton ...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1937" y="2935705"/>
            <a:ext cx="6532970" cy="345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12800" y="427038"/>
            <a:ext cx="4711696" cy="57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Word Problems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38671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Solution: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1" y="1142985"/>
            <a:ext cx="10972800" cy="1928826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13" y="2714620"/>
          <a:ext cx="4953035" cy="2346960"/>
        </p:xfrm>
        <a:graphic>
          <a:graphicData uri="http://schemas.openxmlformats.org/drawingml/2006/table">
            <a:tbl>
              <a:tblPr/>
              <a:tblGrid>
                <a:gridCol w="801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1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12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6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3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01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0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×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2 Subtítulo"/>
          <p:cNvSpPr txBox="1">
            <a:spLocks/>
          </p:cNvSpPr>
          <p:nvPr/>
        </p:nvSpPr>
        <p:spPr>
          <a:xfrm>
            <a:off x="380960" y="5429264"/>
            <a:ext cx="11239579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461" y="1071546"/>
            <a:ext cx="109728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Number of books in each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almirah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1250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Number of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almirahs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= 62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number of books in 62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almirahs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1250 × 62 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380960" y="5643579"/>
            <a:ext cx="91440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3FDB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CO" sz="2400" b="1" dirty="0" err="1" smtClean="0">
                <a:solidFill>
                  <a:srgbClr val="0070C0"/>
                </a:solidFill>
              </a:rPr>
              <a:t>Thus</a:t>
            </a:r>
            <a:r>
              <a:rPr lang="es-CO" sz="2400" b="1" dirty="0" smtClean="0">
                <a:solidFill>
                  <a:srgbClr val="0070C0"/>
                </a:solidFill>
              </a:rPr>
              <a:t>, </a:t>
            </a:r>
            <a:r>
              <a:rPr lang="es-CO" sz="2400" b="1" dirty="0" err="1">
                <a:solidFill>
                  <a:srgbClr val="0070C0"/>
                </a:solidFill>
              </a:rPr>
              <a:t>the</a:t>
            </a:r>
            <a:r>
              <a:rPr lang="es-CO" sz="2400" b="1" dirty="0">
                <a:solidFill>
                  <a:srgbClr val="0070C0"/>
                </a:solidFill>
              </a:rPr>
              <a:t> </a:t>
            </a:r>
            <a:r>
              <a:rPr lang="es-CO" sz="2400" b="1" dirty="0" err="1">
                <a:solidFill>
                  <a:srgbClr val="0070C0"/>
                </a:solidFill>
              </a:rPr>
              <a:t>number</a:t>
            </a:r>
            <a:r>
              <a:rPr lang="es-CO" sz="2400" b="1" dirty="0">
                <a:solidFill>
                  <a:srgbClr val="0070C0"/>
                </a:solidFill>
              </a:rPr>
              <a:t> of </a:t>
            </a:r>
            <a:r>
              <a:rPr lang="es-CO" sz="2400" b="1" dirty="0" err="1">
                <a:solidFill>
                  <a:srgbClr val="0070C0"/>
                </a:solidFill>
              </a:rPr>
              <a:t>books</a:t>
            </a:r>
            <a:r>
              <a:rPr lang="es-CO" sz="2400" b="1" dirty="0">
                <a:solidFill>
                  <a:srgbClr val="0070C0"/>
                </a:solidFill>
              </a:rPr>
              <a:t> in 62 </a:t>
            </a:r>
            <a:r>
              <a:rPr lang="es-CO" sz="2400" b="1" dirty="0" err="1">
                <a:solidFill>
                  <a:srgbClr val="0070C0"/>
                </a:solidFill>
              </a:rPr>
              <a:t>almirahs</a:t>
            </a:r>
            <a:r>
              <a:rPr lang="es-CO" sz="2400" b="1" dirty="0">
                <a:solidFill>
                  <a:srgbClr val="0070C0"/>
                </a:solidFill>
              </a:rPr>
              <a:t> </a:t>
            </a:r>
            <a:r>
              <a:rPr lang="es-CO" sz="2400" b="1" dirty="0" err="1">
                <a:solidFill>
                  <a:srgbClr val="0070C0"/>
                </a:solidFill>
              </a:rPr>
              <a:t>is</a:t>
            </a:r>
            <a:r>
              <a:rPr lang="es-CO" sz="2400" b="1" dirty="0">
                <a:solidFill>
                  <a:srgbClr val="0070C0"/>
                </a:solidFill>
              </a:rPr>
              <a:t> 77,500.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61" y="1071546"/>
            <a:ext cx="10972800" cy="1643074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solidFill>
                  <a:srgbClr val="FF0000"/>
                </a:solidFill>
              </a:rPr>
              <a:t>Example-2</a:t>
            </a:r>
            <a:r>
              <a:rPr lang="en-US" sz="3200" dirty="0"/>
              <a:t>:  </a:t>
            </a:r>
            <a:r>
              <a:rPr lang="en-US" sz="3100" b="1" dirty="0">
                <a:solidFill>
                  <a:srgbClr val="002060"/>
                </a:solidFill>
              </a:rPr>
              <a:t>One dozen bananas cost ₹ 36. What is the cost of 720 dozen bananas ?</a:t>
            </a:r>
          </a:p>
        </p:txBody>
      </p:sp>
      <p:pic>
        <p:nvPicPr>
          <p:cNvPr id="5" name="Content Placeholder 4" descr="Many Fresh Fruits Yellow Bananas Supermarket Food Concept ..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63926" y="3139281"/>
            <a:ext cx="31623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12800" y="427038"/>
            <a:ext cx="4711696" cy="57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Word Problems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38" name="AutoShape 2" descr="Banana-Elaichi-1 Dozen – Rustling Leave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Banana-Elaichi-1 Dozen – Rustling Leav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09" y="2571744"/>
            <a:ext cx="523878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38671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Solution: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1" y="1142985"/>
            <a:ext cx="10972800" cy="1928826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63" y="3143248"/>
          <a:ext cx="4953035" cy="2346960"/>
        </p:xfrm>
        <a:graphic>
          <a:graphicData uri="http://schemas.openxmlformats.org/drawingml/2006/table">
            <a:tbl>
              <a:tblPr/>
              <a:tblGrid>
                <a:gridCol w="801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1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12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6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3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01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90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×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0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2 Subtítulo"/>
          <p:cNvSpPr txBox="1">
            <a:spLocks/>
          </p:cNvSpPr>
          <p:nvPr/>
        </p:nvSpPr>
        <p:spPr>
          <a:xfrm>
            <a:off x="285709" y="5929330"/>
            <a:ext cx="11239579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461" y="1103630"/>
            <a:ext cx="10972800" cy="164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of one dozen </a:t>
            </a:r>
            <a:r>
              <a:rPr lang="en-US" sz="31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banana 			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 ₹ 36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Number of dozen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bananas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		 = </a:t>
            </a:r>
            <a:r>
              <a:rPr kumimoji="0" lang="en-US" sz="31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720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of 720 dozen </a:t>
            </a:r>
            <a:r>
              <a:rPr lang="en-US" sz="31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bananas 		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720 × 36 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571461" y="5857893"/>
            <a:ext cx="91440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3FDB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CO" sz="2400" b="1" dirty="0" err="1">
                <a:solidFill>
                  <a:srgbClr val="00B050"/>
                </a:solidFill>
              </a:rPr>
              <a:t>The</a:t>
            </a:r>
            <a:r>
              <a:rPr lang="es-CO" sz="2400" b="1" dirty="0">
                <a:solidFill>
                  <a:srgbClr val="00B050"/>
                </a:solidFill>
              </a:rPr>
              <a:t> </a:t>
            </a:r>
            <a:r>
              <a:rPr lang="es-CO" sz="2400" b="1" dirty="0" err="1">
                <a:solidFill>
                  <a:srgbClr val="00B050"/>
                </a:solidFill>
              </a:rPr>
              <a:t>cost</a:t>
            </a:r>
            <a:r>
              <a:rPr lang="es-CO" sz="2400" b="1" dirty="0">
                <a:solidFill>
                  <a:srgbClr val="00B050"/>
                </a:solidFill>
              </a:rPr>
              <a:t> of 720 </a:t>
            </a:r>
            <a:r>
              <a:rPr lang="es-CO" sz="2400" b="1" dirty="0" err="1">
                <a:solidFill>
                  <a:srgbClr val="00B050"/>
                </a:solidFill>
              </a:rPr>
              <a:t>dozen</a:t>
            </a:r>
            <a:r>
              <a:rPr lang="es-CO" sz="2400" b="1" dirty="0">
                <a:solidFill>
                  <a:srgbClr val="00B050"/>
                </a:solidFill>
              </a:rPr>
              <a:t> bananas </a:t>
            </a:r>
            <a:r>
              <a:rPr lang="es-CO" sz="2400" b="1" dirty="0" err="1">
                <a:solidFill>
                  <a:srgbClr val="00B050"/>
                </a:solidFill>
              </a:rPr>
              <a:t>is</a:t>
            </a:r>
            <a:r>
              <a:rPr lang="es-CO" sz="2400" b="1" dirty="0">
                <a:solidFill>
                  <a:srgbClr val="00B050"/>
                </a:solidFill>
              </a:rPr>
              <a:t> </a:t>
            </a:r>
            <a:r>
              <a:rPr lang="es-CO" sz="2400" b="1" dirty="0" smtClean="0">
                <a:solidFill>
                  <a:srgbClr val="00B050"/>
                </a:solidFill>
              </a:rPr>
              <a:t>Rs25,920</a:t>
            </a:r>
            <a:r>
              <a:rPr lang="es-CO" sz="2400" b="1" dirty="0">
                <a:solidFill>
                  <a:srgbClr val="00B050"/>
                </a:solidFill>
              </a:rPr>
              <a:t>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9BC0A1-FECB-4CCA-AC10-E443CE62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50" y="389023"/>
            <a:ext cx="109728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u="sng" dirty="0">
                <a:solidFill>
                  <a:srgbClr val="FF0000"/>
                </a:solidFill>
                <a:latin typeface="Algerian" pitchFamily="82" charset="0"/>
              </a:rPr>
              <a:t>ACTIVITY  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 (</a:t>
            </a:r>
            <a:r>
              <a:rPr lang="en-IN" sz="3200" dirty="0">
                <a:solidFill>
                  <a:srgbClr val="FF0000"/>
                </a:solidFill>
                <a:latin typeface="Algerian" pitchFamily="82" charset="0"/>
              </a:rPr>
              <a:t>Break the </a:t>
            </a:r>
            <a:r>
              <a:rPr lang="en-IN" sz="3200" dirty="0" smtClean="0">
                <a:solidFill>
                  <a:srgbClr val="FF0000"/>
                </a:solidFill>
                <a:latin typeface="Algerian" pitchFamily="82" charset="0"/>
              </a:rPr>
              <a:t>code)</a:t>
            </a:r>
            <a:endParaRPr lang="en-US" sz="3200" u="sng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29478A-016A-4255-9A57-025798C7FE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en-US" dirty="0"/>
          </a:p>
          <a:p>
            <a:pPr marL="428625" indent="-428625">
              <a:buNone/>
              <a:defRPr/>
            </a:pPr>
            <a:endParaRPr lang="en-IN" dirty="0"/>
          </a:p>
          <a:p>
            <a:pPr marL="428625" indent="-428625">
              <a:buFont typeface="Arial" charset="0"/>
              <a:buAutoNum type="romanUcParenR"/>
              <a:defRPr/>
            </a:pPr>
            <a:endParaRPr lang="en-IN" dirty="0"/>
          </a:p>
          <a:p>
            <a:pPr marL="428625" indent="-428625">
              <a:buFont typeface="Arial" charset="0"/>
              <a:buAutoNum type="romanUcParenR"/>
              <a:defRPr/>
            </a:pPr>
            <a:endParaRPr lang="en-IN" dirty="0"/>
          </a:p>
          <a:p>
            <a:pPr marL="428625" indent="-428625">
              <a:buFont typeface="Arial" charset="0"/>
              <a:buAutoNum type="romanUcParenR"/>
              <a:defRPr/>
            </a:pPr>
            <a:endParaRPr lang="en-IN" dirty="0"/>
          </a:p>
          <a:p>
            <a:pPr marL="428625" indent="-428625">
              <a:buNone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3BAC02-59E4-44A8-94C5-73C3052EA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3" y="1347537"/>
            <a:ext cx="10667144" cy="52670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9C3EFC4-4E0E-4EF2-87D3-D8DD7898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11" y="434228"/>
            <a:ext cx="9865691" cy="6134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Cooper Black" pitchFamily="18" charset="0"/>
              </a:rPr>
              <a:t>Let’s have a quick review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2601FB46-531F-4E4C-841D-E6CDCA26824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169543"/>
              </p:ext>
            </p:extLst>
          </p:nvPr>
        </p:nvGraphicFramePr>
        <p:xfrm>
          <a:off x="320842" y="1299411"/>
          <a:ext cx="10395283" cy="494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7">
            <a:extLst>
              <a:ext uri="{FF2B5EF4-FFF2-40B4-BE49-F238E27FC236}">
                <a16:creationId xmlns="" xmlns:a16="http://schemas.microsoft.com/office/drawing/2014/main" id="{75CB3D17-8948-4C78-B8B3-BEB7BB758F07}"/>
              </a:ext>
            </a:extLst>
          </p:cNvPr>
          <p:cNvGrpSpPr/>
          <p:nvPr/>
        </p:nvGrpSpPr>
        <p:grpSpPr>
          <a:xfrm>
            <a:off x="8904796" y="3459206"/>
            <a:ext cx="2052760" cy="690783"/>
            <a:chOff x="5735588" y="2429605"/>
            <a:chExt cx="1295100" cy="94808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FDED56C1-E214-40F6-8AF7-D8CDE7ED9909}"/>
                </a:ext>
              </a:extLst>
            </p:cNvPr>
            <p:cNvSpPr/>
            <p:nvPr/>
          </p:nvSpPr>
          <p:spPr>
            <a:xfrm>
              <a:off x="5839816" y="2429605"/>
              <a:ext cx="1086647" cy="9480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="" xmlns:a16="http://schemas.microsoft.com/office/drawing/2014/main" id="{CCFA161F-238E-494F-9A20-3DCB8FB0215E}"/>
                </a:ext>
              </a:extLst>
            </p:cNvPr>
            <p:cNvSpPr txBox="1"/>
            <p:nvPr/>
          </p:nvSpPr>
          <p:spPr>
            <a:xfrm>
              <a:off x="5735588" y="2475886"/>
              <a:ext cx="1295100" cy="855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25 x 0 = 0</a:t>
              </a:r>
              <a:endParaRPr lang="en-IN" sz="1600" dirty="0"/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6FAF4FB2-EEDF-4D66-815F-DE01F0CDB4C7}"/>
              </a:ext>
            </a:extLst>
          </p:cNvPr>
          <p:cNvGrpSpPr/>
          <p:nvPr/>
        </p:nvGrpSpPr>
        <p:grpSpPr>
          <a:xfrm>
            <a:off x="8067184" y="2220719"/>
            <a:ext cx="2126117" cy="711064"/>
            <a:chOff x="5216879" y="2405888"/>
            <a:chExt cx="1246875" cy="9480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B545951-F9FD-41F0-BE73-77A5A7E624AC}"/>
                </a:ext>
              </a:extLst>
            </p:cNvPr>
            <p:cNvSpPr/>
            <p:nvPr/>
          </p:nvSpPr>
          <p:spPr>
            <a:xfrm>
              <a:off x="5296993" y="2405888"/>
              <a:ext cx="1086647" cy="9480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" name="Rectangle: Rounded Corners 4">
                  <a:extLst>
                    <a:ext uri="{FF2B5EF4-FFF2-40B4-BE49-F238E27FC236}">
                      <a16:creationId xmlns:a16="http://schemas.microsoft.com/office/drawing/2014/main" id="{3C2CB472-6F22-4E85-A8FE-439977ABE0C3}"/>
                    </a:ext>
                  </a:extLst>
                </p:cNvPr>
                <p:cNvSpPr txBox="1"/>
                <p:nvPr/>
              </p:nvSpPr>
              <p:spPr>
                <a:xfrm>
                  <a:off x="5216879" y="2646147"/>
                  <a:ext cx="1246875" cy="45079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2385" tIns="32385" rIns="32385" bIns="32385" numCol="1" spcCol="1270" anchor="ctr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25 </m:t>
                        </m:r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GB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3=3 </m:t>
                        </m:r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GB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25</m:t>
                        </m:r>
                      </m:oMath>
                    </m:oMathPara>
                  </a14:m>
                  <a:endParaRPr lang="en-IN" sz="1600" dirty="0"/>
                </a:p>
              </p:txBody>
            </p:sp>
          </mc:Choice>
          <mc:Fallback>
            <p:sp>
              <p:nvSpPr>
                <p:cNvPr id="13" name="Rectangle: Rounded Corners 4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3C2CB472-6F22-4E85-A8FE-439977ABE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6879" y="2646147"/>
                  <a:ext cx="1246875" cy="450795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25">
            <a:extLst>
              <a:ext uri="{FF2B5EF4-FFF2-40B4-BE49-F238E27FC236}">
                <a16:creationId xmlns="" xmlns:a16="http://schemas.microsoft.com/office/drawing/2014/main" id="{01FDB59A-5939-4718-994E-BCD1ACED8357}"/>
              </a:ext>
            </a:extLst>
          </p:cNvPr>
          <p:cNvGrpSpPr/>
          <p:nvPr/>
        </p:nvGrpSpPr>
        <p:grpSpPr>
          <a:xfrm>
            <a:off x="8583067" y="5251073"/>
            <a:ext cx="1674049" cy="623340"/>
            <a:chOff x="5143796" y="2499714"/>
            <a:chExt cx="1086647" cy="94808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E6EB8130-4E4D-4938-839C-A9C8E1614B1F}"/>
                </a:ext>
              </a:extLst>
            </p:cNvPr>
            <p:cNvSpPr/>
            <p:nvPr/>
          </p:nvSpPr>
          <p:spPr>
            <a:xfrm>
              <a:off x="5143796" y="2499714"/>
              <a:ext cx="1086647" cy="9480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="" xmlns:a16="http://schemas.microsoft.com/office/drawing/2014/main" id="{D08D8DAD-16CC-4BAF-A108-59707285CDBD}"/>
                </a:ext>
              </a:extLst>
            </p:cNvPr>
            <p:cNvSpPr txBox="1"/>
            <p:nvPr/>
          </p:nvSpPr>
          <p:spPr>
            <a:xfrm>
              <a:off x="5212372" y="2931495"/>
              <a:ext cx="994083" cy="450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25 x 1 = 25</a:t>
              </a:r>
              <a:endParaRPr lang="en-IN" sz="1400" dirty="0"/>
            </a:p>
            <a:p>
              <a:pPr algn="ctr" defTabSz="5667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1275" dirty="0"/>
            </a:p>
          </p:txBody>
        </p:sp>
      </p:grpSp>
      <p:sp>
        <p:nvSpPr>
          <p:cNvPr id="29" name="Straight Connector 3">
            <a:extLst>
              <a:ext uri="{FF2B5EF4-FFF2-40B4-BE49-F238E27FC236}">
                <a16:creationId xmlns="" xmlns:a16="http://schemas.microsoft.com/office/drawing/2014/main" id="{2A85599E-74CB-4110-A4ED-560E57FA45ED}"/>
              </a:ext>
            </a:extLst>
          </p:cNvPr>
          <p:cNvSpPr/>
          <p:nvPr/>
        </p:nvSpPr>
        <p:spPr>
          <a:xfrm rot="7711">
            <a:off x="10699124" y="3558704"/>
            <a:ext cx="54336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43362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53">
            <a:extLst>
              <a:ext uri="{FF2B5EF4-FFF2-40B4-BE49-F238E27FC236}">
                <a16:creationId xmlns="" xmlns:a16="http://schemas.microsoft.com/office/drawing/2014/main" id="{99D0D0D7-CF32-40DD-90D5-683BC964BA77}"/>
              </a:ext>
            </a:extLst>
          </p:cNvPr>
          <p:cNvGrpSpPr/>
          <p:nvPr/>
        </p:nvGrpSpPr>
        <p:grpSpPr>
          <a:xfrm>
            <a:off x="877068" y="4707825"/>
            <a:ext cx="2028057" cy="1042212"/>
            <a:chOff x="202717" y="1104204"/>
            <a:chExt cx="1223652" cy="665135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35A08934-8193-483E-938B-B42CC0D82EBD}"/>
                </a:ext>
              </a:extLst>
            </p:cNvPr>
            <p:cNvSpPr/>
            <p:nvPr/>
          </p:nvSpPr>
          <p:spPr>
            <a:xfrm>
              <a:off x="202717" y="1104204"/>
              <a:ext cx="1167941" cy="6651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angle: Rounded Corners 4">
              <a:extLst>
                <a:ext uri="{FF2B5EF4-FFF2-40B4-BE49-F238E27FC236}">
                  <a16:creationId xmlns="" xmlns:a16="http://schemas.microsoft.com/office/drawing/2014/main" id="{2CE022A8-5E3F-4AEF-81E3-E65DB7E9974C}"/>
                </a:ext>
              </a:extLst>
            </p:cNvPr>
            <p:cNvSpPr txBox="1"/>
            <p:nvPr/>
          </p:nvSpPr>
          <p:spPr>
            <a:xfrm>
              <a:off x="213748" y="1118436"/>
              <a:ext cx="1212621" cy="622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/>
              <a:r>
                <a:rPr lang="en-GB" sz="1400" dirty="0"/>
                <a:t>Of a 3 digit number with a 4 digit </a:t>
              </a:r>
              <a:r>
                <a:rPr lang="en-GB" sz="1400" dirty="0" smtClean="0"/>
                <a:t>number</a:t>
              </a:r>
            </a:p>
            <a:p>
              <a:pPr lvl="0"/>
              <a:r>
                <a:rPr lang="en-GB" sz="1400" dirty="0" smtClean="0"/>
                <a:t>1111 x 256 = 2,84,416</a:t>
              </a:r>
              <a:endParaRPr lang="en-GB" sz="1400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56891D2-5B91-4A48-ADC8-D1AE53167181}"/>
              </a:ext>
            </a:extLst>
          </p:cNvPr>
          <p:cNvCxnSpPr/>
          <p:nvPr/>
        </p:nvCxnSpPr>
        <p:spPr>
          <a:xfrm rot="10800000" flipV="1">
            <a:off x="2759242" y="4374578"/>
            <a:ext cx="953502" cy="566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D6CC9E45-C9E3-406B-8EB4-E43FE44DB63E}"/>
              </a:ext>
            </a:extLst>
          </p:cNvPr>
          <p:cNvCxnSpPr>
            <a:cxnSpLocks/>
          </p:cNvCxnSpPr>
          <p:nvPr/>
        </p:nvCxnSpPr>
        <p:spPr>
          <a:xfrm flipH="1">
            <a:off x="7897727" y="3811046"/>
            <a:ext cx="1255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47956554-E81E-4C72-8C6A-8B078030BA96}"/>
              </a:ext>
            </a:extLst>
          </p:cNvPr>
          <p:cNvCxnSpPr>
            <a:cxnSpLocks/>
          </p:cNvCxnSpPr>
          <p:nvPr/>
        </p:nvCxnSpPr>
        <p:spPr>
          <a:xfrm flipH="1">
            <a:off x="7558920" y="2921684"/>
            <a:ext cx="1465087" cy="964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E05391B1-5D57-4822-A38F-B3C1D097DC8B}"/>
              </a:ext>
            </a:extLst>
          </p:cNvPr>
          <p:cNvCxnSpPr>
            <a:cxnSpLocks/>
          </p:cNvCxnSpPr>
          <p:nvPr/>
        </p:nvCxnSpPr>
        <p:spPr>
          <a:xfrm flipH="1" flipV="1">
            <a:off x="7962997" y="4322018"/>
            <a:ext cx="1420736" cy="897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11">
            <a:extLst>
              <a:ext uri="{FF2B5EF4-FFF2-40B4-BE49-F238E27FC236}">
                <a16:creationId xmlns="" xmlns:a16="http://schemas.microsoft.com/office/drawing/2014/main" id="{8B545951-F9FD-41F0-BE73-77A5A7E624AC}"/>
              </a:ext>
            </a:extLst>
          </p:cNvPr>
          <p:cNvSpPr/>
          <p:nvPr/>
        </p:nvSpPr>
        <p:spPr>
          <a:xfrm>
            <a:off x="6352674" y="5454821"/>
            <a:ext cx="2076325" cy="57701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 x3x 4= 4 x 2 x3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E05391B1-5D57-4822-A38F-B3C1D097DC8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85810" y="4844716"/>
            <a:ext cx="11550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12569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8567"/>
            <a:ext cx="9867560" cy="131545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oper Black" pitchFamily="18" charset="0"/>
              </a:rPr>
              <a:t>INTRODUCING MULTIPLICATION</a:t>
            </a:r>
            <a:endParaRPr lang="en-US" sz="4000" dirty="0">
              <a:latin typeface="Cooper Black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B84E41A-8B7F-464C-BE84-9B7E5F114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25053"/>
            <a:ext cx="8627087" cy="41163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 smtClean="0">
                <a:latin typeface="Cooper Black" pitchFamily="18" charset="0"/>
                <a:cs typeface="Times New Roman" panose="02020603050405020304" pitchFamily="18" charset="0"/>
              </a:rPr>
              <a:t>Multiplication is a quick way to add equal numbers.</a:t>
            </a:r>
          </a:p>
          <a:p>
            <a:pPr>
              <a:buNone/>
            </a:pPr>
            <a:r>
              <a:rPr lang="en-IN" sz="3600" dirty="0" smtClean="0">
                <a:latin typeface="Cooper Black" pitchFamily="18" charset="0"/>
                <a:cs typeface="Times New Roman" panose="02020603050405020304" pitchFamily="18" charset="0"/>
              </a:rPr>
              <a:t>  Ex. 3+3+3+3+3 = 15</a:t>
            </a:r>
          </a:p>
          <a:p>
            <a:pPr>
              <a:buNone/>
            </a:pPr>
            <a:r>
              <a:rPr lang="en-IN" sz="3600" dirty="0" smtClean="0">
                <a:latin typeface="Cooper Black" pitchFamily="18" charset="0"/>
                <a:cs typeface="Times New Roman" panose="02020603050405020304" pitchFamily="18" charset="0"/>
              </a:rPr>
              <a:t>   We can write it as 5 times 3      </a:t>
            </a:r>
          </a:p>
          <a:p>
            <a:pPr>
              <a:buNone/>
            </a:pPr>
            <a:r>
              <a:rPr lang="en-IN" sz="3600" dirty="0" smtClean="0">
                <a:latin typeface="Cooper Black" pitchFamily="18" charset="0"/>
              </a:rPr>
              <a:t>                </a:t>
            </a:r>
            <a:r>
              <a:rPr lang="en-IN" sz="3600" dirty="0" smtClean="0">
                <a:solidFill>
                  <a:srgbClr val="FF0000"/>
                </a:solidFill>
                <a:latin typeface="Cooper Black" pitchFamily="18" charset="0"/>
              </a:rPr>
              <a:t>OR</a:t>
            </a:r>
          </a:p>
          <a:p>
            <a:pPr>
              <a:buNone/>
            </a:pPr>
            <a:r>
              <a:rPr lang="en-IN" dirty="0" smtClean="0"/>
              <a:t>       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DA1F17A-0924-404B-A5D0-4C8784886175}"/>
              </a:ext>
            </a:extLst>
          </p:cNvPr>
          <p:cNvSpPr/>
          <p:nvPr/>
        </p:nvSpPr>
        <p:spPr>
          <a:xfrm>
            <a:off x="1379621" y="5139442"/>
            <a:ext cx="33046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 = 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PROJECT</a:t>
            </a:r>
            <a:endParaRPr 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Make a multiplication coding sheet with your favorite cartoon character name hidden inside it and ask your friend to break the code and get the name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buNone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(Refer to activity “ BREAK THE CODE”)</a:t>
            </a:r>
            <a:endParaRPr lang="en-US" sz="36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umber system school ppt ninth class">
            <a:extLst>
              <a:ext uri="{FF2B5EF4-FFF2-40B4-BE49-F238E27FC236}">
                <a16:creationId xmlns="" xmlns:a16="http://schemas.microsoft.com/office/drawing/2014/main" id="{FAF80B62-20A8-427D-8586-1783D4403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171145"/>
            <a:ext cx="11864769" cy="6784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2431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A8335A4D-31D4-4EB0-A38E-214D305C39FE}"/>
              </a:ext>
            </a:extLst>
          </p:cNvPr>
          <p:cNvSpPr/>
          <p:nvPr/>
        </p:nvSpPr>
        <p:spPr>
          <a:xfrm>
            <a:off x="669227" y="1620253"/>
            <a:ext cx="726436" cy="8893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96573BDE-0450-4C46-926A-CE730299E8F2}"/>
              </a:ext>
            </a:extLst>
          </p:cNvPr>
          <p:cNvSpPr/>
          <p:nvPr/>
        </p:nvSpPr>
        <p:spPr>
          <a:xfrm>
            <a:off x="988911" y="1957137"/>
            <a:ext cx="647384" cy="9053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3A5CC386-166A-4FBA-A983-2C530E9947A5}"/>
              </a:ext>
            </a:extLst>
          </p:cNvPr>
          <p:cNvSpPr/>
          <p:nvPr/>
        </p:nvSpPr>
        <p:spPr>
          <a:xfrm>
            <a:off x="2272262" y="1588168"/>
            <a:ext cx="711570" cy="9374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0CD94162-D72A-488B-A74F-34A16C8E3C8B}"/>
              </a:ext>
            </a:extLst>
          </p:cNvPr>
          <p:cNvSpPr/>
          <p:nvPr/>
        </p:nvSpPr>
        <p:spPr>
          <a:xfrm>
            <a:off x="2496841" y="1925052"/>
            <a:ext cx="743663" cy="857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F0FDE6BC-D82A-4125-A029-F2B95033CE1A}"/>
              </a:ext>
            </a:extLst>
          </p:cNvPr>
          <p:cNvSpPr/>
          <p:nvPr/>
        </p:nvSpPr>
        <p:spPr>
          <a:xfrm>
            <a:off x="4141221" y="1780673"/>
            <a:ext cx="735579" cy="9160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48655D0A-8054-4F1C-8C82-C5520F028635}"/>
              </a:ext>
            </a:extLst>
          </p:cNvPr>
          <p:cNvSpPr/>
          <p:nvPr/>
        </p:nvSpPr>
        <p:spPr>
          <a:xfrm>
            <a:off x="4512861" y="2117559"/>
            <a:ext cx="748950" cy="7556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154F47C8-FC13-4B65-84FA-B185E18099F3}"/>
              </a:ext>
            </a:extLst>
          </p:cNvPr>
          <p:cNvSpPr/>
          <p:nvPr/>
        </p:nvSpPr>
        <p:spPr>
          <a:xfrm>
            <a:off x="5803968" y="1700463"/>
            <a:ext cx="725169" cy="8893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4AFE3A26-C674-424F-9A46-C3DBC9DB2E39}"/>
              </a:ext>
            </a:extLst>
          </p:cNvPr>
          <p:cNvSpPr/>
          <p:nvPr/>
        </p:nvSpPr>
        <p:spPr>
          <a:xfrm>
            <a:off x="6040539" y="2066433"/>
            <a:ext cx="809439" cy="805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A46B28E-C284-4BDF-A7F9-2CB2302928AF}"/>
              </a:ext>
            </a:extLst>
          </p:cNvPr>
          <p:cNvSpPr/>
          <p:nvPr/>
        </p:nvSpPr>
        <p:spPr>
          <a:xfrm>
            <a:off x="631448" y="3696529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IN" sz="2800" dirty="0" smtClean="0">
                <a:latin typeface="Cooper Black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Cooper Black" pitchFamily="18" charset="0"/>
                <a:cs typeface="Times New Roman" panose="02020603050405020304" pitchFamily="18" charset="0"/>
              </a:rPr>
              <a:t>4 times 2  </a:t>
            </a:r>
            <a:r>
              <a:rPr lang="en-IN" sz="2800" dirty="0" smtClean="0">
                <a:latin typeface="Cooper Black" pitchFamily="18" charset="0"/>
                <a:cs typeface="Times New Roman" panose="02020603050405020304" pitchFamily="18" charset="0"/>
              </a:rPr>
              <a:t> OR      </a:t>
            </a:r>
            <a:r>
              <a:rPr lang="en-IN" sz="2800" dirty="0">
                <a:latin typeface="Cooper Black" pitchFamily="18" charset="0"/>
                <a:cs typeface="Times New Roman" panose="02020603050405020304" pitchFamily="18" charset="0"/>
              </a:rPr>
              <a:t>4 x 2 = 8                                  </a:t>
            </a:r>
          </a:p>
          <a:p>
            <a:pPr>
              <a:buNone/>
            </a:pPr>
            <a:r>
              <a:rPr lang="en-IN" dirty="0"/>
              <a:t>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6DB1D62-0277-4D82-AA9A-25D85CAD21B4}"/>
              </a:ext>
            </a:extLst>
          </p:cNvPr>
          <p:cNvSpPr/>
          <p:nvPr/>
        </p:nvSpPr>
        <p:spPr>
          <a:xfrm>
            <a:off x="3633126" y="3706045"/>
            <a:ext cx="165344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EDAA405-34C0-4E4A-9D60-23DB1C09A21C}"/>
              </a:ext>
            </a:extLst>
          </p:cNvPr>
          <p:cNvSpPr txBox="1"/>
          <p:nvPr/>
        </p:nvSpPr>
        <p:spPr>
          <a:xfrm>
            <a:off x="2119738" y="5012038"/>
            <a:ext cx="5566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Aharoni" pitchFamily="2" charset="-79"/>
                <a:cs typeface="Aharoni" pitchFamily="2" charset="-79"/>
              </a:rPr>
              <a:t>Multiplication is also known as </a:t>
            </a:r>
            <a:r>
              <a:rPr lang="en-IN" sz="3200" b="1" dirty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repeated addition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43138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DO YOU KNOW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997" y="1438695"/>
            <a:ext cx="8596668" cy="2218906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MULTIPLICAND:  The number to be multiplied.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MULTIPLIER: The number by which we multiply.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PRODUCT : The answer we get after multiplication.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                 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672611" y="3625516"/>
          <a:ext cx="1066800" cy="1885962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62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 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× 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2 Subtítulo"/>
          <p:cNvSpPr txBox="1">
            <a:spLocks/>
          </p:cNvSpPr>
          <p:nvPr/>
        </p:nvSpPr>
        <p:spPr>
          <a:xfrm>
            <a:off x="2798074" y="3774657"/>
            <a:ext cx="35719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2800" dirty="0" smtClean="0">
                <a:solidFill>
                  <a:srgbClr val="00B050"/>
                </a:solidFill>
                <a:sym typeface="Wingdings" pitchFamily="2" charset="2"/>
              </a:rPr>
              <a:t> 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MULTIPLICAND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887057" y="4408827"/>
            <a:ext cx="357190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2800" dirty="0" smtClean="0">
                <a:solidFill>
                  <a:srgbClr val="00B050"/>
                </a:solidFill>
                <a:sym typeface="Wingdings" pitchFamily="2" charset="2"/>
              </a:rPr>
              <a:t>   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MULTIPLIER 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798073" y="4932204"/>
            <a:ext cx="3571900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2800" dirty="0" smtClean="0">
                <a:solidFill>
                  <a:srgbClr val="00B050"/>
                </a:solidFill>
                <a:sym typeface="Wingdings" pitchFamily="2" charset="2"/>
              </a:rPr>
              <a:t>   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s-CO" sz="2800" dirty="0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RODUCT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LET’S RECALL FOM STD III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i="1" dirty="0" smtClean="0">
                <a:solidFill>
                  <a:srgbClr val="FFC000"/>
                </a:solidFill>
              </a:rPr>
              <a:t>Example-1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In a box contains 25 toffees, how many toffees are in 28 such boxes ?</a:t>
            </a:r>
            <a:endParaRPr lang="en-US" sz="3600" dirty="0"/>
          </a:p>
        </p:txBody>
      </p:sp>
      <p:pic>
        <p:nvPicPr>
          <p:cNvPr id="4" name="Content Placeholder 3" descr="Quality Street ditches Toffee Deluxe for Honeycomb Crunch ..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010" y="4283241"/>
            <a:ext cx="4383190" cy="197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00562" y="2627140"/>
          <a:ext cx="2500331" cy="2899416"/>
        </p:xfrm>
        <a:graphic>
          <a:graphicData uri="http://schemas.openxmlformats.org/drawingml/2006/table">
            <a:tbl>
              <a:tblPr/>
              <a:tblGrid>
                <a:gridCol w="785819"/>
                <a:gridCol w="785818"/>
                <a:gridCol w="928694"/>
              </a:tblGrid>
              <a:tr h="504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×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  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+ 5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 7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62525" y="336430"/>
            <a:ext cx="82937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ANSWER: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    Number of toffees in one box = 25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    Number of boxes 			          = 28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   Number of toffees in 28 boxes = 25 × 28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1106906" y="5925311"/>
            <a:ext cx="705852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C3FDB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457200" lvl="0" indent="-457200">
              <a:spcBef>
                <a:spcPct val="50000"/>
              </a:spcBef>
            </a:pPr>
            <a:r>
              <a:rPr lang="es-CO" sz="3200" b="1" dirty="0" smtClean="0">
                <a:solidFill>
                  <a:srgbClr val="C00000"/>
                </a:solidFill>
              </a:rPr>
              <a:t>So, 28 boxes </a:t>
            </a:r>
            <a:r>
              <a:rPr lang="es-CO" sz="3200" b="1" dirty="0" err="1" smtClean="0">
                <a:solidFill>
                  <a:srgbClr val="C00000"/>
                </a:solidFill>
              </a:rPr>
              <a:t>contains</a:t>
            </a:r>
            <a:r>
              <a:rPr lang="es-CO" sz="3200" b="1" dirty="0" smtClean="0">
                <a:solidFill>
                  <a:srgbClr val="C00000"/>
                </a:solidFill>
              </a:rPr>
              <a:t> 700 </a:t>
            </a:r>
            <a:r>
              <a:rPr lang="es-CO" sz="3200" b="1" dirty="0" err="1" smtClean="0">
                <a:solidFill>
                  <a:srgbClr val="C00000"/>
                </a:solidFill>
              </a:rPr>
              <a:t>toffees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23340" cy="2438400"/>
          </a:xfrm>
        </p:spPr>
        <p:txBody>
          <a:bodyPr>
            <a:normAutofit fontScale="90000"/>
          </a:bodyPr>
          <a:lstStyle/>
          <a:p>
            <a:r>
              <a:rPr lang="en-US" sz="3100" i="1" dirty="0" smtClean="0">
                <a:solidFill>
                  <a:srgbClr val="FFC000"/>
                </a:solidFill>
              </a:rPr>
              <a:t>Example-2</a:t>
            </a:r>
            <a:r>
              <a:rPr lang="en-US" sz="3100" dirty="0" smtClean="0"/>
              <a:t>: </a:t>
            </a:r>
            <a:br>
              <a:rPr lang="en-US" sz="3100" dirty="0" smtClean="0"/>
            </a:br>
            <a:r>
              <a:rPr lang="en-US" b="1" dirty="0" smtClean="0">
                <a:solidFill>
                  <a:srgbClr val="0070C0"/>
                </a:solidFill>
              </a:rPr>
              <a:t>In an orchard, mango trees are planted in rows. There are 118 trees in one row and there are 24 such rows. How many mango trees are there in the orchard?</a:t>
            </a:r>
            <a:endParaRPr lang="en-US" dirty="0"/>
          </a:p>
        </p:txBody>
      </p:sp>
      <p:pic>
        <p:nvPicPr>
          <p:cNvPr id="4" name="Content Placeholder 3" descr="Mango Trees On Farm. Orchard, Fruit Trees Stock Image - Image of ..."/>
          <p:cNvPicPr>
            <a:picLocks noGrp="1"/>
          </p:cNvPicPr>
          <p:nvPr>
            <p:ph idx="1"/>
          </p:nvPr>
        </p:nvPicPr>
        <p:blipFill>
          <a:blip r:embed="rId2" cstate="print"/>
          <a:srcRect l="3149" b="17954"/>
          <a:stretch>
            <a:fillRect/>
          </a:stretch>
        </p:blipFill>
        <p:spPr bwMode="auto">
          <a:xfrm>
            <a:off x="1572126" y="3208420"/>
            <a:ext cx="8598569" cy="33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42147" y="2711115"/>
          <a:ext cx="3159285" cy="2807368"/>
        </p:xfrm>
        <a:graphic>
          <a:graphicData uri="http://schemas.openxmlformats.org/drawingml/2006/table">
            <a:tbl>
              <a:tblPr/>
              <a:tblGrid>
                <a:gridCol w="755482"/>
                <a:gridCol w="869292"/>
                <a:gridCol w="902653"/>
                <a:gridCol w="631858"/>
              </a:tblGrid>
              <a:tr h="45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TH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×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 4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+2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 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 8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9810" y="416641"/>
            <a:ext cx="100904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ANSWER: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  Number of mango trees in one row 	= 118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  Number of rows 			                     	 = 24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  Total number of mango trees        	= 118 × 24 </a:t>
            </a:r>
            <a:endParaRPr lang="en-US" sz="32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577518" y="5695345"/>
            <a:ext cx="8534398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s-CO" sz="2400" b="1" dirty="0" smtClean="0">
                <a:solidFill>
                  <a:srgbClr val="FF0000"/>
                </a:solidFill>
              </a:rPr>
              <a:t> </a:t>
            </a:r>
            <a:r>
              <a:rPr lang="es-CO" sz="2800" b="1" dirty="0" err="1" smtClean="0">
                <a:solidFill>
                  <a:srgbClr val="FF0000"/>
                </a:solidFill>
              </a:rPr>
              <a:t>Hence</a:t>
            </a:r>
            <a:r>
              <a:rPr lang="es-CO" sz="2800" b="1" dirty="0" smtClean="0">
                <a:solidFill>
                  <a:srgbClr val="FF0000"/>
                </a:solidFill>
              </a:rPr>
              <a:t>, </a:t>
            </a:r>
            <a:r>
              <a:rPr lang="es-CO" sz="2800" b="1" dirty="0" err="1" smtClean="0">
                <a:solidFill>
                  <a:srgbClr val="FF0000"/>
                </a:solidFill>
              </a:rPr>
              <a:t>t</a:t>
            </a:r>
            <a:r>
              <a:rPr lang="es-CO" sz="2800" b="1" dirty="0" err="1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here</a:t>
            </a:r>
            <a:r>
              <a:rPr lang="es-CO" sz="28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 are 2832 mago trees in </a:t>
            </a:r>
            <a:r>
              <a:rPr lang="es-CO" sz="2800" b="1" dirty="0" err="1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the</a:t>
            </a:r>
            <a:r>
              <a:rPr lang="es-CO" sz="2800" b="1" dirty="0" smtClean="0">
                <a:solidFill>
                  <a:srgbClr val="FF0000"/>
                </a:solidFill>
                <a:latin typeface="+mj-lt"/>
                <a:cs typeface="Aharoni" pitchFamily="2" charset="-79"/>
              </a:rPr>
              <a:t> orchard. </a:t>
            </a:r>
            <a:endParaRPr lang="es-CO" sz="2800" b="1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1899</TotalTime>
  <Words>1101</Words>
  <Application>Microsoft Office PowerPoint</Application>
  <PresentationFormat>Custom</PresentationFormat>
  <Paragraphs>318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Facet</vt:lpstr>
      <vt:lpstr>Slide 1</vt:lpstr>
      <vt:lpstr>OBJECTIVES</vt:lpstr>
      <vt:lpstr>INTRODUCING MULTIPLICATION</vt:lpstr>
      <vt:lpstr>Slide 4</vt:lpstr>
      <vt:lpstr>DO YOU KNOW</vt:lpstr>
      <vt:lpstr>LET’S RECALL FOM STD III</vt:lpstr>
      <vt:lpstr>Slide 7</vt:lpstr>
      <vt:lpstr>Example-2:  In an orchard, mango trees are planted in rows. There are 118 trees in one row and there are 24 such rows. How many mango trees are there in the orchard?</vt:lpstr>
      <vt:lpstr>Slide 9</vt:lpstr>
      <vt:lpstr>Slide 10</vt:lpstr>
      <vt:lpstr>Multiply 958 by 876</vt:lpstr>
      <vt:lpstr>Slide 12</vt:lpstr>
      <vt:lpstr>Example: Multiply 2,135 by 327 </vt:lpstr>
      <vt:lpstr> ACTIVITY (ART INTEGRATION)</vt:lpstr>
      <vt:lpstr>Slide 15</vt:lpstr>
      <vt:lpstr>PROPERTY  1</vt:lpstr>
      <vt:lpstr>PROPERTY  2</vt:lpstr>
      <vt:lpstr>PROPERTY 3  </vt:lpstr>
      <vt:lpstr>PROPERTY - 4</vt:lpstr>
      <vt:lpstr>PROPERTY – 5</vt:lpstr>
      <vt:lpstr>ART INTEGRATION</vt:lpstr>
      <vt:lpstr>MULTIPLICATION (ORALLY)</vt:lpstr>
      <vt:lpstr>ACTIVITY  (Slanting line Method) </vt:lpstr>
      <vt:lpstr>Example-1:  In a library, there are 1,250 books in each almirah. There are 62 almirahs in the library. Find the total number of books in the library. </vt:lpstr>
      <vt:lpstr>Solution:</vt:lpstr>
      <vt:lpstr>Example-2:  One dozen bananas cost ₹ 36. What is the cost of 720 dozen bananas ?</vt:lpstr>
      <vt:lpstr>Solution:</vt:lpstr>
      <vt:lpstr>ACTIVITY   (Break the code)</vt:lpstr>
      <vt:lpstr>Let’s have a quick review</vt:lpstr>
      <vt:lpstr>PROJECT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SYSTEM</dc:title>
  <dc:creator>ASUS</dc:creator>
  <cp:lastModifiedBy>rajni bala</cp:lastModifiedBy>
  <cp:revision>99</cp:revision>
  <dcterms:created xsi:type="dcterms:W3CDTF">2020-03-24T13:42:41Z</dcterms:created>
  <dcterms:modified xsi:type="dcterms:W3CDTF">2020-07-03T14:14:05Z</dcterms:modified>
</cp:coreProperties>
</file>