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316" r:id="rId4"/>
    <p:sldId id="304" r:id="rId5"/>
    <p:sldId id="317" r:id="rId6"/>
    <p:sldId id="354" r:id="rId7"/>
    <p:sldId id="303" r:id="rId8"/>
    <p:sldId id="318" r:id="rId9"/>
    <p:sldId id="355" r:id="rId10"/>
    <p:sldId id="319" r:id="rId11"/>
    <p:sldId id="351" r:id="rId12"/>
    <p:sldId id="320" r:id="rId13"/>
    <p:sldId id="292" r:id="rId14"/>
    <p:sldId id="306" r:id="rId15"/>
    <p:sldId id="321" r:id="rId16"/>
    <p:sldId id="315" r:id="rId17"/>
    <p:sldId id="322" r:id="rId18"/>
    <p:sldId id="323" r:id="rId19"/>
    <p:sldId id="324" r:id="rId20"/>
    <p:sldId id="325" r:id="rId21"/>
    <p:sldId id="326" r:id="rId22"/>
    <p:sldId id="352"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4" r:id="rId39"/>
    <p:sldId id="345" r:id="rId40"/>
    <p:sldId id="346" r:id="rId41"/>
    <p:sldId id="350" r:id="rId42"/>
    <p:sldId id="347" r:id="rId43"/>
    <p:sldId id="34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D7724-940F-4038-A46A-C66CE59720AC}" type="datetimeFigureOut">
              <a:rPr lang="en-IN" smtClean="0"/>
              <a:pPr/>
              <a:t>06-05-2020</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D6D8BC-AF87-4C4F-9B47-9924D7060B38}" type="slidenum">
              <a:rPr lang="en-IN" smtClean="0"/>
              <a:pPr/>
              <a:t>‹#›</a:t>
            </a:fld>
            <a:endParaRPr lang="en-IN"/>
          </a:p>
        </p:txBody>
      </p:sp>
    </p:spTree>
    <p:extLst>
      <p:ext uri="{BB962C8B-B14F-4D97-AF65-F5344CB8AC3E}">
        <p14:creationId xmlns:p14="http://schemas.microsoft.com/office/powerpoint/2010/main" xmlns="" val="399327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Video showing radius and diameter</a:t>
            </a:r>
          </a:p>
        </p:txBody>
      </p:sp>
      <p:sp>
        <p:nvSpPr>
          <p:cNvPr id="4" name="Slide Number Placeholder 3"/>
          <p:cNvSpPr>
            <a:spLocks noGrp="1"/>
          </p:cNvSpPr>
          <p:nvPr>
            <p:ph type="sldNum" sz="quarter" idx="5"/>
          </p:nvPr>
        </p:nvSpPr>
        <p:spPr/>
        <p:txBody>
          <a:bodyPr/>
          <a:lstStyle/>
          <a:p>
            <a:fld id="{B6D6D8BC-AF87-4C4F-9B47-9924D7060B38}" type="slidenum">
              <a:rPr lang="en-IN" smtClean="0"/>
              <a:pPr/>
              <a:t>9</a:t>
            </a:fld>
            <a:endParaRPr lang="en-IN"/>
          </a:p>
        </p:txBody>
      </p:sp>
    </p:spTree>
    <p:extLst>
      <p:ext uri="{BB962C8B-B14F-4D97-AF65-F5344CB8AC3E}">
        <p14:creationId xmlns:p14="http://schemas.microsoft.com/office/powerpoint/2010/main" xmlns="" val="4147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CED2-34CF-EF44-B440-451E952E9009}" type="slidenum">
              <a:rPr lang="en-US"/>
              <a:pPr/>
              <a:t>26</a:t>
            </a:fld>
            <a:endParaRPr lang="en-US"/>
          </a:p>
        </p:txBody>
      </p:sp>
    </p:spTree>
    <p:extLst>
      <p:ext uri="{BB962C8B-B14F-4D97-AF65-F5344CB8AC3E}">
        <p14:creationId xmlns:p14="http://schemas.microsoft.com/office/powerpoint/2010/main" xmlns="" val="296662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6D6D8BC-AF87-4C4F-9B47-9924D7060B38}" type="slidenum">
              <a:rPr lang="en-IN" smtClean="0"/>
              <a:pPr/>
              <a:t>37</a:t>
            </a:fld>
            <a:endParaRPr lang="en-IN"/>
          </a:p>
        </p:txBody>
      </p:sp>
    </p:spTree>
    <p:extLst>
      <p:ext uri="{BB962C8B-B14F-4D97-AF65-F5344CB8AC3E}">
        <p14:creationId xmlns:p14="http://schemas.microsoft.com/office/powerpoint/2010/main" xmlns="" val="159452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5/6/2020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0"/>
            <a:ext cx="1066800" cy="914400"/>
          </a:xfrm>
          <a:prstGeom prst="rect">
            <a:avLst/>
          </a:prstGeom>
          <a:ln>
            <a:noFill/>
          </a:ln>
          <a:effectLst>
            <a:softEdge rad="112500"/>
          </a:effectLst>
        </p:spPr>
      </p:pic>
      <p:cxnSp>
        <p:nvCxnSpPr>
          <p:cNvPr id="9" name="Straight Connector 8"/>
          <p:cNvCxnSpPr/>
          <p:nvPr userDrawn="1"/>
        </p:nvCxnSpPr>
        <p:spPr>
          <a:xfrm>
            <a:off x="914400" y="228600"/>
            <a:ext cx="792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28600" y="685800"/>
            <a:ext cx="0" cy="594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28600" y="6629400"/>
            <a:ext cx="701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9" idx="3"/>
          </p:cNvCxnSpPr>
          <p:nvPr userDrawn="1"/>
        </p:nvCxnSpPr>
        <p:spPr>
          <a:xfrm>
            <a:off x="8839200" y="228600"/>
            <a:ext cx="76200" cy="6356866"/>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6781800" y="6400800"/>
            <a:ext cx="2133600" cy="369332"/>
          </a:xfrm>
          <a:prstGeom prst="rect">
            <a:avLst/>
          </a:prstGeom>
          <a:noFill/>
        </p:spPr>
        <p:txBody>
          <a:bodyPr wrap="square" rtlCol="0">
            <a:spAutoFit/>
          </a:bodyPr>
          <a:lstStyle/>
          <a:p>
            <a:r>
              <a:rPr lang="en-US" dirty="0"/>
              <a:t>        </a:t>
            </a:r>
            <a:r>
              <a:rPr lang="en-US" sz="1600" dirty="0"/>
              <a:t>Work is Worship</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file/d/1ImyEv4sE781A-xeMDo7yF_dH_lAjQJvF/view?usp=drivesdk"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microsoft.com/office/2007/relationships/media" Target="../media/media3.mp4"/><Relationship Id="rId2" Type="http://schemas.openxmlformats.org/officeDocument/2006/relationships/slideLayout" Target="../slideLayouts/slideLayout3.xml"/><Relationship Id="rId1" Type="http://schemas.openxmlformats.org/officeDocument/2006/relationships/video" Target="NULL" TargetMode="Externa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jpeg"/></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3.xml"/><Relationship Id="rId1" Type="http://schemas.openxmlformats.org/officeDocument/2006/relationships/video" Target="NULL"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9.png"/><Relationship Id="rId4" Type="http://schemas.microsoft.com/office/2007/relationships/media"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3928" y="1270000"/>
            <a:ext cx="7478485" cy="2013857"/>
          </a:xfrm>
        </p:spPr>
        <p:txBody>
          <a:bodyPr/>
          <a:lstStyle/>
          <a:p>
            <a:r>
              <a:rPr lang="en-US" dirty="0">
                <a:solidFill>
                  <a:srgbClr val="00B050"/>
                </a:solidFill>
                <a:latin typeface="Aharoni" panose="02010803020104030203" pitchFamily="2" charset="-79"/>
                <a:cs typeface="Aharoni" panose="02010803020104030203" pitchFamily="2" charset="-79"/>
              </a:rPr>
              <a:t> </a:t>
            </a:r>
            <a:r>
              <a:rPr lang="en-US" dirty="0"/>
              <a:t/>
            </a:r>
            <a:br>
              <a:rPr lang="en-US" dirty="0"/>
            </a:br>
            <a:r>
              <a:rPr lang="en-US" sz="2000" dirty="0">
                <a:solidFill>
                  <a:srgbClr val="FF0000"/>
                </a:solidFill>
                <a:latin typeface="Aharoni" panose="02010803020104030203" pitchFamily="2" charset="-79"/>
                <a:ea typeface="Matura MT Script Capitals" panose="02000000000000000000" pitchFamily="2" charset="0"/>
                <a:cs typeface="Aharoni" panose="02010803020104030203" pitchFamily="2" charset="-79"/>
              </a:rPr>
              <a:t/>
            </a:r>
            <a:br>
              <a:rPr lang="en-US" sz="2000" dirty="0">
                <a:solidFill>
                  <a:srgbClr val="FF0000"/>
                </a:solidFill>
                <a:latin typeface="Aharoni" panose="02010803020104030203" pitchFamily="2" charset="-79"/>
                <a:ea typeface="Matura MT Script Capitals" panose="02000000000000000000" pitchFamily="2" charset="0"/>
                <a:cs typeface="Aharoni" panose="02010803020104030203" pitchFamily="2" charset="-79"/>
              </a:rPr>
            </a:br>
            <a:endParaRPr lang="en-US" dirty="0">
              <a:solidFill>
                <a:srgbClr val="FF0000"/>
              </a:solidFill>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1371600" y="1193800"/>
            <a:ext cx="6400800" cy="3786414"/>
          </a:xfrm>
        </p:spPr>
        <p:txBody>
          <a:bodyPr/>
          <a:lstStyle/>
          <a:p>
            <a:r>
              <a:rPr lang="en-US" dirty="0" smtClean="0">
                <a:solidFill>
                  <a:schemeClr val="tx1"/>
                </a:solidFill>
              </a:rPr>
              <a:t>CLAS-IX</a:t>
            </a:r>
          </a:p>
          <a:p>
            <a:r>
              <a:rPr lang="en-US" dirty="0" smtClean="0">
                <a:solidFill>
                  <a:schemeClr val="tx1"/>
                </a:solidFill>
              </a:rPr>
              <a:t>SUBJECT-</a:t>
            </a:r>
            <a:r>
              <a:rPr lang="en-US" b="1" dirty="0" smtClean="0">
                <a:solidFill>
                  <a:schemeClr val="tx1"/>
                </a:solidFill>
              </a:rPr>
              <a:t>MATHEMATICS</a:t>
            </a:r>
            <a:endParaRPr lang="en-US" b="1" dirty="0">
              <a:solidFill>
                <a:schemeClr val="tx1"/>
              </a:solidFill>
            </a:endParaRPr>
          </a:p>
          <a:p>
            <a:endParaRPr lang="en-US" dirty="0">
              <a:solidFill>
                <a:schemeClr val="tx1"/>
              </a:solidFill>
            </a:endParaRPr>
          </a:p>
          <a:p>
            <a:r>
              <a:rPr lang="en-US" dirty="0">
                <a:solidFill>
                  <a:schemeClr val="tx1"/>
                </a:solidFill>
              </a:rPr>
              <a:t>NAME OF THE TOPIC:</a:t>
            </a:r>
            <a:r>
              <a:rPr lang="en-US" b="1" dirty="0">
                <a:solidFill>
                  <a:schemeClr val="tx1"/>
                </a:solidFill>
              </a:rPr>
              <a:t>CIRCLES</a:t>
            </a:r>
          </a:p>
          <a:p>
            <a:endParaRPr lang="en-US" b="1" dirty="0">
              <a:solidFill>
                <a:schemeClr val="tx1"/>
              </a:solidFill>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1" y="164358"/>
            <a:ext cx="7757013" cy="778851"/>
          </a:xfrm>
        </p:spPr>
        <p:txBody>
          <a:bodyPr>
            <a:noAutofit/>
          </a:bodyPr>
          <a:lstStyle/>
          <a:p>
            <a:r>
              <a:rPr lang="en-US" sz="3300" dirty="0">
                <a:ln w="0"/>
                <a:solidFill>
                  <a:srgbClr val="00B050"/>
                </a:solidFill>
                <a:effectLst>
                  <a:reflection blurRad="6350" stA="53000" endA="300" endPos="35500" dir="5400000" sy="-90000" algn="bl" rotWithShape="0"/>
                </a:effectLst>
              </a:rPr>
              <a:t>BASIC TERMS &amp; DEFINITIONS</a:t>
            </a:r>
            <a:r>
              <a:rPr lang="en-US"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en-US" sz="4050" dirty="0"/>
          </a:p>
        </p:txBody>
      </p:sp>
      <p:sp>
        <p:nvSpPr>
          <p:cNvPr id="3" name="Content Placeholder 2"/>
          <p:cNvSpPr>
            <a:spLocks noGrp="1"/>
          </p:cNvSpPr>
          <p:nvPr>
            <p:ph idx="1"/>
          </p:nvPr>
        </p:nvSpPr>
        <p:spPr>
          <a:xfrm>
            <a:off x="562429" y="1031456"/>
            <a:ext cx="7163495" cy="5421098"/>
          </a:xfrm>
        </p:spPr>
        <p:txBody>
          <a:bodyPr>
            <a:noAutofit/>
          </a:bodyPr>
          <a:lstStyle/>
          <a:p>
            <a:pPr marL="0" indent="0">
              <a:buNone/>
            </a:pPr>
            <a:r>
              <a:rPr lang="en-US" sz="2000" b="1" dirty="0">
                <a:solidFill>
                  <a:srgbClr val="FF0000"/>
                </a:solidFill>
                <a:latin typeface="Maiandra GD" pitchFamily="34" charset="0"/>
              </a:rPr>
              <a:t>Chord -</a:t>
            </a:r>
            <a:r>
              <a:rPr lang="en-US" sz="2000" dirty="0">
                <a:solidFill>
                  <a:srgbClr val="002060"/>
                </a:solidFill>
                <a:latin typeface="Maiandra GD" pitchFamily="34" charset="0"/>
              </a:rPr>
              <a:t> The line joining any two points on the circle</a:t>
            </a:r>
          </a:p>
          <a:p>
            <a:pPr marL="0" indent="0">
              <a:buNone/>
            </a:pPr>
            <a:r>
              <a:rPr lang="en-US" sz="2000" dirty="0">
                <a:solidFill>
                  <a:srgbClr val="002060"/>
                </a:solidFill>
                <a:latin typeface="Maiandra GD" pitchFamily="34" charset="0"/>
              </a:rPr>
              <a:t> is termed as </a:t>
            </a:r>
            <a:r>
              <a:rPr lang="en-US" sz="2000" b="1" i="1" dirty="0">
                <a:solidFill>
                  <a:srgbClr val="002060"/>
                </a:solidFill>
                <a:latin typeface="Maiandra GD" pitchFamily="34" charset="0"/>
              </a:rPr>
              <a:t>chord.</a:t>
            </a:r>
            <a:r>
              <a:rPr lang="en-US" sz="2000" dirty="0">
                <a:solidFill>
                  <a:srgbClr val="002060"/>
                </a:solidFill>
                <a:latin typeface="Maiandra GD" pitchFamily="34" charset="0"/>
              </a:rPr>
              <a:t>  In the figure </a:t>
            </a:r>
            <a:r>
              <a:rPr lang="en-US" sz="2000" b="1" dirty="0">
                <a:solidFill>
                  <a:srgbClr val="002060"/>
                </a:solidFill>
                <a:latin typeface="Maiandra GD" pitchFamily="34" charset="0"/>
              </a:rPr>
              <a:t>AB</a:t>
            </a:r>
            <a:r>
              <a:rPr lang="en-US" sz="2000" dirty="0">
                <a:solidFill>
                  <a:srgbClr val="002060"/>
                </a:solidFill>
                <a:latin typeface="Maiandra GD" pitchFamily="34" charset="0"/>
              </a:rPr>
              <a:t>  is the chord.</a:t>
            </a:r>
          </a:p>
          <a:p>
            <a:pPr marL="0" indent="0">
              <a:buNone/>
            </a:pPr>
            <a:endParaRPr lang="en-US" sz="2000" b="1" dirty="0">
              <a:solidFill>
                <a:srgbClr val="FF0000"/>
              </a:solidFill>
              <a:latin typeface="Maiandra GD" pitchFamily="34" charset="0"/>
            </a:endParaRPr>
          </a:p>
          <a:p>
            <a:pPr marL="0" indent="0">
              <a:buNone/>
            </a:pPr>
            <a:endParaRPr lang="en-US" sz="2000" b="1" dirty="0">
              <a:solidFill>
                <a:srgbClr val="FF0000"/>
              </a:solidFill>
              <a:latin typeface="Maiandra GD" pitchFamily="34" charset="0"/>
            </a:endParaRPr>
          </a:p>
          <a:p>
            <a:pPr marL="0" indent="0">
              <a:buNone/>
            </a:pPr>
            <a:endParaRPr lang="en-US" sz="2000" b="1" dirty="0">
              <a:solidFill>
                <a:srgbClr val="FF0000"/>
              </a:solidFill>
              <a:latin typeface="Maiandra GD" pitchFamily="34" charset="0"/>
            </a:endParaRPr>
          </a:p>
          <a:p>
            <a:pPr marL="0" indent="0">
              <a:buNone/>
            </a:pPr>
            <a:r>
              <a:rPr lang="en-US" sz="2000" b="1" dirty="0">
                <a:solidFill>
                  <a:srgbClr val="FF0000"/>
                </a:solidFill>
                <a:latin typeface="Maiandra GD" pitchFamily="34" charset="0"/>
              </a:rPr>
              <a:t>Diameter-</a:t>
            </a:r>
            <a:r>
              <a:rPr lang="en-US" sz="2000" dirty="0">
                <a:solidFill>
                  <a:srgbClr val="002060"/>
                </a:solidFill>
                <a:latin typeface="Maiandra GD" pitchFamily="34" charset="0"/>
              </a:rPr>
              <a:t>The longest chord of the circle </a:t>
            </a:r>
          </a:p>
          <a:p>
            <a:pPr marL="0" indent="0">
              <a:buNone/>
            </a:pPr>
            <a:r>
              <a:rPr lang="en-US" sz="2000" dirty="0">
                <a:solidFill>
                  <a:srgbClr val="002060"/>
                </a:solidFill>
                <a:latin typeface="Maiandra GD" pitchFamily="34" charset="0"/>
              </a:rPr>
              <a:t>is the </a:t>
            </a:r>
            <a:r>
              <a:rPr lang="en-US" sz="2000" b="1" i="1" dirty="0">
                <a:solidFill>
                  <a:srgbClr val="002060"/>
                </a:solidFill>
                <a:latin typeface="Maiandra GD" pitchFamily="34" charset="0"/>
              </a:rPr>
              <a:t>diameter </a:t>
            </a:r>
            <a:r>
              <a:rPr lang="en-US" sz="2000" b="1" i="1" dirty="0" smtClean="0">
                <a:solidFill>
                  <a:srgbClr val="002060"/>
                </a:solidFill>
                <a:latin typeface="Maiandra GD" pitchFamily="34" charset="0"/>
              </a:rPr>
              <a:t>  </a:t>
            </a:r>
            <a:r>
              <a:rPr lang="en-US" sz="2000" dirty="0" smtClean="0">
                <a:solidFill>
                  <a:srgbClr val="002060"/>
                </a:solidFill>
                <a:latin typeface="Maiandra GD" pitchFamily="34" charset="0"/>
              </a:rPr>
              <a:t>which </a:t>
            </a:r>
            <a:r>
              <a:rPr lang="en-US" sz="2000" dirty="0">
                <a:solidFill>
                  <a:srgbClr val="002060"/>
                </a:solidFill>
                <a:latin typeface="Maiandra GD" pitchFamily="34" charset="0"/>
              </a:rPr>
              <a:t>passes through the </a:t>
            </a:r>
          </a:p>
          <a:p>
            <a:pPr marL="0" indent="0">
              <a:buNone/>
            </a:pPr>
            <a:r>
              <a:rPr lang="en-US" sz="2000" dirty="0">
                <a:solidFill>
                  <a:srgbClr val="002060"/>
                </a:solidFill>
                <a:latin typeface="Maiandra GD" pitchFamily="34" charset="0"/>
              </a:rPr>
              <a:t>centre of it. </a:t>
            </a:r>
            <a:r>
              <a:rPr lang="en-US" sz="2000" b="1" dirty="0">
                <a:solidFill>
                  <a:srgbClr val="002060"/>
                </a:solidFill>
                <a:latin typeface="Maiandra GD" pitchFamily="34" charset="0"/>
              </a:rPr>
              <a:t>AB</a:t>
            </a:r>
            <a:r>
              <a:rPr lang="en-US" sz="2000" dirty="0">
                <a:solidFill>
                  <a:srgbClr val="002060"/>
                </a:solidFill>
                <a:latin typeface="Maiandra GD" pitchFamily="34" charset="0"/>
              </a:rPr>
              <a:t> is the diameter  .   </a:t>
            </a:r>
          </a:p>
          <a:p>
            <a:pPr marL="0" indent="0">
              <a:buNone/>
            </a:pPr>
            <a:r>
              <a:rPr lang="en-US" sz="2000" dirty="0">
                <a:solidFill>
                  <a:srgbClr val="002060"/>
                </a:solidFill>
                <a:latin typeface="Maiandra GD" pitchFamily="34" charset="0"/>
              </a:rPr>
              <a:t> Diameter=2 x Radius</a:t>
            </a:r>
          </a:p>
          <a:p>
            <a:pPr marL="0" indent="0">
              <a:buNone/>
            </a:pPr>
            <a:endParaRPr lang="en-US" sz="2000" b="1" dirty="0">
              <a:solidFill>
                <a:srgbClr val="FF0000"/>
              </a:solidFill>
              <a:latin typeface="Maiandra GD" pitchFamily="34" charset="0"/>
            </a:endParaRPr>
          </a:p>
          <a:p>
            <a:pPr marL="0" indent="0">
              <a:buNone/>
            </a:pPr>
            <a:endParaRPr lang="en-US" sz="2000" b="1" dirty="0">
              <a:solidFill>
                <a:srgbClr val="FF0000"/>
              </a:solidFill>
              <a:latin typeface="Maiandra GD" pitchFamily="34" charset="0"/>
            </a:endParaRPr>
          </a:p>
          <a:p>
            <a:pPr marL="0" indent="0">
              <a:buNone/>
            </a:pPr>
            <a:endParaRPr lang="en-US" sz="2000" b="1" dirty="0">
              <a:solidFill>
                <a:srgbClr val="FF0000"/>
              </a:solidFill>
              <a:latin typeface="Maiandra GD" pitchFamily="34" charset="0"/>
            </a:endParaRPr>
          </a:p>
          <a:p>
            <a:pPr marL="0" indent="0">
              <a:buNone/>
            </a:pPr>
            <a:r>
              <a:rPr lang="en-US" sz="2000" b="1" dirty="0">
                <a:solidFill>
                  <a:srgbClr val="FF0000"/>
                </a:solidFill>
                <a:latin typeface="Maiandra GD" pitchFamily="34" charset="0"/>
              </a:rPr>
              <a:t>Arc-</a:t>
            </a:r>
            <a:r>
              <a:rPr lang="en-US" sz="2000" dirty="0">
                <a:solidFill>
                  <a:srgbClr val="002060"/>
                </a:solidFill>
                <a:latin typeface="Maiandra GD" pitchFamily="34" charset="0"/>
              </a:rPr>
              <a:t>Apart of the circle is an </a:t>
            </a:r>
            <a:r>
              <a:rPr lang="en-US" sz="2000" b="1" i="1" dirty="0">
                <a:solidFill>
                  <a:srgbClr val="002060"/>
                </a:solidFill>
                <a:latin typeface="Maiandra GD" pitchFamily="34" charset="0"/>
              </a:rPr>
              <a:t>arc.  AB </a:t>
            </a:r>
            <a:r>
              <a:rPr lang="en-US" sz="2000" dirty="0">
                <a:solidFill>
                  <a:srgbClr val="002060"/>
                </a:solidFill>
                <a:latin typeface="Maiandra GD" pitchFamily="34" charset="0"/>
              </a:rPr>
              <a:t>is an arc.</a:t>
            </a:r>
          </a:p>
        </p:txBody>
      </p:sp>
      <p:sp>
        <p:nvSpPr>
          <p:cNvPr id="7" name="Arc 6"/>
          <p:cNvSpPr/>
          <p:nvPr/>
        </p:nvSpPr>
        <p:spPr>
          <a:xfrm>
            <a:off x="4362450" y="5412535"/>
            <a:ext cx="209550" cy="146050"/>
          </a:xfrm>
          <a:prstGeom prst="arc">
            <a:avLst>
              <a:gd name="adj1" fmla="val 11589934"/>
              <a:gd name="adj2" fmla="val 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b="1" dirty="0"/>
          </a:p>
        </p:txBody>
      </p:sp>
      <p:pic>
        <p:nvPicPr>
          <p:cNvPr id="4" name="Picture 4">
            <a:extLst>
              <a:ext uri="{FF2B5EF4-FFF2-40B4-BE49-F238E27FC236}">
                <a16:creationId xmlns:a16="http://schemas.microsoft.com/office/drawing/2014/main" xmlns="" id="{C80D13C6-2BCB-E949-9715-B172126B9D6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66592" y="405446"/>
            <a:ext cx="1814979" cy="1759133"/>
          </a:xfrm>
          <a:prstGeom prst="rect">
            <a:avLst/>
          </a:prstGeom>
        </p:spPr>
      </p:pic>
      <p:pic>
        <p:nvPicPr>
          <p:cNvPr id="6" name="Picture 10">
            <a:extLst>
              <a:ext uri="{FF2B5EF4-FFF2-40B4-BE49-F238E27FC236}">
                <a16:creationId xmlns:a16="http://schemas.microsoft.com/office/drawing/2014/main" xmlns="" id="{B0DC4D8B-8D4E-4E49-B962-F89D6D3904A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800000" flipH="1" flipV="1">
            <a:off x="6799312" y="2252826"/>
            <a:ext cx="1909539" cy="1887505"/>
          </a:xfrm>
          <a:prstGeom prst="rect">
            <a:avLst/>
          </a:prstGeom>
        </p:spPr>
      </p:pic>
      <p:pic>
        <p:nvPicPr>
          <p:cNvPr id="14" name="Picture 14">
            <a:extLst>
              <a:ext uri="{FF2B5EF4-FFF2-40B4-BE49-F238E27FC236}">
                <a16:creationId xmlns:a16="http://schemas.microsoft.com/office/drawing/2014/main" xmlns="" id="{029DC5D0-7C94-3E4B-A344-807E900BE312}"/>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73159" y="4218334"/>
            <a:ext cx="2135692" cy="2027360"/>
          </a:xfrm>
          <a:prstGeom prst="rect">
            <a:avLst/>
          </a:prstGeom>
        </p:spPr>
      </p:pic>
    </p:spTree>
    <p:extLst>
      <p:ext uri="{BB962C8B-B14F-4D97-AF65-F5344CB8AC3E}">
        <p14:creationId xmlns:p14="http://schemas.microsoft.com/office/powerpoint/2010/main" xmlns="" val="174309240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93" y="254001"/>
            <a:ext cx="7757013" cy="336708"/>
          </a:xfrm>
        </p:spPr>
        <p:txBody>
          <a:bodyPr>
            <a:noAutofit/>
          </a:bodyPr>
          <a:lstStyle/>
          <a:p>
            <a:r>
              <a:rPr lang="en-US" sz="3300" dirty="0">
                <a:ln w="0"/>
                <a:solidFill>
                  <a:srgbClr val="00B050"/>
                </a:solidFill>
                <a:effectLst>
                  <a:reflection blurRad="6350" stA="53000" endA="300" endPos="35500" dir="5400000" sy="-90000" algn="bl" rotWithShape="0"/>
                </a:effectLst>
              </a:rPr>
              <a:t>BASIC TERMS &amp; DEFINITIONS</a:t>
            </a:r>
            <a:r>
              <a:rPr lang="en-US"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en-US" sz="4050" dirty="0"/>
          </a:p>
        </p:txBody>
      </p:sp>
      <p:sp>
        <p:nvSpPr>
          <p:cNvPr id="3" name="Content Placeholder 2"/>
          <p:cNvSpPr>
            <a:spLocks noGrp="1"/>
          </p:cNvSpPr>
          <p:nvPr>
            <p:ph idx="1"/>
          </p:nvPr>
        </p:nvSpPr>
        <p:spPr>
          <a:xfrm>
            <a:off x="132654" y="1061513"/>
            <a:ext cx="8527531" cy="5399482"/>
          </a:xfrm>
        </p:spPr>
        <p:txBody>
          <a:bodyPr>
            <a:noAutofit/>
          </a:bodyPr>
          <a:lstStyle/>
          <a:p>
            <a:pPr marL="0" indent="0">
              <a:buNone/>
            </a:pPr>
            <a:endParaRPr lang="en-US" sz="1800" b="1" i="1" dirty="0">
              <a:solidFill>
                <a:srgbClr val="002060"/>
              </a:solidFill>
              <a:latin typeface="Maiandra GD" pitchFamily="34" charset="0"/>
            </a:endParaRPr>
          </a:p>
          <a:p>
            <a:r>
              <a:rPr lang="en-US" sz="2000" b="1" dirty="0">
                <a:solidFill>
                  <a:srgbClr val="FF0000"/>
                </a:solidFill>
                <a:latin typeface="Maiandra GD" pitchFamily="34" charset="0"/>
              </a:rPr>
              <a:t>Semicircle- </a:t>
            </a:r>
          </a:p>
          <a:p>
            <a:pPr marL="0" indent="0">
              <a:buNone/>
            </a:pPr>
            <a:r>
              <a:rPr lang="en-US" sz="2000" dirty="0">
                <a:latin typeface="Maiandra GD" pitchFamily="34" charset="0"/>
              </a:rPr>
              <a:t>          The </a:t>
            </a:r>
            <a:r>
              <a:rPr lang="en-US" sz="2000" dirty="0">
                <a:solidFill>
                  <a:srgbClr val="002060"/>
                </a:solidFill>
                <a:latin typeface="Maiandra GD" pitchFamily="34" charset="0"/>
              </a:rPr>
              <a:t>half of a circle then it is </a:t>
            </a:r>
            <a:r>
              <a:rPr lang="en-US" sz="2000" b="1" i="1" dirty="0">
                <a:solidFill>
                  <a:srgbClr val="002060"/>
                </a:solidFill>
                <a:latin typeface="Maiandra GD" pitchFamily="34" charset="0"/>
              </a:rPr>
              <a:t>semicircle.</a:t>
            </a:r>
            <a:endParaRPr lang="en-US" sz="2000" b="1" dirty="0">
              <a:solidFill>
                <a:srgbClr val="FF0000"/>
              </a:solidFill>
              <a:latin typeface="Maiandra GD" pitchFamily="34" charset="0"/>
            </a:endParaRPr>
          </a:p>
          <a:p>
            <a:endParaRPr lang="en-US" sz="2000" b="1" dirty="0">
              <a:solidFill>
                <a:srgbClr val="FF0000"/>
              </a:solidFill>
              <a:latin typeface="Maiandra GD" pitchFamily="34" charset="0"/>
            </a:endParaRPr>
          </a:p>
          <a:p>
            <a:endParaRPr lang="en-US" sz="2000" b="1" dirty="0">
              <a:solidFill>
                <a:srgbClr val="FF0000"/>
              </a:solidFill>
              <a:latin typeface="Maiandra GD" pitchFamily="34" charset="0"/>
            </a:endParaRPr>
          </a:p>
          <a:p>
            <a:r>
              <a:rPr lang="en-US" sz="2000" b="1" dirty="0">
                <a:solidFill>
                  <a:srgbClr val="FF0000"/>
                </a:solidFill>
                <a:latin typeface="Maiandra GD" pitchFamily="34" charset="0"/>
              </a:rPr>
              <a:t>Sector</a:t>
            </a:r>
            <a:r>
              <a:rPr lang="en-US" sz="2000" dirty="0">
                <a:solidFill>
                  <a:srgbClr val="002060"/>
                </a:solidFill>
                <a:latin typeface="Maiandra GD" pitchFamily="34" charset="0"/>
              </a:rPr>
              <a:t>-Apart of the circle enclosed by any two radii and</a:t>
            </a:r>
          </a:p>
          <a:p>
            <a:pPr marL="0" indent="0">
              <a:buNone/>
            </a:pPr>
            <a:r>
              <a:rPr lang="en-US" sz="2000" dirty="0">
                <a:solidFill>
                  <a:srgbClr val="002060"/>
                </a:solidFill>
                <a:latin typeface="Maiandra GD" pitchFamily="34" charset="0"/>
              </a:rPr>
              <a:t>    the corresponding arc is termed as </a:t>
            </a:r>
            <a:r>
              <a:rPr lang="en-US" sz="2000" b="1" i="1" dirty="0">
                <a:solidFill>
                  <a:srgbClr val="002060"/>
                </a:solidFill>
                <a:latin typeface="Maiandra GD" pitchFamily="34" charset="0"/>
              </a:rPr>
              <a:t>sector</a:t>
            </a:r>
            <a:r>
              <a:rPr lang="en-US" sz="2000" dirty="0">
                <a:solidFill>
                  <a:srgbClr val="002060"/>
                </a:solidFill>
                <a:latin typeface="Maiandra GD" pitchFamily="34" charset="0"/>
              </a:rPr>
              <a:t> of the circle.</a:t>
            </a:r>
          </a:p>
          <a:p>
            <a:pPr>
              <a:buNone/>
            </a:pPr>
            <a:r>
              <a:rPr lang="en-US" sz="2000" dirty="0">
                <a:solidFill>
                  <a:srgbClr val="002060"/>
                </a:solidFill>
                <a:latin typeface="Maiandra GD" pitchFamily="34" charset="0"/>
              </a:rPr>
              <a:t>  </a:t>
            </a:r>
          </a:p>
          <a:p>
            <a:endParaRPr lang="en-US" sz="2000" b="1" dirty="0">
              <a:solidFill>
                <a:srgbClr val="FF0000"/>
              </a:solidFill>
              <a:latin typeface="Maiandra GD" pitchFamily="34" charset="0"/>
            </a:endParaRPr>
          </a:p>
          <a:p>
            <a:pPr marL="0" indent="0">
              <a:buNone/>
            </a:pPr>
            <a:r>
              <a:rPr lang="en-US" sz="2000" b="1" dirty="0">
                <a:solidFill>
                  <a:srgbClr val="FF0000"/>
                </a:solidFill>
                <a:latin typeface="Maiandra GD" pitchFamily="34" charset="0"/>
              </a:rPr>
              <a:t>     Quarter/Quadrant-</a:t>
            </a:r>
            <a:r>
              <a:rPr lang="en-US" sz="2000" dirty="0">
                <a:solidFill>
                  <a:srgbClr val="002060"/>
                </a:solidFill>
                <a:latin typeface="Maiandra GD" pitchFamily="34" charset="0"/>
              </a:rPr>
              <a:t>One fourth part of the circular</a:t>
            </a:r>
          </a:p>
          <a:p>
            <a:pPr marL="0" indent="0">
              <a:buNone/>
            </a:pPr>
            <a:r>
              <a:rPr lang="en-US" sz="2000" dirty="0">
                <a:solidFill>
                  <a:srgbClr val="002060"/>
                </a:solidFill>
                <a:latin typeface="Maiandra GD" pitchFamily="34" charset="0"/>
              </a:rPr>
              <a:t>      region in the form of a sector is termed as</a:t>
            </a:r>
          </a:p>
          <a:p>
            <a:pPr marL="0" indent="0">
              <a:buNone/>
            </a:pPr>
            <a:r>
              <a:rPr lang="en-US" sz="2000" dirty="0">
                <a:solidFill>
                  <a:srgbClr val="002060"/>
                </a:solidFill>
                <a:latin typeface="Maiandra GD" pitchFamily="34" charset="0"/>
              </a:rPr>
              <a:t>      </a:t>
            </a:r>
            <a:r>
              <a:rPr lang="en-US" sz="2000" b="1" i="1" dirty="0">
                <a:solidFill>
                  <a:srgbClr val="002060"/>
                </a:solidFill>
                <a:latin typeface="Maiandra GD" pitchFamily="34" charset="0"/>
              </a:rPr>
              <a:t>quarter</a:t>
            </a:r>
            <a:r>
              <a:rPr lang="en-US" sz="2000" dirty="0">
                <a:solidFill>
                  <a:srgbClr val="002060"/>
                </a:solidFill>
                <a:latin typeface="Maiandra GD" pitchFamily="34" charset="0"/>
              </a:rPr>
              <a:t> of the circle.  </a:t>
            </a:r>
          </a:p>
          <a:p>
            <a:endParaRPr lang="en-US" sz="1800" dirty="0">
              <a:solidFill>
                <a:srgbClr val="002060"/>
              </a:solidFill>
              <a:latin typeface="Maiandra GD" pitchFamily="34" charset="0"/>
            </a:endParaRPr>
          </a:p>
        </p:txBody>
      </p:sp>
      <p:cxnSp>
        <p:nvCxnSpPr>
          <p:cNvPr id="21" name="Straight Connector 20"/>
          <p:cNvCxnSpPr/>
          <p:nvPr/>
        </p:nvCxnSpPr>
        <p:spPr>
          <a:xfrm>
            <a:off x="7346950" y="4038601"/>
            <a:ext cx="158753" cy="95252"/>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2000px-sector_central_angle_arc.svgsmall.png">
            <a:extLst>
              <a:ext uri="{FF2B5EF4-FFF2-40B4-BE49-F238E27FC236}">
                <a16:creationId xmlns:a16="http://schemas.microsoft.com/office/drawing/2014/main" xmlns="" id="{6D2FD317-3FD4-7E4D-9A04-98D109760DF5}"/>
              </a:ext>
            </a:extLst>
          </p:cNvPr>
          <p:cNvPicPr>
            <a:picLocks noChangeAspect="1"/>
          </p:cNvPicPr>
          <p:nvPr/>
        </p:nvPicPr>
        <p:blipFill>
          <a:blip r:embed="rId2"/>
          <a:stretch>
            <a:fillRect/>
          </a:stretch>
        </p:blipFill>
        <p:spPr>
          <a:xfrm>
            <a:off x="6737254" y="2292061"/>
            <a:ext cx="1922931" cy="1965777"/>
          </a:xfrm>
          <a:prstGeom prst="rect">
            <a:avLst/>
          </a:prstGeom>
        </p:spPr>
      </p:pic>
      <p:pic>
        <p:nvPicPr>
          <p:cNvPr id="4" name="Picture 4">
            <a:extLst>
              <a:ext uri="{FF2B5EF4-FFF2-40B4-BE49-F238E27FC236}">
                <a16:creationId xmlns:a16="http://schemas.microsoft.com/office/drawing/2014/main" xmlns="" id="{BBD3C27E-2C53-7D43-A9DB-5512ED3496D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25184" y="539121"/>
            <a:ext cx="2235001" cy="1291364"/>
          </a:xfrm>
          <a:prstGeom prst="rect">
            <a:avLst/>
          </a:prstGeom>
        </p:spPr>
      </p:pic>
      <p:pic>
        <p:nvPicPr>
          <p:cNvPr id="5" name="Picture 6">
            <a:extLst>
              <a:ext uri="{FF2B5EF4-FFF2-40B4-BE49-F238E27FC236}">
                <a16:creationId xmlns:a16="http://schemas.microsoft.com/office/drawing/2014/main" xmlns="" id="{44873A22-52E8-344B-9976-D8FE326B547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1133355">
            <a:off x="6737254" y="4257838"/>
            <a:ext cx="1996897" cy="1965777"/>
          </a:xfrm>
          <a:prstGeom prst="rect">
            <a:avLst/>
          </a:prstGeom>
        </p:spPr>
      </p:pic>
    </p:spTree>
    <p:extLst>
      <p:ext uri="{BB962C8B-B14F-4D97-AF65-F5344CB8AC3E}">
        <p14:creationId xmlns:p14="http://schemas.microsoft.com/office/powerpoint/2010/main" xmlns="" val="392957046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pPr algn="l"/>
            <a:r>
              <a:rPr lang="en-US" sz="1800" dirty="0">
                <a:latin typeface="Maiandra GD" pitchFamily="34" charset="0"/>
              </a:rPr>
              <a:t/>
            </a:r>
            <a:br>
              <a:rPr lang="en-US" sz="1800" dirty="0">
                <a:latin typeface="Maiandra GD" pitchFamily="34" charset="0"/>
              </a:rPr>
            </a:br>
            <a:r>
              <a:rPr lang="en-US" sz="1800" dirty="0">
                <a:latin typeface="Maiandra GD" pitchFamily="34" charset="0"/>
              </a:rPr>
              <a:t/>
            </a:r>
            <a:br>
              <a:rPr lang="en-US" sz="1800" dirty="0">
                <a:latin typeface="Maiandra GD" pitchFamily="34" charset="0"/>
              </a:rPr>
            </a:br>
            <a:r>
              <a:rPr lang="en-US" sz="1800" b="1" dirty="0">
                <a:solidFill>
                  <a:srgbClr val="FF0000"/>
                </a:solidFill>
                <a:latin typeface="Maiandra GD" pitchFamily="34" charset="0"/>
              </a:rPr>
              <a:t>Major and Minor Sector- </a:t>
            </a:r>
            <a:r>
              <a:rPr lang="en-US" sz="2200" dirty="0">
                <a:latin typeface="Maiandra GD" pitchFamily="34" charset="0"/>
              </a:rPr>
              <a:t>The circle is divided into</a:t>
            </a:r>
            <a:br>
              <a:rPr lang="en-US" sz="2200" dirty="0">
                <a:latin typeface="Maiandra GD" pitchFamily="34" charset="0"/>
              </a:rPr>
            </a:br>
            <a:r>
              <a:rPr lang="en-US" sz="2200" dirty="0">
                <a:latin typeface="Maiandra GD" pitchFamily="34" charset="0"/>
              </a:rPr>
              <a:t> two parts by any two radii and each part is </a:t>
            </a:r>
            <a:br>
              <a:rPr lang="en-US" sz="2200" dirty="0">
                <a:latin typeface="Maiandra GD" pitchFamily="34" charset="0"/>
              </a:rPr>
            </a:br>
            <a:r>
              <a:rPr lang="en-US" sz="2200" dirty="0">
                <a:latin typeface="Maiandra GD" pitchFamily="34" charset="0"/>
              </a:rPr>
              <a:t>called </a:t>
            </a:r>
            <a:r>
              <a:rPr lang="en-US" sz="2200" b="1" i="1" dirty="0">
                <a:latin typeface="Maiandra GD" pitchFamily="34" charset="0"/>
              </a:rPr>
              <a:t>a sector.</a:t>
            </a:r>
            <a:r>
              <a:rPr lang="en-US" sz="2200" dirty="0">
                <a:latin typeface="Maiandra GD" pitchFamily="34" charset="0"/>
              </a:rPr>
              <a:t/>
            </a:r>
            <a:br>
              <a:rPr lang="en-US" sz="2200" dirty="0">
                <a:latin typeface="Maiandra GD" pitchFamily="34" charset="0"/>
              </a:rPr>
            </a:br>
            <a:r>
              <a:rPr lang="en-US" sz="2200" dirty="0">
                <a:latin typeface="Maiandra GD" pitchFamily="34" charset="0"/>
              </a:rPr>
              <a:t>The larger part is </a:t>
            </a:r>
            <a:r>
              <a:rPr lang="en-US" sz="2200" b="1" i="1" dirty="0">
                <a:latin typeface="Maiandra GD" pitchFamily="34" charset="0"/>
              </a:rPr>
              <a:t>the major sector</a:t>
            </a:r>
            <a:r>
              <a:rPr lang="en-US" sz="2200" dirty="0">
                <a:latin typeface="Maiandra GD" pitchFamily="34" charset="0"/>
              </a:rPr>
              <a:t>(white)  </a:t>
            </a:r>
            <a:br>
              <a:rPr lang="en-US" sz="2200" dirty="0">
                <a:latin typeface="Maiandra GD" pitchFamily="34" charset="0"/>
              </a:rPr>
            </a:br>
            <a:r>
              <a:rPr lang="en-US" sz="2200" dirty="0">
                <a:latin typeface="Maiandra GD" pitchFamily="34" charset="0"/>
              </a:rPr>
              <a:t>and the smaller part is the </a:t>
            </a:r>
            <a:br>
              <a:rPr lang="en-US" sz="2200" dirty="0">
                <a:latin typeface="Maiandra GD" pitchFamily="34" charset="0"/>
              </a:rPr>
            </a:br>
            <a:r>
              <a:rPr lang="en-US" sz="2200" b="1" i="1" dirty="0">
                <a:latin typeface="Maiandra GD" pitchFamily="34" charset="0"/>
              </a:rPr>
              <a:t>minor sector </a:t>
            </a:r>
            <a:r>
              <a:rPr lang="en-US" sz="2200" dirty="0">
                <a:solidFill>
                  <a:srgbClr val="C00000"/>
                </a:solidFill>
                <a:latin typeface="Maiandra GD" pitchFamily="34" charset="0"/>
              </a:rPr>
              <a:t>(red) </a:t>
            </a:r>
            <a:r>
              <a:rPr lang="en-US" sz="2200" dirty="0">
                <a:latin typeface="Maiandra GD" pitchFamily="34" charset="0"/>
              </a:rPr>
              <a:t>I</a:t>
            </a:r>
            <a:br>
              <a:rPr lang="en-US" sz="2200" dirty="0">
                <a:latin typeface="Maiandra GD" pitchFamily="34" charset="0"/>
              </a:rPr>
            </a:br>
            <a:r>
              <a:rPr lang="en-US" sz="2200" dirty="0">
                <a:latin typeface="Maiandra GD" pitchFamily="34" charset="0"/>
              </a:rPr>
              <a:t/>
            </a:r>
            <a:br>
              <a:rPr lang="en-US" sz="2200" dirty="0">
                <a:latin typeface="Maiandra GD" pitchFamily="34" charset="0"/>
              </a:rPr>
            </a:br>
            <a:r>
              <a:rPr lang="en-US" sz="2200" b="1" dirty="0">
                <a:solidFill>
                  <a:srgbClr val="FF0000"/>
                </a:solidFill>
                <a:latin typeface="Maiandra GD" pitchFamily="34" charset="0"/>
              </a:rPr>
              <a:t>Major and Minor Segment-</a:t>
            </a:r>
            <a:r>
              <a:rPr lang="en-US" sz="2200" dirty="0">
                <a:latin typeface="Maiandra GD" pitchFamily="34" charset="0"/>
              </a:rPr>
              <a:t>A chord divides a circle</a:t>
            </a:r>
            <a:br>
              <a:rPr lang="en-US" sz="2200" dirty="0">
                <a:latin typeface="Maiandra GD" pitchFamily="34" charset="0"/>
              </a:rPr>
            </a:br>
            <a:r>
              <a:rPr lang="en-US" sz="2200" dirty="0">
                <a:latin typeface="Maiandra GD" pitchFamily="34" charset="0"/>
              </a:rPr>
              <a:t> into two parts called </a:t>
            </a:r>
            <a:r>
              <a:rPr lang="en-US" sz="2200" b="1" i="1" dirty="0">
                <a:latin typeface="Maiandra GD" pitchFamily="34" charset="0"/>
              </a:rPr>
              <a:t>segments.</a:t>
            </a:r>
            <a:r>
              <a:rPr lang="en-US" sz="2200" dirty="0">
                <a:latin typeface="Maiandra GD" pitchFamily="34" charset="0"/>
              </a:rPr>
              <a:t> </a:t>
            </a:r>
            <a:br>
              <a:rPr lang="en-US" sz="2200" dirty="0">
                <a:latin typeface="Maiandra GD" pitchFamily="34" charset="0"/>
              </a:rPr>
            </a:br>
            <a:r>
              <a:rPr lang="en-US" sz="2200" dirty="0">
                <a:latin typeface="Maiandra GD" pitchFamily="34" charset="0"/>
              </a:rPr>
              <a:t>The smaller part is </a:t>
            </a:r>
            <a:r>
              <a:rPr lang="en-US" sz="2200" b="1" i="1" dirty="0">
                <a:latin typeface="Maiandra GD" pitchFamily="34" charset="0"/>
              </a:rPr>
              <a:t>minor segment </a:t>
            </a:r>
            <a:r>
              <a:rPr lang="en-US" sz="2200" dirty="0">
                <a:solidFill>
                  <a:srgbClr val="00B050"/>
                </a:solidFill>
                <a:latin typeface="Maiandra GD" pitchFamily="34" charset="0"/>
              </a:rPr>
              <a:t>(blue) </a:t>
            </a:r>
            <a:r>
              <a:rPr lang="en-US" sz="2200" dirty="0">
                <a:latin typeface="Maiandra GD" pitchFamily="34" charset="0"/>
              </a:rPr>
              <a:t>and </a:t>
            </a:r>
            <a:r>
              <a:rPr lang="en-US" sz="2200" dirty="0" smtClean="0">
                <a:latin typeface="Maiandra GD" pitchFamily="34" charset="0"/>
              </a:rPr>
              <a:t>bigger</a:t>
            </a:r>
            <a:r>
              <a:rPr lang="en-US" sz="2200" dirty="0">
                <a:latin typeface="Maiandra GD" pitchFamily="34" charset="0"/>
              </a:rPr>
              <a:t/>
            </a:r>
            <a:br>
              <a:rPr lang="en-US" sz="2200" dirty="0">
                <a:latin typeface="Maiandra GD" pitchFamily="34" charset="0"/>
              </a:rPr>
            </a:br>
            <a:r>
              <a:rPr lang="en-US" sz="2200" dirty="0">
                <a:latin typeface="Maiandra GD" pitchFamily="34" charset="0"/>
              </a:rPr>
              <a:t> part is </a:t>
            </a:r>
            <a:r>
              <a:rPr lang="en-US" sz="2200" b="1" i="1" dirty="0">
                <a:latin typeface="Maiandra GD" pitchFamily="34" charset="0"/>
              </a:rPr>
              <a:t>major segment</a:t>
            </a:r>
            <a:r>
              <a:rPr lang="en-US" sz="2200" dirty="0">
                <a:latin typeface="Maiandra GD" pitchFamily="34" charset="0"/>
              </a:rPr>
              <a:t>(white) .</a:t>
            </a:r>
            <a:br>
              <a:rPr lang="en-US" sz="2200" dirty="0">
                <a:latin typeface="Maiandra GD" pitchFamily="34" charset="0"/>
              </a:rPr>
            </a:br>
            <a:r>
              <a:rPr lang="en-US" sz="2200" dirty="0">
                <a:latin typeface="Maiandra GD" pitchFamily="34" charset="0"/>
              </a:rPr>
              <a:t/>
            </a:r>
            <a:br>
              <a:rPr lang="en-US" sz="2200" dirty="0">
                <a:latin typeface="Maiandra GD" pitchFamily="34" charset="0"/>
              </a:rPr>
            </a:br>
            <a:r>
              <a:rPr lang="en-US" sz="2200" b="1" dirty="0">
                <a:solidFill>
                  <a:srgbClr val="FF0000"/>
                </a:solidFill>
                <a:latin typeface="Maiandra GD" pitchFamily="34" charset="0"/>
              </a:rPr>
              <a:t>Major and Minor Arc-</a:t>
            </a:r>
            <a:r>
              <a:rPr lang="en-US" sz="2200" dirty="0">
                <a:latin typeface="Maiandra GD" pitchFamily="34" charset="0"/>
              </a:rPr>
              <a:t/>
            </a:r>
            <a:br>
              <a:rPr lang="en-US" sz="2200" dirty="0">
                <a:latin typeface="Maiandra GD" pitchFamily="34" charset="0"/>
              </a:rPr>
            </a:br>
            <a:r>
              <a:rPr lang="en-US" sz="2200" dirty="0">
                <a:latin typeface="Maiandra GD" pitchFamily="34" charset="0"/>
              </a:rPr>
              <a:t>The red part (BDC arc)is called </a:t>
            </a:r>
            <a:r>
              <a:rPr lang="en-US" sz="2200" b="1" i="1" dirty="0">
                <a:latin typeface="Maiandra GD" pitchFamily="34" charset="0"/>
              </a:rPr>
              <a:t>minor arc</a:t>
            </a:r>
            <a:r>
              <a:rPr lang="en-US" sz="2200" dirty="0">
                <a:latin typeface="Maiandra GD" pitchFamily="34" charset="0"/>
              </a:rPr>
              <a:t> and the rest part of </a:t>
            </a:r>
            <a:br>
              <a:rPr lang="en-US" sz="2200" dirty="0">
                <a:latin typeface="Maiandra GD" pitchFamily="34" charset="0"/>
              </a:rPr>
            </a:br>
            <a:r>
              <a:rPr lang="en-US" sz="2200" dirty="0">
                <a:latin typeface="Maiandra GD" pitchFamily="34" charset="0"/>
              </a:rPr>
              <a:t>the circle (BAC arc)is called  </a:t>
            </a:r>
            <a:r>
              <a:rPr lang="en-US" sz="2200" b="1" i="1" dirty="0">
                <a:latin typeface="Maiandra GD" pitchFamily="34" charset="0"/>
              </a:rPr>
              <a:t>Major Arc.</a:t>
            </a:r>
            <a:r>
              <a:rPr lang="en-US" sz="2200" dirty="0">
                <a:latin typeface="Maiandra GD" pitchFamily="34" charset="0"/>
              </a:rPr>
              <a:t/>
            </a:r>
            <a:br>
              <a:rPr lang="en-US" sz="2200" dirty="0">
                <a:latin typeface="Maiandra GD" pitchFamily="34" charset="0"/>
              </a:rPr>
            </a:br>
            <a:endParaRPr lang="en-US" sz="2200" dirty="0">
              <a:latin typeface="Maiandra GD" pitchFamily="34" charset="0"/>
            </a:endParaRPr>
          </a:p>
        </p:txBody>
      </p:sp>
      <p:pic>
        <p:nvPicPr>
          <p:cNvPr id="13" name="Content Placeholder 12" descr="major-minor-segment.jpg"/>
          <p:cNvPicPr>
            <a:picLocks noGrp="1" noChangeAspect="1"/>
          </p:cNvPicPr>
          <p:nvPr>
            <p:ph idx="1"/>
          </p:nvPr>
        </p:nvPicPr>
        <p:blipFill>
          <a:blip r:embed="rId2" cstate="print"/>
          <a:stretch>
            <a:fillRect/>
          </a:stretch>
        </p:blipFill>
        <p:spPr>
          <a:xfrm>
            <a:off x="6279988" y="1953083"/>
            <a:ext cx="2406812" cy="2252222"/>
          </a:xfrm>
        </p:spPr>
      </p:pic>
      <p:pic>
        <p:nvPicPr>
          <p:cNvPr id="14" name="Picture 13" descr="2000px-sector_central_angle_arc.svgsmall.png"/>
          <p:cNvPicPr>
            <a:picLocks noChangeAspect="1"/>
          </p:cNvPicPr>
          <p:nvPr/>
        </p:nvPicPr>
        <p:blipFill>
          <a:blip r:embed="rId3"/>
          <a:stretch>
            <a:fillRect/>
          </a:stretch>
        </p:blipFill>
        <p:spPr>
          <a:xfrm>
            <a:off x="6716663" y="298881"/>
            <a:ext cx="1772379" cy="1811871"/>
          </a:xfrm>
          <a:prstGeom prst="rect">
            <a:avLst/>
          </a:prstGeom>
        </p:spPr>
      </p:pic>
      <p:pic>
        <p:nvPicPr>
          <p:cNvPr id="2" name="Picture 2">
            <a:extLst>
              <a:ext uri="{FF2B5EF4-FFF2-40B4-BE49-F238E27FC236}">
                <a16:creationId xmlns:a16="http://schemas.microsoft.com/office/drawing/2014/main" xmlns="" id="{35A4C948-1FEF-D045-925D-DBA19E2BFF0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60518" y="4205305"/>
            <a:ext cx="2226282" cy="2157781"/>
          </a:xfrm>
          <a:prstGeom prst="rect">
            <a:avLst/>
          </a:prstGeom>
        </p:spPr>
      </p:pic>
    </p:spTree>
    <p:extLst>
      <p:ext uri="{BB962C8B-B14F-4D97-AF65-F5344CB8AC3E}">
        <p14:creationId xmlns:p14="http://schemas.microsoft.com/office/powerpoint/2010/main" xmlns="" val="18344792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2AD9A-FD3A-41BA-B084-E45157F85F88}"/>
              </a:ext>
            </a:extLst>
          </p:cNvPr>
          <p:cNvSpPr>
            <a:spLocks noGrp="1"/>
          </p:cNvSpPr>
          <p:nvPr>
            <p:ph type="title"/>
          </p:nvPr>
        </p:nvSpPr>
        <p:spPr>
          <a:xfrm>
            <a:off x="628650" y="1179156"/>
            <a:ext cx="85142" cy="48986"/>
          </a:xfrm>
        </p:spPr>
        <p:txBody>
          <a:bodyPr>
            <a:normAutofit fontScale="90000"/>
          </a:bodyPr>
          <a:lstStyle/>
          <a:p>
            <a:endParaRPr lang="en-IN" sz="100" dirty="0"/>
          </a:p>
        </p:txBody>
      </p:sp>
      <p:sp>
        <p:nvSpPr>
          <p:cNvPr id="6" name="Content Placeholder 5">
            <a:extLst>
              <a:ext uri="{FF2B5EF4-FFF2-40B4-BE49-F238E27FC236}">
                <a16:creationId xmlns:a16="http://schemas.microsoft.com/office/drawing/2014/main" xmlns="" id="{754BC88F-DB36-FE47-9395-A8096096B012}"/>
              </a:ext>
            </a:extLst>
          </p:cNvPr>
          <p:cNvSpPr>
            <a:spLocks noGrp="1"/>
          </p:cNvSpPr>
          <p:nvPr>
            <p:ph idx="1"/>
          </p:nvPr>
        </p:nvSpPr>
        <p:spPr>
          <a:xfrm>
            <a:off x="1006928" y="379383"/>
            <a:ext cx="8010071" cy="6378831"/>
          </a:xfrm>
        </p:spPr>
        <p:txBody>
          <a:bodyPr/>
          <a:lstStyle/>
          <a:p>
            <a:r>
              <a:rPr lang="en-US" sz="1800" dirty="0">
                <a:solidFill>
                  <a:srgbClr val="C00000"/>
                </a:solidFill>
                <a:latin typeface="+mj-lt"/>
              </a:rPr>
              <a:t>The length of the circle(boundary )is </a:t>
            </a:r>
            <a:r>
              <a:rPr lang="en-US" sz="1800" dirty="0" smtClean="0">
                <a:solidFill>
                  <a:srgbClr val="C00000"/>
                </a:solidFill>
                <a:latin typeface="+mj-lt"/>
              </a:rPr>
              <a:t>the perimeter </a:t>
            </a:r>
            <a:r>
              <a:rPr lang="en-US" sz="1800" dirty="0">
                <a:solidFill>
                  <a:srgbClr val="C00000"/>
                </a:solidFill>
                <a:latin typeface="+mj-lt"/>
              </a:rPr>
              <a:t>of the circle or </a:t>
            </a:r>
            <a:r>
              <a:rPr lang="en-US" sz="1800" b="1" i="1" dirty="0">
                <a:solidFill>
                  <a:srgbClr val="C00000"/>
                </a:solidFill>
                <a:latin typeface="+mj-lt"/>
              </a:rPr>
              <a:t>Circumference</a:t>
            </a:r>
            <a:r>
              <a:rPr lang="en-US" sz="1800" dirty="0">
                <a:solidFill>
                  <a:srgbClr val="C00000"/>
                </a:solidFill>
                <a:latin typeface="+mj-lt"/>
              </a:rPr>
              <a:t>.</a:t>
            </a:r>
            <a:r>
              <a:rPr lang="en-US" sz="1800" b="1" i="1" dirty="0">
                <a:solidFill>
                  <a:srgbClr val="C00000"/>
                </a:solidFill>
                <a:latin typeface="+mj-lt"/>
              </a:rPr>
              <a:t> (C=2π times the radius or π times the diameter)</a:t>
            </a:r>
          </a:p>
          <a:p>
            <a:r>
              <a:rPr lang="en-US" sz="1800" dirty="0">
                <a:solidFill>
                  <a:srgbClr val="C00000"/>
                </a:solidFill>
                <a:latin typeface="+mj-lt"/>
              </a:rPr>
              <a:t>The region(part of the plane)enclosed by the circle is termed as it’s </a:t>
            </a:r>
          </a:p>
          <a:p>
            <a:pPr marL="0" indent="0">
              <a:buNone/>
            </a:pPr>
            <a:r>
              <a:rPr lang="en-US" sz="1800" dirty="0">
                <a:solidFill>
                  <a:srgbClr val="C00000"/>
                </a:solidFill>
                <a:latin typeface="+mj-lt"/>
              </a:rPr>
              <a:t>     </a:t>
            </a:r>
            <a:r>
              <a:rPr lang="en-US" sz="1800" b="1" i="1" dirty="0">
                <a:solidFill>
                  <a:srgbClr val="C00000"/>
                </a:solidFill>
                <a:latin typeface="+mj-lt"/>
              </a:rPr>
              <a:t>area.(A=π times square of the radius)</a:t>
            </a:r>
          </a:p>
          <a:p>
            <a:r>
              <a:rPr lang="en-US" sz="1800" dirty="0">
                <a:solidFill>
                  <a:srgbClr val="C00000"/>
                </a:solidFill>
                <a:latin typeface="+mj-lt"/>
              </a:rPr>
              <a:t>There are </a:t>
            </a:r>
            <a:r>
              <a:rPr lang="en-US" sz="1800" b="1" dirty="0">
                <a:solidFill>
                  <a:srgbClr val="C00000"/>
                </a:solidFill>
                <a:latin typeface="+mj-lt"/>
              </a:rPr>
              <a:t>infinite points </a:t>
            </a:r>
            <a:r>
              <a:rPr lang="en-US" sz="1800" dirty="0">
                <a:solidFill>
                  <a:srgbClr val="C00000"/>
                </a:solidFill>
                <a:latin typeface="+mj-lt"/>
              </a:rPr>
              <a:t>present on the </a:t>
            </a:r>
            <a:r>
              <a:rPr lang="en-US" sz="1800" dirty="0" smtClean="0">
                <a:solidFill>
                  <a:srgbClr val="C00000"/>
                </a:solidFill>
                <a:latin typeface="+mj-lt"/>
              </a:rPr>
              <a:t>circle .</a:t>
            </a:r>
            <a:r>
              <a:rPr lang="en-US" sz="1800" dirty="0">
                <a:solidFill>
                  <a:srgbClr val="C00000"/>
                </a:solidFill>
                <a:latin typeface="+mj-lt"/>
              </a:rPr>
              <a:t>So infinite radii, </a:t>
            </a:r>
            <a:r>
              <a:rPr lang="en-US" sz="1800" dirty="0" err="1">
                <a:solidFill>
                  <a:srgbClr val="C00000"/>
                </a:solidFill>
                <a:latin typeface="+mj-lt"/>
              </a:rPr>
              <a:t>Chords,arcs,sectors</a:t>
            </a:r>
            <a:r>
              <a:rPr lang="en-US" sz="1800" dirty="0">
                <a:solidFill>
                  <a:srgbClr val="C00000"/>
                </a:solidFill>
                <a:latin typeface="+mj-lt"/>
              </a:rPr>
              <a:t> etc can be drawn.</a:t>
            </a:r>
          </a:p>
          <a:p>
            <a:r>
              <a:rPr lang="en-US" sz="2000" b="1" u="sng" dirty="0">
                <a:solidFill>
                  <a:srgbClr val="00B050"/>
                </a:solidFill>
                <a:latin typeface="+mj-lt"/>
              </a:rPr>
              <a:t>Types of Circles</a:t>
            </a:r>
          </a:p>
          <a:p>
            <a:pPr marL="0" indent="0">
              <a:buNone/>
            </a:pPr>
            <a:r>
              <a:rPr lang="en-US" sz="1800" dirty="0">
                <a:solidFill>
                  <a:srgbClr val="C00000"/>
                </a:solidFill>
                <a:latin typeface="+mj-lt"/>
              </a:rPr>
              <a:t> Two  or more circles having common </a:t>
            </a:r>
            <a:r>
              <a:rPr lang="en-US" sz="1800" dirty="0" smtClean="0">
                <a:solidFill>
                  <a:srgbClr val="C00000"/>
                </a:solidFill>
                <a:latin typeface="+mj-lt"/>
              </a:rPr>
              <a:t>centre  </a:t>
            </a:r>
            <a:r>
              <a:rPr lang="en-US" sz="1800" dirty="0">
                <a:solidFill>
                  <a:srgbClr val="C00000"/>
                </a:solidFill>
                <a:latin typeface="+mj-lt"/>
              </a:rPr>
              <a:t>are called</a:t>
            </a:r>
          </a:p>
          <a:p>
            <a:pPr marL="0" indent="0">
              <a:buNone/>
            </a:pPr>
            <a:r>
              <a:rPr lang="en-US" sz="1800" dirty="0">
                <a:solidFill>
                  <a:srgbClr val="C00000"/>
                </a:solidFill>
                <a:latin typeface="+mj-lt"/>
              </a:rPr>
              <a:t> </a:t>
            </a:r>
            <a:r>
              <a:rPr lang="en-US" sz="1800" b="1" i="1" dirty="0">
                <a:solidFill>
                  <a:srgbClr val="C00000"/>
                </a:solidFill>
                <a:latin typeface="+mj-lt"/>
              </a:rPr>
              <a:t>concentric circles.</a:t>
            </a:r>
          </a:p>
          <a:p>
            <a:pPr marL="0" indent="0">
              <a:buNone/>
            </a:pPr>
            <a:endParaRPr lang="en-US" sz="1800" dirty="0">
              <a:solidFill>
                <a:srgbClr val="C00000"/>
              </a:solidFill>
              <a:latin typeface="+mj-lt"/>
            </a:endParaRPr>
          </a:p>
          <a:p>
            <a:pPr marL="0" indent="0">
              <a:buNone/>
            </a:pPr>
            <a:r>
              <a:rPr lang="en-US" sz="1800" dirty="0">
                <a:solidFill>
                  <a:srgbClr val="C00000"/>
                </a:solidFill>
                <a:latin typeface="+mj-lt"/>
              </a:rPr>
              <a:t>Two circles having any two common points</a:t>
            </a:r>
          </a:p>
          <a:p>
            <a:pPr marL="0" indent="0">
              <a:buNone/>
            </a:pPr>
            <a:r>
              <a:rPr lang="en-US" sz="1800" dirty="0">
                <a:solidFill>
                  <a:srgbClr val="C00000"/>
                </a:solidFill>
                <a:latin typeface="+mj-lt"/>
              </a:rPr>
              <a:t> are </a:t>
            </a:r>
            <a:r>
              <a:rPr lang="en-US" sz="1800" dirty="0" smtClean="0">
                <a:solidFill>
                  <a:srgbClr val="C00000"/>
                </a:solidFill>
                <a:latin typeface="+mj-lt"/>
              </a:rPr>
              <a:t>called </a:t>
            </a:r>
            <a:r>
              <a:rPr lang="en-US" sz="1800" b="1" i="1" dirty="0">
                <a:solidFill>
                  <a:srgbClr val="C00000"/>
                </a:solidFill>
                <a:latin typeface="+mj-lt"/>
              </a:rPr>
              <a:t>intersecting circles.</a:t>
            </a:r>
          </a:p>
          <a:p>
            <a:pPr marL="0" indent="0">
              <a:buNone/>
            </a:pPr>
            <a:endParaRPr lang="en-US" sz="1800" dirty="0">
              <a:solidFill>
                <a:srgbClr val="C00000"/>
              </a:solidFill>
              <a:latin typeface="+mj-lt"/>
            </a:endParaRPr>
          </a:p>
          <a:p>
            <a:pPr marL="0" indent="0">
              <a:buNone/>
            </a:pPr>
            <a:r>
              <a:rPr lang="en-US" sz="1800" dirty="0">
                <a:solidFill>
                  <a:srgbClr val="C00000"/>
                </a:solidFill>
                <a:latin typeface="+mj-lt"/>
              </a:rPr>
              <a:t>Two circles having </a:t>
            </a:r>
            <a:r>
              <a:rPr lang="en-US" sz="1800" dirty="0" err="1" smtClean="0">
                <a:solidFill>
                  <a:srgbClr val="C00000"/>
                </a:solidFill>
                <a:latin typeface="+mj-lt"/>
              </a:rPr>
              <a:t>oncommon</a:t>
            </a:r>
            <a:endParaRPr lang="en-US" sz="1800" dirty="0" smtClean="0">
              <a:solidFill>
                <a:srgbClr val="C00000"/>
              </a:solidFill>
              <a:latin typeface="+mj-lt"/>
            </a:endParaRPr>
          </a:p>
          <a:p>
            <a:pPr marL="0" indent="0">
              <a:buNone/>
            </a:pPr>
            <a:r>
              <a:rPr lang="en-US" sz="1800" dirty="0" smtClean="0">
                <a:solidFill>
                  <a:srgbClr val="C00000"/>
                </a:solidFill>
                <a:latin typeface="+mj-lt"/>
              </a:rPr>
              <a:t> </a:t>
            </a:r>
            <a:r>
              <a:rPr lang="en-US" sz="1800" dirty="0">
                <a:solidFill>
                  <a:srgbClr val="C00000"/>
                </a:solidFill>
                <a:latin typeface="+mj-lt"/>
              </a:rPr>
              <a:t>point are called </a:t>
            </a:r>
          </a:p>
          <a:p>
            <a:pPr marL="0" indent="0">
              <a:buNone/>
            </a:pPr>
            <a:r>
              <a:rPr lang="en-US" sz="1800" b="1" i="1" dirty="0">
                <a:solidFill>
                  <a:srgbClr val="C00000"/>
                </a:solidFill>
                <a:latin typeface="+mj-lt"/>
              </a:rPr>
              <a:t>touching circles.</a:t>
            </a:r>
          </a:p>
          <a:p>
            <a:pPr marL="0" indent="0">
              <a:buNone/>
            </a:pPr>
            <a:endParaRPr lang="en-US" sz="1800" dirty="0">
              <a:solidFill>
                <a:srgbClr val="C00000"/>
              </a:solidFill>
              <a:latin typeface="+mj-lt"/>
            </a:endParaRPr>
          </a:p>
          <a:p>
            <a:pPr marL="0" indent="0">
              <a:buNone/>
            </a:pPr>
            <a:endParaRPr lang="en-US" sz="1800" dirty="0">
              <a:solidFill>
                <a:srgbClr val="C00000"/>
              </a:solidFill>
              <a:latin typeface="+mj-lt"/>
            </a:endParaRPr>
          </a:p>
          <a:p>
            <a:pPr marL="0" indent="0">
              <a:buNone/>
            </a:pPr>
            <a:r>
              <a:rPr lang="en-US" sz="1800" dirty="0">
                <a:solidFill>
                  <a:srgbClr val="C00000"/>
                </a:solidFill>
                <a:latin typeface="+mj-lt"/>
              </a:rPr>
              <a:t>Two Or more  circles having radii of same length are known as </a:t>
            </a:r>
            <a:r>
              <a:rPr lang="en-US" sz="2000" b="1" i="1" dirty="0">
                <a:solidFill>
                  <a:srgbClr val="C00000"/>
                </a:solidFill>
                <a:latin typeface="+mj-lt"/>
              </a:rPr>
              <a:t>congruent circles.</a:t>
            </a:r>
          </a:p>
          <a:p>
            <a:pPr marL="0" indent="0">
              <a:buNone/>
            </a:pPr>
            <a:r>
              <a:rPr lang="en-US" dirty="0">
                <a:solidFill>
                  <a:srgbClr val="C00000"/>
                </a:solidFill>
                <a:latin typeface="+mj-lt"/>
              </a:rPr>
              <a:t>  </a:t>
            </a:r>
          </a:p>
        </p:txBody>
      </p:sp>
      <p:pic>
        <p:nvPicPr>
          <p:cNvPr id="5" name="Picture 6">
            <a:extLst>
              <a:ext uri="{FF2B5EF4-FFF2-40B4-BE49-F238E27FC236}">
                <a16:creationId xmlns:a16="http://schemas.microsoft.com/office/drawing/2014/main" xmlns="" id="{D22FBD31-F273-A84C-BDD3-567E52E32EC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25655" y="1537096"/>
            <a:ext cx="1501274" cy="1564421"/>
          </a:xfrm>
          <a:prstGeom prst="rect">
            <a:avLst/>
          </a:prstGeom>
        </p:spPr>
      </p:pic>
      <p:pic>
        <p:nvPicPr>
          <p:cNvPr id="8" name="Picture 8">
            <a:extLst>
              <a:ext uri="{FF2B5EF4-FFF2-40B4-BE49-F238E27FC236}">
                <a16:creationId xmlns:a16="http://schemas.microsoft.com/office/drawing/2014/main" xmlns="" id="{1D7CFB75-7B5D-F748-9A65-98DBF957023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12212" y="3090528"/>
            <a:ext cx="2414717" cy="1470719"/>
          </a:xfrm>
          <a:prstGeom prst="rect">
            <a:avLst/>
          </a:prstGeom>
        </p:spPr>
      </p:pic>
      <p:pic>
        <p:nvPicPr>
          <p:cNvPr id="10" name="Picture 10">
            <a:extLst>
              <a:ext uri="{FF2B5EF4-FFF2-40B4-BE49-F238E27FC236}">
                <a16:creationId xmlns:a16="http://schemas.microsoft.com/office/drawing/2014/main" xmlns="" id="{6DF63CBE-743B-9746-8FBA-660964C0E18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36582" y="4561247"/>
            <a:ext cx="1350761" cy="1390692"/>
          </a:xfrm>
          <a:prstGeom prst="rect">
            <a:avLst/>
          </a:prstGeom>
        </p:spPr>
      </p:pic>
      <p:pic>
        <p:nvPicPr>
          <p:cNvPr id="12" name="Picture 12">
            <a:extLst>
              <a:ext uri="{FF2B5EF4-FFF2-40B4-BE49-F238E27FC236}">
                <a16:creationId xmlns:a16="http://schemas.microsoft.com/office/drawing/2014/main" xmlns="" id="{FFBE2171-88B1-3B4A-A7C9-EAB61EE36000}"/>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05558" y="4710265"/>
            <a:ext cx="2274726" cy="1286897"/>
          </a:xfrm>
          <a:prstGeom prst="rect">
            <a:avLst/>
          </a:prstGeom>
        </p:spPr>
      </p:pic>
    </p:spTree>
    <p:extLst>
      <p:ext uri="{BB962C8B-B14F-4D97-AF65-F5344CB8AC3E}">
        <p14:creationId xmlns:p14="http://schemas.microsoft.com/office/powerpoint/2010/main" xmlns="" val="375815681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61B6F-EB1C-4907-AD8E-FC2409559070}"/>
              </a:ext>
            </a:extLst>
          </p:cNvPr>
          <p:cNvSpPr>
            <a:spLocks noGrp="1"/>
          </p:cNvSpPr>
          <p:nvPr>
            <p:ph type="title"/>
          </p:nvPr>
        </p:nvSpPr>
        <p:spPr>
          <a:xfrm>
            <a:off x="1293618" y="637085"/>
            <a:ext cx="6683765" cy="573806"/>
          </a:xfrm>
        </p:spPr>
        <p:txBody>
          <a:bodyPr>
            <a:normAutofit fontScale="90000"/>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Angle Subtended by the Chord</a:t>
            </a:r>
            <a:b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n-IN" dirty="0"/>
          </a:p>
        </p:txBody>
      </p:sp>
      <p:sp>
        <p:nvSpPr>
          <p:cNvPr id="3" name="Content Placeholder 2">
            <a:extLst>
              <a:ext uri="{FF2B5EF4-FFF2-40B4-BE49-F238E27FC236}">
                <a16:creationId xmlns:a16="http://schemas.microsoft.com/office/drawing/2014/main" xmlns="" id="{766E3ED2-C432-4143-8641-AB05EF598A0F}"/>
              </a:ext>
            </a:extLst>
          </p:cNvPr>
          <p:cNvSpPr>
            <a:spLocks noGrp="1"/>
          </p:cNvSpPr>
          <p:nvPr>
            <p:ph idx="1"/>
          </p:nvPr>
        </p:nvSpPr>
        <p:spPr>
          <a:xfrm>
            <a:off x="613666" y="2081044"/>
            <a:ext cx="7916668" cy="4060809"/>
          </a:xfrm>
        </p:spPr>
        <p:txBody>
          <a:bodyPr>
            <a:normAutofit/>
          </a:bodyPr>
          <a:lstStyle/>
          <a:p>
            <a:r>
              <a:rPr lang="en-US" sz="2100" dirty="0">
                <a:solidFill>
                  <a:srgbClr val="FF0000"/>
                </a:solidFill>
                <a:latin typeface="Comic Sans MS" panose="030F0702030302020204" pitchFamily="66" charset="0"/>
              </a:rPr>
              <a:t>The angle made at the centre of a circle by the radii touching the end points of the  chord is termed as angle subtended by the chord.</a:t>
            </a:r>
          </a:p>
          <a:p>
            <a:r>
              <a:rPr lang="en-US" sz="2100" dirty="0">
                <a:solidFill>
                  <a:srgbClr val="FF0000"/>
                </a:solidFill>
                <a:latin typeface="Comic Sans MS" panose="030F0702030302020204" pitchFamily="66" charset="0"/>
              </a:rPr>
              <a:t>It is also called as the angle subtended by the corresponding arc or the segment associated with the chord.</a:t>
            </a:r>
          </a:p>
          <a:p>
            <a:r>
              <a:rPr lang="en-US" sz="2100" dirty="0">
                <a:solidFill>
                  <a:srgbClr val="FF0000"/>
                </a:solidFill>
                <a:latin typeface="Comic Sans MS" panose="030F0702030302020204" pitchFamily="66" charset="0"/>
              </a:rPr>
              <a:t>In the figure angleAOB(α)</a:t>
            </a:r>
          </a:p>
          <a:p>
            <a:pPr marL="0" indent="0">
              <a:buNone/>
            </a:pPr>
            <a:r>
              <a:rPr lang="en-US" sz="2100" dirty="0">
                <a:solidFill>
                  <a:srgbClr val="FF0000"/>
                </a:solidFill>
                <a:latin typeface="Comic Sans MS" panose="030F0702030302020204" pitchFamily="66" charset="0"/>
              </a:rPr>
              <a:t> is the angle subtended by the </a:t>
            </a:r>
          </a:p>
          <a:p>
            <a:pPr marL="0" indent="0">
              <a:buNone/>
            </a:pPr>
            <a:r>
              <a:rPr lang="en-US" sz="2100" dirty="0">
                <a:solidFill>
                  <a:srgbClr val="FF0000"/>
                </a:solidFill>
                <a:latin typeface="Comic Sans MS" panose="030F0702030302020204" pitchFamily="66" charset="0"/>
              </a:rPr>
              <a:t>  chord AB at centre of the circle.</a:t>
            </a:r>
          </a:p>
          <a:p>
            <a:pPr marL="0" indent="0">
              <a:buNone/>
            </a:pPr>
            <a:endParaRPr lang="en-IN" sz="2100" dirty="0"/>
          </a:p>
        </p:txBody>
      </p:sp>
      <p:pic>
        <p:nvPicPr>
          <p:cNvPr id="4" name="Picture 4">
            <a:extLst>
              <a:ext uri="{FF2B5EF4-FFF2-40B4-BE49-F238E27FC236}">
                <a16:creationId xmlns:a16="http://schemas.microsoft.com/office/drawing/2014/main" xmlns="" id="{C55B6C0E-D295-9949-9FD7-C1B4EA677B3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84184" y="3782724"/>
            <a:ext cx="1813044" cy="1862045"/>
          </a:xfrm>
          <a:prstGeom prst="rect">
            <a:avLst/>
          </a:prstGeom>
        </p:spPr>
      </p:pic>
      <p:pic>
        <p:nvPicPr>
          <p:cNvPr id="8" name="Picture 8">
            <a:extLst>
              <a:ext uri="{FF2B5EF4-FFF2-40B4-BE49-F238E27FC236}">
                <a16:creationId xmlns:a16="http://schemas.microsoft.com/office/drawing/2014/main" xmlns="" id="{F442D28B-6986-8945-9A5F-F65A27CEC13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97228" y="3782723"/>
            <a:ext cx="1813044" cy="1862045"/>
          </a:xfrm>
          <a:prstGeom prst="rect">
            <a:avLst/>
          </a:prstGeom>
        </p:spPr>
      </p:pic>
    </p:spTree>
    <p:extLst>
      <p:ext uri="{BB962C8B-B14F-4D97-AF65-F5344CB8AC3E}">
        <p14:creationId xmlns:p14="http://schemas.microsoft.com/office/powerpoint/2010/main" xmlns="" val="285665691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55CDB3-D4FC-FB41-B9A4-E91F43B8AC6D}"/>
              </a:ext>
            </a:extLst>
          </p:cNvPr>
          <p:cNvSpPr>
            <a:spLocks noGrp="1"/>
          </p:cNvSpPr>
          <p:nvPr>
            <p:ph type="title"/>
          </p:nvPr>
        </p:nvSpPr>
        <p:spPr>
          <a:xfrm>
            <a:off x="1527408" y="164191"/>
            <a:ext cx="3645291" cy="924380"/>
          </a:xfrm>
        </p:spPr>
        <p:txBody>
          <a:bodyPr>
            <a:noAutofit/>
          </a:bodyPr>
          <a:lstStyle/>
          <a:p>
            <a:r>
              <a:rPr lang="en-US" sz="3200" b="1" dirty="0">
                <a:ln w="0"/>
                <a:solidFill>
                  <a:schemeClr val="accent1">
                    <a:lumMod val="75000"/>
                  </a:schemeClr>
                </a:solidFill>
                <a:effectLst>
                  <a:reflection blurRad="6350" stA="53000" endA="300" endPos="35500" dir="5400000" sy="-90000" algn="bl" rotWithShape="0"/>
                </a:effectLst>
                <a:latin typeface="Algerian" pitchFamily="82" charset="0"/>
                <a:ea typeface="Bradley Hand ITC" panose="02000000000000000000" pitchFamily="2" charset="0"/>
              </a:rPr>
              <a:t>Theorem-1</a:t>
            </a:r>
            <a:endParaRPr lang="en-US" sz="3200"/>
          </a:p>
        </p:txBody>
      </p:sp>
      <p:sp>
        <p:nvSpPr>
          <p:cNvPr id="3" name="Content Placeholder 2">
            <a:extLst>
              <a:ext uri="{FF2B5EF4-FFF2-40B4-BE49-F238E27FC236}">
                <a16:creationId xmlns:a16="http://schemas.microsoft.com/office/drawing/2014/main" xmlns="" id="{212A1BF9-5151-0147-AF6D-C5FB446760C4}"/>
              </a:ext>
            </a:extLst>
          </p:cNvPr>
          <p:cNvSpPr>
            <a:spLocks noGrp="1"/>
          </p:cNvSpPr>
          <p:nvPr>
            <p:ph idx="1"/>
          </p:nvPr>
        </p:nvSpPr>
        <p:spPr>
          <a:xfrm>
            <a:off x="470776" y="986345"/>
            <a:ext cx="8157683" cy="5118726"/>
          </a:xfrm>
        </p:spPr>
        <p:txBody>
          <a:bodyPr>
            <a:normAutofit fontScale="70000" lnSpcReduction="20000"/>
          </a:bodyPr>
          <a:lstStyle/>
          <a:p>
            <a:r>
              <a:rPr lang="en-US" sz="3400" b="1">
                <a:solidFill>
                  <a:srgbClr val="FF0000"/>
                </a:solidFill>
              </a:rPr>
              <a:t>Statement</a:t>
            </a:r>
            <a:r>
              <a:rPr lang="en-US" sz="3400" b="1"/>
              <a:t>-</a:t>
            </a:r>
            <a:r>
              <a:rPr lang="en-US"/>
              <a:t>Equal chords of a circle subtend equal angles at the centre.</a:t>
            </a:r>
          </a:p>
          <a:p>
            <a:pPr marL="0" indent="0">
              <a:buNone/>
            </a:pPr>
            <a:r>
              <a:rPr lang="en-US"/>
              <a:t> </a:t>
            </a:r>
            <a:r>
              <a:rPr lang="en-US" b="1">
                <a:solidFill>
                  <a:srgbClr val="FF0000"/>
                </a:solidFill>
              </a:rPr>
              <a:t>Given-  </a:t>
            </a:r>
            <a:r>
              <a:rPr lang="en-US">
                <a:solidFill>
                  <a:schemeClr val="tx1"/>
                </a:solidFill>
              </a:rPr>
              <a:t>AB</a:t>
            </a:r>
            <a:r>
              <a:rPr lang="en-US"/>
              <a:t> and CDdare two chords of equal </a:t>
            </a:r>
          </a:p>
          <a:p>
            <a:pPr marL="0" indent="0">
              <a:buNone/>
            </a:pPr>
            <a:r>
              <a:rPr lang="en-US"/>
              <a:t>            Lengths AB subtends </a:t>
            </a:r>
            <a:r>
              <a:rPr lang="en-GB" b="0" i="0">
                <a:solidFill>
                  <a:srgbClr val="333333"/>
                </a:solidFill>
                <a:effectLst/>
                <a:latin typeface="Roboto" panose="02000000000000000000" pitchFamily="2" charset="0"/>
              </a:rPr>
              <a:t>∠</a:t>
            </a:r>
            <a:r>
              <a:rPr lang="en-US"/>
              <a:t>AOB and CD </a:t>
            </a:r>
          </a:p>
          <a:p>
            <a:pPr marL="0" indent="0">
              <a:buNone/>
            </a:pPr>
            <a:r>
              <a:rPr lang="en-US"/>
              <a:t>            subtends </a:t>
            </a:r>
            <a:r>
              <a:rPr lang="en-GB" b="0" i="0">
                <a:solidFill>
                  <a:srgbClr val="333333"/>
                </a:solidFill>
                <a:effectLst/>
                <a:latin typeface="Roboto" panose="02000000000000000000" pitchFamily="2" charset="0"/>
              </a:rPr>
              <a:t>∠</a:t>
            </a:r>
            <a:r>
              <a:rPr lang="en-US"/>
              <a:t>COD at the centre.</a:t>
            </a:r>
          </a:p>
          <a:p>
            <a:pPr marL="0" indent="0">
              <a:buNone/>
            </a:pPr>
            <a:r>
              <a:rPr lang="en-US" b="1">
                <a:solidFill>
                  <a:srgbClr val="FF0000"/>
                </a:solidFill>
              </a:rPr>
              <a:t>To Prove-</a:t>
            </a:r>
            <a:r>
              <a:rPr lang="en-GB" b="0" i="0">
                <a:solidFill>
                  <a:srgbClr val="333333"/>
                </a:solidFill>
                <a:effectLst/>
                <a:latin typeface="Roboto" panose="02000000000000000000" pitchFamily="2" charset="0"/>
              </a:rPr>
              <a:t>∠</a:t>
            </a:r>
            <a:r>
              <a:rPr lang="en-US"/>
              <a:t>AOB =</a:t>
            </a:r>
            <a:r>
              <a:rPr lang="en-GB" b="0" i="0">
                <a:solidFill>
                  <a:srgbClr val="333333"/>
                </a:solidFill>
                <a:effectLst/>
                <a:latin typeface="Roboto" panose="02000000000000000000" pitchFamily="2" charset="0"/>
              </a:rPr>
              <a:t>∠</a:t>
            </a:r>
            <a:r>
              <a:rPr lang="en-US"/>
              <a:t>COD</a:t>
            </a:r>
          </a:p>
          <a:p>
            <a:endParaRPr lang="en-US" b="1">
              <a:solidFill>
                <a:srgbClr val="FF0000"/>
              </a:solidFill>
            </a:endParaRPr>
          </a:p>
          <a:p>
            <a:r>
              <a:rPr lang="en-US" b="1">
                <a:solidFill>
                  <a:srgbClr val="FF0000"/>
                </a:solidFill>
              </a:rPr>
              <a:t>Proof-</a:t>
            </a:r>
            <a:r>
              <a:rPr lang="en-GB" b="0" i="0">
                <a:solidFill>
                  <a:srgbClr val="333333"/>
                </a:solidFill>
                <a:effectLst/>
                <a:latin typeface="Roboto" panose="02000000000000000000" pitchFamily="2" charset="0"/>
              </a:rPr>
              <a:t> </a:t>
            </a:r>
            <a:r>
              <a:rPr lang="en-GB" b="0" i="0">
                <a:solidFill>
                  <a:srgbClr val="333333"/>
                </a:solidFill>
                <a:effectLst/>
                <a:latin typeface="+mj-lt"/>
              </a:rPr>
              <a:t>AB and CD are the 2 equal chords.</a:t>
            </a:r>
          </a:p>
          <a:p>
            <a:pPr marL="0" indent="0">
              <a:buNone/>
            </a:pPr>
            <a:r>
              <a:rPr lang="en-US" b="0" i="0">
                <a:solidFill>
                  <a:srgbClr val="333333"/>
                </a:solidFill>
                <a:effectLst/>
                <a:latin typeface="+mj-lt"/>
              </a:rPr>
              <a:t> </a:t>
            </a:r>
            <a:r>
              <a:rPr lang="en-GB" b="0" i="0">
                <a:solidFill>
                  <a:srgbClr val="333333"/>
                </a:solidFill>
                <a:effectLst/>
                <a:latin typeface="+mj-lt"/>
              </a:rPr>
              <a:t>In </a:t>
            </a:r>
            <a:r>
              <a:rPr lang="el-GR" b="0" i="0">
                <a:solidFill>
                  <a:srgbClr val="333333"/>
                </a:solidFill>
                <a:effectLst/>
                <a:latin typeface="+mj-lt"/>
              </a:rPr>
              <a:t>Δ </a:t>
            </a:r>
            <a:r>
              <a:rPr lang="en-GB" b="0" i="0">
                <a:solidFill>
                  <a:srgbClr val="333333"/>
                </a:solidFill>
                <a:effectLst/>
                <a:latin typeface="+mj-lt"/>
              </a:rPr>
              <a:t>AOB and </a:t>
            </a:r>
            <a:r>
              <a:rPr lang="el-GR" b="0" i="0">
                <a:solidFill>
                  <a:srgbClr val="333333"/>
                </a:solidFill>
                <a:effectLst/>
                <a:latin typeface="+mj-lt"/>
              </a:rPr>
              <a:t>Δ </a:t>
            </a:r>
            <a:r>
              <a:rPr lang="en-GB" b="0" i="0">
                <a:solidFill>
                  <a:srgbClr val="333333"/>
                </a:solidFill>
                <a:effectLst/>
                <a:latin typeface="+mj-lt"/>
              </a:rPr>
              <a:t>COD</a:t>
            </a:r>
          </a:p>
          <a:p>
            <a:r>
              <a:rPr lang="en-GB" b="0" i="0">
                <a:solidFill>
                  <a:srgbClr val="333333"/>
                </a:solidFill>
                <a:effectLst/>
                <a:latin typeface="+mj-lt"/>
              </a:rPr>
              <a:t>OB = OC [Radii</a:t>
            </a:r>
            <a:r>
              <a:rPr lang="en-US" b="0" i="0">
                <a:solidFill>
                  <a:srgbClr val="333333"/>
                </a:solidFill>
                <a:effectLst/>
                <a:latin typeface="+mj-lt"/>
              </a:rPr>
              <a:t> of same circle]</a:t>
            </a:r>
            <a:endParaRPr lang="en-GB" b="0" i="0">
              <a:solidFill>
                <a:srgbClr val="333333"/>
              </a:solidFill>
              <a:effectLst/>
              <a:latin typeface="+mj-lt"/>
            </a:endParaRPr>
          </a:p>
          <a:p>
            <a:r>
              <a:rPr lang="en-GB" b="0" i="0">
                <a:solidFill>
                  <a:srgbClr val="333333"/>
                </a:solidFill>
                <a:effectLst/>
                <a:latin typeface="+mj-lt"/>
              </a:rPr>
              <a:t>OA = OD [Radii</a:t>
            </a:r>
            <a:r>
              <a:rPr lang="en-US" b="0" i="0">
                <a:solidFill>
                  <a:srgbClr val="333333"/>
                </a:solidFill>
                <a:effectLst/>
                <a:latin typeface="+mj-lt"/>
              </a:rPr>
              <a:t> of same circle]</a:t>
            </a:r>
            <a:endParaRPr lang="en-GB" b="0" i="0">
              <a:solidFill>
                <a:srgbClr val="333333"/>
              </a:solidFill>
              <a:effectLst/>
              <a:latin typeface="+mj-lt"/>
            </a:endParaRPr>
          </a:p>
          <a:p>
            <a:r>
              <a:rPr lang="en-GB" b="0" i="0">
                <a:solidFill>
                  <a:srgbClr val="333333"/>
                </a:solidFill>
                <a:effectLst/>
                <a:latin typeface="+mj-lt"/>
              </a:rPr>
              <a:t>AB = CD [Given]</a:t>
            </a:r>
          </a:p>
          <a:p>
            <a:pPr marL="0" indent="0">
              <a:buNone/>
            </a:pPr>
            <a:r>
              <a:rPr lang="en-US" b="0" i="0">
                <a:solidFill>
                  <a:srgbClr val="333333"/>
                </a:solidFill>
                <a:effectLst/>
                <a:latin typeface="+mj-lt"/>
              </a:rPr>
              <a:t>      </a:t>
            </a:r>
            <a:r>
              <a:rPr lang="el-GR" b="0" i="0">
                <a:solidFill>
                  <a:srgbClr val="333333"/>
                </a:solidFill>
                <a:effectLst/>
                <a:latin typeface="+mj-lt"/>
              </a:rPr>
              <a:t>Δ</a:t>
            </a:r>
            <a:r>
              <a:rPr lang="en-GB" b="0" i="0">
                <a:solidFill>
                  <a:srgbClr val="333333"/>
                </a:solidFill>
                <a:effectLst/>
                <a:latin typeface="+mj-lt"/>
              </a:rPr>
              <a:t>AOB ≅ </a:t>
            </a:r>
            <a:r>
              <a:rPr lang="el-GR" b="0" i="0">
                <a:solidFill>
                  <a:srgbClr val="333333"/>
                </a:solidFill>
                <a:effectLst/>
                <a:latin typeface="+mj-lt"/>
              </a:rPr>
              <a:t>Δ</a:t>
            </a:r>
            <a:r>
              <a:rPr lang="en-GB" b="0" i="0">
                <a:solidFill>
                  <a:srgbClr val="333333"/>
                </a:solidFill>
                <a:effectLst/>
                <a:latin typeface="+mj-lt"/>
              </a:rPr>
              <a:t>COD (SSS rule)</a:t>
            </a:r>
            <a:r>
              <a:rPr lang="en-US" b="0" i="0">
                <a:solidFill>
                  <a:srgbClr val="333333"/>
                </a:solidFill>
                <a:effectLst/>
                <a:latin typeface="+mj-lt"/>
              </a:rPr>
              <a:t> </a:t>
            </a:r>
          </a:p>
          <a:p>
            <a:pPr marL="0" indent="0">
              <a:buNone/>
            </a:pPr>
            <a:r>
              <a:rPr lang="en-GB" b="0" i="0">
                <a:solidFill>
                  <a:srgbClr val="333333"/>
                </a:solidFill>
                <a:effectLst/>
                <a:latin typeface="+mj-lt"/>
              </a:rPr>
              <a:t>Hence, ∠AOB = ∠COD [CPCT]</a:t>
            </a:r>
          </a:p>
          <a:p>
            <a:pPr marL="0" indent="0">
              <a:buNone/>
            </a:pPr>
            <a:endParaRPr lang="en-US"/>
          </a:p>
        </p:txBody>
      </p:sp>
      <p:pic>
        <p:nvPicPr>
          <p:cNvPr id="4" name="Picture 4">
            <a:extLst>
              <a:ext uri="{FF2B5EF4-FFF2-40B4-BE49-F238E27FC236}">
                <a16:creationId xmlns:a16="http://schemas.microsoft.com/office/drawing/2014/main" xmlns="" id="{ACB7CCA1-ACF9-0B4E-94BF-7E88F845C33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22194" y="2321719"/>
            <a:ext cx="2364581" cy="2214563"/>
          </a:xfrm>
          <a:prstGeom prst="rect">
            <a:avLst/>
          </a:prstGeom>
        </p:spPr>
      </p:pic>
    </p:spTree>
    <p:extLst>
      <p:ext uri="{BB962C8B-B14F-4D97-AF65-F5344CB8AC3E}">
        <p14:creationId xmlns:p14="http://schemas.microsoft.com/office/powerpoint/2010/main" xmlns="" val="269140405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05667-9870-FD47-BD57-537E0D073D00}"/>
              </a:ext>
            </a:extLst>
          </p:cNvPr>
          <p:cNvSpPr>
            <a:spLocks noGrp="1"/>
          </p:cNvSpPr>
          <p:nvPr>
            <p:ph type="title"/>
          </p:nvPr>
        </p:nvSpPr>
        <p:spPr>
          <a:xfrm>
            <a:off x="1944694" y="609601"/>
            <a:ext cx="6683765" cy="649485"/>
          </a:xfrm>
        </p:spPr>
        <p:txBody>
          <a:bodyPr/>
          <a:lstStyle/>
          <a:p>
            <a:r>
              <a:rPr lang="en-US" b="1" dirty="0">
                <a:ln w="0"/>
                <a:solidFill>
                  <a:schemeClr val="accent1">
                    <a:lumMod val="75000"/>
                  </a:schemeClr>
                </a:solidFill>
                <a:effectLst>
                  <a:reflection blurRad="6350" stA="53000" endA="300" endPos="35500" dir="5400000" sy="-90000" algn="bl" rotWithShape="0"/>
                </a:effectLst>
                <a:latin typeface="Algerian" pitchFamily="82" charset="0"/>
              </a:rPr>
              <a:t>Theorem-2(converse)</a:t>
            </a:r>
            <a:endParaRPr lang="en-US" dirty="0"/>
          </a:p>
        </p:txBody>
      </p:sp>
      <p:sp>
        <p:nvSpPr>
          <p:cNvPr id="3" name="Content Placeholder 2">
            <a:extLst>
              <a:ext uri="{FF2B5EF4-FFF2-40B4-BE49-F238E27FC236}">
                <a16:creationId xmlns:a16="http://schemas.microsoft.com/office/drawing/2014/main" xmlns="" id="{34C8E5AF-EB66-1040-BB5B-D2AFE6DC6FEB}"/>
              </a:ext>
            </a:extLst>
          </p:cNvPr>
          <p:cNvSpPr>
            <a:spLocks noGrp="1"/>
          </p:cNvSpPr>
          <p:nvPr>
            <p:ph idx="1"/>
          </p:nvPr>
        </p:nvSpPr>
        <p:spPr>
          <a:xfrm>
            <a:off x="457200" y="1460500"/>
            <a:ext cx="8171259" cy="4924227"/>
          </a:xfrm>
        </p:spPr>
        <p:txBody>
          <a:bodyPr/>
          <a:lstStyle/>
          <a:p>
            <a:r>
              <a:rPr lang="en-US" sz="2000" b="1" dirty="0">
                <a:solidFill>
                  <a:srgbClr val="FF0000"/>
                </a:solidFill>
              </a:rPr>
              <a:t>Statement</a:t>
            </a:r>
            <a:r>
              <a:rPr lang="en-US" sz="2000" dirty="0"/>
              <a:t>-If the </a:t>
            </a:r>
            <a:r>
              <a:rPr lang="en-US" sz="2000" dirty="0" smtClean="0"/>
              <a:t>angle  subtended  </a:t>
            </a:r>
            <a:r>
              <a:rPr lang="en-US" sz="2000" dirty="0"/>
              <a:t>by the chords are  equal, the the chords are  equal .</a:t>
            </a:r>
          </a:p>
          <a:p>
            <a:r>
              <a:rPr lang="en-US" sz="2000" b="1" dirty="0">
                <a:solidFill>
                  <a:srgbClr val="FF0000"/>
                </a:solidFill>
              </a:rPr>
              <a:t>Given-</a:t>
            </a:r>
            <a:r>
              <a:rPr lang="en-US" sz="2000" dirty="0"/>
              <a:t>Angles subtended by the chords AB </a:t>
            </a:r>
          </a:p>
          <a:p>
            <a:pPr marL="0" indent="0">
              <a:buNone/>
            </a:pPr>
            <a:r>
              <a:rPr lang="en-US" sz="2000" dirty="0"/>
              <a:t> and CD are</a:t>
            </a:r>
            <a:r>
              <a:rPr lang="en-GB" sz="2000" b="0" i="0" dirty="0">
                <a:solidFill>
                  <a:srgbClr val="333333"/>
                </a:solidFill>
                <a:effectLst/>
                <a:latin typeface="+mj-lt"/>
              </a:rPr>
              <a:t>∠</a:t>
            </a:r>
            <a:r>
              <a:rPr lang="en-US" sz="2000" dirty="0"/>
              <a:t> AOB and </a:t>
            </a:r>
            <a:r>
              <a:rPr lang="en-GB" sz="2000" b="0" i="0" dirty="0">
                <a:solidFill>
                  <a:srgbClr val="333333"/>
                </a:solidFill>
                <a:effectLst/>
                <a:latin typeface="+mj-lt"/>
              </a:rPr>
              <a:t>∠</a:t>
            </a:r>
            <a:r>
              <a:rPr lang="en-US" sz="2000" dirty="0"/>
              <a:t>COD such that</a:t>
            </a:r>
          </a:p>
          <a:p>
            <a:pPr marL="0" indent="0">
              <a:buNone/>
            </a:pPr>
            <a:r>
              <a:rPr lang="en-GB" sz="2000" b="0" i="0" dirty="0">
                <a:solidFill>
                  <a:srgbClr val="333333"/>
                </a:solidFill>
                <a:effectLst/>
                <a:latin typeface="+mj-lt"/>
              </a:rPr>
              <a:t>∠</a:t>
            </a:r>
            <a:r>
              <a:rPr lang="en-US" sz="2000" dirty="0"/>
              <a:t>AOB=</a:t>
            </a:r>
            <a:r>
              <a:rPr lang="en-GB" sz="2000" b="0" i="0" dirty="0">
                <a:solidFill>
                  <a:srgbClr val="333333"/>
                </a:solidFill>
                <a:effectLst/>
                <a:latin typeface="+mj-lt"/>
              </a:rPr>
              <a:t>∠</a:t>
            </a:r>
            <a:r>
              <a:rPr lang="en-US" sz="2000" dirty="0"/>
              <a:t>COD</a:t>
            </a:r>
          </a:p>
          <a:p>
            <a:pPr marL="0" indent="0">
              <a:buNone/>
            </a:pPr>
            <a:r>
              <a:rPr lang="en-US" sz="2000" b="1" dirty="0">
                <a:solidFill>
                  <a:srgbClr val="FF0000"/>
                </a:solidFill>
              </a:rPr>
              <a:t>To Prove-  </a:t>
            </a:r>
            <a:r>
              <a:rPr lang="en-US" sz="2000" dirty="0"/>
              <a:t>AB=CD</a:t>
            </a:r>
          </a:p>
          <a:p>
            <a:pPr marL="0" indent="0">
              <a:buNone/>
            </a:pPr>
            <a:r>
              <a:rPr lang="en-US" sz="2000" dirty="0"/>
              <a:t> </a:t>
            </a:r>
          </a:p>
          <a:p>
            <a:pPr marL="0" indent="0">
              <a:buNone/>
            </a:pPr>
            <a:r>
              <a:rPr lang="en-US" sz="2000" dirty="0"/>
              <a:t> </a:t>
            </a:r>
            <a:r>
              <a:rPr lang="en-US" sz="2000" b="1" dirty="0">
                <a:solidFill>
                  <a:srgbClr val="FF0000"/>
                </a:solidFill>
              </a:rPr>
              <a:t>Proof-</a:t>
            </a:r>
            <a:r>
              <a:rPr lang="en-GB" sz="2000" b="0" i="0" dirty="0">
                <a:solidFill>
                  <a:srgbClr val="333333"/>
                </a:solidFill>
                <a:effectLst/>
                <a:latin typeface="+mj-lt"/>
              </a:rPr>
              <a:t>In </a:t>
            </a:r>
            <a:r>
              <a:rPr lang="el-GR" sz="2000" b="0" i="0" dirty="0">
                <a:solidFill>
                  <a:srgbClr val="333333"/>
                </a:solidFill>
                <a:effectLst/>
                <a:latin typeface="+mj-lt"/>
              </a:rPr>
              <a:t>Δ </a:t>
            </a:r>
            <a:r>
              <a:rPr lang="en-GB" sz="2000" b="0" i="0" dirty="0">
                <a:solidFill>
                  <a:srgbClr val="333333"/>
                </a:solidFill>
                <a:effectLst/>
                <a:latin typeface="+mj-lt"/>
              </a:rPr>
              <a:t>AOB and </a:t>
            </a:r>
            <a:r>
              <a:rPr lang="el-GR" sz="2000" b="0" i="0" dirty="0">
                <a:solidFill>
                  <a:srgbClr val="333333"/>
                </a:solidFill>
                <a:effectLst/>
                <a:latin typeface="+mj-lt"/>
              </a:rPr>
              <a:t>Δ </a:t>
            </a:r>
            <a:r>
              <a:rPr lang="en-GB" sz="2000" b="0" i="0" dirty="0">
                <a:solidFill>
                  <a:srgbClr val="333333"/>
                </a:solidFill>
                <a:effectLst/>
                <a:latin typeface="+mj-lt"/>
              </a:rPr>
              <a:t>COD</a:t>
            </a:r>
          </a:p>
          <a:p>
            <a:r>
              <a:rPr lang="en-GB" sz="2000" b="0" i="0" dirty="0">
                <a:solidFill>
                  <a:srgbClr val="333333"/>
                </a:solidFill>
                <a:effectLst/>
                <a:latin typeface="+mj-lt"/>
              </a:rPr>
              <a:t>OB = OC [Radii</a:t>
            </a:r>
            <a:r>
              <a:rPr lang="en-US" sz="2000" b="0" i="0" dirty="0">
                <a:solidFill>
                  <a:srgbClr val="333333"/>
                </a:solidFill>
                <a:effectLst/>
                <a:latin typeface="+mj-lt"/>
              </a:rPr>
              <a:t> of same circle]</a:t>
            </a:r>
            <a:endParaRPr lang="en-GB" sz="2000" b="0" i="0" dirty="0">
              <a:solidFill>
                <a:srgbClr val="333333"/>
              </a:solidFill>
              <a:effectLst/>
              <a:latin typeface="+mj-lt"/>
            </a:endParaRPr>
          </a:p>
          <a:p>
            <a:r>
              <a:rPr lang="en-GB" sz="2000" b="0" i="0" dirty="0">
                <a:solidFill>
                  <a:srgbClr val="333333"/>
                </a:solidFill>
                <a:effectLst/>
                <a:latin typeface="+mj-lt"/>
              </a:rPr>
              <a:t>OA = OD [Radii</a:t>
            </a:r>
            <a:r>
              <a:rPr lang="en-US" sz="2000" b="0" i="0" dirty="0">
                <a:solidFill>
                  <a:srgbClr val="333333"/>
                </a:solidFill>
                <a:effectLst/>
                <a:latin typeface="+mj-lt"/>
              </a:rPr>
              <a:t> of same circle]</a:t>
            </a:r>
            <a:endParaRPr lang="en-GB" sz="2000" b="0" i="0" dirty="0">
              <a:solidFill>
                <a:srgbClr val="333333"/>
              </a:solidFill>
              <a:effectLst/>
              <a:latin typeface="+mj-lt"/>
            </a:endParaRPr>
          </a:p>
          <a:p>
            <a:r>
              <a:rPr lang="en-GB" sz="2000" b="0" i="0" dirty="0">
                <a:solidFill>
                  <a:srgbClr val="333333"/>
                </a:solidFill>
                <a:effectLst/>
                <a:latin typeface="+mj-lt"/>
              </a:rPr>
              <a:t> ∠AOB = ∠COD[Given]</a:t>
            </a:r>
          </a:p>
          <a:p>
            <a:pPr marL="0" indent="0">
              <a:buNone/>
            </a:pPr>
            <a:r>
              <a:rPr lang="en-US" sz="2000" b="0" i="0" dirty="0">
                <a:solidFill>
                  <a:srgbClr val="333333"/>
                </a:solidFill>
                <a:effectLst/>
                <a:latin typeface="+mj-lt"/>
              </a:rPr>
              <a:t>        </a:t>
            </a:r>
            <a:r>
              <a:rPr lang="el-GR" sz="2000" b="0" i="0" dirty="0">
                <a:solidFill>
                  <a:srgbClr val="333333"/>
                </a:solidFill>
                <a:effectLst/>
                <a:latin typeface="+mj-lt"/>
              </a:rPr>
              <a:t>Δ</a:t>
            </a:r>
            <a:r>
              <a:rPr lang="en-GB" sz="2000" b="0" i="0" dirty="0">
                <a:solidFill>
                  <a:srgbClr val="333333"/>
                </a:solidFill>
                <a:effectLst/>
                <a:latin typeface="+mj-lt"/>
              </a:rPr>
              <a:t>AOB ≅ </a:t>
            </a:r>
            <a:r>
              <a:rPr lang="el-GR" sz="2000" b="0" i="0" dirty="0">
                <a:solidFill>
                  <a:srgbClr val="333333"/>
                </a:solidFill>
                <a:effectLst/>
                <a:latin typeface="+mj-lt"/>
              </a:rPr>
              <a:t>Δ</a:t>
            </a:r>
            <a:r>
              <a:rPr lang="en-GB" sz="2000" b="0" i="0" dirty="0">
                <a:solidFill>
                  <a:srgbClr val="333333"/>
                </a:solidFill>
                <a:effectLst/>
                <a:latin typeface="+mj-lt"/>
              </a:rPr>
              <a:t>COD (S</a:t>
            </a:r>
            <a:r>
              <a:rPr lang="en-US" sz="2000" b="0" i="0" dirty="0">
                <a:solidFill>
                  <a:srgbClr val="333333"/>
                </a:solidFill>
                <a:effectLst/>
                <a:latin typeface="+mj-lt"/>
              </a:rPr>
              <a:t>A</a:t>
            </a:r>
            <a:r>
              <a:rPr lang="en-GB" sz="2000" b="0" i="0" dirty="0">
                <a:solidFill>
                  <a:srgbClr val="333333"/>
                </a:solidFill>
                <a:effectLst/>
                <a:latin typeface="+mj-lt"/>
              </a:rPr>
              <a:t>S rule)</a:t>
            </a:r>
          </a:p>
          <a:p>
            <a:pPr marL="0" indent="0">
              <a:buNone/>
            </a:pPr>
            <a:r>
              <a:rPr lang="en-US" sz="2000" b="0" i="0" dirty="0">
                <a:solidFill>
                  <a:srgbClr val="333333"/>
                </a:solidFill>
                <a:effectLst/>
                <a:latin typeface="+mj-lt"/>
              </a:rPr>
              <a:t>        </a:t>
            </a:r>
            <a:r>
              <a:rPr lang="en-GB" sz="2000" b="0" i="0" dirty="0">
                <a:solidFill>
                  <a:srgbClr val="333333"/>
                </a:solidFill>
                <a:effectLst/>
                <a:latin typeface="+mj-lt"/>
              </a:rPr>
              <a:t>Hence, AB = CD  </a:t>
            </a:r>
            <a:r>
              <a:rPr lang="en-US" sz="2000" b="0" i="0" dirty="0">
                <a:solidFill>
                  <a:srgbClr val="333333"/>
                </a:solidFill>
                <a:effectLst/>
                <a:latin typeface="+mj-lt"/>
              </a:rPr>
              <a:t>[</a:t>
            </a:r>
            <a:r>
              <a:rPr lang="en-GB" sz="2000" b="0" i="0" dirty="0">
                <a:solidFill>
                  <a:srgbClr val="333333"/>
                </a:solidFill>
                <a:effectLst/>
                <a:latin typeface="+mj-lt"/>
              </a:rPr>
              <a:t>CPCT]</a:t>
            </a:r>
            <a:r>
              <a:rPr lang="en-US" sz="2000" b="0" i="0" dirty="0">
                <a:solidFill>
                  <a:srgbClr val="333333"/>
                </a:solidFill>
                <a:effectLst/>
                <a:latin typeface="+mj-lt"/>
              </a:rPr>
              <a:t>    hence proved……</a:t>
            </a:r>
            <a:r>
              <a:rPr lang="en-US" sz="1600" b="0" i="0" dirty="0">
                <a:solidFill>
                  <a:srgbClr val="333333"/>
                </a:solidFill>
                <a:effectLst/>
                <a:latin typeface="+mj-lt"/>
              </a:rPr>
              <a:t>.</a:t>
            </a:r>
            <a:endParaRPr lang="en-US" sz="1600" dirty="0"/>
          </a:p>
        </p:txBody>
      </p:sp>
      <p:pic>
        <p:nvPicPr>
          <p:cNvPr id="5" name="Picture 4">
            <a:extLst>
              <a:ext uri="{FF2B5EF4-FFF2-40B4-BE49-F238E27FC236}">
                <a16:creationId xmlns:a16="http://schemas.microsoft.com/office/drawing/2014/main" xmlns="" id="{3DD641BD-15AD-BA41-9019-BC3709BEA7A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40053" y="2714625"/>
            <a:ext cx="2364581" cy="2214563"/>
          </a:xfrm>
          <a:prstGeom prst="rect">
            <a:avLst/>
          </a:prstGeom>
        </p:spPr>
      </p:pic>
    </p:spTree>
    <p:extLst>
      <p:ext uri="{BB962C8B-B14F-4D97-AF65-F5344CB8AC3E}">
        <p14:creationId xmlns:p14="http://schemas.microsoft.com/office/powerpoint/2010/main" xmlns="" val="578984200"/>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0FBE6-C951-3642-9749-9D0EB21001B5}"/>
              </a:ext>
            </a:extLst>
          </p:cNvPr>
          <p:cNvSpPr>
            <a:spLocks noGrp="1"/>
          </p:cNvSpPr>
          <p:nvPr>
            <p:ph type="title"/>
          </p:nvPr>
        </p:nvSpPr>
        <p:spPr>
          <a:xfrm>
            <a:off x="613437" y="255514"/>
            <a:ext cx="6683765" cy="987271"/>
          </a:xfrm>
        </p:spPr>
        <p:txBody>
          <a:bodyPr>
            <a:normAutofit/>
          </a:bodyPr>
          <a:lstStyle/>
          <a:p>
            <a:r>
              <a:rPr lang="en-US" b="1" dirty="0">
                <a:ln w="0"/>
                <a:solidFill>
                  <a:schemeClr val="accent1">
                    <a:lumMod val="75000"/>
                  </a:schemeClr>
                </a:solidFill>
                <a:effectLst>
                  <a:reflection blurRad="6350" stA="53000" endA="300" endPos="35500" dir="5400000" sy="-90000" algn="bl" rotWithShape="0"/>
                </a:effectLst>
                <a:latin typeface="Algerian" pitchFamily="82" charset="0"/>
              </a:rPr>
              <a:t>Theorem-3</a:t>
            </a:r>
            <a:endParaRPr lang="en-US"/>
          </a:p>
        </p:txBody>
      </p:sp>
      <p:sp>
        <p:nvSpPr>
          <p:cNvPr id="3" name="Content Placeholder 2">
            <a:extLst>
              <a:ext uri="{FF2B5EF4-FFF2-40B4-BE49-F238E27FC236}">
                <a16:creationId xmlns:a16="http://schemas.microsoft.com/office/drawing/2014/main" xmlns="" id="{F7184602-43CB-D648-AFBF-34B5C2D59C19}"/>
              </a:ext>
            </a:extLst>
          </p:cNvPr>
          <p:cNvSpPr>
            <a:spLocks noGrp="1"/>
          </p:cNvSpPr>
          <p:nvPr>
            <p:ph idx="1"/>
          </p:nvPr>
        </p:nvSpPr>
        <p:spPr>
          <a:xfrm>
            <a:off x="459573" y="1242785"/>
            <a:ext cx="8070990" cy="5098144"/>
          </a:xfrm>
        </p:spPr>
        <p:txBody>
          <a:bodyPr>
            <a:normAutofit fontScale="55000" lnSpcReduction="20000"/>
          </a:bodyPr>
          <a:lstStyle/>
          <a:p>
            <a:pPr marL="0" indent="0">
              <a:buNone/>
            </a:pPr>
            <a:r>
              <a:rPr lang="en-US" b="1" dirty="0">
                <a:solidFill>
                  <a:srgbClr val="FF0000"/>
                </a:solidFill>
              </a:rPr>
              <a:t>Statement-</a:t>
            </a:r>
          </a:p>
          <a:p>
            <a:pPr marL="0" indent="0">
              <a:buNone/>
            </a:pPr>
            <a:r>
              <a:rPr lang="en-GB" b="1" i="0" dirty="0" smtClean="0">
                <a:solidFill>
                  <a:srgbClr val="333333"/>
                </a:solidFill>
                <a:effectLst/>
              </a:rPr>
              <a:t>The Perpendicular</a:t>
            </a:r>
            <a:r>
              <a:rPr lang="en-GB" b="1" i="0" dirty="0">
                <a:solidFill>
                  <a:srgbClr val="333333"/>
                </a:solidFill>
                <a:effectLst/>
              </a:rPr>
              <a:t> </a:t>
            </a:r>
            <a:r>
              <a:rPr lang="en-GB" b="0" i="0" dirty="0">
                <a:solidFill>
                  <a:srgbClr val="333333"/>
                </a:solidFill>
                <a:effectLst/>
              </a:rPr>
              <a:t>from the </a:t>
            </a:r>
            <a:r>
              <a:rPr lang="en-GB" b="1" i="0" dirty="0">
                <a:solidFill>
                  <a:srgbClr val="333333"/>
                </a:solidFill>
                <a:effectLst/>
              </a:rPr>
              <a:t>centre</a:t>
            </a:r>
            <a:r>
              <a:rPr lang="en-GB" b="0" i="0" dirty="0">
                <a:solidFill>
                  <a:srgbClr val="333333"/>
                </a:solidFill>
                <a:effectLst/>
              </a:rPr>
              <a:t> of a circle to a</a:t>
            </a:r>
            <a:r>
              <a:rPr lang="en-GB" b="1" i="0" dirty="0">
                <a:solidFill>
                  <a:srgbClr val="333333"/>
                </a:solidFill>
                <a:effectLst/>
              </a:rPr>
              <a:t> chord bisects the chord</a:t>
            </a:r>
            <a:r>
              <a:rPr lang="en-US" b="1" i="0" dirty="0">
                <a:solidFill>
                  <a:srgbClr val="333333"/>
                </a:solidFill>
                <a:effectLst/>
              </a:rPr>
              <a:t>.</a:t>
            </a:r>
          </a:p>
          <a:p>
            <a:pPr marL="0" indent="0">
              <a:buNone/>
            </a:pPr>
            <a:endParaRPr lang="en-US" b="1" dirty="0">
              <a:solidFill>
                <a:srgbClr val="FF0000"/>
              </a:solidFill>
            </a:endParaRPr>
          </a:p>
          <a:p>
            <a:pPr marL="0" indent="0">
              <a:buNone/>
            </a:pPr>
            <a:r>
              <a:rPr lang="en-US" b="1" dirty="0">
                <a:solidFill>
                  <a:srgbClr val="FF0000"/>
                </a:solidFill>
              </a:rPr>
              <a:t>Given</a:t>
            </a:r>
            <a:r>
              <a:rPr lang="en-US" dirty="0">
                <a:solidFill>
                  <a:srgbClr val="333333"/>
                </a:solidFill>
              </a:rPr>
              <a:t>-The line passing through the centre of the circle</a:t>
            </a:r>
          </a:p>
          <a:p>
            <a:pPr marL="0" indent="0">
              <a:buNone/>
            </a:pPr>
            <a:r>
              <a:rPr lang="en-US" dirty="0">
                <a:solidFill>
                  <a:srgbClr val="333333"/>
                </a:solidFill>
              </a:rPr>
              <a:t>.      Is perpendicular to the chord AB at M.</a:t>
            </a:r>
          </a:p>
          <a:p>
            <a:pPr marL="0" indent="0">
              <a:buNone/>
            </a:pPr>
            <a:endParaRPr lang="en-US" b="1" i="0" dirty="0">
              <a:solidFill>
                <a:srgbClr val="FF0000"/>
              </a:solidFill>
              <a:effectLst/>
            </a:endParaRPr>
          </a:p>
          <a:p>
            <a:pPr marL="0" indent="0">
              <a:buNone/>
            </a:pPr>
            <a:r>
              <a:rPr lang="en-US" b="1" i="0" dirty="0">
                <a:solidFill>
                  <a:srgbClr val="FF0000"/>
                </a:solidFill>
                <a:effectLst/>
              </a:rPr>
              <a:t>To Prove-</a:t>
            </a:r>
            <a:r>
              <a:rPr lang="en-US" b="0" i="0" dirty="0">
                <a:solidFill>
                  <a:srgbClr val="333333"/>
                </a:solidFill>
                <a:effectLst/>
              </a:rPr>
              <a:t>AM=BM</a:t>
            </a:r>
          </a:p>
          <a:p>
            <a:pPr marL="0" indent="0">
              <a:buNone/>
            </a:pPr>
            <a:endParaRPr lang="en-US" b="1" dirty="0">
              <a:solidFill>
                <a:srgbClr val="FF0000"/>
              </a:solidFill>
            </a:endParaRPr>
          </a:p>
          <a:p>
            <a:pPr marL="0" indent="0">
              <a:buNone/>
            </a:pPr>
            <a:r>
              <a:rPr lang="en-US" b="1" dirty="0">
                <a:solidFill>
                  <a:srgbClr val="FF0000"/>
                </a:solidFill>
              </a:rPr>
              <a:t>Construction</a:t>
            </a:r>
            <a:r>
              <a:rPr lang="en-US" dirty="0">
                <a:solidFill>
                  <a:srgbClr val="333333"/>
                </a:solidFill>
              </a:rPr>
              <a:t>-Join the radii OA and OB.</a:t>
            </a:r>
          </a:p>
          <a:p>
            <a:pPr marL="0" indent="0">
              <a:buNone/>
            </a:pPr>
            <a:r>
              <a:rPr lang="en-US" b="1" i="0" dirty="0">
                <a:solidFill>
                  <a:srgbClr val="FF0000"/>
                </a:solidFill>
                <a:effectLst/>
              </a:rPr>
              <a:t> </a:t>
            </a:r>
          </a:p>
          <a:p>
            <a:pPr marL="0" indent="0">
              <a:buNone/>
            </a:pPr>
            <a:r>
              <a:rPr lang="en-US" b="1" i="0" dirty="0">
                <a:solidFill>
                  <a:srgbClr val="FF0000"/>
                </a:solidFill>
                <a:effectLst/>
              </a:rPr>
              <a:t>Proof-</a:t>
            </a:r>
            <a:r>
              <a:rPr lang="en-GB" b="0" i="0" dirty="0">
                <a:solidFill>
                  <a:srgbClr val="333333"/>
                </a:solidFill>
                <a:effectLst/>
              </a:rPr>
              <a:t>AB is a chord and OM is the perpendicular </a:t>
            </a:r>
            <a:endParaRPr lang="en-US" b="0" i="0" dirty="0">
              <a:solidFill>
                <a:srgbClr val="333333"/>
              </a:solidFill>
              <a:effectLst/>
            </a:endParaRPr>
          </a:p>
          <a:p>
            <a:pPr marL="0" indent="0">
              <a:buNone/>
            </a:pPr>
            <a:r>
              <a:rPr lang="en-US" b="0" i="0" dirty="0">
                <a:solidFill>
                  <a:srgbClr val="333333"/>
                </a:solidFill>
                <a:effectLst/>
              </a:rPr>
              <a:t>    </a:t>
            </a:r>
            <a:r>
              <a:rPr lang="en-GB" b="0" i="0" dirty="0">
                <a:solidFill>
                  <a:srgbClr val="333333"/>
                </a:solidFill>
                <a:effectLst/>
              </a:rPr>
              <a:t>drawn from the centre.</a:t>
            </a:r>
          </a:p>
          <a:p>
            <a:pPr marL="0" indent="0">
              <a:buNone/>
            </a:pPr>
            <a:r>
              <a:rPr lang="en-US" b="0" i="0" dirty="0">
                <a:solidFill>
                  <a:srgbClr val="333333"/>
                </a:solidFill>
                <a:effectLst/>
              </a:rPr>
              <a:t>    </a:t>
            </a:r>
            <a:r>
              <a:rPr lang="en-GB" b="0" i="0" dirty="0">
                <a:solidFill>
                  <a:srgbClr val="333333"/>
                </a:solidFill>
                <a:effectLst/>
              </a:rPr>
              <a:t>From </a:t>
            </a:r>
            <a:r>
              <a:rPr lang="el-GR" b="0" i="0" dirty="0">
                <a:solidFill>
                  <a:srgbClr val="333333"/>
                </a:solidFill>
                <a:effectLst/>
              </a:rPr>
              <a:t>Δ</a:t>
            </a:r>
            <a:r>
              <a:rPr lang="en-GB" b="0" i="0" dirty="0">
                <a:solidFill>
                  <a:srgbClr val="333333"/>
                </a:solidFill>
                <a:effectLst/>
              </a:rPr>
              <a:t>OMB and </a:t>
            </a:r>
            <a:r>
              <a:rPr lang="el-GR" b="0" i="0" dirty="0">
                <a:solidFill>
                  <a:srgbClr val="333333"/>
                </a:solidFill>
                <a:effectLst/>
              </a:rPr>
              <a:t>Δ</a:t>
            </a:r>
            <a:r>
              <a:rPr lang="en-GB" b="0" i="0" dirty="0">
                <a:solidFill>
                  <a:srgbClr val="333333"/>
                </a:solidFill>
                <a:effectLst/>
              </a:rPr>
              <a:t>OMA,</a:t>
            </a:r>
          </a:p>
          <a:p>
            <a:r>
              <a:rPr lang="en-GB" b="0" i="0" dirty="0">
                <a:solidFill>
                  <a:srgbClr val="333333"/>
                </a:solidFill>
                <a:effectLst/>
              </a:rPr>
              <a:t>∠OMA=∠OMB=90</a:t>
            </a:r>
            <a:r>
              <a:rPr lang="en-GB" b="0" i="0" baseline="30000" dirty="0">
                <a:solidFill>
                  <a:srgbClr val="333333"/>
                </a:solidFill>
                <a:effectLst/>
              </a:rPr>
              <a:t>0</a:t>
            </a:r>
            <a:r>
              <a:rPr lang="en-GB" b="0" i="0" dirty="0">
                <a:solidFill>
                  <a:srgbClr val="333333"/>
                </a:solidFill>
                <a:effectLst/>
              </a:rPr>
              <a:t> </a:t>
            </a:r>
            <a:endParaRPr lang="en-US" b="0" i="0" dirty="0">
              <a:solidFill>
                <a:srgbClr val="333333"/>
              </a:solidFill>
              <a:effectLst/>
            </a:endParaRPr>
          </a:p>
          <a:p>
            <a:r>
              <a:rPr lang="en-GB" b="0" i="0" dirty="0">
                <a:solidFill>
                  <a:srgbClr val="333333"/>
                </a:solidFill>
                <a:effectLst/>
              </a:rPr>
              <a:t>OA = OB (radii)</a:t>
            </a:r>
          </a:p>
          <a:p>
            <a:r>
              <a:rPr lang="en-GB" b="0" i="0" dirty="0">
                <a:solidFill>
                  <a:srgbClr val="333333"/>
                </a:solidFill>
                <a:effectLst/>
              </a:rPr>
              <a:t>OM = OM (common)</a:t>
            </a:r>
          </a:p>
          <a:p>
            <a:pPr marL="0" indent="0">
              <a:buNone/>
            </a:pPr>
            <a:r>
              <a:rPr lang="en-US" b="0" i="0" dirty="0">
                <a:solidFill>
                  <a:srgbClr val="333333"/>
                </a:solidFill>
                <a:effectLst/>
              </a:rPr>
              <a:t>         </a:t>
            </a:r>
            <a:r>
              <a:rPr lang="en-GB" b="0" i="0" dirty="0">
                <a:solidFill>
                  <a:srgbClr val="333333"/>
                </a:solidFill>
                <a:effectLst/>
              </a:rPr>
              <a:t>Hence, </a:t>
            </a:r>
            <a:r>
              <a:rPr lang="el-GR" b="0" i="0" dirty="0">
                <a:solidFill>
                  <a:srgbClr val="333333"/>
                </a:solidFill>
                <a:effectLst/>
              </a:rPr>
              <a:t>Δ</a:t>
            </a:r>
            <a:r>
              <a:rPr lang="en-GB" b="0" i="0" dirty="0">
                <a:solidFill>
                  <a:srgbClr val="333333"/>
                </a:solidFill>
                <a:effectLst/>
              </a:rPr>
              <a:t>OMB ≅ </a:t>
            </a:r>
            <a:r>
              <a:rPr lang="el-GR" b="0" i="0" dirty="0">
                <a:solidFill>
                  <a:srgbClr val="333333"/>
                </a:solidFill>
                <a:effectLst/>
              </a:rPr>
              <a:t>Δ</a:t>
            </a:r>
            <a:r>
              <a:rPr lang="en-GB" b="0" i="0" dirty="0">
                <a:solidFill>
                  <a:srgbClr val="333333"/>
                </a:solidFill>
                <a:effectLst/>
              </a:rPr>
              <a:t>OMA (RHS rule)</a:t>
            </a:r>
          </a:p>
          <a:p>
            <a:pPr marL="0" indent="0">
              <a:buNone/>
            </a:pPr>
            <a:r>
              <a:rPr lang="en-US" b="0" i="0" dirty="0">
                <a:solidFill>
                  <a:srgbClr val="333333"/>
                </a:solidFill>
                <a:effectLst/>
              </a:rPr>
              <a:t>        </a:t>
            </a:r>
            <a:r>
              <a:rPr lang="en-GB" b="0" i="0" dirty="0">
                <a:solidFill>
                  <a:srgbClr val="333333"/>
                </a:solidFill>
                <a:effectLst/>
              </a:rPr>
              <a:t>Therefore AM = MB [CPCT]</a:t>
            </a:r>
          </a:p>
          <a:p>
            <a:pPr marL="0" indent="0">
              <a:buNone/>
            </a:pPr>
            <a:endParaRPr lang="en-US" b="0" i="0" dirty="0">
              <a:solidFill>
                <a:srgbClr val="333333"/>
              </a:solidFill>
              <a:effectLst/>
              <a:latin typeface="Roboto" panose="02000000000000000000" pitchFamily="2" charset="0"/>
            </a:endParaRPr>
          </a:p>
          <a:p>
            <a:endParaRPr lang="en-US" dirty="0"/>
          </a:p>
        </p:txBody>
      </p:sp>
      <p:pic>
        <p:nvPicPr>
          <p:cNvPr id="4" name="Picture 4">
            <a:extLst>
              <a:ext uri="{FF2B5EF4-FFF2-40B4-BE49-F238E27FC236}">
                <a16:creationId xmlns:a16="http://schemas.microsoft.com/office/drawing/2014/main" xmlns="" id="{9C15A4D8-49F7-184C-A0AC-E1262CF0D4E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58634" y="2690527"/>
            <a:ext cx="2166279" cy="2085616"/>
          </a:xfrm>
          <a:prstGeom prst="rect">
            <a:avLst/>
          </a:prstGeom>
        </p:spPr>
      </p:pic>
    </p:spTree>
    <p:extLst>
      <p:ext uri="{BB962C8B-B14F-4D97-AF65-F5344CB8AC3E}">
        <p14:creationId xmlns:p14="http://schemas.microsoft.com/office/powerpoint/2010/main" xmlns="" val="245911179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50D7D-7927-3744-9820-5F57F02C9D90}"/>
              </a:ext>
            </a:extLst>
          </p:cNvPr>
          <p:cNvSpPr>
            <a:spLocks noGrp="1"/>
          </p:cNvSpPr>
          <p:nvPr>
            <p:ph type="title"/>
          </p:nvPr>
        </p:nvSpPr>
        <p:spPr>
          <a:xfrm>
            <a:off x="1150448" y="265461"/>
            <a:ext cx="6683765" cy="658843"/>
          </a:xfrm>
        </p:spPr>
        <p:txBody>
          <a:bodyPr/>
          <a:lstStyle/>
          <a:p>
            <a:r>
              <a:rPr lang="en-US" b="1" dirty="0">
                <a:ln w="0"/>
                <a:solidFill>
                  <a:schemeClr val="accent1">
                    <a:lumMod val="75000"/>
                  </a:schemeClr>
                </a:solidFill>
                <a:effectLst>
                  <a:reflection blurRad="6350" stA="53000" endA="300" endPos="35500" dir="5400000" sy="-90000" algn="bl" rotWithShape="0"/>
                </a:effectLst>
                <a:latin typeface="Algerian" pitchFamily="82" charset="0"/>
              </a:rPr>
              <a:t>Theorem-4(converse)</a:t>
            </a:r>
            <a:endParaRPr lang="en-US"/>
          </a:p>
        </p:txBody>
      </p:sp>
      <p:sp>
        <p:nvSpPr>
          <p:cNvPr id="3" name="Content Placeholder 2">
            <a:extLst>
              <a:ext uri="{FF2B5EF4-FFF2-40B4-BE49-F238E27FC236}">
                <a16:creationId xmlns:a16="http://schemas.microsoft.com/office/drawing/2014/main" xmlns="" id="{EF15751B-3ED8-1045-9CEC-D0919188DDF1}"/>
              </a:ext>
            </a:extLst>
          </p:cNvPr>
          <p:cNvSpPr>
            <a:spLocks noGrp="1"/>
          </p:cNvSpPr>
          <p:nvPr>
            <p:ph idx="1"/>
          </p:nvPr>
        </p:nvSpPr>
        <p:spPr>
          <a:xfrm>
            <a:off x="558719" y="1016000"/>
            <a:ext cx="8443848" cy="5576538"/>
          </a:xfrm>
        </p:spPr>
        <p:txBody>
          <a:bodyPr>
            <a:normAutofit fontScale="70000" lnSpcReduction="20000"/>
          </a:bodyPr>
          <a:lstStyle/>
          <a:p>
            <a:r>
              <a:rPr lang="en-US" b="1" dirty="0" smtClean="0">
                <a:solidFill>
                  <a:srgbClr val="FF0000"/>
                </a:solidFill>
              </a:rPr>
              <a:t>Statement- T</a:t>
            </a:r>
            <a:r>
              <a:rPr lang="en-US" dirty="0" smtClean="0"/>
              <a:t>he </a:t>
            </a:r>
            <a:r>
              <a:rPr lang="en-US" dirty="0"/>
              <a:t>line passing </a:t>
            </a:r>
            <a:r>
              <a:rPr lang="en-US" dirty="0" smtClean="0"/>
              <a:t>through the </a:t>
            </a:r>
            <a:r>
              <a:rPr lang="en-US" dirty="0"/>
              <a:t>centre of a circle </a:t>
            </a:r>
            <a:r>
              <a:rPr lang="en-US" dirty="0" smtClean="0"/>
              <a:t>to bisects </a:t>
            </a:r>
            <a:r>
              <a:rPr lang="en-US" dirty="0"/>
              <a:t>a chord </a:t>
            </a:r>
            <a:r>
              <a:rPr lang="en-US" dirty="0" smtClean="0"/>
              <a:t> </a:t>
            </a:r>
            <a:r>
              <a:rPr lang="en-US" dirty="0"/>
              <a:t>is perpendicular to </a:t>
            </a:r>
            <a:r>
              <a:rPr lang="en-US" dirty="0" smtClean="0"/>
              <a:t>the </a:t>
            </a:r>
            <a:r>
              <a:rPr lang="en-US" dirty="0"/>
              <a:t>chord.</a:t>
            </a:r>
          </a:p>
          <a:p>
            <a:endParaRPr lang="en-US" dirty="0"/>
          </a:p>
          <a:p>
            <a:pPr marL="0" indent="0">
              <a:buNone/>
            </a:pPr>
            <a:r>
              <a:rPr lang="en-US" b="1" dirty="0">
                <a:solidFill>
                  <a:srgbClr val="FF0000"/>
                </a:solidFill>
              </a:rPr>
              <a:t>Given</a:t>
            </a:r>
            <a:r>
              <a:rPr lang="en-US" dirty="0"/>
              <a:t>-OM bisects the chord AB </a:t>
            </a:r>
            <a:r>
              <a:rPr lang="en-US" dirty="0" err="1"/>
              <a:t>i.e</a:t>
            </a:r>
            <a:r>
              <a:rPr lang="en-US" dirty="0"/>
              <a:t> AM=BM</a:t>
            </a:r>
          </a:p>
          <a:p>
            <a:pPr marL="0" indent="0">
              <a:buNone/>
            </a:pPr>
            <a:r>
              <a:rPr lang="en-US" dirty="0"/>
              <a:t>. </a:t>
            </a:r>
          </a:p>
          <a:p>
            <a:pPr marL="0" indent="0">
              <a:buNone/>
            </a:pPr>
            <a:r>
              <a:rPr lang="en-US" b="1" dirty="0">
                <a:solidFill>
                  <a:srgbClr val="FF0000"/>
                </a:solidFill>
              </a:rPr>
              <a:t>TO Prove-</a:t>
            </a:r>
            <a:r>
              <a:rPr lang="en-US" dirty="0"/>
              <a:t> OM  </a:t>
            </a:r>
            <a:r>
              <a:rPr lang="en-GB" b="0" i="0" dirty="0" smtClean="0">
                <a:solidFill>
                  <a:srgbClr val="333333"/>
                </a:solidFill>
                <a:effectLst/>
                <a:latin typeface="Roboto" panose="02000000000000000000" pitchFamily="2" charset="0"/>
              </a:rPr>
              <a:t>⊥</a:t>
            </a:r>
            <a:r>
              <a:rPr lang="en-GB" dirty="0" smtClean="0">
                <a:solidFill>
                  <a:srgbClr val="333333"/>
                </a:solidFill>
              </a:rPr>
              <a:t> AB</a:t>
            </a:r>
            <a:r>
              <a:rPr lang="en-US" dirty="0" smtClean="0"/>
              <a:t>  </a:t>
            </a:r>
          </a:p>
          <a:p>
            <a:pPr marL="0" indent="0">
              <a:buNone/>
            </a:pPr>
            <a:r>
              <a:rPr lang="en-US" dirty="0" smtClean="0"/>
              <a:t> </a:t>
            </a:r>
            <a:r>
              <a:rPr lang="en-US" b="1" dirty="0">
                <a:solidFill>
                  <a:srgbClr val="FF0000"/>
                </a:solidFill>
              </a:rPr>
              <a:t>Construction</a:t>
            </a:r>
            <a:r>
              <a:rPr lang="en-US" dirty="0"/>
              <a:t>-Join OA and OB.</a:t>
            </a:r>
          </a:p>
          <a:p>
            <a:pPr marL="0" indent="0">
              <a:buNone/>
            </a:pPr>
            <a:endParaRPr lang="en-US" dirty="0"/>
          </a:p>
          <a:p>
            <a:pPr marL="0" indent="0">
              <a:buNone/>
            </a:pPr>
            <a:r>
              <a:rPr lang="en-US" dirty="0"/>
              <a:t> </a:t>
            </a:r>
            <a:r>
              <a:rPr lang="en-US" b="1" dirty="0">
                <a:solidFill>
                  <a:srgbClr val="FF0000"/>
                </a:solidFill>
              </a:rPr>
              <a:t>Proof-</a:t>
            </a:r>
            <a:r>
              <a:rPr lang="en-GB" b="0" i="0" dirty="0">
                <a:solidFill>
                  <a:srgbClr val="333333"/>
                </a:solidFill>
                <a:effectLst/>
              </a:rPr>
              <a:t>From </a:t>
            </a:r>
            <a:r>
              <a:rPr lang="el-GR" b="0" i="0" dirty="0">
                <a:solidFill>
                  <a:srgbClr val="333333"/>
                </a:solidFill>
                <a:effectLst/>
              </a:rPr>
              <a:t>Δ</a:t>
            </a:r>
            <a:r>
              <a:rPr lang="en-GB" b="0" i="0" dirty="0">
                <a:solidFill>
                  <a:srgbClr val="333333"/>
                </a:solidFill>
                <a:effectLst/>
              </a:rPr>
              <a:t>OMA and </a:t>
            </a:r>
            <a:r>
              <a:rPr lang="el-GR" b="0" i="0" dirty="0">
                <a:solidFill>
                  <a:srgbClr val="333333"/>
                </a:solidFill>
                <a:effectLst/>
              </a:rPr>
              <a:t>Δ</a:t>
            </a:r>
            <a:r>
              <a:rPr lang="en-GB" b="0" i="0" dirty="0">
                <a:solidFill>
                  <a:srgbClr val="333333"/>
                </a:solidFill>
                <a:effectLst/>
              </a:rPr>
              <a:t>OMB,</a:t>
            </a:r>
          </a:p>
          <a:p>
            <a:r>
              <a:rPr lang="en-GB" b="0" i="0" dirty="0">
                <a:solidFill>
                  <a:srgbClr val="333333"/>
                </a:solidFill>
                <a:effectLst/>
              </a:rPr>
              <a:t>OA = OB (Radii)</a:t>
            </a:r>
          </a:p>
          <a:p>
            <a:r>
              <a:rPr lang="en-GB" b="0" i="0" dirty="0">
                <a:solidFill>
                  <a:srgbClr val="333333"/>
                </a:solidFill>
                <a:effectLst/>
              </a:rPr>
              <a:t>OM = OM (common)</a:t>
            </a:r>
          </a:p>
          <a:p>
            <a:r>
              <a:rPr lang="en-GB" b="0" i="0" dirty="0">
                <a:solidFill>
                  <a:srgbClr val="333333"/>
                </a:solidFill>
                <a:effectLst/>
              </a:rPr>
              <a:t>AM = BM (Given)</a:t>
            </a:r>
          </a:p>
          <a:p>
            <a:pPr marL="0" indent="0">
              <a:buNone/>
            </a:pPr>
            <a:r>
              <a:rPr lang="en-US" b="0" i="0" dirty="0">
                <a:solidFill>
                  <a:srgbClr val="333333"/>
                </a:solidFill>
                <a:effectLst/>
              </a:rPr>
              <a:t>      </a:t>
            </a:r>
            <a:r>
              <a:rPr lang="en-GB" b="0" i="0" dirty="0">
                <a:solidFill>
                  <a:srgbClr val="333333"/>
                </a:solidFill>
                <a:effectLst/>
              </a:rPr>
              <a:t>Therefore, </a:t>
            </a:r>
            <a:r>
              <a:rPr lang="el-GR" b="0" i="0" dirty="0">
                <a:solidFill>
                  <a:srgbClr val="333333"/>
                </a:solidFill>
                <a:effectLst/>
              </a:rPr>
              <a:t>Δ</a:t>
            </a:r>
            <a:r>
              <a:rPr lang="en-GB" b="0" i="0" dirty="0">
                <a:solidFill>
                  <a:srgbClr val="333333"/>
                </a:solidFill>
                <a:effectLst/>
              </a:rPr>
              <a:t>OMA ≅ </a:t>
            </a:r>
            <a:r>
              <a:rPr lang="el-GR" b="0" i="0" dirty="0">
                <a:solidFill>
                  <a:srgbClr val="333333"/>
                </a:solidFill>
                <a:effectLst/>
              </a:rPr>
              <a:t>Δ</a:t>
            </a:r>
            <a:r>
              <a:rPr lang="en-GB" b="0" i="0" dirty="0">
                <a:solidFill>
                  <a:srgbClr val="333333"/>
                </a:solidFill>
                <a:effectLst/>
              </a:rPr>
              <a:t>OMB (SSS rule)</a:t>
            </a:r>
          </a:p>
          <a:p>
            <a:pPr marL="0" indent="0">
              <a:buNone/>
            </a:pPr>
            <a:r>
              <a:rPr lang="en-US" b="0" i="0" dirty="0">
                <a:solidFill>
                  <a:srgbClr val="333333"/>
                </a:solidFill>
                <a:effectLst/>
              </a:rPr>
              <a:t>      </a:t>
            </a:r>
            <a:r>
              <a:rPr lang="en-GB" b="0" i="0" dirty="0">
                <a:solidFill>
                  <a:srgbClr val="333333"/>
                </a:solidFill>
                <a:effectLst/>
              </a:rPr>
              <a:t>⇒∠OMA=∠OMB (C.P.C.T)</a:t>
            </a:r>
          </a:p>
          <a:p>
            <a:pPr marL="0" indent="0">
              <a:buNone/>
            </a:pPr>
            <a:r>
              <a:rPr lang="en-US" b="0" i="0" dirty="0">
                <a:solidFill>
                  <a:srgbClr val="333333"/>
                </a:solidFill>
                <a:effectLst/>
              </a:rPr>
              <a:t>     </a:t>
            </a:r>
            <a:r>
              <a:rPr lang="en-GB" b="0" i="0" dirty="0">
                <a:solidFill>
                  <a:srgbClr val="333333"/>
                </a:solidFill>
                <a:effectLst/>
              </a:rPr>
              <a:t>But, ∠OMA+∠OMB=180</a:t>
            </a:r>
            <a:r>
              <a:rPr lang="en-GB" b="0" i="0" baseline="30000" dirty="0">
                <a:solidFill>
                  <a:srgbClr val="333333"/>
                </a:solidFill>
                <a:effectLst/>
              </a:rPr>
              <a:t>0</a:t>
            </a:r>
            <a:endParaRPr lang="en-GB" b="0" i="0" dirty="0">
              <a:solidFill>
                <a:srgbClr val="333333"/>
              </a:solidFill>
              <a:effectLst/>
            </a:endParaRPr>
          </a:p>
          <a:p>
            <a:pPr marL="0" indent="0">
              <a:buNone/>
            </a:pPr>
            <a:r>
              <a:rPr lang="en-US" b="0" i="0" dirty="0">
                <a:solidFill>
                  <a:srgbClr val="333333"/>
                </a:solidFill>
                <a:effectLst/>
              </a:rPr>
              <a:t>     </a:t>
            </a:r>
            <a:r>
              <a:rPr lang="en-GB" b="0" i="0" dirty="0">
                <a:solidFill>
                  <a:srgbClr val="333333"/>
                </a:solidFill>
                <a:effectLst/>
              </a:rPr>
              <a:t>Hence, ∠OMA=∠OMB=90</a:t>
            </a:r>
            <a:r>
              <a:rPr lang="en-GB" b="0" i="0" baseline="30000" dirty="0">
                <a:solidFill>
                  <a:srgbClr val="333333"/>
                </a:solidFill>
                <a:effectLst/>
              </a:rPr>
              <a:t>0</a:t>
            </a:r>
            <a:r>
              <a:rPr lang="en-GB" b="0" i="0" dirty="0">
                <a:solidFill>
                  <a:srgbClr val="333333"/>
                </a:solidFill>
                <a:effectLst/>
              </a:rPr>
              <a:t> ⇒OM⊥AB</a:t>
            </a:r>
          </a:p>
          <a:p>
            <a:pPr marL="0" indent="0">
              <a:buNone/>
            </a:pPr>
            <a:endParaRPr lang="en-US" dirty="0"/>
          </a:p>
        </p:txBody>
      </p:sp>
      <p:pic>
        <p:nvPicPr>
          <p:cNvPr id="4" name="Picture 4">
            <a:extLst>
              <a:ext uri="{FF2B5EF4-FFF2-40B4-BE49-F238E27FC236}">
                <a16:creationId xmlns:a16="http://schemas.microsoft.com/office/drawing/2014/main" xmlns="" id="{C0E78649-30F8-CD4D-8360-456F46A965F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40066" y="2721768"/>
            <a:ext cx="2164556" cy="2128838"/>
          </a:xfrm>
          <a:prstGeom prst="rect">
            <a:avLst/>
          </a:prstGeom>
        </p:spPr>
      </p:pic>
    </p:spTree>
    <p:extLst>
      <p:ext uri="{BB962C8B-B14F-4D97-AF65-F5344CB8AC3E}">
        <p14:creationId xmlns:p14="http://schemas.microsoft.com/office/powerpoint/2010/main" xmlns="" val="369221936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9DD4B92-2CDA-AC40-A972-C330EF0D438C}"/>
              </a:ext>
            </a:extLst>
          </p:cNvPr>
          <p:cNvSpPr>
            <a:spLocks noGrp="1"/>
          </p:cNvSpPr>
          <p:nvPr>
            <p:ph type="title"/>
          </p:nvPr>
        </p:nvSpPr>
        <p:spPr>
          <a:xfrm>
            <a:off x="-642974" y="357166"/>
            <a:ext cx="6683765" cy="891538"/>
          </a:xfrm>
        </p:spPr>
        <p:txBody>
          <a:bodyPr>
            <a:noAutofit/>
          </a:bodyPr>
          <a:lstStyle/>
          <a:p>
            <a:r>
              <a:rPr lang="en-US" sz="1500" b="1" dirty="0">
                <a:solidFill>
                  <a:schemeClr val="accent2">
                    <a:lumMod val="75000"/>
                  </a:schemeClr>
                </a:solidFill>
              </a:rPr>
              <a:t>Practice Question-</a:t>
            </a:r>
          </a:p>
        </p:txBody>
      </p:sp>
      <p:sp>
        <p:nvSpPr>
          <p:cNvPr id="3" name="Content Placeholder 2">
            <a:extLst>
              <a:ext uri="{FF2B5EF4-FFF2-40B4-BE49-F238E27FC236}">
                <a16:creationId xmlns:a16="http://schemas.microsoft.com/office/drawing/2014/main" xmlns="" id="{F95A9D5A-953F-904B-85AC-B469D27FF2AA}"/>
              </a:ext>
            </a:extLst>
          </p:cNvPr>
          <p:cNvSpPr>
            <a:spLocks noGrp="1"/>
          </p:cNvSpPr>
          <p:nvPr>
            <p:ph idx="1"/>
          </p:nvPr>
        </p:nvSpPr>
        <p:spPr>
          <a:xfrm>
            <a:off x="829884" y="662214"/>
            <a:ext cx="7484232" cy="5669643"/>
          </a:xfrm>
        </p:spPr>
        <p:txBody>
          <a:bodyPr>
            <a:normAutofit fontScale="25000" lnSpcReduction="20000"/>
          </a:bodyPr>
          <a:lstStyle/>
          <a:p>
            <a:r>
              <a:rPr lang="en-GB" sz="8000" b="1" dirty="0">
                <a:solidFill>
                  <a:srgbClr val="FF0000"/>
                </a:solidFill>
              </a:rPr>
              <a:t>Two circles of radii 5 cm and 3 cm intersect at two points and the distance between their centres is 4 cm. Find the length of the common chord.</a:t>
            </a:r>
            <a:endParaRPr lang="en-US" sz="8000" b="1" dirty="0">
              <a:solidFill>
                <a:srgbClr val="FF0000"/>
              </a:solidFill>
            </a:endParaRPr>
          </a:p>
          <a:p>
            <a:pPr marL="0" indent="0">
              <a:buNone/>
            </a:pPr>
            <a:r>
              <a:rPr lang="en-GB" sz="7200" dirty="0">
                <a:solidFill>
                  <a:srgbClr val="333333"/>
                </a:solidFill>
              </a:rPr>
              <a:t>Given parameters </a:t>
            </a:r>
            <a:r>
              <a:rPr lang="en-GB" sz="7200" dirty="0" smtClean="0">
                <a:solidFill>
                  <a:srgbClr val="333333"/>
                </a:solidFill>
              </a:rPr>
              <a:t>are OP </a:t>
            </a:r>
            <a:r>
              <a:rPr lang="en-GB" sz="7200" dirty="0">
                <a:solidFill>
                  <a:srgbClr val="333333"/>
                </a:solidFill>
              </a:rPr>
              <a:t>= 5cm</a:t>
            </a:r>
            <a:r>
              <a:rPr lang="en-US" sz="7200" dirty="0">
                <a:solidFill>
                  <a:srgbClr val="333333"/>
                </a:solidFill>
              </a:rPr>
              <a:t>,</a:t>
            </a:r>
            <a:r>
              <a:rPr lang="en-GB" sz="7200" dirty="0">
                <a:solidFill>
                  <a:srgbClr val="333333"/>
                </a:solidFill>
              </a:rPr>
              <a:t>OS = 4cm and</a:t>
            </a:r>
            <a:r>
              <a:rPr lang="en-US" sz="7200" dirty="0">
                <a:solidFill>
                  <a:srgbClr val="333333"/>
                </a:solidFill>
              </a:rPr>
              <a:t>,</a:t>
            </a:r>
            <a:r>
              <a:rPr lang="en-GB" sz="7200" dirty="0">
                <a:solidFill>
                  <a:srgbClr val="333333"/>
                </a:solidFill>
              </a:rPr>
              <a:t>PS = 3cm</a:t>
            </a:r>
            <a:r>
              <a:rPr lang="en-US" sz="7200" dirty="0">
                <a:solidFill>
                  <a:srgbClr val="333333"/>
                </a:solidFill>
              </a:rPr>
              <a:t>.</a:t>
            </a:r>
            <a:r>
              <a:rPr lang="en-GB" sz="7200" dirty="0">
                <a:solidFill>
                  <a:srgbClr val="333333"/>
                </a:solidFill>
              </a:rPr>
              <a:t>Also, PQ = 2PR</a:t>
            </a:r>
          </a:p>
          <a:p>
            <a:pPr marL="0" indent="0">
              <a:buNone/>
            </a:pPr>
            <a:r>
              <a:rPr lang="en-US" sz="7200" dirty="0">
                <a:solidFill>
                  <a:srgbClr val="333333"/>
                </a:solidFill>
              </a:rPr>
              <a:t>          </a:t>
            </a:r>
            <a:r>
              <a:rPr lang="en-GB" sz="7200" dirty="0">
                <a:solidFill>
                  <a:srgbClr val="333333"/>
                </a:solidFill>
              </a:rPr>
              <a:t>Now, suppose RS =“x. The diagram for the same is shown below</a:t>
            </a:r>
          </a:p>
          <a:p>
            <a:pPr marL="0" indent="0">
              <a:buNone/>
            </a:pPr>
            <a:r>
              <a:rPr lang="en-GB" sz="7200" dirty="0">
                <a:solidFill>
                  <a:srgbClr val="333333"/>
                </a:solidFill>
              </a:rPr>
              <a:t>Consider the </a:t>
            </a:r>
            <a:r>
              <a:rPr lang="el-GR" sz="7200" dirty="0">
                <a:solidFill>
                  <a:srgbClr val="333333"/>
                </a:solidFill>
              </a:rPr>
              <a:t>Δ</a:t>
            </a:r>
            <a:r>
              <a:rPr lang="en-GB" sz="7200" dirty="0">
                <a:solidFill>
                  <a:srgbClr val="333333"/>
                </a:solidFill>
              </a:rPr>
              <a:t>POR,</a:t>
            </a:r>
            <a:r>
              <a:rPr lang="en-US" sz="7200" dirty="0">
                <a:solidFill>
                  <a:srgbClr val="333333"/>
                </a:solidFill>
              </a:rPr>
              <a:t>    </a:t>
            </a:r>
            <a:r>
              <a:rPr lang="en-GB" sz="7200" dirty="0">
                <a:solidFill>
                  <a:srgbClr val="333333"/>
                </a:solidFill>
              </a:rPr>
              <a:t>OP</a:t>
            </a:r>
            <a:r>
              <a:rPr lang="en-GB" sz="7200" baseline="30000" dirty="0">
                <a:solidFill>
                  <a:srgbClr val="333333"/>
                </a:solidFill>
              </a:rPr>
              <a:t>2 </a:t>
            </a:r>
            <a:r>
              <a:rPr lang="en-GB" sz="7200" dirty="0">
                <a:solidFill>
                  <a:srgbClr val="333333"/>
                </a:solidFill>
              </a:rPr>
              <a:t>= OR</a:t>
            </a:r>
            <a:r>
              <a:rPr lang="en-GB" sz="7200" baseline="30000" dirty="0">
                <a:solidFill>
                  <a:srgbClr val="333333"/>
                </a:solidFill>
              </a:rPr>
              <a:t>2 </a:t>
            </a:r>
            <a:r>
              <a:rPr lang="en-GB" sz="7200" dirty="0">
                <a:solidFill>
                  <a:srgbClr val="333333"/>
                </a:solidFill>
              </a:rPr>
              <a:t>+ PR</a:t>
            </a:r>
            <a:r>
              <a:rPr lang="en-GB" sz="7200" baseline="30000" dirty="0">
                <a:solidFill>
                  <a:srgbClr val="333333"/>
                </a:solidFill>
              </a:rPr>
              <a:t>2</a:t>
            </a:r>
            <a:endParaRPr lang="en-GB" sz="7200" dirty="0">
              <a:solidFill>
                <a:srgbClr val="333333"/>
              </a:solidFill>
            </a:endParaRPr>
          </a:p>
          <a:p>
            <a:pPr marL="0" indent="0">
              <a:buNone/>
            </a:pPr>
            <a:r>
              <a:rPr lang="en-GB" sz="7200" dirty="0">
                <a:solidFill>
                  <a:srgbClr val="333333"/>
                </a:solidFill>
              </a:rPr>
              <a:t>⇒ 5</a:t>
            </a:r>
            <a:r>
              <a:rPr lang="en-GB" sz="7200" baseline="30000" dirty="0">
                <a:solidFill>
                  <a:srgbClr val="333333"/>
                </a:solidFill>
              </a:rPr>
              <a:t>2 </a:t>
            </a:r>
            <a:r>
              <a:rPr lang="en-GB" sz="7200" dirty="0">
                <a:solidFill>
                  <a:srgbClr val="333333"/>
                </a:solidFill>
              </a:rPr>
              <a:t>= (4-x)</a:t>
            </a:r>
            <a:r>
              <a:rPr lang="en-GB" sz="7200" baseline="30000" dirty="0">
                <a:solidFill>
                  <a:srgbClr val="333333"/>
                </a:solidFill>
              </a:rPr>
              <a:t>2 </a:t>
            </a:r>
            <a:r>
              <a:rPr lang="en-GB" sz="7200" dirty="0">
                <a:solidFill>
                  <a:srgbClr val="333333"/>
                </a:solidFill>
              </a:rPr>
              <a:t>+ PR</a:t>
            </a:r>
            <a:r>
              <a:rPr lang="en-GB" sz="7200" baseline="30000" dirty="0">
                <a:solidFill>
                  <a:srgbClr val="333333"/>
                </a:solidFill>
              </a:rPr>
              <a:t>2</a:t>
            </a:r>
            <a:endParaRPr lang="en-GB" sz="7200" dirty="0">
              <a:solidFill>
                <a:srgbClr val="333333"/>
              </a:solidFill>
            </a:endParaRPr>
          </a:p>
          <a:p>
            <a:pPr marL="0" indent="0">
              <a:buNone/>
            </a:pPr>
            <a:r>
              <a:rPr lang="en-GB" sz="7200" dirty="0">
                <a:solidFill>
                  <a:srgbClr val="333333"/>
                </a:solidFill>
              </a:rPr>
              <a:t>⇒ 25 = 16 + x</a:t>
            </a:r>
            <a:r>
              <a:rPr lang="en-GB" sz="7200" baseline="30000" dirty="0">
                <a:solidFill>
                  <a:srgbClr val="333333"/>
                </a:solidFill>
              </a:rPr>
              <a:t>2 </a:t>
            </a:r>
            <a:r>
              <a:rPr lang="en-GB" sz="7200" dirty="0">
                <a:solidFill>
                  <a:srgbClr val="333333"/>
                </a:solidFill>
              </a:rPr>
              <a:t>– 8x + PR</a:t>
            </a:r>
            <a:r>
              <a:rPr lang="en-GB" sz="7200" baseline="30000" dirty="0">
                <a:solidFill>
                  <a:srgbClr val="333333"/>
                </a:solidFill>
              </a:rPr>
              <a:t>2</a:t>
            </a:r>
            <a:endParaRPr lang="en-GB" sz="7200" dirty="0">
              <a:solidFill>
                <a:srgbClr val="333333"/>
              </a:solidFill>
            </a:endParaRPr>
          </a:p>
          <a:p>
            <a:pPr marL="0" indent="0">
              <a:buNone/>
            </a:pPr>
            <a:r>
              <a:rPr lang="en-GB" sz="7200" dirty="0">
                <a:solidFill>
                  <a:srgbClr val="333333"/>
                </a:solidFill>
              </a:rPr>
              <a:t>∴ PR</a:t>
            </a:r>
            <a:r>
              <a:rPr lang="en-GB" sz="7200" baseline="30000" dirty="0">
                <a:solidFill>
                  <a:srgbClr val="333333"/>
                </a:solidFill>
              </a:rPr>
              <a:t>2</a:t>
            </a:r>
            <a:r>
              <a:rPr lang="en-GB" sz="7200" dirty="0">
                <a:solidFill>
                  <a:srgbClr val="333333"/>
                </a:solidFill>
              </a:rPr>
              <a:t> = 9 – x</a:t>
            </a:r>
            <a:r>
              <a:rPr lang="en-GB" sz="7200" baseline="30000" dirty="0">
                <a:solidFill>
                  <a:srgbClr val="333333"/>
                </a:solidFill>
              </a:rPr>
              <a:t>2</a:t>
            </a:r>
            <a:r>
              <a:rPr lang="en-GB" sz="7200" dirty="0">
                <a:solidFill>
                  <a:srgbClr val="333333"/>
                </a:solidFill>
              </a:rPr>
              <a:t> + 8x — (</a:t>
            </a:r>
            <a:r>
              <a:rPr lang="en-GB" sz="7200" dirty="0" err="1">
                <a:solidFill>
                  <a:srgbClr val="333333"/>
                </a:solidFill>
              </a:rPr>
              <a:t>i</a:t>
            </a:r>
            <a:r>
              <a:rPr lang="en-GB" sz="7200" dirty="0">
                <a:solidFill>
                  <a:srgbClr val="333333"/>
                </a:solidFill>
              </a:rPr>
              <a:t>)</a:t>
            </a:r>
          </a:p>
          <a:p>
            <a:pPr marL="0" indent="0">
              <a:buNone/>
            </a:pPr>
            <a:r>
              <a:rPr lang="en-GB" sz="7200" dirty="0">
                <a:solidFill>
                  <a:srgbClr val="333333"/>
                </a:solidFill>
              </a:rPr>
              <a:t>Now consider </a:t>
            </a:r>
            <a:r>
              <a:rPr lang="el-GR" sz="7200" dirty="0">
                <a:solidFill>
                  <a:srgbClr val="333333"/>
                </a:solidFill>
              </a:rPr>
              <a:t>Δ</a:t>
            </a:r>
            <a:r>
              <a:rPr lang="en-GB" sz="7200" dirty="0">
                <a:solidFill>
                  <a:srgbClr val="333333"/>
                </a:solidFill>
              </a:rPr>
              <a:t>PRS,</a:t>
            </a:r>
          </a:p>
          <a:p>
            <a:pPr marL="0" indent="0">
              <a:buNone/>
            </a:pPr>
            <a:r>
              <a:rPr lang="en-GB" sz="7200" dirty="0">
                <a:solidFill>
                  <a:srgbClr val="333333"/>
                </a:solidFill>
              </a:rPr>
              <a:t>PS</a:t>
            </a:r>
            <a:r>
              <a:rPr lang="en-GB" sz="7200" baseline="30000" dirty="0">
                <a:solidFill>
                  <a:srgbClr val="333333"/>
                </a:solidFill>
              </a:rPr>
              <a:t>2 </a:t>
            </a:r>
            <a:r>
              <a:rPr lang="en-GB" sz="7200" dirty="0">
                <a:solidFill>
                  <a:srgbClr val="333333"/>
                </a:solidFill>
              </a:rPr>
              <a:t>= PR</a:t>
            </a:r>
            <a:r>
              <a:rPr lang="en-GB" sz="7200" baseline="30000" dirty="0">
                <a:solidFill>
                  <a:srgbClr val="333333"/>
                </a:solidFill>
              </a:rPr>
              <a:t>2 </a:t>
            </a:r>
            <a:r>
              <a:rPr lang="en-GB" sz="7200" dirty="0">
                <a:solidFill>
                  <a:srgbClr val="333333"/>
                </a:solidFill>
              </a:rPr>
              <a:t>+ RS</a:t>
            </a:r>
            <a:r>
              <a:rPr lang="en-GB" sz="7200" baseline="30000" dirty="0">
                <a:solidFill>
                  <a:srgbClr val="333333"/>
                </a:solidFill>
              </a:rPr>
              <a:t>2</a:t>
            </a:r>
            <a:endParaRPr lang="en-GB" sz="7200" dirty="0">
              <a:solidFill>
                <a:srgbClr val="333333"/>
              </a:solidFill>
            </a:endParaRPr>
          </a:p>
          <a:p>
            <a:pPr marL="0" indent="0">
              <a:buNone/>
            </a:pPr>
            <a:r>
              <a:rPr lang="en-GB" sz="7200" dirty="0">
                <a:solidFill>
                  <a:srgbClr val="333333"/>
                </a:solidFill>
              </a:rPr>
              <a:t>⇒ 3</a:t>
            </a:r>
            <a:r>
              <a:rPr lang="en-GB" sz="7200" baseline="30000" dirty="0">
                <a:solidFill>
                  <a:srgbClr val="333333"/>
                </a:solidFill>
              </a:rPr>
              <a:t>2 </a:t>
            </a:r>
            <a:r>
              <a:rPr lang="en-GB" sz="7200" dirty="0">
                <a:solidFill>
                  <a:srgbClr val="333333"/>
                </a:solidFill>
              </a:rPr>
              <a:t>= PR</a:t>
            </a:r>
            <a:r>
              <a:rPr lang="en-GB" sz="7200" baseline="30000" dirty="0">
                <a:solidFill>
                  <a:srgbClr val="333333"/>
                </a:solidFill>
              </a:rPr>
              <a:t>2</a:t>
            </a:r>
            <a:r>
              <a:rPr lang="en-GB" sz="7200" dirty="0">
                <a:solidFill>
                  <a:srgbClr val="333333"/>
                </a:solidFill>
              </a:rPr>
              <a:t> + x</a:t>
            </a:r>
            <a:r>
              <a:rPr lang="en-GB" sz="7200" baseline="30000" dirty="0">
                <a:solidFill>
                  <a:srgbClr val="333333"/>
                </a:solidFill>
              </a:rPr>
              <a:t>2</a:t>
            </a:r>
            <a:endParaRPr lang="en-GB" sz="7200" dirty="0">
              <a:solidFill>
                <a:srgbClr val="333333"/>
              </a:solidFill>
            </a:endParaRPr>
          </a:p>
          <a:p>
            <a:pPr marL="0" indent="0">
              <a:buNone/>
            </a:pPr>
            <a:r>
              <a:rPr lang="en-GB" sz="7200" dirty="0">
                <a:solidFill>
                  <a:srgbClr val="333333"/>
                </a:solidFill>
              </a:rPr>
              <a:t>∴ PR</a:t>
            </a:r>
            <a:r>
              <a:rPr lang="en-GB" sz="7200" baseline="30000" dirty="0">
                <a:solidFill>
                  <a:srgbClr val="333333"/>
                </a:solidFill>
              </a:rPr>
              <a:t>2</a:t>
            </a:r>
            <a:r>
              <a:rPr lang="en-GB" sz="7200" dirty="0">
                <a:solidFill>
                  <a:srgbClr val="333333"/>
                </a:solidFill>
              </a:rPr>
              <a:t> = 9 – x</a:t>
            </a:r>
            <a:r>
              <a:rPr lang="en-GB" sz="7200" baseline="30000" dirty="0">
                <a:solidFill>
                  <a:srgbClr val="333333"/>
                </a:solidFill>
              </a:rPr>
              <a:t>2</a:t>
            </a:r>
            <a:r>
              <a:rPr lang="en-GB" sz="7200" dirty="0">
                <a:solidFill>
                  <a:srgbClr val="333333"/>
                </a:solidFill>
              </a:rPr>
              <a:t> — (ii)</a:t>
            </a:r>
          </a:p>
          <a:p>
            <a:pPr marL="0" indent="0">
              <a:buNone/>
            </a:pPr>
            <a:r>
              <a:rPr lang="en-GB" sz="7200" dirty="0">
                <a:solidFill>
                  <a:srgbClr val="333333"/>
                </a:solidFill>
              </a:rPr>
              <a:t>By equating equation (</a:t>
            </a:r>
            <a:r>
              <a:rPr lang="en-GB" sz="7200" dirty="0" err="1">
                <a:solidFill>
                  <a:srgbClr val="333333"/>
                </a:solidFill>
              </a:rPr>
              <a:t>i</a:t>
            </a:r>
            <a:r>
              <a:rPr lang="en-GB" sz="7200" dirty="0">
                <a:solidFill>
                  <a:srgbClr val="333333"/>
                </a:solidFill>
              </a:rPr>
              <a:t>) and equation (ii) we get,</a:t>
            </a:r>
          </a:p>
          <a:p>
            <a:pPr marL="0" indent="0">
              <a:buNone/>
            </a:pPr>
            <a:r>
              <a:rPr lang="en-GB" sz="7200" dirty="0">
                <a:solidFill>
                  <a:srgbClr val="333333"/>
                </a:solidFill>
              </a:rPr>
              <a:t>9 – x</a:t>
            </a:r>
            <a:r>
              <a:rPr lang="en-GB" sz="7200" baseline="30000" dirty="0">
                <a:solidFill>
                  <a:srgbClr val="333333"/>
                </a:solidFill>
              </a:rPr>
              <a:t>2</a:t>
            </a:r>
            <a:r>
              <a:rPr lang="en-GB" sz="7200" dirty="0">
                <a:solidFill>
                  <a:srgbClr val="333333"/>
                </a:solidFill>
              </a:rPr>
              <a:t> + 8x = 9 – x</a:t>
            </a:r>
            <a:r>
              <a:rPr lang="en-GB" sz="7200" baseline="30000" dirty="0">
                <a:solidFill>
                  <a:srgbClr val="333333"/>
                </a:solidFill>
              </a:rPr>
              <a:t>2</a:t>
            </a:r>
            <a:endParaRPr lang="en-GB" sz="7200" dirty="0">
              <a:solidFill>
                <a:srgbClr val="333333"/>
              </a:solidFill>
            </a:endParaRPr>
          </a:p>
          <a:p>
            <a:pPr marL="0" indent="0">
              <a:buNone/>
            </a:pPr>
            <a:r>
              <a:rPr lang="en-GB" sz="7200" dirty="0">
                <a:solidFill>
                  <a:srgbClr val="333333"/>
                </a:solidFill>
              </a:rPr>
              <a:t>⇒ 8x = 0</a:t>
            </a:r>
          </a:p>
          <a:p>
            <a:pPr marL="0" indent="0">
              <a:buNone/>
            </a:pPr>
            <a:r>
              <a:rPr lang="en-GB" sz="7200" dirty="0">
                <a:solidFill>
                  <a:srgbClr val="333333"/>
                </a:solidFill>
              </a:rPr>
              <a:t>⇒ x = 0</a:t>
            </a:r>
          </a:p>
          <a:p>
            <a:pPr marL="0" indent="0">
              <a:buNone/>
            </a:pPr>
            <a:r>
              <a:rPr lang="en-GB" sz="7200" dirty="0">
                <a:solidFill>
                  <a:srgbClr val="333333"/>
                </a:solidFill>
              </a:rPr>
              <a:t>Now, put the value of x in equation (</a:t>
            </a:r>
            <a:r>
              <a:rPr lang="en-GB" sz="7200" dirty="0" err="1">
                <a:solidFill>
                  <a:srgbClr val="333333"/>
                </a:solidFill>
              </a:rPr>
              <a:t>i</a:t>
            </a:r>
            <a:r>
              <a:rPr lang="en-GB" sz="7200" dirty="0">
                <a:solidFill>
                  <a:srgbClr val="333333"/>
                </a:solidFill>
              </a:rPr>
              <a:t>)</a:t>
            </a:r>
          </a:p>
          <a:p>
            <a:pPr marL="0" indent="0">
              <a:buNone/>
            </a:pPr>
            <a:r>
              <a:rPr lang="en-GB" sz="7200" dirty="0">
                <a:solidFill>
                  <a:srgbClr val="333333"/>
                </a:solidFill>
              </a:rPr>
              <a:t>PR</a:t>
            </a:r>
            <a:r>
              <a:rPr lang="en-GB" sz="7200" baseline="30000" dirty="0">
                <a:solidFill>
                  <a:srgbClr val="333333"/>
                </a:solidFill>
              </a:rPr>
              <a:t>2</a:t>
            </a:r>
            <a:r>
              <a:rPr lang="en-GB" sz="7200" dirty="0">
                <a:solidFill>
                  <a:srgbClr val="333333"/>
                </a:solidFill>
              </a:rPr>
              <a:t> = 9 – 0</a:t>
            </a:r>
            <a:r>
              <a:rPr lang="en-GB" sz="7200" baseline="30000" dirty="0">
                <a:solidFill>
                  <a:srgbClr val="333333"/>
                </a:solidFill>
              </a:rPr>
              <a:t>2</a:t>
            </a:r>
            <a:endParaRPr lang="en-GB" sz="7200" dirty="0">
              <a:solidFill>
                <a:srgbClr val="333333"/>
              </a:solidFill>
            </a:endParaRPr>
          </a:p>
          <a:p>
            <a:pPr marL="0" indent="0">
              <a:buNone/>
            </a:pPr>
            <a:r>
              <a:rPr lang="en-GB" sz="7200" dirty="0">
                <a:solidFill>
                  <a:srgbClr val="333333"/>
                </a:solidFill>
              </a:rPr>
              <a:t>⇒ PR = 3cm</a:t>
            </a:r>
          </a:p>
          <a:p>
            <a:pPr marL="0" indent="0">
              <a:buNone/>
            </a:pPr>
            <a:r>
              <a:rPr lang="en-GB" sz="7200" dirty="0">
                <a:solidFill>
                  <a:srgbClr val="333333"/>
                </a:solidFill>
              </a:rPr>
              <a:t>∴ The length of the cord i.e. PQ = 2PR</a:t>
            </a:r>
          </a:p>
          <a:p>
            <a:pPr marL="0" indent="0">
              <a:buNone/>
            </a:pPr>
            <a:r>
              <a:rPr lang="en-GB" sz="7200" dirty="0">
                <a:solidFill>
                  <a:srgbClr val="333333"/>
                </a:solidFill>
              </a:rPr>
              <a:t>So, PQ = 2×3 = 6cm</a:t>
            </a:r>
          </a:p>
          <a:p>
            <a:endParaRPr lang="en-US" dirty="0"/>
          </a:p>
        </p:txBody>
      </p:sp>
      <p:pic>
        <p:nvPicPr>
          <p:cNvPr id="8" name="Picture 8">
            <a:extLst>
              <a:ext uri="{FF2B5EF4-FFF2-40B4-BE49-F238E27FC236}">
                <a16:creationId xmlns:a16="http://schemas.microsoft.com/office/drawing/2014/main" xmlns="" id="{A193F214-E8E9-CC44-9C3D-01731BA121B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87356" y="2037245"/>
            <a:ext cx="2631018" cy="1872541"/>
          </a:xfrm>
          <a:prstGeom prst="rect">
            <a:avLst/>
          </a:prstGeom>
        </p:spPr>
      </p:pic>
    </p:spTree>
    <p:extLst>
      <p:ext uri="{BB962C8B-B14F-4D97-AF65-F5344CB8AC3E}">
        <p14:creationId xmlns:p14="http://schemas.microsoft.com/office/powerpoint/2010/main" xmlns="" val="191397783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7522"/>
            <a:ext cx="8229600" cy="4525963"/>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7200" b="1" dirty="0">
                <a:solidFill>
                  <a:srgbClr val="00B050"/>
                </a:solidFill>
                <a:latin typeface="Baskerville Old Face" panose="02020602080505020303" pitchFamily="18" charset="0"/>
                <a:ea typeface="Broadway" panose="02000000000000000000" pitchFamily="2" charset="0"/>
                <a:hlinkClick r:id="rId2">
                  <a:extLst>
                    <a:ext uri="{A12FA001-AC4F-418D-AE19-62706E023703}">
                      <ahyp:hlinkClr xmlns:ahyp="http://schemas.microsoft.com/office/drawing/2018/hyperlinkcolor" xmlns="" val="tx"/>
                    </a:ext>
                  </a:extLst>
                </a:hlinkClick>
              </a:rPr>
              <a:t>CIRCLES(NCERT)</a:t>
            </a:r>
            <a:endParaRPr lang="en-US" sz="7200" b="1" dirty="0">
              <a:solidFill>
                <a:srgbClr val="00B050"/>
              </a:solidFill>
              <a:latin typeface="Baskerville Old Face" panose="02020602080505020303" pitchFamily="18" charset="0"/>
              <a:ea typeface="Broadway" panose="02000000000000000000" pitchFamily="2" charset="0"/>
            </a:endParaRPr>
          </a:p>
        </p:txBody>
      </p:sp>
      <p:sp>
        <p:nvSpPr>
          <p:cNvPr id="4" name="TextBox 3">
            <a:extLst>
              <a:ext uri="{FF2B5EF4-FFF2-40B4-BE49-F238E27FC236}">
                <a16:creationId xmlns:a16="http://schemas.microsoft.com/office/drawing/2014/main" xmlns="" id="{884C5C13-9C3E-9E4D-A1EF-2B08AD8B49E6}"/>
              </a:ext>
            </a:extLst>
          </p:cNvPr>
          <p:cNvSpPr txBox="1"/>
          <p:nvPr/>
        </p:nvSpPr>
        <p:spPr>
          <a:xfrm>
            <a:off x="319470" y="3548742"/>
            <a:ext cx="7928429" cy="1107996"/>
          </a:xfrm>
          <a:prstGeom prst="rect">
            <a:avLst/>
          </a:prstGeom>
          <a:noFill/>
        </p:spPr>
        <p:txBody>
          <a:bodyPr wrap="square" rtlCol="0">
            <a:spAutoFit/>
          </a:bodyPr>
          <a:lstStyle/>
          <a:p>
            <a:pPr algn="ctr"/>
            <a:r>
              <a:rPr lang="en-US" sz="6600" b="1">
                <a:solidFill>
                  <a:srgbClr val="FF0000"/>
                </a:solidFill>
                <a:latin typeface="Baskerville Old Face" panose="02020602080505020303" pitchFamily="18" charset="0"/>
              </a:rPr>
              <a:t>PDF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7FB4C-F52A-7A4F-A12F-9C254C452FDB}"/>
              </a:ext>
            </a:extLst>
          </p:cNvPr>
          <p:cNvSpPr>
            <a:spLocks noGrp="1"/>
          </p:cNvSpPr>
          <p:nvPr>
            <p:ph type="title"/>
          </p:nvPr>
        </p:nvSpPr>
        <p:spPr>
          <a:xfrm>
            <a:off x="1230117" y="306674"/>
            <a:ext cx="6683765" cy="794741"/>
          </a:xfrm>
        </p:spPr>
        <p:txBody>
          <a:bodyPr/>
          <a:lstStyle/>
          <a:p>
            <a:r>
              <a:rPr lang="en-US" b="1" dirty="0">
                <a:solidFill>
                  <a:srgbClr val="0070C0"/>
                </a:solidFill>
              </a:rPr>
              <a:t>Circle Through Three Points</a:t>
            </a:r>
          </a:p>
        </p:txBody>
      </p:sp>
      <p:sp>
        <p:nvSpPr>
          <p:cNvPr id="3" name="Content Placeholder 2">
            <a:extLst>
              <a:ext uri="{FF2B5EF4-FFF2-40B4-BE49-F238E27FC236}">
                <a16:creationId xmlns:a16="http://schemas.microsoft.com/office/drawing/2014/main" xmlns="" id="{66DFC2C6-8EA6-2541-A948-797BB44511F0}"/>
              </a:ext>
            </a:extLst>
          </p:cNvPr>
          <p:cNvSpPr>
            <a:spLocks noGrp="1"/>
          </p:cNvSpPr>
          <p:nvPr>
            <p:ph idx="1"/>
          </p:nvPr>
        </p:nvSpPr>
        <p:spPr>
          <a:xfrm>
            <a:off x="405887" y="1145802"/>
            <a:ext cx="8332224" cy="5530769"/>
          </a:xfrm>
        </p:spPr>
        <p:txBody>
          <a:bodyPr/>
          <a:lstStyle/>
          <a:p>
            <a:pPr marL="0" indent="0">
              <a:buNone/>
            </a:pPr>
            <a:r>
              <a:rPr lang="en-US" sz="1800" b="1" dirty="0">
                <a:solidFill>
                  <a:srgbClr val="333333"/>
                </a:solidFill>
              </a:rPr>
              <a:t>Infinite circles</a:t>
            </a:r>
            <a:r>
              <a:rPr lang="en-US" sz="1800" dirty="0">
                <a:solidFill>
                  <a:srgbClr val="333333"/>
                </a:solidFill>
              </a:rPr>
              <a:t> </a:t>
            </a:r>
            <a:r>
              <a:rPr lang="en-GB" sz="1800" b="0" i="0" dirty="0">
                <a:solidFill>
                  <a:srgbClr val="333333"/>
                </a:solidFill>
                <a:effectLst/>
              </a:rPr>
              <a:t> </a:t>
            </a:r>
            <a:r>
              <a:rPr lang="en-US" sz="1800" i="0" dirty="0">
                <a:solidFill>
                  <a:srgbClr val="333333"/>
                </a:solidFill>
                <a:effectLst/>
              </a:rPr>
              <a:t>pass through one point or two given points.</a:t>
            </a:r>
          </a:p>
          <a:p>
            <a:pPr marL="0" indent="0">
              <a:buNone/>
            </a:pPr>
            <a:r>
              <a:rPr lang="en-US" sz="1800" b="1" dirty="0">
                <a:solidFill>
                  <a:srgbClr val="333333"/>
                </a:solidFill>
              </a:rPr>
              <a:t>A unique</a:t>
            </a:r>
            <a:r>
              <a:rPr lang="en-US" sz="1800" dirty="0">
                <a:solidFill>
                  <a:srgbClr val="333333"/>
                </a:solidFill>
              </a:rPr>
              <a:t> circle passes through any three non collinear points.</a:t>
            </a:r>
            <a:endParaRPr lang="en-US" sz="1800" i="0" dirty="0">
              <a:solidFill>
                <a:srgbClr val="333333"/>
              </a:solidFill>
              <a:effectLst/>
            </a:endParaRPr>
          </a:p>
          <a:p>
            <a:pPr marL="0" indent="0">
              <a:buNone/>
            </a:pPr>
            <a:r>
              <a:rPr lang="en-US" sz="1800" i="0" dirty="0">
                <a:solidFill>
                  <a:srgbClr val="333333"/>
                </a:solidFill>
                <a:effectLst/>
              </a:rPr>
              <a:t> </a:t>
            </a:r>
            <a:r>
              <a:rPr lang="en-GB" sz="1800" b="0" i="0" dirty="0">
                <a:solidFill>
                  <a:srgbClr val="333333"/>
                </a:solidFill>
                <a:effectLst/>
              </a:rPr>
              <a:t>A unique circle passes through 3 vertices of a triangle ABC called as the</a:t>
            </a:r>
            <a:r>
              <a:rPr lang="en-GB" sz="1800" b="1" i="0" dirty="0">
                <a:solidFill>
                  <a:srgbClr val="333333"/>
                </a:solidFill>
                <a:effectLst/>
              </a:rPr>
              <a:t> circumcircle. </a:t>
            </a:r>
            <a:r>
              <a:rPr lang="en-GB" sz="1800" b="0" i="0" dirty="0">
                <a:solidFill>
                  <a:srgbClr val="333333"/>
                </a:solidFill>
                <a:effectLst/>
              </a:rPr>
              <a:t>The </a:t>
            </a:r>
            <a:r>
              <a:rPr lang="en-GB" sz="1800" b="1" i="0" dirty="0">
                <a:solidFill>
                  <a:srgbClr val="333333"/>
                </a:solidFill>
                <a:effectLst/>
              </a:rPr>
              <a:t>centre</a:t>
            </a:r>
            <a:r>
              <a:rPr lang="en-GB" sz="1800" b="0" i="0" dirty="0">
                <a:solidFill>
                  <a:srgbClr val="333333"/>
                </a:solidFill>
                <a:effectLst/>
              </a:rPr>
              <a:t> and </a:t>
            </a:r>
            <a:r>
              <a:rPr lang="en-GB" sz="1800" b="1" i="0" dirty="0">
                <a:solidFill>
                  <a:srgbClr val="333333"/>
                </a:solidFill>
                <a:effectLst/>
              </a:rPr>
              <a:t>radius</a:t>
            </a:r>
            <a:r>
              <a:rPr lang="en-GB" sz="1800" b="0" i="0" dirty="0">
                <a:solidFill>
                  <a:srgbClr val="333333"/>
                </a:solidFill>
                <a:effectLst/>
              </a:rPr>
              <a:t> are called the </a:t>
            </a:r>
            <a:r>
              <a:rPr lang="en-GB" sz="1800" b="1" i="0" dirty="0" err="1">
                <a:solidFill>
                  <a:srgbClr val="333333"/>
                </a:solidFill>
                <a:effectLst/>
              </a:rPr>
              <a:t>circumcenter</a:t>
            </a:r>
            <a:r>
              <a:rPr lang="en-GB" sz="1800" b="0" i="0" dirty="0">
                <a:solidFill>
                  <a:srgbClr val="333333"/>
                </a:solidFill>
                <a:effectLst/>
              </a:rPr>
              <a:t> </a:t>
            </a:r>
            <a:endParaRPr lang="en-US" sz="1800" b="0" i="0" dirty="0">
              <a:solidFill>
                <a:srgbClr val="333333"/>
              </a:solidFill>
              <a:effectLst/>
            </a:endParaRPr>
          </a:p>
          <a:p>
            <a:pPr marL="0" indent="0">
              <a:buNone/>
            </a:pPr>
            <a:r>
              <a:rPr lang="en-GB" sz="1800" b="0" i="0" dirty="0">
                <a:solidFill>
                  <a:srgbClr val="333333"/>
                </a:solidFill>
                <a:effectLst/>
              </a:rPr>
              <a:t>and </a:t>
            </a:r>
            <a:r>
              <a:rPr lang="en-GB" sz="1800" b="1" i="0" dirty="0">
                <a:solidFill>
                  <a:srgbClr val="333333"/>
                </a:solidFill>
                <a:effectLst/>
              </a:rPr>
              <a:t>circumradius</a:t>
            </a:r>
            <a:r>
              <a:rPr lang="en-GB" sz="1800" b="0" i="0" dirty="0">
                <a:solidFill>
                  <a:srgbClr val="333333"/>
                </a:solidFill>
                <a:effectLst/>
              </a:rPr>
              <a:t> of this triangle, respectively.</a:t>
            </a:r>
            <a:endParaRPr lang="en-US" sz="1800" b="0" i="0" dirty="0">
              <a:solidFill>
                <a:srgbClr val="333333"/>
              </a:solidFill>
              <a:effectLst/>
            </a:endParaRPr>
          </a:p>
          <a:p>
            <a:r>
              <a:rPr lang="en-US" sz="1800" b="1" u="sng" dirty="0">
                <a:solidFill>
                  <a:srgbClr val="FF0000"/>
                </a:solidFill>
              </a:rPr>
              <a:t>Construction of circle through three non </a:t>
            </a:r>
            <a:r>
              <a:rPr lang="en-US" sz="1800" b="1" u="sng" dirty="0" err="1">
                <a:solidFill>
                  <a:srgbClr val="FF0000"/>
                </a:solidFill>
              </a:rPr>
              <a:t>colliner</a:t>
            </a:r>
            <a:r>
              <a:rPr lang="en-US" sz="1800" b="1" u="sng" dirty="0">
                <a:solidFill>
                  <a:srgbClr val="FF0000"/>
                </a:solidFill>
              </a:rPr>
              <a:t> Points:</a:t>
            </a:r>
          </a:p>
          <a:p>
            <a:pPr marL="0" indent="0">
              <a:buNone/>
            </a:pPr>
            <a:r>
              <a:rPr lang="en-GB" sz="1800" b="0" i="0" dirty="0">
                <a:solidFill>
                  <a:srgbClr val="333333"/>
                </a:solidFill>
                <a:effectLst/>
              </a:rPr>
              <a:t>Join up the points to form two lines</a:t>
            </a:r>
          </a:p>
          <a:p>
            <a:pPr marL="0" indent="0">
              <a:buNone/>
            </a:pPr>
            <a:r>
              <a:rPr lang="en-GB" sz="1800" b="0" i="0" dirty="0">
                <a:solidFill>
                  <a:srgbClr val="333333"/>
                </a:solidFill>
                <a:effectLst/>
              </a:rPr>
              <a:t>Construct the perpendicular bisector of the other line</a:t>
            </a:r>
            <a:endParaRPr lang="en-US" sz="1800" b="0" i="0" dirty="0">
              <a:solidFill>
                <a:srgbClr val="333333"/>
              </a:solidFill>
              <a:effectLst/>
            </a:endParaRPr>
          </a:p>
          <a:p>
            <a:pPr marL="0" indent="0">
              <a:buNone/>
            </a:pPr>
            <a:r>
              <a:rPr lang="en-GB" sz="1800" b="0" i="0" dirty="0">
                <a:solidFill>
                  <a:srgbClr val="333333"/>
                </a:solidFill>
                <a:effectLst/>
              </a:rPr>
              <a:t>Where they cross is the </a:t>
            </a:r>
            <a:r>
              <a:rPr lang="en-GB" sz="1800" b="0" i="0" dirty="0" err="1">
                <a:solidFill>
                  <a:srgbClr val="333333"/>
                </a:solidFill>
                <a:effectLst/>
              </a:rPr>
              <a:t>center</a:t>
            </a:r>
            <a:r>
              <a:rPr lang="en-GB" sz="1800" b="0" i="0" dirty="0">
                <a:solidFill>
                  <a:srgbClr val="333333"/>
                </a:solidFill>
                <a:effectLst/>
              </a:rPr>
              <a:t> of the circle</a:t>
            </a:r>
          </a:p>
          <a:p>
            <a:pPr marL="0" indent="0">
              <a:buNone/>
            </a:pPr>
            <a:r>
              <a:rPr lang="en-GB" sz="1800" b="0" i="0" dirty="0">
                <a:solidFill>
                  <a:srgbClr val="333333"/>
                </a:solidFill>
                <a:effectLst/>
              </a:rPr>
              <a:t>Place compass on the </a:t>
            </a:r>
            <a:r>
              <a:rPr lang="en-GB" sz="1800" b="0" i="0" dirty="0" err="1">
                <a:solidFill>
                  <a:srgbClr val="333333"/>
                </a:solidFill>
                <a:effectLst/>
              </a:rPr>
              <a:t>center</a:t>
            </a:r>
            <a:r>
              <a:rPr lang="en-GB" sz="1800" b="0" i="0" dirty="0">
                <a:solidFill>
                  <a:srgbClr val="333333"/>
                </a:solidFill>
                <a:effectLst/>
              </a:rPr>
              <a:t> point, adjust its length to reach any point, and draw your circle!</a:t>
            </a:r>
          </a:p>
          <a:p>
            <a:pPr marL="0" indent="0">
              <a:buNone/>
            </a:pPr>
            <a:endParaRPr lang="en-US" sz="1400" dirty="0"/>
          </a:p>
        </p:txBody>
      </p:sp>
      <p:pic>
        <p:nvPicPr>
          <p:cNvPr id="6" name="Picture 6">
            <a:extLst>
              <a:ext uri="{FF2B5EF4-FFF2-40B4-BE49-F238E27FC236}">
                <a16:creationId xmlns:a16="http://schemas.microsoft.com/office/drawing/2014/main" xmlns="" id="{71665D7F-0457-2446-8795-7C1056C3A02B}"/>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578" y="4885728"/>
            <a:ext cx="2126937" cy="1652939"/>
          </a:xfrm>
          <a:prstGeom prst="rect">
            <a:avLst/>
          </a:prstGeom>
        </p:spPr>
      </p:pic>
      <p:pic>
        <p:nvPicPr>
          <p:cNvPr id="8" name="Picture 8">
            <a:extLst>
              <a:ext uri="{FF2B5EF4-FFF2-40B4-BE49-F238E27FC236}">
                <a16:creationId xmlns:a16="http://schemas.microsoft.com/office/drawing/2014/main" xmlns="" id="{06D086D0-9A10-6446-A730-B38FF2A9D0B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26111" y="4400565"/>
            <a:ext cx="2499317" cy="1827251"/>
          </a:xfrm>
          <a:prstGeom prst="rect">
            <a:avLst/>
          </a:prstGeom>
        </p:spPr>
      </p:pic>
      <p:pic>
        <p:nvPicPr>
          <p:cNvPr id="10" name="Picture 10">
            <a:extLst>
              <a:ext uri="{FF2B5EF4-FFF2-40B4-BE49-F238E27FC236}">
                <a16:creationId xmlns:a16="http://schemas.microsoft.com/office/drawing/2014/main" xmlns="" id="{B107A46D-D774-054E-874E-4400AB9E6CD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03231" y="4454165"/>
            <a:ext cx="2499317" cy="2122708"/>
          </a:xfrm>
          <a:prstGeom prst="rect">
            <a:avLst/>
          </a:prstGeom>
        </p:spPr>
      </p:pic>
      <p:pic>
        <p:nvPicPr>
          <p:cNvPr id="12" name="Picture 12">
            <a:extLst>
              <a:ext uri="{FF2B5EF4-FFF2-40B4-BE49-F238E27FC236}">
                <a16:creationId xmlns:a16="http://schemas.microsoft.com/office/drawing/2014/main" xmlns="" id="{D8445E22-889D-A74A-86E4-BBE04236DD36}"/>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33713" y="1028843"/>
            <a:ext cx="1904398" cy="1643174"/>
          </a:xfrm>
          <a:prstGeom prst="rect">
            <a:avLst/>
          </a:prstGeom>
        </p:spPr>
      </p:pic>
    </p:spTree>
    <p:extLst>
      <p:ext uri="{BB962C8B-B14F-4D97-AF65-F5344CB8AC3E}">
        <p14:creationId xmlns:p14="http://schemas.microsoft.com/office/powerpoint/2010/main" xmlns="" val="3778850785"/>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189D5-515F-724B-A493-F853F2F9DBE6}"/>
              </a:ext>
            </a:extLst>
          </p:cNvPr>
          <p:cNvSpPr>
            <a:spLocks noGrp="1"/>
          </p:cNvSpPr>
          <p:nvPr>
            <p:ph type="title"/>
          </p:nvPr>
        </p:nvSpPr>
        <p:spPr>
          <a:xfrm>
            <a:off x="184837" y="263072"/>
            <a:ext cx="6683765" cy="947064"/>
          </a:xfrm>
        </p:spPr>
        <p:txBody>
          <a:bodyPr>
            <a:normAutofit/>
          </a:bodyPr>
          <a:lstStyle/>
          <a:p>
            <a:r>
              <a:rPr lang="en-US">
                <a:solidFill>
                  <a:srgbClr val="FF0000"/>
                </a:solidFill>
                <a:latin typeface="Algerian" pitchFamily="82" charset="0"/>
              </a:rPr>
              <a:t>Theorem-5</a:t>
            </a:r>
          </a:p>
        </p:txBody>
      </p:sp>
      <p:sp>
        <p:nvSpPr>
          <p:cNvPr id="3" name="Content Placeholder 2">
            <a:extLst>
              <a:ext uri="{FF2B5EF4-FFF2-40B4-BE49-F238E27FC236}">
                <a16:creationId xmlns:a16="http://schemas.microsoft.com/office/drawing/2014/main" xmlns="" id="{109B1A58-FDB6-DE4A-BEBB-1B45220965DB}"/>
              </a:ext>
            </a:extLst>
          </p:cNvPr>
          <p:cNvSpPr>
            <a:spLocks noGrp="1"/>
          </p:cNvSpPr>
          <p:nvPr>
            <p:ph idx="1"/>
          </p:nvPr>
        </p:nvSpPr>
        <p:spPr>
          <a:xfrm>
            <a:off x="871320" y="925287"/>
            <a:ext cx="7728393" cy="7690678"/>
          </a:xfrm>
        </p:spPr>
        <p:txBody>
          <a:bodyPr>
            <a:normAutofit/>
          </a:bodyPr>
          <a:lstStyle/>
          <a:p>
            <a:pPr marL="0" indent="0">
              <a:buNone/>
            </a:pPr>
            <a:r>
              <a:rPr lang="en-US" sz="2000" b="1">
                <a:solidFill>
                  <a:srgbClr val="FF0000"/>
                </a:solidFill>
              </a:rPr>
              <a:t>Statement-</a:t>
            </a:r>
            <a:r>
              <a:rPr lang="en-GB" sz="2000" b="0" i="0">
                <a:solidFill>
                  <a:srgbClr val="333333"/>
                </a:solidFill>
                <a:effectLst/>
                <a:latin typeface="Roboto" panose="02000000000000000000" pitchFamily="2" charset="0"/>
              </a:rPr>
              <a:t>There is</a:t>
            </a:r>
            <a:r>
              <a:rPr lang="en-GB" sz="2000" b="1" i="0">
                <a:solidFill>
                  <a:srgbClr val="333333"/>
                </a:solidFill>
                <a:effectLst/>
                <a:latin typeface="Roboto" panose="02000000000000000000" pitchFamily="2" charset="0"/>
              </a:rPr>
              <a:t> one </a:t>
            </a:r>
            <a:r>
              <a:rPr lang="en-GB" sz="2000" b="0" i="0">
                <a:solidFill>
                  <a:srgbClr val="333333"/>
                </a:solidFill>
                <a:effectLst/>
                <a:latin typeface="Roboto" panose="02000000000000000000" pitchFamily="2" charset="0"/>
              </a:rPr>
              <a:t>and </a:t>
            </a:r>
            <a:r>
              <a:rPr lang="en-GB" sz="2000" b="1" i="0">
                <a:solidFill>
                  <a:srgbClr val="333333"/>
                </a:solidFill>
                <a:effectLst/>
                <a:latin typeface="Roboto" panose="02000000000000000000" pitchFamily="2" charset="0"/>
              </a:rPr>
              <a:t>only</a:t>
            </a:r>
            <a:r>
              <a:rPr lang="en-GB" sz="2000" b="0" i="0">
                <a:solidFill>
                  <a:srgbClr val="333333"/>
                </a:solidFill>
                <a:effectLst/>
                <a:latin typeface="Roboto" panose="02000000000000000000" pitchFamily="2" charset="0"/>
              </a:rPr>
              <a:t> one </a:t>
            </a:r>
            <a:r>
              <a:rPr lang="en-GB" sz="2000" b="1" i="0">
                <a:solidFill>
                  <a:srgbClr val="333333"/>
                </a:solidFill>
                <a:effectLst/>
                <a:latin typeface="Roboto" panose="02000000000000000000" pitchFamily="2" charset="0"/>
              </a:rPr>
              <a:t>circle</a:t>
            </a:r>
            <a:r>
              <a:rPr lang="en-GB" sz="2000" b="0" i="0">
                <a:solidFill>
                  <a:srgbClr val="333333"/>
                </a:solidFill>
                <a:effectLst/>
                <a:latin typeface="Roboto" panose="02000000000000000000" pitchFamily="2" charset="0"/>
              </a:rPr>
              <a:t> passing through</a:t>
            </a:r>
            <a:r>
              <a:rPr lang="en-GB" sz="2000" b="1" i="0">
                <a:solidFill>
                  <a:srgbClr val="333333"/>
                </a:solidFill>
                <a:effectLst/>
                <a:latin typeface="Roboto" panose="02000000000000000000" pitchFamily="2" charset="0"/>
              </a:rPr>
              <a:t> </a:t>
            </a:r>
            <a:endParaRPr lang="en-US" sz="2000" b="1" i="0">
              <a:solidFill>
                <a:srgbClr val="333333"/>
              </a:solidFill>
              <a:effectLst/>
              <a:latin typeface="Roboto" panose="02000000000000000000" pitchFamily="2" charset="0"/>
            </a:endParaRPr>
          </a:p>
          <a:p>
            <a:pPr marL="0" indent="0">
              <a:buNone/>
            </a:pPr>
            <a:r>
              <a:rPr lang="en-US" sz="2000" b="1">
                <a:solidFill>
                  <a:srgbClr val="333333"/>
                </a:solidFill>
                <a:latin typeface="Roboto" panose="02000000000000000000" pitchFamily="2" charset="0"/>
              </a:rPr>
              <a:t>                    </a:t>
            </a:r>
            <a:r>
              <a:rPr lang="en-GB" sz="2000" b="1" i="0">
                <a:solidFill>
                  <a:srgbClr val="333333"/>
                </a:solidFill>
                <a:effectLst/>
                <a:latin typeface="Roboto" panose="02000000000000000000" pitchFamily="2" charset="0"/>
              </a:rPr>
              <a:t>three given noncollinear points.</a:t>
            </a:r>
            <a:r>
              <a:rPr lang="en-GB" sz="2000" b="0" i="0">
                <a:solidFill>
                  <a:srgbClr val="333333"/>
                </a:solidFill>
                <a:effectLst/>
                <a:latin typeface="Roboto" panose="02000000000000000000" pitchFamily="2" charset="0"/>
              </a:rPr>
              <a:t> </a:t>
            </a:r>
            <a:endParaRPr lang="en-US" sz="2000"/>
          </a:p>
          <a:p>
            <a:pPr marL="0" indent="0">
              <a:buNone/>
            </a:pPr>
            <a:endParaRPr lang="en-US" sz="2000" b="1">
              <a:solidFill>
                <a:srgbClr val="FF0000"/>
              </a:solidFill>
            </a:endParaRPr>
          </a:p>
          <a:p>
            <a:pPr marL="0" indent="0">
              <a:buNone/>
            </a:pPr>
            <a:endParaRPr lang="en-US" sz="2000" b="1">
              <a:solidFill>
                <a:srgbClr val="FF0000"/>
              </a:solidFill>
            </a:endParaRPr>
          </a:p>
          <a:p>
            <a:pPr marL="0" indent="0">
              <a:buNone/>
            </a:pPr>
            <a:endParaRPr lang="en-US" sz="2000" b="1">
              <a:solidFill>
                <a:srgbClr val="FF0000"/>
              </a:solidFill>
            </a:endParaRPr>
          </a:p>
          <a:p>
            <a:pPr marL="0" indent="0">
              <a:buNone/>
            </a:pPr>
            <a:r>
              <a:rPr lang="en-US" sz="2000" b="1">
                <a:solidFill>
                  <a:srgbClr val="FF0000"/>
                </a:solidFill>
              </a:rPr>
              <a:t>Given</a:t>
            </a:r>
            <a:r>
              <a:rPr lang="en-US" sz="2000"/>
              <a:t>: A, B and C are three non-collinear points.</a:t>
            </a:r>
          </a:p>
          <a:p>
            <a:r>
              <a:rPr lang="en-US" sz="2000" b="1">
                <a:solidFill>
                  <a:srgbClr val="FF0000"/>
                </a:solidFill>
              </a:rPr>
              <a:t>To prove: </a:t>
            </a:r>
            <a:r>
              <a:rPr lang="en-US" sz="2000"/>
              <a:t>There is one and only one circle passing through</a:t>
            </a:r>
          </a:p>
          <a:p>
            <a:pPr marL="0" indent="0">
              <a:buNone/>
            </a:pPr>
            <a:r>
              <a:rPr lang="en-US" sz="2000"/>
              <a:t>   A,B and C.</a:t>
            </a:r>
          </a:p>
          <a:p>
            <a:r>
              <a:rPr lang="en-US" sz="2000"/>
              <a:t> </a:t>
            </a:r>
            <a:r>
              <a:rPr lang="en-US" sz="2000" b="1">
                <a:solidFill>
                  <a:srgbClr val="FF0000"/>
                </a:solidFill>
              </a:rPr>
              <a:t>Construction</a:t>
            </a:r>
            <a:r>
              <a:rPr lang="en-US" sz="2000"/>
              <a:t>: Join AB and BC.</a:t>
            </a:r>
          </a:p>
          <a:p>
            <a:pPr marL="0" indent="0">
              <a:buNone/>
            </a:pPr>
            <a:r>
              <a:rPr lang="en-US" sz="2000"/>
              <a:t> Draw the perpendicular bisectors RS and PQ </a:t>
            </a:r>
          </a:p>
          <a:p>
            <a:pPr marL="0" indent="0">
              <a:buNone/>
            </a:pPr>
            <a:r>
              <a:rPr lang="en-US" sz="2000"/>
              <a:t>of the chords AB and BC respectively.Let PQ and RS intersect in O. Joint OA, OB and OC.</a:t>
            </a:r>
          </a:p>
          <a:p>
            <a:r>
              <a:rPr lang="en-US" sz="2000" b="1">
                <a:solidFill>
                  <a:srgbClr val="FF0000"/>
                </a:solidFill>
              </a:rPr>
              <a:t>Proof</a:t>
            </a:r>
            <a:r>
              <a:rPr lang="en-US" sz="2000"/>
              <a:t>:O lies on the perpendicular bisector of AB.∴ OA = OBAgain, O lies on the perpendicular bisector BC.∴ OB = OC.   </a:t>
            </a:r>
          </a:p>
          <a:p>
            <a:r>
              <a:rPr lang="en-US" sz="2000"/>
              <a:t>   Thus, OA = OB = r (Say).  </a:t>
            </a:r>
          </a:p>
          <a:p>
            <a:endParaRPr lang="en-US" sz="2000"/>
          </a:p>
        </p:txBody>
      </p:sp>
      <p:pic>
        <p:nvPicPr>
          <p:cNvPr id="4" name="Picture 4">
            <a:extLst>
              <a:ext uri="{FF2B5EF4-FFF2-40B4-BE49-F238E27FC236}">
                <a16:creationId xmlns:a16="http://schemas.microsoft.com/office/drawing/2014/main" xmlns="" id="{41590860-7094-164A-94D4-15FDEDBC6A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57369" y="1328065"/>
            <a:ext cx="2548256" cy="1828792"/>
          </a:xfrm>
          <a:prstGeom prst="rect">
            <a:avLst/>
          </a:prstGeom>
        </p:spPr>
      </p:pic>
    </p:spTree>
    <p:extLst>
      <p:ext uri="{BB962C8B-B14F-4D97-AF65-F5344CB8AC3E}">
        <p14:creationId xmlns:p14="http://schemas.microsoft.com/office/powerpoint/2010/main" xmlns="" val="8248897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341DD46-667C-3E40-96F3-A4909F4678CC}"/>
              </a:ext>
            </a:extLst>
          </p:cNvPr>
          <p:cNvSpPr>
            <a:spLocks noGrp="1"/>
          </p:cNvSpPr>
          <p:nvPr>
            <p:ph idx="1"/>
          </p:nvPr>
        </p:nvSpPr>
        <p:spPr>
          <a:xfrm>
            <a:off x="457200" y="970644"/>
            <a:ext cx="8229600" cy="5650366"/>
          </a:xfrm>
        </p:spPr>
        <p:txBody>
          <a:bodyPr/>
          <a:lstStyle/>
          <a:p>
            <a:r>
              <a:rPr lang="en-US" sz="2400"/>
              <a:t>Taking O as centre, draw a circle of radius r. C(0, r) passes through A, B and C. Thus, a circle passes through the point A, B and C.If possible, </a:t>
            </a:r>
          </a:p>
          <a:p>
            <a:endParaRPr lang="en-US" sz="2400"/>
          </a:p>
          <a:p>
            <a:r>
              <a:rPr lang="en-US" sz="2400"/>
              <a:t>Suppose there is another circle with centre O' and radius r, passing through A, B and C. Then, O' will lie on the perpendicular bisector PQ and RS.</a:t>
            </a:r>
          </a:p>
          <a:p>
            <a:r>
              <a:rPr lang="en-US" sz="2400"/>
              <a:t>We know that, two lines cannot intersect at more than one point, So O' must coincide with O.Hence, there is one and only one circle passing through three non collinear points.</a:t>
            </a:r>
          </a:p>
        </p:txBody>
      </p:sp>
    </p:spTree>
    <p:extLst>
      <p:ext uri="{BB962C8B-B14F-4D97-AF65-F5344CB8AC3E}">
        <p14:creationId xmlns:p14="http://schemas.microsoft.com/office/powerpoint/2010/main" xmlns="" val="2021575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EC68A-3C9C-DE47-881E-15611605522C}"/>
              </a:ext>
            </a:extLst>
          </p:cNvPr>
          <p:cNvSpPr>
            <a:spLocks noGrp="1"/>
          </p:cNvSpPr>
          <p:nvPr>
            <p:ph type="title"/>
          </p:nvPr>
        </p:nvSpPr>
        <p:spPr>
          <a:xfrm>
            <a:off x="898695" y="225134"/>
            <a:ext cx="7891519" cy="1470942"/>
          </a:xfrm>
        </p:spPr>
        <p:txBody>
          <a:bodyPr/>
          <a:lstStyle/>
          <a:p>
            <a:r>
              <a:rPr lang="en-US" sz="3200" b="1" dirty="0" smtClean="0">
                <a:solidFill>
                  <a:schemeClr val="accent1">
                    <a:lumMod val="60000"/>
                    <a:lumOff val="40000"/>
                  </a:schemeClr>
                </a:solidFill>
              </a:rPr>
              <a:t>Equal Chords </a:t>
            </a:r>
            <a:r>
              <a:rPr lang="en-US" sz="3200" b="1" dirty="0">
                <a:solidFill>
                  <a:schemeClr val="accent1">
                    <a:lumMod val="60000"/>
                    <a:lumOff val="40000"/>
                  </a:schemeClr>
                </a:solidFill>
              </a:rPr>
              <a:t>and their distances from centre:</a:t>
            </a:r>
          </a:p>
        </p:txBody>
      </p:sp>
      <p:sp>
        <p:nvSpPr>
          <p:cNvPr id="3" name="Content Placeholder 2">
            <a:extLst>
              <a:ext uri="{FF2B5EF4-FFF2-40B4-BE49-F238E27FC236}">
                <a16:creationId xmlns:a16="http://schemas.microsoft.com/office/drawing/2014/main" xmlns="" id="{1D9080D7-10C4-D145-A1D7-CA7F90CF5653}"/>
              </a:ext>
            </a:extLst>
          </p:cNvPr>
          <p:cNvSpPr>
            <a:spLocks noGrp="1"/>
          </p:cNvSpPr>
          <p:nvPr>
            <p:ph idx="1"/>
          </p:nvPr>
        </p:nvSpPr>
        <p:spPr>
          <a:xfrm>
            <a:off x="1098974" y="866723"/>
            <a:ext cx="7490959" cy="3945266"/>
          </a:xfrm>
        </p:spPr>
        <p:txBody>
          <a:bodyPr/>
          <a:lstStyle/>
          <a:p>
            <a:r>
              <a:rPr lang="en-US" sz="2000" dirty="0">
                <a:solidFill>
                  <a:srgbClr val="FF0000"/>
                </a:solidFill>
              </a:rPr>
              <a:t>The </a:t>
            </a:r>
            <a:r>
              <a:rPr lang="en-US" sz="2000" dirty="0" err="1">
                <a:solidFill>
                  <a:srgbClr val="FF0000"/>
                </a:solidFill>
              </a:rPr>
              <a:t>perpendicular</a:t>
            </a:r>
            <a:r>
              <a:rPr lang="en-US" sz="2000" dirty="0">
                <a:solidFill>
                  <a:srgbClr val="FF0000"/>
                </a:solidFill>
              </a:rPr>
              <a:t> length between  a point and another line is the distance between the line and the point.(shortest path)</a:t>
            </a:r>
          </a:p>
          <a:p>
            <a:r>
              <a:rPr lang="en-US" sz="2000" dirty="0">
                <a:solidFill>
                  <a:srgbClr val="FF0000"/>
                </a:solidFill>
              </a:rPr>
              <a:t>If the point lies on the given line the distance becomes Zero.</a:t>
            </a:r>
          </a:p>
          <a:p>
            <a:r>
              <a:rPr lang="en-US" sz="2000" dirty="0">
                <a:solidFill>
                  <a:srgbClr val="FF0000"/>
                </a:solidFill>
              </a:rPr>
              <a:t> In a circle  the perpendicular distance between the chord and the </a:t>
            </a:r>
            <a:r>
              <a:rPr lang="en-US" sz="2000" dirty="0" err="1">
                <a:solidFill>
                  <a:srgbClr val="FF0000"/>
                </a:solidFill>
              </a:rPr>
              <a:t>centre </a:t>
            </a:r>
            <a:r>
              <a:rPr lang="en-US" sz="2000" dirty="0">
                <a:solidFill>
                  <a:srgbClr val="FF0000"/>
                </a:solidFill>
              </a:rPr>
              <a:t>is the required length which bisects the given chord.</a:t>
            </a:r>
          </a:p>
          <a:p>
            <a:r>
              <a:rPr lang="en-US" sz="2000" dirty="0">
                <a:solidFill>
                  <a:srgbClr val="FF0000"/>
                </a:solidFill>
              </a:rPr>
              <a:t>The chord of shorter length is farther to </a:t>
            </a:r>
            <a:r>
              <a:rPr lang="en-US" sz="2000" dirty="0" err="1">
                <a:solidFill>
                  <a:srgbClr val="FF0000"/>
                </a:solidFill>
              </a:rPr>
              <a:t>centre</a:t>
            </a:r>
            <a:r>
              <a:rPr lang="en-US" sz="2000" dirty="0">
                <a:solidFill>
                  <a:srgbClr val="FF0000"/>
                </a:solidFill>
              </a:rPr>
              <a:t> and the chord of greater  length is nearer to the </a:t>
            </a:r>
            <a:r>
              <a:rPr lang="en-US" sz="2000" dirty="0" err="1">
                <a:solidFill>
                  <a:srgbClr val="FF0000"/>
                </a:solidFill>
              </a:rPr>
              <a:t>centre</a:t>
            </a:r>
            <a:r>
              <a:rPr lang="en-US" sz="2000" dirty="0">
                <a:solidFill>
                  <a:srgbClr val="FF0000"/>
                </a:solidFill>
              </a:rPr>
              <a:t>.(We can observe by drawing)</a:t>
            </a:r>
          </a:p>
          <a:p>
            <a:r>
              <a:rPr lang="en-US" sz="2000" dirty="0">
                <a:solidFill>
                  <a:srgbClr val="FF0000"/>
                </a:solidFill>
              </a:rPr>
              <a:t>If chords are equal in length they are equidistant from the </a:t>
            </a:r>
            <a:r>
              <a:rPr lang="en-US" sz="2000" dirty="0" err="1">
                <a:solidFill>
                  <a:srgbClr val="FF0000"/>
                </a:solidFill>
              </a:rPr>
              <a:t>centre</a:t>
            </a:r>
            <a:r>
              <a:rPr lang="en-US" sz="2000" dirty="0">
                <a:solidFill>
                  <a:srgbClr val="FF0000"/>
                </a:solidFill>
              </a:rPr>
              <a:t>.</a:t>
            </a:r>
          </a:p>
        </p:txBody>
      </p:sp>
      <p:pic>
        <p:nvPicPr>
          <p:cNvPr id="4" name="Picture 4">
            <a:extLst>
              <a:ext uri="{FF2B5EF4-FFF2-40B4-BE49-F238E27FC236}">
                <a16:creationId xmlns:a16="http://schemas.microsoft.com/office/drawing/2014/main" xmlns="" id="{012F8DD0-FCF1-7944-B53B-8483830CFC3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5027" y="4218214"/>
            <a:ext cx="2216213" cy="1671160"/>
          </a:xfrm>
          <a:prstGeom prst="rect">
            <a:avLst/>
          </a:prstGeom>
        </p:spPr>
      </p:pic>
      <p:pic>
        <p:nvPicPr>
          <p:cNvPr id="6" name="Picture 6">
            <a:extLst>
              <a:ext uri="{FF2B5EF4-FFF2-40B4-BE49-F238E27FC236}">
                <a16:creationId xmlns:a16="http://schemas.microsoft.com/office/drawing/2014/main" xmlns="" id="{50C2673C-E7E6-5B4C-B0AC-E33021E7DB8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01393" y="4142265"/>
            <a:ext cx="2638601" cy="1811255"/>
          </a:xfrm>
          <a:prstGeom prst="rect">
            <a:avLst/>
          </a:prstGeom>
        </p:spPr>
      </p:pic>
      <p:pic>
        <p:nvPicPr>
          <p:cNvPr id="8" name="Picture 8">
            <a:extLst>
              <a:ext uri="{FF2B5EF4-FFF2-40B4-BE49-F238E27FC236}">
                <a16:creationId xmlns:a16="http://schemas.microsoft.com/office/drawing/2014/main" xmlns="" id="{35EF8124-F747-D04C-85DC-FD95EB115DB9}"/>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02762" y="4018644"/>
            <a:ext cx="2243651" cy="1934876"/>
          </a:xfrm>
          <a:prstGeom prst="rect">
            <a:avLst/>
          </a:prstGeom>
        </p:spPr>
      </p:pic>
    </p:spTree>
    <p:extLst>
      <p:ext uri="{BB962C8B-B14F-4D97-AF65-F5344CB8AC3E}">
        <p14:creationId xmlns:p14="http://schemas.microsoft.com/office/powerpoint/2010/main" xmlns="" val="38587853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AC169-DB28-D049-8AC3-FBC388368E25}"/>
              </a:ext>
            </a:extLst>
          </p:cNvPr>
          <p:cNvSpPr>
            <a:spLocks noGrp="1"/>
          </p:cNvSpPr>
          <p:nvPr>
            <p:ph type="title"/>
          </p:nvPr>
        </p:nvSpPr>
        <p:spPr>
          <a:xfrm>
            <a:off x="0" y="353362"/>
            <a:ext cx="6333530" cy="294680"/>
          </a:xfrm>
        </p:spPr>
        <p:txBody>
          <a:bodyPr>
            <a:normAutofit fontScale="90000"/>
          </a:bodyPr>
          <a:lstStyle/>
          <a:p>
            <a:r>
              <a:rPr lang="en-US">
                <a:solidFill>
                  <a:srgbClr val="FF0000"/>
                </a:solidFill>
                <a:latin typeface="Algerian" pitchFamily="82" charset="0"/>
              </a:rPr>
              <a:t>Theorem-6</a:t>
            </a:r>
          </a:p>
        </p:txBody>
      </p:sp>
      <p:sp>
        <p:nvSpPr>
          <p:cNvPr id="3" name="Content Placeholder 2">
            <a:extLst>
              <a:ext uri="{FF2B5EF4-FFF2-40B4-BE49-F238E27FC236}">
                <a16:creationId xmlns:a16="http://schemas.microsoft.com/office/drawing/2014/main" xmlns="" id="{1539B4A4-5439-C14C-BD07-821746FFE289}"/>
              </a:ext>
            </a:extLst>
          </p:cNvPr>
          <p:cNvSpPr>
            <a:spLocks noGrp="1"/>
          </p:cNvSpPr>
          <p:nvPr>
            <p:ph idx="1"/>
          </p:nvPr>
        </p:nvSpPr>
        <p:spPr>
          <a:xfrm>
            <a:off x="628253" y="1215572"/>
            <a:ext cx="6021104" cy="4934858"/>
          </a:xfrm>
        </p:spPr>
        <p:txBody>
          <a:bodyPr>
            <a:normAutofit fontScale="70000" lnSpcReduction="20000"/>
          </a:bodyPr>
          <a:lstStyle/>
          <a:p>
            <a:pPr marL="0" indent="0">
              <a:buNone/>
            </a:pPr>
            <a:r>
              <a:rPr lang="en-US" dirty="0">
                <a:solidFill>
                  <a:srgbClr val="FF0000"/>
                </a:solidFill>
              </a:rPr>
              <a:t>Statement</a:t>
            </a:r>
            <a:r>
              <a:rPr lang="en-US" dirty="0"/>
              <a:t>-Equal chords of a circle are equidistant from </a:t>
            </a:r>
            <a:r>
              <a:rPr lang="en-US" dirty="0" smtClean="0"/>
              <a:t>the centre</a:t>
            </a:r>
            <a:r>
              <a:rPr lang="en-US" dirty="0"/>
              <a:t>.</a:t>
            </a:r>
          </a:p>
          <a:p>
            <a:pPr marL="0" indent="0">
              <a:buNone/>
            </a:pPr>
            <a:r>
              <a:rPr lang="en-US" dirty="0"/>
              <a:t>Given-AB and CD are two chords of a circle.</a:t>
            </a:r>
          </a:p>
          <a:p>
            <a:pPr marL="0" indent="0">
              <a:buNone/>
            </a:pPr>
            <a:r>
              <a:rPr lang="en-US" dirty="0"/>
              <a:t> Such that AB=CD</a:t>
            </a:r>
          </a:p>
          <a:p>
            <a:pPr marL="0" indent="0">
              <a:buNone/>
            </a:pPr>
            <a:r>
              <a:rPr lang="en-US" dirty="0"/>
              <a:t>To Prove-OP=OQ</a:t>
            </a:r>
          </a:p>
          <a:p>
            <a:pPr marL="0" indent="0">
              <a:buNone/>
            </a:pPr>
            <a:r>
              <a:rPr lang="en-US" dirty="0"/>
              <a:t>Construction-Join OA and OC</a:t>
            </a:r>
          </a:p>
          <a:p>
            <a:pPr marL="0" indent="0">
              <a:buNone/>
            </a:pPr>
            <a:r>
              <a:rPr lang="en-GB" b="1" i="0" dirty="0">
                <a:solidFill>
                  <a:srgbClr val="333333"/>
                </a:solidFill>
                <a:effectLst/>
              </a:rPr>
              <a:t>Proof: </a:t>
            </a:r>
            <a:r>
              <a:rPr lang="en-GB" b="0" i="0" dirty="0">
                <a:solidFill>
                  <a:srgbClr val="333333"/>
                </a:solidFill>
                <a:effectLst/>
              </a:rPr>
              <a:t>Given, AB = CD, O is the centre. Join OA and OC.</a:t>
            </a:r>
          </a:p>
          <a:p>
            <a:pPr marL="0" indent="0">
              <a:buNone/>
            </a:pPr>
            <a:r>
              <a:rPr lang="en-GB" b="0" i="0" dirty="0">
                <a:solidFill>
                  <a:srgbClr val="333333"/>
                </a:solidFill>
                <a:effectLst/>
              </a:rPr>
              <a:t>Draw, OP⊥AB, OQ⊥CD</a:t>
            </a:r>
          </a:p>
          <a:p>
            <a:pPr marL="0" indent="0">
              <a:buNone/>
            </a:pPr>
            <a:r>
              <a:rPr lang="en-GB" b="0" i="0" dirty="0">
                <a:solidFill>
                  <a:srgbClr val="333333"/>
                </a:solidFill>
                <a:effectLst/>
              </a:rPr>
              <a:t>In </a:t>
            </a:r>
            <a:r>
              <a:rPr lang="el-GR" b="0" i="0" dirty="0">
                <a:solidFill>
                  <a:srgbClr val="333333"/>
                </a:solidFill>
                <a:effectLst/>
              </a:rPr>
              <a:t>Δ</a:t>
            </a:r>
            <a:r>
              <a:rPr lang="en-GB" b="0" i="0" dirty="0">
                <a:solidFill>
                  <a:srgbClr val="333333"/>
                </a:solidFill>
                <a:effectLst/>
              </a:rPr>
              <a:t>OAP and </a:t>
            </a:r>
            <a:r>
              <a:rPr lang="el-GR" b="0" i="0" dirty="0">
                <a:solidFill>
                  <a:srgbClr val="333333"/>
                </a:solidFill>
                <a:effectLst/>
              </a:rPr>
              <a:t>Δ</a:t>
            </a:r>
            <a:r>
              <a:rPr lang="en-GB" b="0" i="0" dirty="0">
                <a:solidFill>
                  <a:srgbClr val="333333"/>
                </a:solidFill>
                <a:effectLst/>
              </a:rPr>
              <a:t>OCQ,</a:t>
            </a:r>
          </a:p>
          <a:p>
            <a:pPr marL="0" indent="0">
              <a:buNone/>
            </a:pPr>
            <a:r>
              <a:rPr lang="en-GB" b="0" i="0" dirty="0">
                <a:solidFill>
                  <a:srgbClr val="333333"/>
                </a:solidFill>
                <a:effectLst/>
              </a:rPr>
              <a:t>OA=OC (Radii)</a:t>
            </a:r>
          </a:p>
          <a:p>
            <a:pPr marL="0" indent="0">
              <a:buNone/>
            </a:pPr>
            <a:r>
              <a:rPr lang="en-GB" b="0" i="0" dirty="0">
                <a:solidFill>
                  <a:srgbClr val="333333"/>
                </a:solidFill>
                <a:effectLst/>
              </a:rPr>
              <a:t>AP=CQ</a:t>
            </a:r>
            <a:r>
              <a:rPr lang="en-US" b="0" i="0" dirty="0">
                <a:solidFill>
                  <a:srgbClr val="333333"/>
                </a:solidFill>
                <a:effectLst/>
              </a:rPr>
              <a:t>.   [</a:t>
            </a:r>
            <a:r>
              <a:rPr lang="en-GB" b="0" i="0" dirty="0">
                <a:solidFill>
                  <a:srgbClr val="333333"/>
                </a:solidFill>
                <a:effectLst/>
              </a:rPr>
              <a:t> AB = CD ⇒(1/2)AB = (1/2)CD </a:t>
            </a:r>
            <a:r>
              <a:rPr lang="en-US" b="0" i="0" dirty="0">
                <a:solidFill>
                  <a:srgbClr val="333333"/>
                </a:solidFill>
                <a:effectLst/>
              </a:rPr>
              <a:t>]</a:t>
            </a:r>
          </a:p>
          <a:p>
            <a:pPr marL="0" indent="0">
              <a:buNone/>
            </a:pPr>
            <a:r>
              <a:rPr lang="en-US" dirty="0">
                <a:solidFill>
                  <a:srgbClr val="333333"/>
                </a:solidFill>
              </a:rPr>
              <a:t>  (</a:t>
            </a:r>
            <a:r>
              <a:rPr lang="en-GB" b="0" i="0" dirty="0">
                <a:solidFill>
                  <a:srgbClr val="333333"/>
                </a:solidFill>
                <a:effectLst/>
              </a:rPr>
              <a:t>since OP and OQ bisects the chords AB and CD.)</a:t>
            </a:r>
          </a:p>
          <a:p>
            <a:pPr marL="0" indent="0">
              <a:buNone/>
            </a:pPr>
            <a:r>
              <a:rPr lang="el-GR" b="0" i="0" dirty="0">
                <a:solidFill>
                  <a:srgbClr val="333333"/>
                </a:solidFill>
                <a:effectLst/>
              </a:rPr>
              <a:t>Δ</a:t>
            </a:r>
            <a:r>
              <a:rPr lang="en-GB" b="0" i="0" dirty="0">
                <a:solidFill>
                  <a:srgbClr val="333333"/>
                </a:solidFill>
                <a:effectLst/>
              </a:rPr>
              <a:t>OAP ≅ </a:t>
            </a:r>
            <a:r>
              <a:rPr lang="el-GR" b="0" i="0" dirty="0">
                <a:solidFill>
                  <a:srgbClr val="333333"/>
                </a:solidFill>
                <a:effectLst/>
              </a:rPr>
              <a:t>Δ</a:t>
            </a:r>
            <a:r>
              <a:rPr lang="en-GB" b="0" i="0" dirty="0">
                <a:solidFill>
                  <a:srgbClr val="333333"/>
                </a:solidFill>
                <a:effectLst/>
              </a:rPr>
              <a:t>OCQ (RHS rule)</a:t>
            </a:r>
          </a:p>
          <a:p>
            <a:pPr marL="0" indent="0">
              <a:buNone/>
            </a:pPr>
            <a:r>
              <a:rPr lang="en-GB" b="0" i="0" dirty="0">
                <a:solidFill>
                  <a:srgbClr val="333333"/>
                </a:solidFill>
                <a:effectLst/>
              </a:rPr>
              <a:t>Hence, OP=OQ (C.P.C.T.C)</a:t>
            </a:r>
          </a:p>
          <a:p>
            <a:endParaRPr lang="en-US" dirty="0"/>
          </a:p>
        </p:txBody>
      </p:sp>
      <p:pic>
        <p:nvPicPr>
          <p:cNvPr id="4" name="Picture 4">
            <a:extLst>
              <a:ext uri="{FF2B5EF4-FFF2-40B4-BE49-F238E27FC236}">
                <a16:creationId xmlns:a16="http://schemas.microsoft.com/office/drawing/2014/main" xmlns="" id="{06BAD264-918B-9E46-AE22-A350029F1DA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82953" y="2301906"/>
            <a:ext cx="2403101" cy="2270095"/>
          </a:xfrm>
          <a:prstGeom prst="rect">
            <a:avLst/>
          </a:prstGeom>
        </p:spPr>
      </p:pic>
    </p:spTree>
    <p:extLst>
      <p:ext uri="{BB962C8B-B14F-4D97-AF65-F5344CB8AC3E}">
        <p14:creationId xmlns:p14="http://schemas.microsoft.com/office/powerpoint/2010/main" xmlns="" val="3059824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5E748-E59C-2741-A9FD-2394233F00F0}"/>
              </a:ext>
            </a:extLst>
          </p:cNvPr>
          <p:cNvSpPr>
            <a:spLocks noGrp="1"/>
          </p:cNvSpPr>
          <p:nvPr>
            <p:ph type="title"/>
          </p:nvPr>
        </p:nvSpPr>
        <p:spPr>
          <a:xfrm>
            <a:off x="1269215" y="345159"/>
            <a:ext cx="6683765" cy="762000"/>
          </a:xfrm>
        </p:spPr>
        <p:txBody>
          <a:bodyPr/>
          <a:lstStyle/>
          <a:p>
            <a:r>
              <a:rPr lang="en-US" dirty="0">
                <a:solidFill>
                  <a:srgbClr val="00B050"/>
                </a:solidFill>
                <a:latin typeface="Algerian" pitchFamily="82" charset="0"/>
              </a:rPr>
              <a:t>Theorem -7(Converse)</a:t>
            </a:r>
          </a:p>
        </p:txBody>
      </p:sp>
      <p:sp>
        <p:nvSpPr>
          <p:cNvPr id="3" name="Content Placeholder 2">
            <a:extLst>
              <a:ext uri="{FF2B5EF4-FFF2-40B4-BE49-F238E27FC236}">
                <a16:creationId xmlns:a16="http://schemas.microsoft.com/office/drawing/2014/main" xmlns="" id="{4E846690-C7B0-ED4B-B53D-23D8322B98E5}"/>
              </a:ext>
            </a:extLst>
          </p:cNvPr>
          <p:cNvSpPr>
            <a:spLocks noGrp="1"/>
          </p:cNvSpPr>
          <p:nvPr>
            <p:ph idx="1"/>
          </p:nvPr>
        </p:nvSpPr>
        <p:spPr>
          <a:xfrm>
            <a:off x="1005519" y="1270000"/>
            <a:ext cx="6947461" cy="5496841"/>
          </a:xfrm>
        </p:spPr>
        <p:txBody>
          <a:bodyPr>
            <a:normAutofit fontScale="70000" lnSpcReduction="20000"/>
          </a:bodyPr>
          <a:lstStyle/>
          <a:p>
            <a:pPr marL="0" indent="0">
              <a:buNone/>
            </a:pPr>
            <a:r>
              <a:rPr lang="en-US" dirty="0">
                <a:solidFill>
                  <a:srgbClr val="FF0000"/>
                </a:solidFill>
              </a:rPr>
              <a:t>Statement- </a:t>
            </a:r>
            <a:r>
              <a:rPr lang="en-US" dirty="0" smtClean="0"/>
              <a:t> </a:t>
            </a:r>
            <a:r>
              <a:rPr lang="en-US" dirty="0"/>
              <a:t>C</a:t>
            </a:r>
            <a:r>
              <a:rPr lang="en-US" dirty="0" smtClean="0"/>
              <a:t>hords  </a:t>
            </a:r>
            <a:r>
              <a:rPr lang="en-US" dirty="0"/>
              <a:t>equidistant from the </a:t>
            </a:r>
            <a:r>
              <a:rPr lang="en-US" dirty="0" smtClean="0"/>
              <a:t>centre of a circle are </a:t>
            </a:r>
            <a:r>
              <a:rPr lang="en-US" dirty="0"/>
              <a:t>equal in length.</a:t>
            </a:r>
          </a:p>
          <a:p>
            <a:pPr marL="0" indent="0">
              <a:buNone/>
            </a:pPr>
            <a:r>
              <a:rPr lang="en-US" dirty="0"/>
              <a:t>Given-</a:t>
            </a:r>
            <a:r>
              <a:rPr lang="en-GB" b="0" i="0" dirty="0">
                <a:solidFill>
                  <a:srgbClr val="333333"/>
                </a:solidFill>
                <a:effectLst/>
              </a:rPr>
              <a:t>Given OX = OY (The chords AB and CD are at equidistant) </a:t>
            </a:r>
            <a:endParaRPr lang="en-US" b="0" i="0" dirty="0">
              <a:solidFill>
                <a:srgbClr val="333333"/>
              </a:solidFill>
              <a:effectLst/>
            </a:endParaRPr>
          </a:p>
          <a:p>
            <a:pPr marL="0" indent="0">
              <a:buNone/>
            </a:pPr>
            <a:r>
              <a:rPr lang="en-US" dirty="0">
                <a:solidFill>
                  <a:srgbClr val="333333"/>
                </a:solidFill>
              </a:rPr>
              <a:t>    </a:t>
            </a:r>
            <a:r>
              <a:rPr lang="en-GB" b="0" i="0" dirty="0">
                <a:solidFill>
                  <a:srgbClr val="333333"/>
                </a:solidFill>
                <a:effectLst/>
              </a:rPr>
              <a:t>OX⊥AB, OY⊥CD</a:t>
            </a:r>
            <a:endParaRPr lang="en-US" dirty="0"/>
          </a:p>
          <a:p>
            <a:pPr marL="0" indent="0">
              <a:buNone/>
            </a:pPr>
            <a:r>
              <a:rPr lang="en-US" dirty="0"/>
              <a:t>To prove- AB=CD</a:t>
            </a:r>
          </a:p>
          <a:p>
            <a:pPr marL="0" indent="0">
              <a:buNone/>
            </a:pPr>
            <a:r>
              <a:rPr lang="en-US" dirty="0"/>
              <a:t>Construction-Join OA and OD</a:t>
            </a:r>
          </a:p>
          <a:p>
            <a:pPr marL="0" indent="0">
              <a:buNone/>
            </a:pPr>
            <a:endParaRPr lang="en-US" dirty="0"/>
          </a:p>
          <a:p>
            <a:pPr marL="0" indent="0">
              <a:buNone/>
            </a:pPr>
            <a:r>
              <a:rPr lang="en-US" dirty="0"/>
              <a:t>Proof-</a:t>
            </a:r>
            <a:r>
              <a:rPr lang="en-GB" b="0" i="0" dirty="0">
                <a:solidFill>
                  <a:srgbClr val="333333"/>
                </a:solidFill>
                <a:effectLst/>
              </a:rPr>
              <a:t>In </a:t>
            </a:r>
            <a:r>
              <a:rPr lang="el-GR" b="0" i="0" dirty="0">
                <a:solidFill>
                  <a:srgbClr val="333333"/>
                </a:solidFill>
                <a:effectLst/>
              </a:rPr>
              <a:t>Δ</a:t>
            </a:r>
            <a:r>
              <a:rPr lang="en-GB" b="0" i="0" dirty="0">
                <a:solidFill>
                  <a:srgbClr val="333333"/>
                </a:solidFill>
                <a:effectLst/>
              </a:rPr>
              <a:t>AOX and </a:t>
            </a:r>
            <a:r>
              <a:rPr lang="el-GR" b="0" i="0" dirty="0">
                <a:solidFill>
                  <a:srgbClr val="333333"/>
                </a:solidFill>
                <a:effectLst/>
              </a:rPr>
              <a:t>Δ</a:t>
            </a:r>
            <a:r>
              <a:rPr lang="en-GB" b="0" i="0" dirty="0">
                <a:solidFill>
                  <a:srgbClr val="333333"/>
                </a:solidFill>
                <a:effectLst/>
              </a:rPr>
              <a:t>DOY</a:t>
            </a:r>
          </a:p>
          <a:p>
            <a:pPr marL="0" indent="0">
              <a:buNone/>
            </a:pPr>
            <a:r>
              <a:rPr lang="en-GB" b="0" i="0" dirty="0">
                <a:solidFill>
                  <a:srgbClr val="333333"/>
                </a:solidFill>
                <a:effectLst/>
              </a:rPr>
              <a:t>∠OXA =∠OYD (Both 90</a:t>
            </a:r>
            <a:r>
              <a:rPr lang="en-GB" b="0" i="0" baseline="30000" dirty="0">
                <a:solidFill>
                  <a:srgbClr val="333333"/>
                </a:solidFill>
                <a:effectLst/>
              </a:rPr>
              <a:t>0</a:t>
            </a:r>
            <a:r>
              <a:rPr lang="en-GB" b="0" i="0" dirty="0">
                <a:solidFill>
                  <a:srgbClr val="333333"/>
                </a:solidFill>
                <a:effectLst/>
              </a:rPr>
              <a:t>)</a:t>
            </a:r>
          </a:p>
          <a:p>
            <a:pPr marL="0" indent="0">
              <a:buNone/>
            </a:pPr>
            <a:r>
              <a:rPr lang="en-GB" b="0" i="0" dirty="0">
                <a:solidFill>
                  <a:srgbClr val="333333"/>
                </a:solidFill>
                <a:effectLst/>
              </a:rPr>
              <a:t>OA = OD (Radii)</a:t>
            </a:r>
          </a:p>
          <a:p>
            <a:pPr marL="0" indent="0">
              <a:buNone/>
            </a:pPr>
            <a:r>
              <a:rPr lang="en-GB" b="0" i="0" dirty="0">
                <a:solidFill>
                  <a:srgbClr val="333333"/>
                </a:solidFill>
                <a:effectLst/>
              </a:rPr>
              <a:t>OX = OY (Given)</a:t>
            </a:r>
          </a:p>
          <a:p>
            <a:pPr marL="0" indent="0">
              <a:buNone/>
            </a:pPr>
            <a:r>
              <a:rPr lang="el-GR" b="0" i="0" dirty="0">
                <a:solidFill>
                  <a:srgbClr val="333333"/>
                </a:solidFill>
                <a:effectLst/>
              </a:rPr>
              <a:t>Δ</a:t>
            </a:r>
            <a:r>
              <a:rPr lang="en-GB" b="0" i="0" dirty="0">
                <a:solidFill>
                  <a:srgbClr val="333333"/>
                </a:solidFill>
                <a:effectLst/>
              </a:rPr>
              <a:t>AOX ≅ </a:t>
            </a:r>
            <a:r>
              <a:rPr lang="el-GR" b="0" i="0" dirty="0">
                <a:solidFill>
                  <a:srgbClr val="333333"/>
                </a:solidFill>
                <a:effectLst/>
              </a:rPr>
              <a:t>Δ</a:t>
            </a:r>
            <a:r>
              <a:rPr lang="en-GB" b="0" i="0" dirty="0">
                <a:solidFill>
                  <a:srgbClr val="333333"/>
                </a:solidFill>
                <a:effectLst/>
              </a:rPr>
              <a:t>DOY (RHS rule)</a:t>
            </a:r>
          </a:p>
          <a:p>
            <a:pPr marL="0" indent="0">
              <a:buNone/>
            </a:pPr>
            <a:r>
              <a:rPr lang="en-GB" b="0" i="0" dirty="0">
                <a:solidFill>
                  <a:srgbClr val="333333"/>
                </a:solidFill>
                <a:effectLst/>
              </a:rPr>
              <a:t>Therefore AX = DY (CPCT)</a:t>
            </a:r>
          </a:p>
          <a:p>
            <a:pPr marL="0" indent="0">
              <a:buNone/>
            </a:pPr>
            <a:r>
              <a:rPr lang="en-GB" b="0" i="0" dirty="0">
                <a:solidFill>
                  <a:srgbClr val="333333"/>
                </a:solidFill>
                <a:effectLst/>
              </a:rPr>
              <a:t>Similarly XB = YC</a:t>
            </a:r>
          </a:p>
          <a:p>
            <a:pPr marL="0" indent="0">
              <a:buNone/>
            </a:pPr>
            <a:r>
              <a:rPr lang="en-GB" b="0" i="0" dirty="0">
                <a:solidFill>
                  <a:srgbClr val="333333"/>
                </a:solidFill>
                <a:effectLst/>
              </a:rPr>
              <a:t>So, AB = CD</a:t>
            </a:r>
          </a:p>
          <a:p>
            <a:pPr marL="0" indent="0">
              <a:buNone/>
            </a:pPr>
            <a:endParaRPr lang="en-US" dirty="0"/>
          </a:p>
        </p:txBody>
      </p:sp>
      <p:pic>
        <p:nvPicPr>
          <p:cNvPr id="4" name="Picture 4">
            <a:extLst>
              <a:ext uri="{FF2B5EF4-FFF2-40B4-BE49-F238E27FC236}">
                <a16:creationId xmlns:a16="http://schemas.microsoft.com/office/drawing/2014/main" xmlns="" id="{E4FA7726-827A-9741-B430-1170292E5F0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31193" y="2361610"/>
            <a:ext cx="1921787" cy="1924160"/>
          </a:xfrm>
          <a:prstGeom prst="rect">
            <a:avLst/>
          </a:prstGeom>
        </p:spPr>
      </p:pic>
    </p:spTree>
    <p:extLst>
      <p:ext uri="{BB962C8B-B14F-4D97-AF65-F5344CB8AC3E}">
        <p14:creationId xmlns:p14="http://schemas.microsoft.com/office/powerpoint/2010/main" xmlns="" val="169924014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FE744D-CAEB-A142-8B05-0D2A12C20B58}"/>
              </a:ext>
            </a:extLst>
          </p:cNvPr>
          <p:cNvSpPr>
            <a:spLocks noGrp="1"/>
          </p:cNvSpPr>
          <p:nvPr>
            <p:ph type="title"/>
          </p:nvPr>
        </p:nvSpPr>
        <p:spPr>
          <a:xfrm>
            <a:off x="890789" y="229393"/>
            <a:ext cx="6327374" cy="998100"/>
          </a:xfrm>
        </p:spPr>
        <p:txBody>
          <a:bodyPr/>
          <a:lstStyle/>
          <a:p>
            <a:r>
              <a:rPr lang="en-US" dirty="0">
                <a:solidFill>
                  <a:srgbClr val="00B050"/>
                </a:solidFill>
                <a:latin typeface="Algerian" pitchFamily="82" charset="0"/>
              </a:rPr>
              <a:t>Angle Subtended by an Arc:</a:t>
            </a:r>
          </a:p>
        </p:txBody>
      </p:sp>
      <p:sp>
        <p:nvSpPr>
          <p:cNvPr id="13" name="Content Placeholder 12">
            <a:extLst>
              <a:ext uri="{FF2B5EF4-FFF2-40B4-BE49-F238E27FC236}">
                <a16:creationId xmlns:a16="http://schemas.microsoft.com/office/drawing/2014/main" xmlns="" id="{EC0E1CE0-D376-0E48-BC92-01F5179DE7C3}"/>
              </a:ext>
            </a:extLst>
          </p:cNvPr>
          <p:cNvSpPr>
            <a:spLocks noGrp="1"/>
          </p:cNvSpPr>
          <p:nvPr>
            <p:ph idx="1"/>
          </p:nvPr>
        </p:nvSpPr>
        <p:spPr>
          <a:xfrm>
            <a:off x="255120" y="1714501"/>
            <a:ext cx="7174379" cy="4762499"/>
          </a:xfrm>
        </p:spPr>
        <p:txBody>
          <a:bodyPr/>
          <a:lstStyle/>
          <a:p>
            <a:r>
              <a:rPr lang="en-US" sz="1800" dirty="0"/>
              <a:t>The angle subtended by an arc at the </a:t>
            </a:r>
            <a:r>
              <a:rPr lang="en-US" sz="1800" dirty="0" err="1"/>
              <a:t>centre</a:t>
            </a:r>
            <a:r>
              <a:rPr lang="en-US" sz="1800" dirty="0"/>
              <a:t> is same as the</a:t>
            </a:r>
          </a:p>
          <a:p>
            <a:pPr marL="0" indent="0">
              <a:buNone/>
            </a:pPr>
            <a:r>
              <a:rPr lang="en-US" sz="1800" dirty="0"/>
              <a:t> angle subtended by the corresponding chord.</a:t>
            </a:r>
          </a:p>
          <a:p>
            <a:pPr marL="0" indent="0">
              <a:buNone/>
            </a:pPr>
            <a:endParaRPr lang="en-US" sz="1800" dirty="0"/>
          </a:p>
          <a:p>
            <a:pPr marL="0" indent="0">
              <a:buNone/>
            </a:pPr>
            <a:r>
              <a:rPr lang="en-US" sz="1800" dirty="0"/>
              <a:t>If the chords are of equal length ,the corresponding</a:t>
            </a:r>
          </a:p>
          <a:p>
            <a:pPr marL="0" indent="0">
              <a:buNone/>
            </a:pPr>
            <a:r>
              <a:rPr lang="en-US" sz="1800" dirty="0"/>
              <a:t>arcs are also congruent and vice versa.</a:t>
            </a:r>
          </a:p>
          <a:p>
            <a:pPr marL="0" indent="0">
              <a:buNone/>
            </a:pPr>
            <a:endParaRPr lang="en-US" sz="1800" dirty="0"/>
          </a:p>
          <a:p>
            <a:pPr marL="0" indent="0">
              <a:buNone/>
            </a:pPr>
            <a:r>
              <a:rPr lang="en-US" sz="1800" dirty="0"/>
              <a:t>Congruent arcs subtend equal angles at the </a:t>
            </a:r>
            <a:r>
              <a:rPr lang="en-US" sz="1800" dirty="0" err="1"/>
              <a:t>centre</a:t>
            </a:r>
            <a:r>
              <a:rPr lang="en-US" sz="1800" dirty="0"/>
              <a:t>.</a:t>
            </a:r>
          </a:p>
          <a:p>
            <a:pPr marL="0" indent="0">
              <a:buNone/>
            </a:pPr>
            <a:r>
              <a:rPr lang="en-US" sz="1800" dirty="0"/>
              <a:t>The arcs can also subtend angles on the circle.</a:t>
            </a:r>
          </a:p>
          <a:p>
            <a:pPr marL="0" indent="0">
              <a:buNone/>
            </a:pPr>
            <a:r>
              <a:rPr lang="en-US" sz="1800" dirty="0"/>
              <a:t>In fig-1    </a:t>
            </a:r>
            <a:r>
              <a:rPr lang="en-GB" sz="1800" b="0" i="0" dirty="0">
                <a:solidFill>
                  <a:srgbClr val="333333"/>
                </a:solidFill>
                <a:effectLst/>
              </a:rPr>
              <a:t> ∠</a:t>
            </a:r>
            <a:r>
              <a:rPr lang="en-US" sz="1800" b="0" i="0" dirty="0">
                <a:solidFill>
                  <a:srgbClr val="333333"/>
                </a:solidFill>
                <a:effectLst/>
              </a:rPr>
              <a:t>AOB=Angle subtended by the arc AB at the </a:t>
            </a:r>
            <a:r>
              <a:rPr lang="en-US" sz="1800" b="0" i="0" dirty="0" err="1">
                <a:solidFill>
                  <a:srgbClr val="333333"/>
                </a:solidFill>
                <a:effectLst/>
              </a:rPr>
              <a:t>centre</a:t>
            </a:r>
            <a:endParaRPr lang="en-US" sz="1800" b="0" i="0" dirty="0">
              <a:solidFill>
                <a:srgbClr val="333333"/>
              </a:solidFill>
              <a:effectLst/>
            </a:endParaRPr>
          </a:p>
          <a:p>
            <a:pPr marL="0" indent="0">
              <a:buNone/>
            </a:pPr>
            <a:r>
              <a:rPr lang="en-US" sz="1800" dirty="0">
                <a:solidFill>
                  <a:srgbClr val="333333"/>
                </a:solidFill>
              </a:rPr>
              <a:t>In fig-2    </a:t>
            </a:r>
            <a:r>
              <a:rPr lang="en-GB" sz="1800" b="0" i="0" dirty="0">
                <a:solidFill>
                  <a:srgbClr val="333333"/>
                </a:solidFill>
                <a:effectLst/>
              </a:rPr>
              <a:t> ∠</a:t>
            </a:r>
            <a:r>
              <a:rPr lang="en-US" sz="1800" b="0" i="0" dirty="0">
                <a:solidFill>
                  <a:srgbClr val="333333"/>
                </a:solidFill>
                <a:effectLst/>
              </a:rPr>
              <a:t>BOC=Angle subtended by the arc BC at the </a:t>
            </a:r>
            <a:r>
              <a:rPr lang="en-US" sz="1800" b="0" i="0" dirty="0" err="1">
                <a:solidFill>
                  <a:srgbClr val="333333"/>
                </a:solidFill>
                <a:effectLst/>
              </a:rPr>
              <a:t>centre</a:t>
            </a:r>
            <a:endParaRPr lang="en-US" sz="1800" b="0" i="0" dirty="0">
              <a:solidFill>
                <a:srgbClr val="333333"/>
              </a:solidFill>
              <a:effectLst/>
            </a:endParaRPr>
          </a:p>
          <a:p>
            <a:pPr marL="0" indent="0">
              <a:buNone/>
            </a:pPr>
            <a:r>
              <a:rPr lang="en-US" sz="1800" dirty="0">
                <a:solidFill>
                  <a:srgbClr val="333333"/>
                </a:solidFill>
              </a:rPr>
              <a:t>                </a:t>
            </a:r>
            <a:r>
              <a:rPr lang="en-GB" sz="1800" b="0" i="0" dirty="0">
                <a:solidFill>
                  <a:srgbClr val="333333"/>
                </a:solidFill>
                <a:effectLst/>
              </a:rPr>
              <a:t> ∠</a:t>
            </a:r>
            <a:r>
              <a:rPr lang="en-US" sz="1800" b="0" i="0" dirty="0">
                <a:solidFill>
                  <a:srgbClr val="333333"/>
                </a:solidFill>
                <a:effectLst/>
              </a:rPr>
              <a:t>BAC=Angle subtended by the arc BC at a point C</a:t>
            </a:r>
          </a:p>
          <a:p>
            <a:pPr marL="0" indent="0">
              <a:buNone/>
            </a:pPr>
            <a:r>
              <a:rPr lang="en-US" sz="1800" dirty="0">
                <a:solidFill>
                  <a:srgbClr val="333333"/>
                </a:solidFill>
              </a:rPr>
              <a:t>              </a:t>
            </a:r>
            <a:r>
              <a:rPr lang="en-US" sz="1800" b="0" i="0" dirty="0">
                <a:solidFill>
                  <a:srgbClr val="333333"/>
                </a:solidFill>
                <a:effectLst/>
              </a:rPr>
              <a:t> on the circle</a:t>
            </a:r>
            <a:endParaRPr lang="en-US" sz="1800" dirty="0"/>
          </a:p>
        </p:txBody>
      </p:sp>
      <p:pic>
        <p:nvPicPr>
          <p:cNvPr id="14" name="Picture 14">
            <a:extLst>
              <a:ext uri="{FF2B5EF4-FFF2-40B4-BE49-F238E27FC236}">
                <a16:creationId xmlns:a16="http://schemas.microsoft.com/office/drawing/2014/main" xmlns="" id="{D747CB7B-8297-1349-9AFF-98D3DB97653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67211" y="1191832"/>
            <a:ext cx="2032931" cy="2042945"/>
          </a:xfrm>
          <a:prstGeom prst="rect">
            <a:avLst/>
          </a:prstGeom>
        </p:spPr>
      </p:pic>
      <p:pic>
        <p:nvPicPr>
          <p:cNvPr id="16" name="Picture 16">
            <a:extLst>
              <a:ext uri="{FF2B5EF4-FFF2-40B4-BE49-F238E27FC236}">
                <a16:creationId xmlns:a16="http://schemas.microsoft.com/office/drawing/2014/main" xmlns="" id="{D6FA09B1-42CA-FF40-AADC-5F0159EC348C}"/>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58857" y="3706261"/>
            <a:ext cx="2008321" cy="2063800"/>
          </a:xfrm>
          <a:prstGeom prst="rect">
            <a:avLst/>
          </a:prstGeom>
        </p:spPr>
      </p:pic>
      <p:sp>
        <p:nvSpPr>
          <p:cNvPr id="18" name="TextBox 17">
            <a:extLst>
              <a:ext uri="{FF2B5EF4-FFF2-40B4-BE49-F238E27FC236}">
                <a16:creationId xmlns:a16="http://schemas.microsoft.com/office/drawing/2014/main" xmlns="" id="{86522D58-8DD1-9C4E-8AA1-E65BF94DB215}"/>
              </a:ext>
            </a:extLst>
          </p:cNvPr>
          <p:cNvSpPr txBox="1"/>
          <p:nvPr/>
        </p:nvSpPr>
        <p:spPr>
          <a:xfrm>
            <a:off x="6531657" y="3358812"/>
            <a:ext cx="1533511" cy="300082"/>
          </a:xfrm>
          <a:prstGeom prst="rect">
            <a:avLst/>
          </a:prstGeom>
          <a:solidFill>
            <a:srgbClr val="FFC000"/>
          </a:solidFill>
        </p:spPr>
        <p:txBody>
          <a:bodyPr wrap="square" rtlCol="0">
            <a:spAutoFit/>
          </a:bodyPr>
          <a:lstStyle/>
          <a:p>
            <a:pPr algn="l"/>
            <a:r>
              <a:rPr lang="en-US" sz="1350"/>
              <a:t>          Fig-1</a:t>
            </a:r>
          </a:p>
        </p:txBody>
      </p:sp>
      <p:sp>
        <p:nvSpPr>
          <p:cNvPr id="20" name="TextBox 19">
            <a:extLst>
              <a:ext uri="{FF2B5EF4-FFF2-40B4-BE49-F238E27FC236}">
                <a16:creationId xmlns:a16="http://schemas.microsoft.com/office/drawing/2014/main" xmlns="" id="{E687D394-3DAA-C047-B3CB-F2E759525A96}"/>
              </a:ext>
            </a:extLst>
          </p:cNvPr>
          <p:cNvSpPr txBox="1"/>
          <p:nvPr/>
        </p:nvSpPr>
        <p:spPr>
          <a:xfrm>
            <a:off x="6458857" y="5770061"/>
            <a:ext cx="1941285" cy="300082"/>
          </a:xfrm>
          <a:prstGeom prst="rect">
            <a:avLst/>
          </a:prstGeom>
          <a:solidFill>
            <a:srgbClr val="FFC000"/>
          </a:solidFill>
        </p:spPr>
        <p:txBody>
          <a:bodyPr wrap="square" rtlCol="0">
            <a:spAutoFit/>
          </a:bodyPr>
          <a:lstStyle/>
          <a:p>
            <a:pPr algn="l"/>
            <a:r>
              <a:rPr lang="en-US" sz="1350"/>
              <a:t>          Fig-2</a:t>
            </a:r>
          </a:p>
        </p:txBody>
      </p:sp>
    </p:spTree>
    <p:extLst>
      <p:ext uri="{BB962C8B-B14F-4D97-AF65-F5344CB8AC3E}">
        <p14:creationId xmlns:p14="http://schemas.microsoft.com/office/powerpoint/2010/main" xmlns="" val="38205469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F00D9-62A3-974A-8527-7F75B3060593}"/>
              </a:ext>
            </a:extLst>
          </p:cNvPr>
          <p:cNvSpPr>
            <a:spLocks noGrp="1"/>
          </p:cNvSpPr>
          <p:nvPr>
            <p:ph type="title"/>
          </p:nvPr>
        </p:nvSpPr>
        <p:spPr>
          <a:xfrm>
            <a:off x="127170" y="257309"/>
            <a:ext cx="6527602" cy="383976"/>
          </a:xfrm>
        </p:spPr>
        <p:txBody>
          <a:bodyPr>
            <a:normAutofit fontScale="90000"/>
          </a:bodyPr>
          <a:lstStyle/>
          <a:p>
            <a:r>
              <a:rPr lang="en-US" b="1">
                <a:latin typeface="Algerian" pitchFamily="82" charset="0"/>
              </a:rPr>
              <a:t>Theorem-8</a:t>
            </a:r>
          </a:p>
        </p:txBody>
      </p:sp>
      <p:sp>
        <p:nvSpPr>
          <p:cNvPr id="3" name="Content Placeholder 2">
            <a:extLst>
              <a:ext uri="{FF2B5EF4-FFF2-40B4-BE49-F238E27FC236}">
                <a16:creationId xmlns:a16="http://schemas.microsoft.com/office/drawing/2014/main" xmlns="" id="{6AFFF223-1049-7440-A55B-D749DDA70D1A}"/>
              </a:ext>
            </a:extLst>
          </p:cNvPr>
          <p:cNvSpPr>
            <a:spLocks noGrp="1"/>
          </p:cNvSpPr>
          <p:nvPr>
            <p:ph idx="1"/>
          </p:nvPr>
        </p:nvSpPr>
        <p:spPr>
          <a:xfrm>
            <a:off x="479226" y="1136666"/>
            <a:ext cx="6527602" cy="3866555"/>
          </a:xfrm>
        </p:spPr>
        <p:txBody>
          <a:bodyPr>
            <a:normAutofit fontScale="55000" lnSpcReduction="20000"/>
          </a:bodyPr>
          <a:lstStyle/>
          <a:p>
            <a:pPr marL="0" indent="0">
              <a:buNone/>
            </a:pPr>
            <a:r>
              <a:rPr lang="en-US">
                <a:solidFill>
                  <a:srgbClr val="FF0000"/>
                </a:solidFill>
              </a:rPr>
              <a:t>Statement-</a:t>
            </a:r>
            <a:r>
              <a:rPr lang="en-GB" b="0" i="0">
                <a:solidFill>
                  <a:srgbClr val="333333"/>
                </a:solidFill>
                <a:effectLst/>
              </a:rPr>
              <a:t>The</a:t>
            </a:r>
            <a:r>
              <a:rPr lang="en-GB" b="1" i="0">
                <a:solidFill>
                  <a:srgbClr val="333333"/>
                </a:solidFill>
                <a:effectLst/>
              </a:rPr>
              <a:t> angle</a:t>
            </a:r>
            <a:r>
              <a:rPr lang="en-GB" b="0" i="0">
                <a:solidFill>
                  <a:srgbClr val="333333"/>
                </a:solidFill>
                <a:effectLst/>
              </a:rPr>
              <a:t> subtended by </a:t>
            </a:r>
            <a:r>
              <a:rPr lang="en-GB" b="1" i="0">
                <a:solidFill>
                  <a:srgbClr val="333333"/>
                </a:solidFill>
                <a:effectLst/>
              </a:rPr>
              <a:t>an arc</a:t>
            </a:r>
            <a:r>
              <a:rPr lang="en-GB" b="0" i="0">
                <a:solidFill>
                  <a:srgbClr val="333333"/>
                </a:solidFill>
                <a:effectLst/>
              </a:rPr>
              <a:t> at the </a:t>
            </a:r>
            <a:r>
              <a:rPr lang="en-GB" b="1" i="0">
                <a:solidFill>
                  <a:srgbClr val="333333"/>
                </a:solidFill>
                <a:effectLst/>
              </a:rPr>
              <a:t>centre is double</a:t>
            </a:r>
            <a:r>
              <a:rPr lang="en-GB" b="0" i="0">
                <a:solidFill>
                  <a:srgbClr val="333333"/>
                </a:solidFill>
                <a:effectLst/>
              </a:rPr>
              <a:t> the angle subtended by it on any </a:t>
            </a:r>
            <a:r>
              <a:rPr lang="en-GB" b="1" i="0">
                <a:solidFill>
                  <a:srgbClr val="333333"/>
                </a:solidFill>
                <a:effectLst/>
              </a:rPr>
              <a:t>part of the circle</a:t>
            </a:r>
            <a:r>
              <a:rPr lang="en-GB" b="0" i="0">
                <a:solidFill>
                  <a:srgbClr val="333333"/>
                </a:solidFill>
                <a:effectLst/>
              </a:rPr>
              <a:t>.</a:t>
            </a:r>
          </a:p>
          <a:p>
            <a:pPr marL="0" indent="0">
              <a:buNone/>
            </a:pPr>
            <a:r>
              <a:rPr lang="en-GB"/>
              <a:t/>
            </a:r>
            <a:br>
              <a:rPr lang="en-GB"/>
            </a:br>
            <a:r>
              <a:rPr lang="en-US"/>
              <a:t>Given-</a:t>
            </a:r>
            <a:r>
              <a:rPr lang="en-GB" b="0" i="0">
                <a:solidFill>
                  <a:srgbClr val="333333"/>
                </a:solidFill>
                <a:effectLst/>
              </a:rPr>
              <a:t>Here PQ is the arc of a circle with centre O, that subtends </a:t>
            </a:r>
            <a:endParaRPr lang="en-US" b="0" i="0">
              <a:solidFill>
                <a:srgbClr val="333333"/>
              </a:solidFill>
              <a:effectLst/>
            </a:endParaRPr>
          </a:p>
          <a:p>
            <a:pPr marL="0" indent="0">
              <a:buNone/>
            </a:pPr>
            <a:r>
              <a:rPr lang="en-US">
                <a:solidFill>
                  <a:srgbClr val="333333"/>
                </a:solidFill>
              </a:rPr>
              <a:t>   </a:t>
            </a:r>
            <a:r>
              <a:rPr lang="en-GB" b="0" i="0">
                <a:solidFill>
                  <a:srgbClr val="333333"/>
                </a:solidFill>
                <a:effectLst/>
              </a:rPr>
              <a:t>∠POQ at the centre.</a:t>
            </a:r>
            <a:endParaRPr lang="en-US" b="0" i="0">
              <a:solidFill>
                <a:srgbClr val="333333"/>
              </a:solidFill>
              <a:effectLst/>
            </a:endParaRPr>
          </a:p>
          <a:p>
            <a:pPr marL="0" indent="0">
              <a:buNone/>
            </a:pPr>
            <a:r>
              <a:rPr lang="en-US" b="0" i="0">
                <a:solidFill>
                  <a:srgbClr val="333333"/>
                </a:solidFill>
                <a:effectLst/>
              </a:rPr>
              <a:t>To Prove-</a:t>
            </a:r>
            <a:r>
              <a:rPr lang="en-GB" b="0" i="0">
                <a:solidFill>
                  <a:srgbClr val="333333"/>
                </a:solidFill>
                <a:effectLst/>
              </a:rPr>
              <a:t>⇒∠POQ = 2∠PAQ</a:t>
            </a:r>
            <a:endParaRPr lang="en-US" b="0" i="0">
              <a:solidFill>
                <a:srgbClr val="333333"/>
              </a:solidFill>
              <a:effectLst/>
            </a:endParaRPr>
          </a:p>
          <a:p>
            <a:pPr marL="0" indent="0">
              <a:buNone/>
            </a:pPr>
            <a:r>
              <a:rPr lang="en-US" b="0" i="0">
                <a:solidFill>
                  <a:srgbClr val="333333"/>
                </a:solidFill>
                <a:effectLst/>
              </a:rPr>
              <a:t>Construction- </a:t>
            </a:r>
            <a:r>
              <a:rPr lang="en-GB" b="0" i="0">
                <a:solidFill>
                  <a:srgbClr val="333333"/>
                </a:solidFill>
                <a:effectLst/>
              </a:rPr>
              <a:t>Join AO and extend it to B.</a:t>
            </a:r>
          </a:p>
          <a:p>
            <a:pPr marL="0" indent="0">
              <a:buNone/>
            </a:pPr>
            <a:r>
              <a:rPr lang="en-GB" b="0" i="0">
                <a:solidFill>
                  <a:srgbClr val="333333"/>
                </a:solidFill>
                <a:effectLst/>
              </a:rPr>
              <a:t>In </a:t>
            </a:r>
            <a:r>
              <a:rPr lang="el-GR" b="0" i="0">
                <a:solidFill>
                  <a:srgbClr val="333333"/>
                </a:solidFill>
                <a:effectLst/>
              </a:rPr>
              <a:t>Δ</a:t>
            </a:r>
            <a:r>
              <a:rPr lang="en-GB" b="0" i="0">
                <a:solidFill>
                  <a:srgbClr val="333333"/>
                </a:solidFill>
                <a:effectLst/>
              </a:rPr>
              <a:t>OAQ OA = OQ….. [Radii]</a:t>
            </a:r>
          </a:p>
          <a:p>
            <a:pPr marL="0" indent="0">
              <a:buNone/>
            </a:pPr>
            <a:r>
              <a:rPr lang="en-GB" b="0" i="0">
                <a:solidFill>
                  <a:srgbClr val="333333"/>
                </a:solidFill>
                <a:effectLst/>
              </a:rPr>
              <a:t>Hence, ∠OAQ = ∠OQA ……..[Property of isosceles triangle]</a:t>
            </a:r>
          </a:p>
          <a:p>
            <a:pPr marL="0" indent="0">
              <a:buNone/>
            </a:pPr>
            <a:r>
              <a:rPr lang="en-GB" b="0" i="0">
                <a:solidFill>
                  <a:srgbClr val="333333"/>
                </a:solidFill>
                <a:effectLst/>
              </a:rPr>
              <a:t>Implies ∠BOQ = 2∠OAQ …..[Exterior angle of triangle = Sum of 2 interior angles]</a:t>
            </a:r>
          </a:p>
          <a:p>
            <a:pPr marL="0" indent="0">
              <a:buNone/>
            </a:pPr>
            <a:r>
              <a:rPr lang="en-GB" b="0" i="0">
                <a:solidFill>
                  <a:srgbClr val="333333"/>
                </a:solidFill>
                <a:effectLst/>
              </a:rPr>
              <a:t>Similarly, ∠BOP = 2∠OAP</a:t>
            </a:r>
          </a:p>
          <a:p>
            <a:pPr marL="0" indent="0">
              <a:buNone/>
            </a:pPr>
            <a:r>
              <a:rPr lang="en-GB" b="0" i="0">
                <a:solidFill>
                  <a:srgbClr val="333333"/>
                </a:solidFill>
                <a:effectLst/>
              </a:rPr>
              <a:t>⇒∠BOQ + ∠BOP = 2∠OAQ + 2∠OAP</a:t>
            </a:r>
          </a:p>
          <a:p>
            <a:pPr marL="0" indent="0">
              <a:buNone/>
            </a:pPr>
            <a:r>
              <a:rPr lang="en-GB" b="0" i="0">
                <a:solidFill>
                  <a:srgbClr val="333333"/>
                </a:solidFill>
                <a:effectLst/>
              </a:rPr>
              <a:t>⇒∠POQ = 2∠PAQ</a:t>
            </a:r>
          </a:p>
          <a:p>
            <a:endParaRPr lang="en-US"/>
          </a:p>
        </p:txBody>
      </p:sp>
      <p:pic>
        <p:nvPicPr>
          <p:cNvPr id="4" name="Picture 4">
            <a:extLst>
              <a:ext uri="{FF2B5EF4-FFF2-40B4-BE49-F238E27FC236}">
                <a16:creationId xmlns:a16="http://schemas.microsoft.com/office/drawing/2014/main" xmlns="" id="{6554847C-0CD2-844A-81E1-11452231B1E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02029" y="1874307"/>
            <a:ext cx="1962745" cy="1986130"/>
          </a:xfrm>
          <a:prstGeom prst="rect">
            <a:avLst/>
          </a:prstGeom>
        </p:spPr>
      </p:pic>
      <p:pic>
        <p:nvPicPr>
          <p:cNvPr id="5" name="Picture 5">
            <a:extLst>
              <a:ext uri="{FF2B5EF4-FFF2-40B4-BE49-F238E27FC236}">
                <a16:creationId xmlns:a16="http://schemas.microsoft.com/office/drawing/2014/main" xmlns="" id="{735B8A7C-45C2-B54F-9913-3D40D8A3734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66142" y="4598077"/>
            <a:ext cx="5442857" cy="1801049"/>
          </a:xfrm>
          <a:prstGeom prst="rect">
            <a:avLst/>
          </a:prstGeom>
        </p:spPr>
      </p:pic>
    </p:spTree>
    <p:extLst>
      <p:ext uri="{BB962C8B-B14F-4D97-AF65-F5344CB8AC3E}">
        <p14:creationId xmlns:p14="http://schemas.microsoft.com/office/powerpoint/2010/main" xmlns="" val="37100555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BA9886-2C00-E948-B881-106FCE8AF835}"/>
              </a:ext>
            </a:extLst>
          </p:cNvPr>
          <p:cNvSpPr>
            <a:spLocks noGrp="1"/>
          </p:cNvSpPr>
          <p:nvPr>
            <p:ph type="title"/>
          </p:nvPr>
        </p:nvSpPr>
        <p:spPr>
          <a:xfrm>
            <a:off x="325444" y="279797"/>
            <a:ext cx="6683765" cy="977503"/>
          </a:xfrm>
        </p:spPr>
        <p:txBody>
          <a:bodyPr/>
          <a:lstStyle/>
          <a:p>
            <a:r>
              <a:rPr lang="en-US" b="1" dirty="0">
                <a:solidFill>
                  <a:srgbClr val="00B050"/>
                </a:solidFill>
                <a:latin typeface="Algerian" pitchFamily="82" charset="0"/>
              </a:rPr>
              <a:t>Theorem -9</a:t>
            </a:r>
          </a:p>
        </p:txBody>
      </p:sp>
      <p:sp>
        <p:nvSpPr>
          <p:cNvPr id="3" name="Content Placeholder 2">
            <a:extLst>
              <a:ext uri="{FF2B5EF4-FFF2-40B4-BE49-F238E27FC236}">
                <a16:creationId xmlns:a16="http://schemas.microsoft.com/office/drawing/2014/main" xmlns="" id="{22B750E9-2FC3-EC4D-BE70-1A387836830B}"/>
              </a:ext>
            </a:extLst>
          </p:cNvPr>
          <p:cNvSpPr>
            <a:spLocks noGrp="1"/>
          </p:cNvSpPr>
          <p:nvPr>
            <p:ph idx="1"/>
          </p:nvPr>
        </p:nvSpPr>
        <p:spPr>
          <a:xfrm>
            <a:off x="1058862" y="1066800"/>
            <a:ext cx="6495144" cy="4807857"/>
          </a:xfrm>
        </p:spPr>
        <p:txBody>
          <a:bodyPr/>
          <a:lstStyle/>
          <a:p>
            <a:pPr marL="0" indent="0">
              <a:buNone/>
            </a:pPr>
            <a:r>
              <a:rPr lang="en-US" sz="1800" dirty="0">
                <a:solidFill>
                  <a:srgbClr val="FF0000"/>
                </a:solidFill>
              </a:rPr>
              <a:t>Statement-</a:t>
            </a:r>
            <a:r>
              <a:rPr lang="en-US" sz="1800" dirty="0"/>
              <a:t>Angles in the same </a:t>
            </a:r>
            <a:r>
              <a:rPr lang="en-US" sz="1800" dirty="0" err="1"/>
              <a:t>segment</a:t>
            </a:r>
            <a:r>
              <a:rPr lang="en-US" sz="1800" dirty="0"/>
              <a:t> of a circle are equal in measure.</a:t>
            </a:r>
          </a:p>
          <a:p>
            <a:pPr marL="0" indent="0">
              <a:buNone/>
            </a:pPr>
            <a:r>
              <a:rPr lang="en-US" sz="1800" b="0" i="0" dirty="0">
                <a:solidFill>
                  <a:srgbClr val="333333"/>
                </a:solidFill>
                <a:effectLst/>
              </a:rPr>
              <a:t>Given-</a:t>
            </a:r>
            <a:r>
              <a:rPr lang="en-GB" sz="1800" b="0" i="0" dirty="0">
                <a:solidFill>
                  <a:srgbClr val="333333"/>
                </a:solidFill>
                <a:effectLst/>
              </a:rPr>
              <a:t>Consider a circle with centre O.</a:t>
            </a:r>
            <a:endParaRPr lang="en-US" sz="1800" b="0" i="0" dirty="0">
              <a:solidFill>
                <a:srgbClr val="333333"/>
              </a:solidFill>
              <a:effectLst/>
            </a:endParaRPr>
          </a:p>
          <a:p>
            <a:pPr marL="0" indent="0">
              <a:buNone/>
            </a:pPr>
            <a:r>
              <a:rPr lang="en-US" sz="1800" b="0" i="0" dirty="0">
                <a:solidFill>
                  <a:srgbClr val="333333"/>
                </a:solidFill>
                <a:effectLst/>
              </a:rPr>
              <a:t>   </a:t>
            </a:r>
            <a:r>
              <a:rPr lang="en-GB" sz="1800" b="0" i="0" dirty="0">
                <a:solidFill>
                  <a:srgbClr val="333333"/>
                </a:solidFill>
                <a:effectLst/>
              </a:rPr>
              <a:t>∠PAQ and ∠PCQ are the angles formed in the </a:t>
            </a:r>
            <a:endParaRPr lang="en-US" sz="1800" b="0" i="0" dirty="0">
              <a:solidFill>
                <a:srgbClr val="333333"/>
              </a:solidFill>
              <a:effectLst/>
            </a:endParaRPr>
          </a:p>
          <a:p>
            <a:pPr marL="0" indent="0">
              <a:buNone/>
            </a:pPr>
            <a:r>
              <a:rPr lang="en-US" sz="1800" dirty="0">
                <a:solidFill>
                  <a:srgbClr val="333333"/>
                </a:solidFill>
              </a:rPr>
              <a:t>  </a:t>
            </a:r>
            <a:r>
              <a:rPr lang="en-GB" sz="1800" b="0" i="0" dirty="0">
                <a:solidFill>
                  <a:srgbClr val="333333"/>
                </a:solidFill>
                <a:effectLst/>
              </a:rPr>
              <a:t>major segment PACQ with respect to the arc PQ.</a:t>
            </a:r>
            <a:endParaRPr lang="en-US" sz="1800" b="0" i="0" dirty="0">
              <a:solidFill>
                <a:srgbClr val="333333"/>
              </a:solidFill>
              <a:effectLst/>
            </a:endParaRPr>
          </a:p>
          <a:p>
            <a:pPr marL="0" indent="0">
              <a:buNone/>
            </a:pPr>
            <a:r>
              <a:rPr lang="en-US" sz="1800" dirty="0">
                <a:solidFill>
                  <a:srgbClr val="333333"/>
                </a:solidFill>
              </a:rPr>
              <a:t>To Prove-   </a:t>
            </a:r>
            <a:r>
              <a:rPr lang="en-GB" sz="1800" b="0" i="0" dirty="0">
                <a:solidFill>
                  <a:srgbClr val="333333"/>
                </a:solidFill>
                <a:effectLst/>
              </a:rPr>
              <a:t>∠PCQ = ∠PAQ</a:t>
            </a:r>
          </a:p>
          <a:p>
            <a:pPr marL="0" indent="0">
              <a:buNone/>
            </a:pPr>
            <a:r>
              <a:rPr lang="en-US" sz="1800" dirty="0">
                <a:solidFill>
                  <a:srgbClr val="333333"/>
                </a:solidFill>
              </a:rPr>
              <a:t>Construction-</a:t>
            </a:r>
            <a:r>
              <a:rPr lang="en-GB" sz="1800" b="0" i="0" dirty="0">
                <a:solidFill>
                  <a:srgbClr val="333333"/>
                </a:solidFill>
                <a:effectLst/>
              </a:rPr>
              <a:t>Join OP and OQ</a:t>
            </a:r>
          </a:p>
          <a:p>
            <a:pPr marL="0" indent="0">
              <a:buNone/>
            </a:pPr>
            <a:r>
              <a:rPr lang="en-GB" sz="1800" b="0" i="0" dirty="0">
                <a:solidFill>
                  <a:srgbClr val="333333"/>
                </a:solidFill>
                <a:effectLst/>
              </a:rPr>
              <a:t>∠POQ = 2∠PAQ</a:t>
            </a:r>
            <a:r>
              <a:rPr lang="en-US" sz="1800" b="0" i="0" dirty="0">
                <a:solidFill>
                  <a:srgbClr val="333333"/>
                </a:solidFill>
                <a:effectLst/>
              </a:rPr>
              <a:t>…………….(1)</a:t>
            </a:r>
          </a:p>
          <a:p>
            <a:pPr marL="0" indent="0">
              <a:buNone/>
            </a:pPr>
            <a:r>
              <a:rPr lang="en-GB" sz="1800" b="0" i="0" dirty="0">
                <a:solidFill>
                  <a:srgbClr val="333333"/>
                </a:solidFill>
                <a:effectLst/>
              </a:rPr>
              <a:t>∠POQ = 2∠PCQ ……….</a:t>
            </a:r>
            <a:r>
              <a:rPr lang="en-US" sz="1800" b="0" i="0" dirty="0">
                <a:solidFill>
                  <a:srgbClr val="333333"/>
                </a:solidFill>
                <a:effectLst/>
              </a:rPr>
              <a:t> ………(2)</a:t>
            </a:r>
            <a:r>
              <a:rPr lang="en-GB" sz="1800" b="0" i="0" dirty="0">
                <a:solidFill>
                  <a:srgbClr val="333333"/>
                </a:solidFill>
                <a:effectLst/>
              </a:rPr>
              <a:t>[ Angle subtended by an arc at</a:t>
            </a:r>
            <a:endParaRPr lang="en-US" sz="1800" b="0" i="0" dirty="0">
              <a:solidFill>
                <a:srgbClr val="333333"/>
              </a:solidFill>
              <a:effectLst/>
            </a:endParaRPr>
          </a:p>
          <a:p>
            <a:pPr marL="0" indent="0">
              <a:buNone/>
            </a:pPr>
            <a:r>
              <a:rPr lang="en-US" sz="1800" b="0" i="0" dirty="0">
                <a:solidFill>
                  <a:srgbClr val="333333"/>
                </a:solidFill>
                <a:effectLst/>
              </a:rPr>
              <a:t>.  </a:t>
            </a:r>
            <a:r>
              <a:rPr lang="en-GB" sz="1800" b="0" i="0" dirty="0">
                <a:solidFill>
                  <a:srgbClr val="333333"/>
                </a:solidFill>
                <a:effectLst/>
              </a:rPr>
              <a:t> the centre is double the angle subtended by it in any part of the circle]</a:t>
            </a:r>
          </a:p>
          <a:p>
            <a:pPr marL="0" indent="0">
              <a:buNone/>
            </a:pPr>
            <a:r>
              <a:rPr lang="en-GB" sz="1800" b="0" i="0" dirty="0">
                <a:solidFill>
                  <a:srgbClr val="333333"/>
                </a:solidFill>
                <a:effectLst/>
              </a:rPr>
              <a:t>⇒∠PCQ = ∠PAQ</a:t>
            </a:r>
          </a:p>
          <a:p>
            <a:pPr marL="0" indent="0">
              <a:buNone/>
            </a:pPr>
            <a:r>
              <a:rPr lang="en-GB" sz="1800" b="0" i="0" dirty="0">
                <a:solidFill>
                  <a:srgbClr val="333333"/>
                </a:solidFill>
                <a:effectLst/>
              </a:rPr>
              <a:t>Hence proved</a:t>
            </a:r>
          </a:p>
          <a:p>
            <a:endParaRPr lang="en-US" dirty="0"/>
          </a:p>
        </p:txBody>
      </p:sp>
      <p:pic>
        <p:nvPicPr>
          <p:cNvPr id="4" name="Picture 4">
            <a:extLst>
              <a:ext uri="{FF2B5EF4-FFF2-40B4-BE49-F238E27FC236}">
                <a16:creationId xmlns:a16="http://schemas.microsoft.com/office/drawing/2014/main" xmlns="" id="{3EE80EB8-8624-2949-B70D-72C1D24011F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88412" y="1743273"/>
            <a:ext cx="2040047" cy="1839516"/>
          </a:xfrm>
          <a:prstGeom prst="rect">
            <a:avLst/>
          </a:prstGeom>
        </p:spPr>
      </p:pic>
    </p:spTree>
    <p:extLst>
      <p:ext uri="{BB962C8B-B14F-4D97-AF65-F5344CB8AC3E}">
        <p14:creationId xmlns:p14="http://schemas.microsoft.com/office/powerpoint/2010/main" xmlns="" val="2279345690"/>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FAF73-ECA8-144A-9EF9-8276EA579D8A}"/>
              </a:ext>
            </a:extLst>
          </p:cNvPr>
          <p:cNvSpPr>
            <a:spLocks noGrp="1"/>
          </p:cNvSpPr>
          <p:nvPr>
            <p:ph type="title"/>
          </p:nvPr>
        </p:nvSpPr>
        <p:spPr>
          <a:xfrm>
            <a:off x="870857" y="340078"/>
            <a:ext cx="6683765" cy="665988"/>
          </a:xfrm>
        </p:spPr>
        <p:txBody>
          <a:bodyPr>
            <a:normAutofit fontScale="90000"/>
          </a:bodyPr>
          <a:lstStyle/>
          <a:p>
            <a:r>
              <a:rPr lang="en-GB" b="1" i="0" dirty="0">
                <a:solidFill>
                  <a:srgbClr val="0070C0"/>
                </a:solidFill>
                <a:effectLst/>
              </a:rPr>
              <a:t>The angle subtended by diameter on the circle</a:t>
            </a:r>
            <a:br>
              <a:rPr lang="en-GB" b="1" i="0" dirty="0">
                <a:solidFill>
                  <a:srgbClr val="0070C0"/>
                </a:solidFill>
                <a:effectLst/>
              </a:rPr>
            </a:br>
            <a:endParaRPr lang="en-US" b="1" dirty="0">
              <a:solidFill>
                <a:srgbClr val="0070C0"/>
              </a:solidFill>
            </a:endParaRPr>
          </a:p>
        </p:txBody>
      </p:sp>
      <p:sp>
        <p:nvSpPr>
          <p:cNvPr id="3" name="Content Placeholder 2">
            <a:extLst>
              <a:ext uri="{FF2B5EF4-FFF2-40B4-BE49-F238E27FC236}">
                <a16:creationId xmlns:a16="http://schemas.microsoft.com/office/drawing/2014/main" xmlns="" id="{C6214242-E9C6-A840-B3F0-034D6E93A093}"/>
              </a:ext>
            </a:extLst>
          </p:cNvPr>
          <p:cNvSpPr>
            <a:spLocks noGrp="1"/>
          </p:cNvSpPr>
          <p:nvPr>
            <p:ph idx="1"/>
          </p:nvPr>
        </p:nvSpPr>
        <p:spPr>
          <a:xfrm>
            <a:off x="489858" y="1696357"/>
            <a:ext cx="6931710" cy="4821565"/>
          </a:xfrm>
        </p:spPr>
        <p:txBody>
          <a:bodyPr/>
          <a:lstStyle/>
          <a:p>
            <a:pPr marL="0" indent="0">
              <a:buNone/>
            </a:pPr>
            <a:r>
              <a:rPr lang="en-US" sz="2000" b="0" i="0" dirty="0">
                <a:solidFill>
                  <a:srgbClr val="FF0000"/>
                </a:solidFill>
                <a:effectLst/>
              </a:rPr>
              <a:t>The angle subtended in a semicircle by the diameter is </a:t>
            </a:r>
            <a:r>
              <a:rPr lang="en-US" sz="2000" b="0" i="0" dirty="0" smtClean="0">
                <a:solidFill>
                  <a:srgbClr val="FF0000"/>
                </a:solidFill>
                <a:effectLst/>
              </a:rPr>
              <a:t>a</a:t>
            </a:r>
          </a:p>
          <a:p>
            <a:pPr marL="0" indent="0">
              <a:buNone/>
            </a:pPr>
            <a:r>
              <a:rPr lang="en-US" sz="2000" b="0" i="0" dirty="0" smtClean="0">
                <a:solidFill>
                  <a:srgbClr val="FF0000"/>
                </a:solidFill>
                <a:effectLst/>
              </a:rPr>
              <a:t> </a:t>
            </a:r>
            <a:r>
              <a:rPr lang="en-US" sz="2000" b="0" i="0" dirty="0">
                <a:solidFill>
                  <a:srgbClr val="FF0000"/>
                </a:solidFill>
                <a:effectLst/>
              </a:rPr>
              <a:t>right  angle.</a:t>
            </a:r>
          </a:p>
          <a:p>
            <a:pPr marL="0" indent="0">
              <a:buNone/>
            </a:pPr>
            <a:endParaRPr lang="en-US" sz="2000" dirty="0">
              <a:solidFill>
                <a:srgbClr val="333333"/>
              </a:solidFill>
            </a:endParaRPr>
          </a:p>
          <a:p>
            <a:pPr marL="0" indent="0">
              <a:buNone/>
            </a:pPr>
            <a:r>
              <a:rPr lang="en-US" sz="2000" b="1" i="0" u="sng" dirty="0">
                <a:solidFill>
                  <a:srgbClr val="333333"/>
                </a:solidFill>
                <a:effectLst/>
              </a:rPr>
              <a:t>Proof-</a:t>
            </a:r>
            <a:r>
              <a:rPr lang="en-GB" sz="2000" b="0" i="0" dirty="0">
                <a:solidFill>
                  <a:srgbClr val="333333"/>
                </a:solidFill>
                <a:effectLst/>
              </a:rPr>
              <a:t>Consider a circle with centre O, POQ is the diameter of the circle.</a:t>
            </a:r>
          </a:p>
          <a:p>
            <a:pPr marL="0" indent="0">
              <a:buNone/>
            </a:pPr>
            <a:r>
              <a:rPr lang="en-GB" sz="2000" b="0" i="0" dirty="0">
                <a:solidFill>
                  <a:srgbClr val="333333"/>
                </a:solidFill>
                <a:effectLst/>
              </a:rPr>
              <a:t>∠PAQ is the angle subtended by diameter PQ at the circumference.</a:t>
            </a:r>
          </a:p>
          <a:p>
            <a:pPr marL="0" indent="0">
              <a:buNone/>
            </a:pPr>
            <a:r>
              <a:rPr lang="en-GB" sz="2000" b="0" i="0" dirty="0">
                <a:solidFill>
                  <a:srgbClr val="333333"/>
                </a:solidFill>
                <a:effectLst/>
              </a:rPr>
              <a:t>∠POQ is the angle subtended by diameter PQ at the centre.</a:t>
            </a:r>
          </a:p>
          <a:p>
            <a:pPr marL="0" indent="0">
              <a:buNone/>
            </a:pPr>
            <a:r>
              <a:rPr lang="en-GB" sz="2000" b="0" i="0" dirty="0">
                <a:solidFill>
                  <a:srgbClr val="333333"/>
                </a:solidFill>
                <a:effectLst/>
              </a:rPr>
              <a:t>∠PAQ = (1/2)∠POQ……..[Angle subtended by arc at the centre is</a:t>
            </a:r>
            <a:endParaRPr lang="en-US" sz="2000" b="0" i="0" dirty="0">
              <a:solidFill>
                <a:srgbClr val="333333"/>
              </a:solidFill>
              <a:effectLst/>
            </a:endParaRPr>
          </a:p>
          <a:p>
            <a:pPr marL="0" indent="0">
              <a:buNone/>
            </a:pPr>
            <a:r>
              <a:rPr lang="en-US" sz="2000" dirty="0">
                <a:solidFill>
                  <a:srgbClr val="333333"/>
                </a:solidFill>
              </a:rPr>
              <a:t> </a:t>
            </a:r>
            <a:r>
              <a:rPr lang="en-GB" sz="2000" b="0" i="0" dirty="0">
                <a:solidFill>
                  <a:srgbClr val="333333"/>
                </a:solidFill>
                <a:effectLst/>
              </a:rPr>
              <a:t> double the angle at any other part]</a:t>
            </a:r>
          </a:p>
          <a:p>
            <a:pPr marL="0" indent="0">
              <a:buNone/>
            </a:pPr>
            <a:r>
              <a:rPr lang="en-GB" sz="2000" b="0" i="0" dirty="0">
                <a:solidFill>
                  <a:srgbClr val="333333"/>
                </a:solidFill>
                <a:effectLst/>
              </a:rPr>
              <a:t>∠PAQ = (1/2) × 180</a:t>
            </a:r>
            <a:r>
              <a:rPr lang="en-GB" sz="2000" b="0" i="0" baseline="30000" dirty="0">
                <a:solidFill>
                  <a:srgbClr val="333333"/>
                </a:solidFill>
                <a:effectLst/>
              </a:rPr>
              <a:t>0</a:t>
            </a:r>
            <a:r>
              <a:rPr lang="en-GB" sz="2000" b="0" i="0" dirty="0">
                <a:solidFill>
                  <a:srgbClr val="333333"/>
                </a:solidFill>
                <a:effectLst/>
              </a:rPr>
              <a:t> = 90</a:t>
            </a:r>
            <a:r>
              <a:rPr lang="en-GB" sz="2000" b="0" i="0" baseline="30000" dirty="0">
                <a:solidFill>
                  <a:srgbClr val="333333"/>
                </a:solidFill>
                <a:effectLst/>
              </a:rPr>
              <a:t>0</a:t>
            </a:r>
            <a:endParaRPr lang="en-GB" sz="2000" b="0" i="0" dirty="0">
              <a:solidFill>
                <a:srgbClr val="333333"/>
              </a:solidFill>
              <a:effectLst/>
            </a:endParaRPr>
          </a:p>
          <a:p>
            <a:pPr marL="0" indent="0">
              <a:buNone/>
            </a:pPr>
            <a:endParaRPr lang="en-US" dirty="0"/>
          </a:p>
        </p:txBody>
      </p:sp>
      <p:pic>
        <p:nvPicPr>
          <p:cNvPr id="4" name="Picture 4">
            <a:extLst>
              <a:ext uri="{FF2B5EF4-FFF2-40B4-BE49-F238E27FC236}">
                <a16:creationId xmlns:a16="http://schemas.microsoft.com/office/drawing/2014/main" xmlns="" id="{BABE4B14-BD87-D641-91B8-56CAE757FD8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1367838">
            <a:off x="6400318" y="3149894"/>
            <a:ext cx="2437805" cy="1881586"/>
          </a:xfrm>
          <a:prstGeom prst="rect">
            <a:avLst/>
          </a:prstGeom>
        </p:spPr>
      </p:pic>
    </p:spTree>
    <p:extLst>
      <p:ext uri="{BB962C8B-B14F-4D97-AF65-F5344CB8AC3E}">
        <p14:creationId xmlns:p14="http://schemas.microsoft.com/office/powerpoint/2010/main" xmlns="" val="2835206794"/>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030D70-AD6B-4FFF-B383-C3C6593B15E6}"/>
              </a:ext>
            </a:extLst>
          </p:cNvPr>
          <p:cNvSpPr>
            <a:spLocks noGrp="1"/>
          </p:cNvSpPr>
          <p:nvPr>
            <p:ph type="title"/>
          </p:nvPr>
        </p:nvSpPr>
        <p:spPr>
          <a:xfrm>
            <a:off x="1944694" y="903410"/>
            <a:ext cx="6683765" cy="784714"/>
          </a:xfrm>
        </p:spPr>
        <p:txBody>
          <a:bodyPr>
            <a:normAutofit/>
          </a:bodyPr>
          <a:lstStyle/>
          <a:p>
            <a:r>
              <a:rPr lang="en-US" sz="2100" dirty="0"/>
              <a:t/>
            </a:r>
            <a:br>
              <a:rPr lang="en-US" sz="2100" dirty="0"/>
            </a:br>
            <a:endParaRPr lang="en-IN" sz="2100" dirty="0"/>
          </a:p>
        </p:txBody>
      </p:sp>
      <p:sp>
        <p:nvSpPr>
          <p:cNvPr id="3" name="Content Placeholder 2">
            <a:extLst>
              <a:ext uri="{FF2B5EF4-FFF2-40B4-BE49-F238E27FC236}">
                <a16:creationId xmlns:a16="http://schemas.microsoft.com/office/drawing/2014/main" xmlns="" id="{69C907CD-AB15-422B-BFA9-4137990CB632}"/>
              </a:ext>
            </a:extLst>
          </p:cNvPr>
          <p:cNvSpPr>
            <a:spLocks noGrp="1"/>
          </p:cNvSpPr>
          <p:nvPr>
            <p:ph idx="1"/>
          </p:nvPr>
        </p:nvSpPr>
        <p:spPr>
          <a:xfrm>
            <a:off x="898071" y="1595907"/>
            <a:ext cx="7922632" cy="4805641"/>
          </a:xfrm>
        </p:spPr>
        <p:txBody>
          <a:bodyPr>
            <a:normAutofit/>
          </a:bodyPr>
          <a:lstStyle/>
          <a:p>
            <a:r>
              <a:rPr lang="en-US" sz="2000" b="1" dirty="0">
                <a:solidFill>
                  <a:srgbClr val="C00000"/>
                </a:solidFill>
                <a:latin typeface="Bradley Hand ITC" panose="02000000000000000000" pitchFamily="2" charset="0"/>
                <a:ea typeface="Bradley Hand ITC" panose="02000000000000000000" pitchFamily="2" charset="0"/>
              </a:rPr>
              <a:t>LEARNING OBJECTIVES</a:t>
            </a:r>
          </a:p>
          <a:p>
            <a:r>
              <a:rPr lang="en-US" sz="2000" b="1" dirty="0">
                <a:solidFill>
                  <a:srgbClr val="C00000"/>
                </a:solidFill>
                <a:latin typeface="Bradley Hand ITC" panose="02000000000000000000" pitchFamily="2" charset="0"/>
                <a:ea typeface="Bradley Hand ITC" panose="02000000000000000000" pitchFamily="2" charset="0"/>
              </a:rPr>
              <a:t>INTRODUCTION</a:t>
            </a:r>
          </a:p>
          <a:p>
            <a:r>
              <a:rPr lang="en-US" sz="2000" b="1" dirty="0">
                <a:solidFill>
                  <a:srgbClr val="C00000"/>
                </a:solidFill>
                <a:latin typeface="Bradley Hand ITC" panose="02000000000000000000" pitchFamily="2" charset="0"/>
                <a:ea typeface="Bradley Hand ITC" panose="02000000000000000000" pitchFamily="2" charset="0"/>
              </a:rPr>
              <a:t>CIRCLES IN DAILY LIFE</a:t>
            </a:r>
          </a:p>
          <a:p>
            <a:r>
              <a:rPr lang="en-US" sz="2000" b="1" dirty="0">
                <a:solidFill>
                  <a:srgbClr val="C00000"/>
                </a:solidFill>
                <a:latin typeface="Bradley Hand ITC" panose="02000000000000000000" pitchFamily="2" charset="0"/>
                <a:ea typeface="Bradley Hand ITC" panose="02000000000000000000" pitchFamily="2" charset="0"/>
              </a:rPr>
              <a:t>BASIC TERMS AND DEFINITIONS OF  PARTS OF CIRCLES</a:t>
            </a:r>
          </a:p>
          <a:p>
            <a:r>
              <a:rPr lang="en-US" sz="2000" b="1" dirty="0">
                <a:solidFill>
                  <a:srgbClr val="C00000"/>
                </a:solidFill>
                <a:latin typeface="Bradley Hand ITC" panose="02000000000000000000" pitchFamily="2" charset="0"/>
                <a:ea typeface="Bradley Hand ITC" panose="02000000000000000000" pitchFamily="2" charset="0"/>
              </a:rPr>
              <a:t>SOME AXIOMS AND THEOREMS ON CIRCLES</a:t>
            </a:r>
          </a:p>
          <a:p>
            <a:r>
              <a:rPr lang="en-US" sz="2000" b="1" dirty="0">
                <a:solidFill>
                  <a:srgbClr val="C00000"/>
                </a:solidFill>
                <a:latin typeface="Bradley Hand ITC" panose="02000000000000000000" pitchFamily="2" charset="0"/>
                <a:ea typeface="Bradley Hand ITC" panose="02000000000000000000" pitchFamily="2" charset="0"/>
              </a:rPr>
              <a:t>SOME PRACTICE QUESTIONS BASED ON THE THEOREMS</a:t>
            </a:r>
          </a:p>
          <a:p>
            <a:r>
              <a:rPr lang="en-US" sz="2000" b="1" dirty="0">
                <a:solidFill>
                  <a:srgbClr val="C00000"/>
                </a:solidFill>
                <a:latin typeface="Bradley Hand ITC" panose="02000000000000000000" pitchFamily="2" charset="0"/>
                <a:ea typeface="Bradley Hand ITC" panose="02000000000000000000" pitchFamily="2" charset="0"/>
              </a:rPr>
              <a:t>SUGGESTED ACTIVITIES</a:t>
            </a:r>
          </a:p>
          <a:p>
            <a:r>
              <a:rPr lang="en-US" sz="2000" b="1" dirty="0">
                <a:solidFill>
                  <a:srgbClr val="C00000"/>
                </a:solidFill>
                <a:latin typeface="Bradley Hand ITC" panose="02000000000000000000" pitchFamily="2" charset="0"/>
                <a:ea typeface="Bradley Hand ITC" panose="02000000000000000000" pitchFamily="2" charset="0"/>
              </a:rPr>
              <a:t>CONCEPT MAPPING</a:t>
            </a:r>
          </a:p>
          <a:p>
            <a:r>
              <a:rPr lang="en-US" sz="2000" b="1" dirty="0">
                <a:solidFill>
                  <a:srgbClr val="C00000"/>
                </a:solidFill>
                <a:latin typeface="Bradley Hand ITC" panose="02000000000000000000" pitchFamily="2" charset="0"/>
                <a:ea typeface="Bradley Hand ITC" panose="02000000000000000000" pitchFamily="2" charset="0"/>
              </a:rPr>
              <a:t>KEY POINTS TO REMEMBER</a:t>
            </a:r>
          </a:p>
          <a:p>
            <a:endParaRPr lang="en-US" sz="2000" b="1" dirty="0">
              <a:solidFill>
                <a:srgbClr val="C00000"/>
              </a:solidFill>
              <a:latin typeface="Bradley Hand ITC" panose="02000000000000000000" pitchFamily="2" charset="0"/>
              <a:ea typeface="Bradley Hand ITC" panose="02000000000000000000" pitchFamily="2" charset="0"/>
            </a:endParaRPr>
          </a:p>
          <a:p>
            <a:endParaRPr lang="en-US" b="1" dirty="0">
              <a:latin typeface="Bradley Hand ITC" panose="02000000000000000000" pitchFamily="2" charset="0"/>
              <a:ea typeface="Bradley Hand ITC" panose="02000000000000000000" pitchFamily="2"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
        <p:nvSpPr>
          <p:cNvPr id="4" name="Rectangle 3">
            <a:extLst>
              <a:ext uri="{FF2B5EF4-FFF2-40B4-BE49-F238E27FC236}">
                <a16:creationId xmlns:a16="http://schemas.microsoft.com/office/drawing/2014/main" xmlns="" id="{63B80471-ACC3-44EA-B5E8-7E31D768B1D9}"/>
              </a:ext>
            </a:extLst>
          </p:cNvPr>
          <p:cNvSpPr/>
          <p:nvPr/>
        </p:nvSpPr>
        <p:spPr>
          <a:xfrm>
            <a:off x="1186961" y="331248"/>
            <a:ext cx="5025031" cy="692497"/>
          </a:xfrm>
          <a:prstGeom prst="rect">
            <a:avLst/>
          </a:prstGeom>
          <a:noFill/>
        </p:spPr>
        <p:txBody>
          <a:bodyPr wrap="square" lIns="68580" tIns="34290" rIns="68580" bIns="34290">
            <a:spAutoFit/>
          </a:bodyPr>
          <a:lstStyle/>
          <a:p>
            <a:pPr algn="ctr"/>
            <a:r>
              <a:rPr lang="en-US" sz="4050" b="1" dirty="0">
                <a:ln w="0"/>
                <a:solidFill>
                  <a:schemeClr val="accent1">
                    <a:lumMod val="75000"/>
                  </a:schemeClr>
                </a:solidFill>
                <a:effectLst>
                  <a:reflection blurRad="6350" stA="53000" endA="300" endPos="35500" dir="5400000" sy="-90000" algn="bl" rotWithShape="0"/>
                </a:effectLst>
                <a:latin typeface="Algerian" pitchFamily="82" charset="0"/>
                <a:ea typeface="Bradley Hand ITC" panose="02000000000000000000" pitchFamily="2" charset="0"/>
              </a:rPr>
              <a:t>CONTENTS</a:t>
            </a:r>
            <a:r>
              <a:rPr lang="en-US"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en-IN"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239712360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B0053-D7BC-384D-A0DB-49D9CF911285}"/>
              </a:ext>
            </a:extLst>
          </p:cNvPr>
          <p:cNvSpPr>
            <a:spLocks noGrp="1"/>
          </p:cNvSpPr>
          <p:nvPr>
            <p:ph type="title"/>
          </p:nvPr>
        </p:nvSpPr>
        <p:spPr>
          <a:xfrm>
            <a:off x="727623" y="139727"/>
            <a:ext cx="6683765" cy="960668"/>
          </a:xfrm>
        </p:spPr>
        <p:txBody>
          <a:bodyPr>
            <a:normAutofit fontScale="90000"/>
          </a:bodyPr>
          <a:lstStyle/>
          <a:p>
            <a:r>
              <a:rPr lang="en-US" i="0" dirty="0">
                <a:solidFill>
                  <a:srgbClr val="FF0000"/>
                </a:solidFill>
                <a:effectLst/>
                <a:latin typeface="Algerian" pitchFamily="82" charset="0"/>
              </a:rPr>
              <a:t>Theorem-10</a:t>
            </a:r>
            <a:r>
              <a:rPr lang="en-GB" b="0" i="0" dirty="0">
                <a:solidFill>
                  <a:srgbClr val="813588"/>
                </a:solidFill>
                <a:effectLst/>
                <a:latin typeface="Roboto" panose="02000000000000000000" pitchFamily="2" charset="0"/>
              </a:rPr>
              <a:t/>
            </a:r>
            <a:br>
              <a:rPr lang="en-GB" b="0" i="0" dirty="0">
                <a:solidFill>
                  <a:srgbClr val="813588"/>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xmlns="" id="{915549D6-9C9E-C94A-B2AA-BBC17118340D}"/>
              </a:ext>
            </a:extLst>
          </p:cNvPr>
          <p:cNvSpPr>
            <a:spLocks noGrp="1"/>
          </p:cNvSpPr>
          <p:nvPr>
            <p:ph idx="1"/>
          </p:nvPr>
        </p:nvSpPr>
        <p:spPr>
          <a:xfrm>
            <a:off x="482599" y="773823"/>
            <a:ext cx="7862715" cy="5721319"/>
          </a:xfrm>
        </p:spPr>
        <p:txBody>
          <a:bodyPr/>
          <a:lstStyle/>
          <a:p>
            <a:pPr marL="0" indent="0">
              <a:buNone/>
            </a:pPr>
            <a:r>
              <a:rPr lang="en-US" sz="2000" dirty="0">
                <a:solidFill>
                  <a:srgbClr val="FF0000"/>
                </a:solidFill>
              </a:rPr>
              <a:t>Statement-</a:t>
            </a:r>
            <a:r>
              <a:rPr lang="en-GB" sz="2000" b="0" i="0" dirty="0">
                <a:solidFill>
                  <a:srgbClr val="333333"/>
                </a:solidFill>
                <a:effectLst/>
              </a:rPr>
              <a:t>If a line segment joining two points subtends equal angles at two other points lying on the same side of the line containing the line segment, the four points lie on a circle (</a:t>
            </a:r>
            <a:r>
              <a:rPr lang="en-GB" sz="2000" b="0" i="0" dirty="0" err="1">
                <a:solidFill>
                  <a:srgbClr val="333333"/>
                </a:solidFill>
                <a:effectLst/>
              </a:rPr>
              <a:t>i.e</a:t>
            </a:r>
            <a:r>
              <a:rPr lang="en-GB" sz="2000" b="0" i="0" dirty="0">
                <a:solidFill>
                  <a:srgbClr val="333333"/>
                </a:solidFill>
                <a:effectLst/>
              </a:rPr>
              <a:t> they are concyclic).</a:t>
            </a:r>
            <a:endParaRPr lang="en-US" sz="2000" b="0" i="0" dirty="0">
              <a:solidFill>
                <a:srgbClr val="333333"/>
              </a:solidFill>
              <a:effectLst/>
            </a:endParaRPr>
          </a:p>
          <a:p>
            <a:r>
              <a:rPr lang="en-US" sz="2000" dirty="0"/>
              <a:t>Given: AB is a line segment and C and D are two points lying on the same side of AB such that ∠ACB = ∠ADB.</a:t>
            </a:r>
          </a:p>
          <a:p>
            <a:r>
              <a:rPr lang="en-US" sz="2000" dirty="0"/>
              <a:t>To prove: A, B, C and D are concyclic.</a:t>
            </a:r>
          </a:p>
          <a:p>
            <a:r>
              <a:rPr lang="en-US" sz="2000" dirty="0" err="1"/>
              <a:t>Proof:If</a:t>
            </a:r>
            <a:r>
              <a:rPr lang="en-US" sz="2000" dirty="0"/>
              <a:t> possible, suppose D does not lie on this circle. </a:t>
            </a:r>
          </a:p>
          <a:p>
            <a:pPr marL="0" indent="0">
              <a:buNone/>
            </a:pPr>
            <a:r>
              <a:rPr lang="en-US" sz="2000" dirty="0"/>
              <a:t> Let D´ be the point which lies on the </a:t>
            </a:r>
            <a:r>
              <a:rPr lang="en-US" sz="2000" dirty="0" err="1"/>
              <a:t>circle.Since</a:t>
            </a:r>
            <a:r>
              <a:rPr lang="en-US" sz="2000" dirty="0"/>
              <a:t>, C and D´ are</a:t>
            </a:r>
          </a:p>
          <a:p>
            <a:pPr marL="0" indent="0">
              <a:buNone/>
            </a:pPr>
            <a:r>
              <a:rPr lang="en-US" sz="2000" dirty="0"/>
              <a:t> two point on the circle lying on the same side of AB.</a:t>
            </a:r>
          </a:p>
          <a:p>
            <a:pPr marL="0" indent="0">
              <a:buNone/>
            </a:pPr>
            <a:r>
              <a:rPr lang="en-US" sz="2000" dirty="0"/>
              <a:t>∴ ∠ACB = ∠AD´B (Angles in the same segment are equal)</a:t>
            </a:r>
          </a:p>
          <a:p>
            <a:pPr marL="0" indent="0">
              <a:buNone/>
            </a:pPr>
            <a:r>
              <a:rPr lang="en-US" sz="2000" dirty="0"/>
              <a:t>∠ADB = ∠AD´B (∠ACB = ∠ADB)∴ An exterior of </a:t>
            </a:r>
            <a:r>
              <a:rPr lang="el-GR" sz="2000" dirty="0"/>
              <a:t>Δ</a:t>
            </a:r>
            <a:r>
              <a:rPr lang="en-US" sz="2000" dirty="0"/>
              <a:t>DBD´ is equal to the interior opposite angle</a:t>
            </a:r>
          </a:p>
          <a:p>
            <a:pPr marL="0" indent="0">
              <a:buNone/>
            </a:pPr>
            <a:r>
              <a:rPr lang="en-US" sz="2000" dirty="0"/>
              <a:t> But, an exterior angle of a triangle can never be equal to its interior opposite angle.∴ ∠ADB = ∠AD´B⇒ D coincides with D´</a:t>
            </a:r>
          </a:p>
          <a:p>
            <a:pPr marL="0" indent="0">
              <a:buNone/>
            </a:pPr>
            <a:r>
              <a:rPr lang="en-US" sz="2000" dirty="0"/>
              <a:t>.⇒ D lies on the circle passing through the points A, B and </a:t>
            </a:r>
            <a:r>
              <a:rPr lang="en-US" sz="2000" dirty="0" err="1"/>
              <a:t>C.Hence</a:t>
            </a:r>
            <a:r>
              <a:rPr lang="en-US" sz="2000" dirty="0"/>
              <a:t>, the points A, B, C and D are concyclic.</a:t>
            </a:r>
          </a:p>
        </p:txBody>
      </p:sp>
      <p:pic>
        <p:nvPicPr>
          <p:cNvPr id="4" name="Picture 4">
            <a:extLst>
              <a:ext uri="{FF2B5EF4-FFF2-40B4-BE49-F238E27FC236}">
                <a16:creationId xmlns:a16="http://schemas.microsoft.com/office/drawing/2014/main" xmlns="" id="{BF454F03-2F87-E64A-9928-97AB4FCFAC4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00197" y="2361142"/>
            <a:ext cx="1526977" cy="1802432"/>
          </a:xfrm>
          <a:prstGeom prst="rect">
            <a:avLst/>
          </a:prstGeom>
          <a:effectLst>
            <a:innerShdw blurRad="63500" dist="101600" dir="8100000">
              <a:prstClr val="black">
                <a:alpha val="50000"/>
              </a:prstClr>
            </a:innerShdw>
          </a:effectLst>
        </p:spPr>
      </p:pic>
    </p:spTree>
    <p:extLst>
      <p:ext uri="{BB962C8B-B14F-4D97-AF65-F5344CB8AC3E}">
        <p14:creationId xmlns:p14="http://schemas.microsoft.com/office/powerpoint/2010/main" xmlns="" val="1900524927"/>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F05B2D-9D2B-6A41-B5BA-AE28C2C007CA}"/>
              </a:ext>
            </a:extLst>
          </p:cNvPr>
          <p:cNvSpPr>
            <a:spLocks noGrp="1"/>
          </p:cNvSpPr>
          <p:nvPr>
            <p:ph type="title"/>
          </p:nvPr>
        </p:nvSpPr>
        <p:spPr>
          <a:xfrm>
            <a:off x="1944694" y="417286"/>
            <a:ext cx="6683765" cy="1520010"/>
          </a:xfrm>
        </p:spPr>
        <p:txBody>
          <a:bodyPr/>
          <a:lstStyle/>
          <a:p>
            <a:r>
              <a:rPr lang="en-US" b="1">
                <a:solidFill>
                  <a:srgbClr val="00B050"/>
                </a:solidFill>
                <a:latin typeface="Algerian" pitchFamily="82" charset="0"/>
              </a:rPr>
              <a:t>Cyclic Quadrilateral</a:t>
            </a:r>
          </a:p>
        </p:txBody>
      </p:sp>
      <p:sp>
        <p:nvSpPr>
          <p:cNvPr id="3" name="Content Placeholder 2">
            <a:extLst>
              <a:ext uri="{FF2B5EF4-FFF2-40B4-BE49-F238E27FC236}">
                <a16:creationId xmlns:a16="http://schemas.microsoft.com/office/drawing/2014/main" xmlns="" id="{A81CD289-DD73-7446-9C6F-575B7DD2EDF4}"/>
              </a:ext>
            </a:extLst>
          </p:cNvPr>
          <p:cNvSpPr>
            <a:spLocks noGrp="1"/>
          </p:cNvSpPr>
          <p:nvPr>
            <p:ph idx="1"/>
          </p:nvPr>
        </p:nvSpPr>
        <p:spPr>
          <a:xfrm>
            <a:off x="515541" y="1341367"/>
            <a:ext cx="7137200" cy="4781847"/>
          </a:xfrm>
        </p:spPr>
        <p:txBody>
          <a:bodyPr>
            <a:noAutofit/>
          </a:bodyPr>
          <a:lstStyle/>
          <a:p>
            <a:r>
              <a:rPr lang="en-GB">
                <a:solidFill>
                  <a:srgbClr val="FF0000"/>
                </a:solidFill>
                <a:latin typeface="Cavolini" panose="03000502040302020204" pitchFamily="66" charset="0"/>
                <a:cs typeface="Cavolini" panose="03000502040302020204" pitchFamily="66" charset="0"/>
              </a:rPr>
              <a:t>A Quadrilateral is called a cyclic quadrilateral if all the four vertices lie on a circle.</a:t>
            </a:r>
            <a:endParaRPr lang="en-US">
              <a:solidFill>
                <a:srgbClr val="FF0000"/>
              </a:solidFill>
              <a:latin typeface="Cavolini" panose="03000502040302020204" pitchFamily="66" charset="0"/>
              <a:cs typeface="Cavolini" panose="03000502040302020204" pitchFamily="66" charset="0"/>
            </a:endParaRPr>
          </a:p>
          <a:p>
            <a:pPr marL="0" indent="0">
              <a:buNone/>
            </a:pPr>
            <a:r>
              <a:rPr lang="en-US">
                <a:solidFill>
                  <a:srgbClr val="FF0000"/>
                </a:solidFill>
                <a:latin typeface="Cavolini" panose="03000502040302020204" pitchFamily="66" charset="0"/>
                <a:cs typeface="Cavolini" panose="03000502040302020204" pitchFamily="66" charset="0"/>
              </a:rPr>
              <a:t>The quadrilateral never becomes cyclic for any </a:t>
            </a:r>
          </a:p>
          <a:p>
            <a:pPr marL="0" indent="0">
              <a:buNone/>
            </a:pPr>
            <a:r>
              <a:rPr lang="en-US">
                <a:solidFill>
                  <a:srgbClr val="FF0000"/>
                </a:solidFill>
                <a:latin typeface="Cavolini" panose="03000502040302020204" pitchFamily="66" charset="0"/>
                <a:cs typeface="Cavolini" panose="03000502040302020204" pitchFamily="66" charset="0"/>
              </a:rPr>
              <a:t>one vertex lying interior </a:t>
            </a:r>
          </a:p>
          <a:p>
            <a:pPr marL="0" indent="0">
              <a:buNone/>
            </a:pPr>
            <a:r>
              <a:rPr lang="en-US">
                <a:solidFill>
                  <a:srgbClr val="FF0000"/>
                </a:solidFill>
                <a:latin typeface="Cavolini" panose="03000502040302020204" pitchFamily="66" charset="0"/>
                <a:cs typeface="Cavolini" panose="03000502040302020204" pitchFamily="66" charset="0"/>
              </a:rPr>
              <a:t>or exterior to the circle.</a:t>
            </a:r>
          </a:p>
        </p:txBody>
      </p:sp>
      <p:pic>
        <p:nvPicPr>
          <p:cNvPr id="4" name="Picture 4">
            <a:extLst>
              <a:ext uri="{FF2B5EF4-FFF2-40B4-BE49-F238E27FC236}">
                <a16:creationId xmlns:a16="http://schemas.microsoft.com/office/drawing/2014/main" xmlns="" id="{F55251F3-C7D2-D64F-9146-7519E5A6CA8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83536" y="3069452"/>
            <a:ext cx="2244923" cy="2447181"/>
          </a:xfrm>
          <a:prstGeom prst="rect">
            <a:avLst/>
          </a:prstGeom>
          <a:effectLst>
            <a:innerShdw blurRad="63500" dist="101600" dir="10800000">
              <a:prstClr val="black">
                <a:alpha val="50000"/>
              </a:prstClr>
            </a:innerShdw>
          </a:effectLst>
        </p:spPr>
      </p:pic>
    </p:spTree>
    <p:extLst>
      <p:ext uri="{BB962C8B-B14F-4D97-AF65-F5344CB8AC3E}">
        <p14:creationId xmlns:p14="http://schemas.microsoft.com/office/powerpoint/2010/main" xmlns="" val="230074909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E4284B-EF3C-0B48-8F1A-6A64B4474623}"/>
              </a:ext>
            </a:extLst>
          </p:cNvPr>
          <p:cNvSpPr>
            <a:spLocks noGrp="1"/>
          </p:cNvSpPr>
          <p:nvPr>
            <p:ph type="title"/>
          </p:nvPr>
        </p:nvSpPr>
        <p:spPr>
          <a:xfrm>
            <a:off x="979744" y="536119"/>
            <a:ext cx="6683765" cy="487394"/>
          </a:xfrm>
        </p:spPr>
        <p:txBody>
          <a:bodyPr/>
          <a:lstStyle/>
          <a:p>
            <a:r>
              <a:rPr lang="en-US" b="1">
                <a:latin typeface="Algerian" pitchFamily="82" charset="0"/>
              </a:rPr>
              <a:t>Theorem-11</a:t>
            </a:r>
          </a:p>
        </p:txBody>
      </p:sp>
      <p:sp>
        <p:nvSpPr>
          <p:cNvPr id="3" name="Content Placeholder 2">
            <a:extLst>
              <a:ext uri="{FF2B5EF4-FFF2-40B4-BE49-F238E27FC236}">
                <a16:creationId xmlns:a16="http://schemas.microsoft.com/office/drawing/2014/main" xmlns="" id="{5D9C814C-E23B-CA42-BBA7-6BB57B5D49E4}"/>
              </a:ext>
            </a:extLst>
          </p:cNvPr>
          <p:cNvSpPr>
            <a:spLocks noGrp="1"/>
          </p:cNvSpPr>
          <p:nvPr>
            <p:ph idx="1"/>
          </p:nvPr>
        </p:nvSpPr>
        <p:spPr>
          <a:xfrm>
            <a:off x="976959" y="1540583"/>
            <a:ext cx="6686550" cy="4863846"/>
          </a:xfrm>
        </p:spPr>
        <p:txBody>
          <a:bodyPr>
            <a:normAutofit fontScale="25000" lnSpcReduction="20000"/>
          </a:bodyPr>
          <a:lstStyle/>
          <a:p>
            <a:pPr marL="0" indent="0">
              <a:buNone/>
            </a:pPr>
            <a:r>
              <a:rPr lang="en-US" sz="8000" b="1">
                <a:solidFill>
                  <a:srgbClr val="FF0000"/>
                </a:solidFill>
              </a:rPr>
              <a:t>Statement</a:t>
            </a:r>
          </a:p>
          <a:p>
            <a:pPr marL="0" indent="0">
              <a:buNone/>
            </a:pPr>
            <a:r>
              <a:rPr lang="en-US" sz="6200"/>
              <a:t>In a cyclic quadrilateral theopposite angles are supplementary.</a:t>
            </a:r>
          </a:p>
          <a:p>
            <a:pPr marL="0" indent="0">
              <a:buNone/>
            </a:pPr>
            <a:r>
              <a:rPr lang="en-US" sz="6200"/>
              <a:t>       Or</a:t>
            </a:r>
          </a:p>
          <a:p>
            <a:pPr marL="0" indent="0">
              <a:buNone/>
            </a:pPr>
            <a:r>
              <a:rPr lang="en-US" sz="6200"/>
              <a:t>Thesum of either pairs of the opposite angles of a cyclic quadrilateral is180°.</a:t>
            </a:r>
          </a:p>
          <a:p>
            <a:pPr marL="0" indent="0">
              <a:buNone/>
            </a:pPr>
            <a:endParaRPr lang="en-US" sz="6200"/>
          </a:p>
          <a:p>
            <a:pPr marL="0" indent="0">
              <a:buNone/>
            </a:pPr>
            <a:r>
              <a:rPr lang="en-US" sz="6200"/>
              <a:t>Given : Let ABCD is cyclic quadrilateral.</a:t>
            </a:r>
          </a:p>
          <a:p>
            <a:pPr marL="0" indent="0">
              <a:buNone/>
            </a:pPr>
            <a:r>
              <a:rPr lang="en-US" sz="6200"/>
              <a:t>To prove : ∠A + ∠C = 180° and ∠B + ∠D = 180°.</a:t>
            </a:r>
          </a:p>
          <a:p>
            <a:pPr marL="0" indent="0">
              <a:buNone/>
            </a:pPr>
            <a:r>
              <a:rPr lang="en-US" sz="6200"/>
              <a:t>Construction : join OB and OD.</a:t>
            </a:r>
          </a:p>
          <a:p>
            <a:pPr marL="0" indent="0">
              <a:buNone/>
            </a:pPr>
            <a:r>
              <a:rPr lang="en-US" sz="6200"/>
              <a:t>Proof : reflex∠BOD = 2 ∠BAD</a:t>
            </a:r>
          </a:p>
          <a:p>
            <a:pPr marL="0" indent="0">
              <a:buNone/>
            </a:pPr>
            <a:r>
              <a:rPr lang="en-US" sz="6200"/>
              <a:t>           Or  ∠BAD = ½ reflex ∠ BOD…….(1)</a:t>
            </a:r>
          </a:p>
          <a:p>
            <a:pPr marL="0" indent="0">
              <a:buNone/>
            </a:pPr>
            <a:r>
              <a:rPr lang="en-US" sz="6200"/>
              <a:t>Similarly ∠BCD = 1/2 ∠BOD….……..(2)</a:t>
            </a:r>
          </a:p>
          <a:p>
            <a:pPr marL="0" indent="0">
              <a:buNone/>
            </a:pPr>
            <a:r>
              <a:rPr lang="en-US" sz="6200"/>
              <a:t>∠BAD + ∠BCD = 1/2reflex∠BOD + 1/2 ∠BOD</a:t>
            </a:r>
          </a:p>
          <a:p>
            <a:pPr marL="0" indent="0">
              <a:buNone/>
            </a:pPr>
            <a:r>
              <a:rPr lang="en-US" sz="6200"/>
              <a:t>                           =1/2(∠ BOD + ∠DOB)</a:t>
            </a:r>
          </a:p>
          <a:p>
            <a:pPr marL="0" indent="0">
              <a:buNone/>
            </a:pPr>
            <a:r>
              <a:rPr lang="en-US" sz="6200"/>
              <a:t>                           =(1/2)X360° = 180°</a:t>
            </a:r>
          </a:p>
          <a:p>
            <a:pPr marL="0" indent="0">
              <a:buNone/>
            </a:pPr>
            <a:r>
              <a:rPr lang="en-US" sz="6200"/>
              <a:t>So  ∠A+∠C=180</a:t>
            </a:r>
          </a:p>
          <a:p>
            <a:pPr marL="0" indent="0">
              <a:buNone/>
            </a:pPr>
            <a:r>
              <a:rPr lang="en-US" sz="6200"/>
              <a:t>Similarly ∠B + ∠D = 180°</a:t>
            </a:r>
          </a:p>
        </p:txBody>
      </p:sp>
      <p:pic>
        <p:nvPicPr>
          <p:cNvPr id="4" name="Picture 4">
            <a:extLst>
              <a:ext uri="{FF2B5EF4-FFF2-40B4-BE49-F238E27FC236}">
                <a16:creationId xmlns:a16="http://schemas.microsoft.com/office/drawing/2014/main" xmlns="" id="{1D5AE5F1-C2C1-4B42-A9A4-58BABF15E99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17130" y="3068888"/>
            <a:ext cx="1929899" cy="180723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58019943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2268C-C760-794D-9A56-60F36EC5B5BA}"/>
              </a:ext>
            </a:extLst>
          </p:cNvPr>
          <p:cNvSpPr>
            <a:spLocks noGrp="1"/>
          </p:cNvSpPr>
          <p:nvPr>
            <p:ph type="title"/>
          </p:nvPr>
        </p:nvSpPr>
        <p:spPr>
          <a:xfrm>
            <a:off x="1230117" y="153451"/>
            <a:ext cx="6683765" cy="469535"/>
          </a:xfrm>
        </p:spPr>
        <p:txBody>
          <a:bodyPr>
            <a:normAutofit fontScale="90000"/>
          </a:bodyPr>
          <a:lstStyle/>
          <a:p>
            <a:r>
              <a:rPr lang="en-US">
                <a:solidFill>
                  <a:srgbClr val="FF0000"/>
                </a:solidFill>
                <a:latin typeface="Algerian" pitchFamily="82" charset="0"/>
              </a:rPr>
              <a:t>Theorem-12(Converse</a:t>
            </a:r>
            <a:r>
              <a:rPr lang="en-US">
                <a:solidFill>
                  <a:srgbClr val="FF0000"/>
                </a:solidFill>
              </a:rPr>
              <a:t>)</a:t>
            </a:r>
          </a:p>
        </p:txBody>
      </p:sp>
      <p:sp>
        <p:nvSpPr>
          <p:cNvPr id="3" name="Content Placeholder 2">
            <a:extLst>
              <a:ext uri="{FF2B5EF4-FFF2-40B4-BE49-F238E27FC236}">
                <a16:creationId xmlns:a16="http://schemas.microsoft.com/office/drawing/2014/main" xmlns="" id="{1B39C26B-24D6-2645-99DE-AA0402BFA467}"/>
              </a:ext>
            </a:extLst>
          </p:cNvPr>
          <p:cNvSpPr>
            <a:spLocks noGrp="1"/>
          </p:cNvSpPr>
          <p:nvPr>
            <p:ph idx="1"/>
          </p:nvPr>
        </p:nvSpPr>
        <p:spPr>
          <a:xfrm>
            <a:off x="362473" y="882993"/>
            <a:ext cx="7375922" cy="5621221"/>
          </a:xfrm>
        </p:spPr>
        <p:txBody>
          <a:bodyPr>
            <a:noAutofit/>
          </a:bodyPr>
          <a:lstStyle/>
          <a:p>
            <a:r>
              <a:rPr lang="en-US" sz="1800">
                <a:solidFill>
                  <a:srgbClr val="FF0000"/>
                </a:solidFill>
              </a:rPr>
              <a:t>Statement-</a:t>
            </a:r>
          </a:p>
          <a:p>
            <a:r>
              <a:rPr lang="en-US" sz="1800"/>
              <a:t>If the sum of either opposite angles of a quadrilateral </a:t>
            </a:r>
          </a:p>
          <a:p>
            <a:pPr marL="0" indent="0">
              <a:buNone/>
            </a:pPr>
            <a:r>
              <a:rPr lang="en-US" sz="1800"/>
              <a:t>are supplementary,it is cyclic.</a:t>
            </a:r>
          </a:p>
          <a:p>
            <a:pPr marL="0" indent="0">
              <a:buNone/>
            </a:pPr>
            <a:r>
              <a:rPr lang="en-US" sz="1800"/>
              <a:t>*</a:t>
            </a:r>
            <a:r>
              <a:rPr lang="en-US" sz="1800" b="1" u="sng"/>
              <a:t>Proof-</a:t>
            </a:r>
            <a:r>
              <a:rPr lang="en-US" sz="1800"/>
              <a:t>Let us assume that the quadrilateral ABCD is not cyclic </a:t>
            </a:r>
          </a:p>
          <a:p>
            <a:pPr marL="0" indent="0">
              <a:buNone/>
            </a:pPr>
            <a:r>
              <a:rPr lang="en-US" sz="1800"/>
              <a:t>    i.e Let the point D does not lie on the circle which makes the</a:t>
            </a:r>
          </a:p>
          <a:p>
            <a:pPr marL="0" indent="0">
              <a:buNone/>
            </a:pPr>
            <a:r>
              <a:rPr lang="en-US" sz="1800"/>
              <a:t>    quadrilateral non-cyclic. </a:t>
            </a:r>
          </a:p>
          <a:p>
            <a:pPr marL="0" indent="0">
              <a:buNone/>
            </a:pPr>
            <a:r>
              <a:rPr lang="en-US" sz="1800"/>
              <a:t>Now, let us do a construction such that join CD' where D' is the point of intersection of side AD with the circle.</a:t>
            </a:r>
          </a:p>
          <a:p>
            <a:pPr marL="0" indent="0">
              <a:buNone/>
            </a:pPr>
            <a:r>
              <a:rPr lang="en-US" sz="1800"/>
              <a:t>.Now, ABCD' is cyclic⇒  ∠3 +  ∠4 = 180°</a:t>
            </a:r>
          </a:p>
          <a:p>
            <a:pPr marL="0" indent="0">
              <a:buNone/>
            </a:pPr>
            <a:r>
              <a:rPr lang="en-US" sz="1800"/>
              <a:t>Now, it is given that  the sum of pair opposite angles of a quadrilateral ABCD is 180°</a:t>
            </a:r>
          </a:p>
          <a:p>
            <a:pPr marL="0" indent="0">
              <a:buNone/>
            </a:pPr>
            <a:r>
              <a:rPr lang="en-US" sz="1800"/>
              <a:t>Therefore, ∠2 +  ∠4 = 180°</a:t>
            </a:r>
          </a:p>
          <a:p>
            <a:pPr marL="0" indent="0">
              <a:buNone/>
            </a:pPr>
            <a:r>
              <a:rPr lang="en-US" sz="1800"/>
              <a:t>From above two equations we get∠3 +  ∠4 =  ∠2 +  ∠4</a:t>
            </a:r>
          </a:p>
          <a:p>
            <a:pPr marL="0" indent="0">
              <a:buNone/>
            </a:pPr>
            <a:r>
              <a:rPr lang="en-US" sz="1800"/>
              <a:t>⇒  ∠3 = ∠2</a:t>
            </a:r>
          </a:p>
          <a:p>
            <a:pPr marL="0" indent="0">
              <a:buNone/>
            </a:pPr>
            <a:r>
              <a:rPr lang="en-US" sz="1800"/>
              <a:t>Now, in triangle CDD', by external angle property∠3  = ∠1 + ∠2⇒ ∠1 = 0(zero)</a:t>
            </a:r>
          </a:p>
          <a:p>
            <a:pPr marL="0" indent="0">
              <a:buNone/>
            </a:pPr>
            <a:r>
              <a:rPr lang="en-US" sz="1800"/>
              <a:t> , hence the side CD' and CD coincides⇒ Point D lies on circleHence, our supposition is wrong quadrilateral ABCD is cyclic.</a:t>
            </a:r>
          </a:p>
        </p:txBody>
      </p:sp>
      <p:pic>
        <p:nvPicPr>
          <p:cNvPr id="4" name="Picture 4">
            <a:extLst>
              <a:ext uri="{FF2B5EF4-FFF2-40B4-BE49-F238E27FC236}">
                <a16:creationId xmlns:a16="http://schemas.microsoft.com/office/drawing/2014/main" xmlns="" id="{79B80DD2-48AA-F845-97CD-F0AF0829C8C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11516" y="1612536"/>
            <a:ext cx="2370011" cy="1679509"/>
          </a:xfrm>
          <a:prstGeom prst="rect">
            <a:avLst/>
          </a:prstGeom>
        </p:spPr>
      </p:pic>
    </p:spTree>
    <p:extLst>
      <p:ext uri="{BB962C8B-B14F-4D97-AF65-F5344CB8AC3E}">
        <p14:creationId xmlns:p14="http://schemas.microsoft.com/office/powerpoint/2010/main" xmlns="" val="165585362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304D2-CD1F-984F-BB1E-9385C0964468}"/>
              </a:ext>
            </a:extLst>
          </p:cNvPr>
          <p:cNvSpPr>
            <a:spLocks noGrp="1"/>
          </p:cNvSpPr>
          <p:nvPr>
            <p:ph type="title"/>
          </p:nvPr>
        </p:nvSpPr>
        <p:spPr>
          <a:xfrm>
            <a:off x="964980" y="188686"/>
            <a:ext cx="6683765" cy="520303"/>
          </a:xfrm>
        </p:spPr>
        <p:txBody>
          <a:bodyPr>
            <a:normAutofit fontScale="90000"/>
          </a:bodyPr>
          <a:lstStyle/>
          <a:p>
            <a:r>
              <a:rPr lang="en-US" dirty="0"/>
              <a:t>Example-1</a:t>
            </a:r>
          </a:p>
        </p:txBody>
      </p:sp>
      <p:sp>
        <p:nvSpPr>
          <p:cNvPr id="3" name="Content Placeholder 2">
            <a:extLst>
              <a:ext uri="{FF2B5EF4-FFF2-40B4-BE49-F238E27FC236}">
                <a16:creationId xmlns:a16="http://schemas.microsoft.com/office/drawing/2014/main" xmlns="" id="{A77BA24B-2FB3-E940-953F-0943F24F9511}"/>
              </a:ext>
            </a:extLst>
          </p:cNvPr>
          <p:cNvSpPr>
            <a:spLocks noGrp="1"/>
          </p:cNvSpPr>
          <p:nvPr>
            <p:ph idx="1"/>
          </p:nvPr>
        </p:nvSpPr>
        <p:spPr>
          <a:xfrm>
            <a:off x="488270" y="843193"/>
            <a:ext cx="8167460" cy="5658555"/>
          </a:xfrm>
        </p:spPr>
        <p:txBody>
          <a:bodyPr>
            <a:normAutofit fontScale="25000" lnSpcReduction="20000"/>
          </a:bodyPr>
          <a:lstStyle/>
          <a:p>
            <a:pPr marL="0" indent="0">
              <a:buNone/>
            </a:pPr>
            <a:r>
              <a:rPr lang="en-US" sz="7200" dirty="0">
                <a:solidFill>
                  <a:srgbClr val="FF0000"/>
                </a:solidFill>
              </a:rPr>
              <a:t>If</a:t>
            </a:r>
            <a:r>
              <a:rPr lang="en-GB" sz="7200" b="0" i="0" dirty="0">
                <a:solidFill>
                  <a:srgbClr val="FF0000"/>
                </a:solidFill>
                <a:effectLst/>
              </a:rPr>
              <a:t> two equal chords of a circle intersect within the circle, prove that the segments of one chord are equal to corresponding segments of the other chord.</a:t>
            </a:r>
            <a:endParaRPr lang="en-US" sz="7200" b="0" i="0" dirty="0">
              <a:solidFill>
                <a:srgbClr val="FF0000"/>
              </a:solidFill>
              <a:effectLst/>
            </a:endParaRPr>
          </a:p>
          <a:p>
            <a:pPr marL="0" indent="0">
              <a:buNone/>
            </a:pPr>
            <a:r>
              <a:rPr lang="en-US" sz="7200" dirty="0">
                <a:solidFill>
                  <a:srgbClr val="333333"/>
                </a:solidFill>
              </a:rPr>
              <a:t>Given-   </a:t>
            </a:r>
            <a:r>
              <a:rPr lang="en-GB" sz="7200" b="0" i="0" dirty="0">
                <a:solidFill>
                  <a:srgbClr val="333333"/>
                </a:solidFill>
                <a:effectLst/>
              </a:rPr>
              <a:t>We have a circle with centre O.</a:t>
            </a:r>
            <a:endParaRPr lang="en-US" sz="7200" b="0" i="0" dirty="0">
              <a:solidFill>
                <a:srgbClr val="333333"/>
              </a:solidFill>
              <a:effectLst/>
            </a:endParaRPr>
          </a:p>
          <a:p>
            <a:pPr marL="0" indent="0">
              <a:buNone/>
            </a:pPr>
            <a:r>
              <a:rPr lang="en-GB" sz="7200" b="0" i="0" dirty="0">
                <a:solidFill>
                  <a:srgbClr val="333333"/>
                </a:solidFill>
                <a:effectLst/>
              </a:rPr>
              <a:t> Equal chords AB and CD intersect at E.</a:t>
            </a:r>
          </a:p>
          <a:p>
            <a:pPr marL="0" indent="0">
              <a:buNone/>
            </a:pPr>
            <a:r>
              <a:rPr lang="en-GB" sz="7200" b="0" i="0" dirty="0">
                <a:solidFill>
                  <a:srgbClr val="333333"/>
                </a:solidFill>
                <a:effectLst/>
              </a:rPr>
              <a:t>     To prove </a:t>
            </a:r>
            <a:r>
              <a:rPr lang="en-US" sz="7200" b="0" i="0" dirty="0">
                <a:solidFill>
                  <a:srgbClr val="333333"/>
                </a:solidFill>
                <a:effectLst/>
              </a:rPr>
              <a:t>-</a:t>
            </a:r>
            <a:r>
              <a:rPr lang="en-GB" sz="7200" b="0" i="0" dirty="0">
                <a:solidFill>
                  <a:srgbClr val="333333"/>
                </a:solidFill>
                <a:effectLst/>
              </a:rPr>
              <a:t> AE = DE and CE = BE, </a:t>
            </a:r>
            <a:r>
              <a:rPr lang="en-US" sz="7200" b="0" i="0" dirty="0">
                <a:solidFill>
                  <a:srgbClr val="333333"/>
                </a:solidFill>
                <a:effectLst/>
              </a:rPr>
              <a:t>                                    -----------(1)</a:t>
            </a:r>
          </a:p>
          <a:p>
            <a:pPr marL="0" indent="0">
              <a:buNone/>
            </a:pPr>
            <a:r>
              <a:rPr lang="en-US" sz="7200" b="0" i="0" dirty="0">
                <a:solidFill>
                  <a:srgbClr val="333333"/>
                </a:solidFill>
                <a:effectLst/>
              </a:rPr>
              <a:t>     Construction-    </a:t>
            </a:r>
            <a:r>
              <a:rPr lang="en-GB" sz="7200" b="0" i="0" dirty="0">
                <a:solidFill>
                  <a:srgbClr val="333333"/>
                </a:solidFill>
                <a:effectLst/>
              </a:rPr>
              <a:t>draw OM ⊥ AB and ON ⊥ CD.    </a:t>
            </a:r>
            <a:endParaRPr lang="en-US" sz="7200" dirty="0">
              <a:solidFill>
                <a:srgbClr val="333333"/>
              </a:solidFill>
            </a:endParaRPr>
          </a:p>
          <a:p>
            <a:pPr marL="0" indent="0">
              <a:buNone/>
            </a:pPr>
            <a:r>
              <a:rPr lang="en-US" sz="7200" b="0" i="0" dirty="0">
                <a:solidFill>
                  <a:srgbClr val="333333"/>
                </a:solidFill>
                <a:effectLst/>
              </a:rPr>
              <a:t>Proof-</a:t>
            </a:r>
            <a:r>
              <a:rPr lang="en-GB" sz="7200" b="0" i="0" dirty="0">
                <a:solidFill>
                  <a:srgbClr val="333333"/>
                </a:solidFill>
                <a:effectLst/>
              </a:rPr>
              <a:t>    Since  AB = CD                              [Given]</a:t>
            </a:r>
          </a:p>
          <a:p>
            <a:pPr marL="0" indent="0">
              <a:buNone/>
            </a:pPr>
            <a:r>
              <a:rPr lang="en-GB" sz="7200" b="0" i="0" dirty="0">
                <a:solidFill>
                  <a:srgbClr val="333333"/>
                </a:solidFill>
                <a:effectLst/>
              </a:rPr>
              <a:t>          ∴ OM = ON     [Equal chords are </a:t>
            </a:r>
            <a:r>
              <a:rPr lang="en-GB" sz="7200" b="0" i="0" dirty="0" err="1">
                <a:solidFill>
                  <a:srgbClr val="333333"/>
                </a:solidFill>
                <a:effectLst/>
              </a:rPr>
              <a:t>equidisitant</a:t>
            </a:r>
            <a:r>
              <a:rPr lang="en-GB" sz="7200" b="0" i="0" dirty="0">
                <a:solidFill>
                  <a:srgbClr val="333333"/>
                </a:solidFill>
                <a:effectLst/>
              </a:rPr>
              <a:t> from the centre.]</a:t>
            </a:r>
          </a:p>
          <a:p>
            <a:pPr marL="0" indent="0">
              <a:buNone/>
            </a:pPr>
            <a:r>
              <a:rPr lang="en-GB" sz="7200" b="0" i="0" dirty="0">
                <a:solidFill>
                  <a:srgbClr val="333333"/>
                </a:solidFill>
                <a:effectLst/>
              </a:rPr>
              <a:t>          Now, in right </a:t>
            </a:r>
            <a:r>
              <a:rPr lang="el-GR" sz="7200" b="0" i="0" dirty="0">
                <a:solidFill>
                  <a:srgbClr val="333333"/>
                </a:solidFill>
                <a:effectLst/>
              </a:rPr>
              <a:t>Δ</a:t>
            </a:r>
            <a:r>
              <a:rPr lang="en-GB" sz="7200" b="0" i="0" dirty="0">
                <a:solidFill>
                  <a:srgbClr val="333333"/>
                </a:solidFill>
                <a:effectLst/>
              </a:rPr>
              <a:t>OME and right </a:t>
            </a:r>
            <a:r>
              <a:rPr lang="el-GR" sz="7200" b="0" i="0" dirty="0">
                <a:solidFill>
                  <a:srgbClr val="333333"/>
                </a:solidFill>
                <a:effectLst/>
              </a:rPr>
              <a:t>Δ</a:t>
            </a:r>
            <a:r>
              <a:rPr lang="en-GB" sz="7200" b="0" i="0" dirty="0">
                <a:solidFill>
                  <a:srgbClr val="333333"/>
                </a:solidFill>
                <a:effectLst/>
              </a:rPr>
              <a:t>ONE,</a:t>
            </a:r>
          </a:p>
          <a:p>
            <a:pPr marL="0" indent="0">
              <a:buNone/>
            </a:pPr>
            <a:r>
              <a:rPr lang="en-GB" sz="7200" b="0" i="0" dirty="0">
                <a:solidFill>
                  <a:srgbClr val="333333"/>
                </a:solidFill>
                <a:effectLst/>
              </a:rPr>
              <a:t>               OM = ON                              [Proved]</a:t>
            </a:r>
          </a:p>
          <a:p>
            <a:pPr marL="0" indent="0">
              <a:buNone/>
            </a:pPr>
            <a:r>
              <a:rPr lang="en-GB" sz="7200" b="0" i="0" dirty="0">
                <a:solidFill>
                  <a:srgbClr val="333333"/>
                </a:solidFill>
                <a:effectLst/>
              </a:rPr>
              <a:t>               OE = OE                                 [Common]</a:t>
            </a:r>
          </a:p>
          <a:p>
            <a:pPr marL="0" indent="0">
              <a:buNone/>
            </a:pPr>
            <a:r>
              <a:rPr lang="en-GB" sz="7200" b="0" i="0" dirty="0">
                <a:solidFill>
                  <a:srgbClr val="333333"/>
                </a:solidFill>
                <a:effectLst/>
              </a:rPr>
              <a:t>          ∴ </a:t>
            </a:r>
            <a:r>
              <a:rPr lang="el-GR" sz="7200" b="0" i="0" dirty="0">
                <a:solidFill>
                  <a:srgbClr val="333333"/>
                </a:solidFill>
                <a:effectLst/>
              </a:rPr>
              <a:t>Δ</a:t>
            </a:r>
            <a:r>
              <a:rPr lang="en-GB" sz="7200" b="0" i="0" dirty="0">
                <a:solidFill>
                  <a:srgbClr val="333333"/>
                </a:solidFill>
                <a:effectLst/>
              </a:rPr>
              <a:t>OME ≌ </a:t>
            </a:r>
            <a:r>
              <a:rPr lang="el-GR" sz="7200" b="0" i="0" dirty="0">
                <a:solidFill>
                  <a:srgbClr val="333333"/>
                </a:solidFill>
                <a:effectLst/>
              </a:rPr>
              <a:t>Δ</a:t>
            </a:r>
            <a:r>
              <a:rPr lang="en-GB" sz="7200" b="0" i="0" dirty="0">
                <a:solidFill>
                  <a:srgbClr val="333333"/>
                </a:solidFill>
                <a:effectLst/>
              </a:rPr>
              <a:t>ONE                   [RHS criterion]</a:t>
            </a:r>
          </a:p>
          <a:p>
            <a:pPr marL="0" indent="0">
              <a:buNone/>
            </a:pPr>
            <a:r>
              <a:rPr lang="en-GB" sz="7200" b="0" i="0" dirty="0">
                <a:solidFill>
                  <a:srgbClr val="333333"/>
                </a:solidFill>
                <a:effectLst/>
              </a:rPr>
              <a:t>               ME = NE                                [c.p.c.t]</a:t>
            </a:r>
          </a:p>
          <a:p>
            <a:pPr marL="0" indent="0">
              <a:buNone/>
            </a:pPr>
            <a:r>
              <a:rPr lang="en-GB" sz="7200" b="0" i="0" dirty="0">
                <a:solidFill>
                  <a:srgbClr val="333333"/>
                </a:solidFill>
                <a:effectLst/>
              </a:rPr>
              <a:t>          </a:t>
            </a:r>
            <a:r>
              <a:rPr lang="en-US" sz="7200" b="0" i="0" dirty="0">
                <a:solidFill>
                  <a:srgbClr val="333333"/>
                </a:solidFill>
                <a:effectLst/>
              </a:rPr>
              <a:t>1/2 AE=1/2 BE(Perpendiculars drawn to the chord bisects it)         -----------(2)</a:t>
            </a:r>
            <a:endParaRPr lang="en-GB" sz="7200" b="0" i="0" dirty="0">
              <a:solidFill>
                <a:srgbClr val="333333"/>
              </a:solidFill>
              <a:effectLst/>
            </a:endParaRPr>
          </a:p>
          <a:p>
            <a:pPr marL="0" indent="0">
              <a:buNone/>
            </a:pPr>
            <a:r>
              <a:rPr lang="en-GB" sz="7200" b="0" i="0" dirty="0">
                <a:solidFill>
                  <a:srgbClr val="333333"/>
                </a:solidFill>
                <a:effectLst/>
              </a:rPr>
              <a:t>          ⇒ AE = DE                                                   ...(1)</a:t>
            </a:r>
          </a:p>
          <a:p>
            <a:pPr marL="0" indent="0">
              <a:buNone/>
            </a:pPr>
            <a:r>
              <a:rPr lang="en-GB" sz="7200" b="0" i="0" dirty="0">
                <a:solidFill>
                  <a:srgbClr val="333333"/>
                </a:solidFill>
                <a:effectLst/>
              </a:rPr>
              <a:t>          Since AB = CD                                        [Given]         </a:t>
            </a:r>
            <a:endParaRPr lang="en-US" sz="7200" b="0" i="0" dirty="0">
              <a:solidFill>
                <a:srgbClr val="333333"/>
              </a:solidFill>
              <a:effectLst/>
            </a:endParaRPr>
          </a:p>
          <a:p>
            <a:pPr marL="0" indent="0">
              <a:buNone/>
            </a:pPr>
            <a:r>
              <a:rPr lang="en-US" sz="7200" dirty="0">
                <a:solidFill>
                  <a:srgbClr val="333333"/>
                </a:solidFill>
              </a:rPr>
              <a:t>      </a:t>
            </a:r>
            <a:r>
              <a:rPr lang="en-GB" sz="7200" b="0" i="0" dirty="0">
                <a:solidFill>
                  <a:srgbClr val="333333"/>
                </a:solidFill>
                <a:effectLst/>
              </a:rPr>
              <a:t> ∴ AB – AE = CD – DE</a:t>
            </a:r>
          </a:p>
          <a:p>
            <a:pPr marL="0" indent="0">
              <a:buNone/>
            </a:pPr>
            <a:r>
              <a:rPr lang="en-GB" sz="7200" b="0" i="0" dirty="0">
                <a:solidFill>
                  <a:srgbClr val="333333"/>
                </a:solidFill>
                <a:effectLst/>
              </a:rPr>
              <a:t>          ⇒ CE = BE                                                   ...(2)</a:t>
            </a:r>
          </a:p>
          <a:p>
            <a:pPr marL="0" indent="0">
              <a:buNone/>
            </a:pPr>
            <a:r>
              <a:rPr lang="en-GB" sz="7200" b="0" i="0" dirty="0">
                <a:solidFill>
                  <a:srgbClr val="333333"/>
                </a:solidFill>
                <a:effectLst/>
              </a:rPr>
              <a:t>          From (1) and (2), we have</a:t>
            </a:r>
          </a:p>
          <a:p>
            <a:pPr marL="0" indent="0">
              <a:buNone/>
            </a:pPr>
            <a:r>
              <a:rPr lang="en-GB" sz="7200" b="0" i="0" dirty="0">
                <a:solidFill>
                  <a:srgbClr val="333333"/>
                </a:solidFill>
                <a:effectLst/>
              </a:rPr>
              <a:t>          AE = DE and CE = BE</a:t>
            </a:r>
          </a:p>
          <a:p>
            <a:endParaRPr lang="en-US" dirty="0"/>
          </a:p>
        </p:txBody>
      </p:sp>
      <p:pic>
        <p:nvPicPr>
          <p:cNvPr id="5" name="Picture 5">
            <a:extLst>
              <a:ext uri="{FF2B5EF4-FFF2-40B4-BE49-F238E27FC236}">
                <a16:creationId xmlns:a16="http://schemas.microsoft.com/office/drawing/2014/main" xmlns="" id="{8ADE5E51-F730-F349-894A-FCAE1432518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64390" y="1230259"/>
            <a:ext cx="1591340" cy="1506306"/>
          </a:xfrm>
          <a:prstGeom prst="rect">
            <a:avLst/>
          </a:prstGeom>
        </p:spPr>
      </p:pic>
      <p:sp>
        <p:nvSpPr>
          <p:cNvPr id="8" name="Right Bracket 7">
            <a:extLst>
              <a:ext uri="{FF2B5EF4-FFF2-40B4-BE49-F238E27FC236}">
                <a16:creationId xmlns:a16="http://schemas.microsoft.com/office/drawing/2014/main" xmlns="" id="{71EE2315-932B-7443-B496-31F12DC6DAE7}"/>
              </a:ext>
            </a:extLst>
          </p:cNvPr>
          <p:cNvSpPr/>
          <p:nvPr/>
        </p:nvSpPr>
        <p:spPr>
          <a:xfrm>
            <a:off x="5442277" y="1348187"/>
            <a:ext cx="191080" cy="115552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ket 8">
            <a:extLst>
              <a:ext uri="{FF2B5EF4-FFF2-40B4-BE49-F238E27FC236}">
                <a16:creationId xmlns:a16="http://schemas.microsoft.com/office/drawing/2014/main" xmlns="" id="{03882BBF-A47B-F943-99F3-5F7399A7FB1F}"/>
              </a:ext>
            </a:extLst>
          </p:cNvPr>
          <p:cNvSpPr/>
          <p:nvPr/>
        </p:nvSpPr>
        <p:spPr>
          <a:xfrm>
            <a:off x="6821134" y="2514600"/>
            <a:ext cx="163866" cy="361768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368355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DCC2C-39EB-7C48-8C39-45AB9725C826}"/>
              </a:ext>
            </a:extLst>
          </p:cNvPr>
          <p:cNvSpPr>
            <a:spLocks noGrp="1"/>
          </p:cNvSpPr>
          <p:nvPr>
            <p:ph type="title"/>
          </p:nvPr>
        </p:nvSpPr>
        <p:spPr>
          <a:xfrm>
            <a:off x="1295400" y="228600"/>
            <a:ext cx="6683765" cy="681674"/>
          </a:xfrm>
        </p:spPr>
        <p:txBody>
          <a:bodyPr/>
          <a:lstStyle/>
          <a:p>
            <a:r>
              <a:rPr lang="en-US" dirty="0"/>
              <a:t>Example-2</a:t>
            </a:r>
          </a:p>
        </p:txBody>
      </p:sp>
      <p:sp>
        <p:nvSpPr>
          <p:cNvPr id="3" name="Content Placeholder 2">
            <a:extLst>
              <a:ext uri="{FF2B5EF4-FFF2-40B4-BE49-F238E27FC236}">
                <a16:creationId xmlns:a16="http://schemas.microsoft.com/office/drawing/2014/main" xmlns="" id="{71C6A510-08C5-E84F-968E-6C1EF570810E}"/>
              </a:ext>
            </a:extLst>
          </p:cNvPr>
          <p:cNvSpPr>
            <a:spLocks noGrp="1"/>
          </p:cNvSpPr>
          <p:nvPr>
            <p:ph idx="1"/>
          </p:nvPr>
        </p:nvSpPr>
        <p:spPr>
          <a:xfrm>
            <a:off x="533471" y="1138233"/>
            <a:ext cx="7724180" cy="4355922"/>
          </a:xfrm>
        </p:spPr>
        <p:txBody>
          <a:bodyPr/>
          <a:lstStyle/>
          <a:p>
            <a:pPr marL="0" indent="0">
              <a:buNone/>
            </a:pPr>
            <a:r>
              <a:rPr lang="en-GB" sz="2000" b="0" i="0" dirty="0">
                <a:solidFill>
                  <a:srgbClr val="FF0000"/>
                </a:solidFill>
                <a:effectLst/>
              </a:rPr>
              <a:t>In the figure, ∠ABC = 69° ∠ACB 31°, find ∠BDC.</a:t>
            </a:r>
            <a:endParaRPr lang="en-US" sz="2000" b="0" i="0" dirty="0">
              <a:solidFill>
                <a:srgbClr val="FF0000"/>
              </a:solidFill>
              <a:effectLst/>
            </a:endParaRPr>
          </a:p>
          <a:p>
            <a:pPr marL="0" indent="0">
              <a:buNone/>
            </a:pPr>
            <a:r>
              <a:rPr lang="en-US" sz="2000" b="1" i="0" dirty="0" smtClean="0">
                <a:solidFill>
                  <a:srgbClr val="333333"/>
                </a:solidFill>
                <a:effectLst/>
              </a:rPr>
              <a:t>                                                                           ( 1 mark)</a:t>
            </a:r>
            <a:endParaRPr lang="en-US" sz="2000" b="1" i="0" dirty="0">
              <a:solidFill>
                <a:srgbClr val="333333"/>
              </a:solidFill>
              <a:effectLst/>
            </a:endParaRPr>
          </a:p>
          <a:p>
            <a:pPr marL="0" indent="0">
              <a:buNone/>
            </a:pPr>
            <a:endParaRPr lang="en-US" sz="2000" b="1" dirty="0">
              <a:solidFill>
                <a:srgbClr val="333333"/>
              </a:solidFill>
            </a:endParaRPr>
          </a:p>
          <a:p>
            <a:pPr marL="0" indent="0">
              <a:buNone/>
            </a:pPr>
            <a:r>
              <a:rPr lang="en-GB" sz="2000" b="1" i="0" dirty="0">
                <a:solidFill>
                  <a:srgbClr val="333333"/>
                </a:solidFill>
                <a:effectLst/>
              </a:rPr>
              <a:t>Sol:</a:t>
            </a:r>
            <a:r>
              <a:rPr lang="en-GB" sz="2000" b="0" i="0" dirty="0">
                <a:solidFill>
                  <a:srgbClr val="333333"/>
                </a:solidFill>
                <a:effectLst/>
              </a:rPr>
              <a:t> We have, in </a:t>
            </a:r>
            <a:r>
              <a:rPr lang="el-GR" sz="2000" b="0" i="0" dirty="0">
                <a:solidFill>
                  <a:srgbClr val="333333"/>
                </a:solidFill>
                <a:effectLst/>
              </a:rPr>
              <a:t>Δ</a:t>
            </a:r>
            <a:r>
              <a:rPr lang="en-GB" sz="2000" b="0" i="0" dirty="0">
                <a:solidFill>
                  <a:srgbClr val="333333"/>
                </a:solidFill>
                <a:effectLst/>
              </a:rPr>
              <a:t>ABC,</a:t>
            </a:r>
          </a:p>
          <a:p>
            <a:pPr marL="0" indent="0">
              <a:buNone/>
            </a:pPr>
            <a:r>
              <a:rPr lang="en-GB" sz="2000" b="0" i="0" dirty="0">
                <a:solidFill>
                  <a:srgbClr val="333333"/>
                </a:solidFill>
                <a:effectLst/>
              </a:rPr>
              <a:t>               ∠ABC = 69° and ∠ACB = 31°</a:t>
            </a:r>
          </a:p>
          <a:p>
            <a:pPr marL="0" indent="0">
              <a:buNone/>
            </a:pPr>
            <a:r>
              <a:rPr lang="en-GB" sz="2000" b="0" i="0" dirty="0">
                <a:solidFill>
                  <a:srgbClr val="333333"/>
                </a:solidFill>
                <a:effectLst/>
              </a:rPr>
              <a:t>          But ∠ABC + ∠ACB + ∠BAC = 180°</a:t>
            </a:r>
            <a:r>
              <a:rPr lang="en-US" sz="2000" b="0" i="0" dirty="0">
                <a:solidFill>
                  <a:srgbClr val="333333"/>
                </a:solidFill>
                <a:effectLst/>
              </a:rPr>
              <a:t>        -------(1/2)</a:t>
            </a:r>
            <a:endParaRPr lang="en-GB" sz="2000" b="0" i="0" dirty="0">
              <a:solidFill>
                <a:srgbClr val="333333"/>
              </a:solidFill>
              <a:effectLst/>
            </a:endParaRPr>
          </a:p>
          <a:p>
            <a:pPr marL="0" indent="0">
              <a:buNone/>
            </a:pPr>
            <a:r>
              <a:rPr lang="en-GB" sz="2000" b="0" i="0" dirty="0">
                <a:solidFill>
                  <a:srgbClr val="333333"/>
                </a:solidFill>
                <a:effectLst/>
              </a:rPr>
              <a:t>          ∴ 69° + 31° + ∠BAC = 180°</a:t>
            </a:r>
          </a:p>
          <a:p>
            <a:pPr marL="0" indent="0">
              <a:buNone/>
            </a:pPr>
            <a:r>
              <a:rPr lang="en-GB" sz="2000" b="0" i="0" dirty="0">
                <a:solidFill>
                  <a:srgbClr val="333333"/>
                </a:solidFill>
                <a:effectLst/>
              </a:rPr>
              <a:t>          ⇒ ∠BAC = 180° – 69° – 31° = 80°</a:t>
            </a:r>
          </a:p>
          <a:p>
            <a:pPr marL="0" indent="0">
              <a:buNone/>
            </a:pPr>
            <a:r>
              <a:rPr lang="en-GB" sz="2000" b="0" i="0" dirty="0">
                <a:solidFill>
                  <a:srgbClr val="333333"/>
                </a:solidFill>
                <a:effectLst/>
              </a:rPr>
              <a:t>          Since, angles in the same segment are equal.</a:t>
            </a:r>
          </a:p>
          <a:p>
            <a:pPr marL="0" indent="0">
              <a:buNone/>
            </a:pPr>
            <a:r>
              <a:rPr lang="en-GB" sz="2000" b="0" i="0" dirty="0">
                <a:solidFill>
                  <a:srgbClr val="333333"/>
                </a:solidFill>
                <a:effectLst/>
              </a:rPr>
              <a:t>          ∴ ∠BAC = ∠BAC</a:t>
            </a:r>
          </a:p>
          <a:p>
            <a:pPr marL="0" indent="0">
              <a:buNone/>
            </a:pPr>
            <a:r>
              <a:rPr lang="en-GB" sz="2000" b="0" i="0" dirty="0">
                <a:solidFill>
                  <a:srgbClr val="333333"/>
                </a:solidFill>
                <a:effectLst/>
              </a:rPr>
              <a:t>          ⇒ ∠BDC = 80°</a:t>
            </a:r>
            <a:r>
              <a:rPr lang="en-US" sz="2000" dirty="0">
                <a:solidFill>
                  <a:srgbClr val="333333"/>
                </a:solidFill>
              </a:rPr>
              <a:t>           ---------------------------(1/2)</a:t>
            </a:r>
            <a:endParaRPr lang="en-GB" sz="2000" b="0" i="0" dirty="0">
              <a:solidFill>
                <a:srgbClr val="333333"/>
              </a:solidFill>
              <a:effectLst/>
            </a:endParaRPr>
          </a:p>
          <a:p>
            <a:pPr marL="0" indent="0">
              <a:buNone/>
            </a:pPr>
            <a:endParaRPr lang="en-US" dirty="0"/>
          </a:p>
        </p:txBody>
      </p:sp>
      <p:pic>
        <p:nvPicPr>
          <p:cNvPr id="4" name="Picture 4">
            <a:extLst>
              <a:ext uri="{FF2B5EF4-FFF2-40B4-BE49-F238E27FC236}">
                <a16:creationId xmlns:a16="http://schemas.microsoft.com/office/drawing/2014/main" xmlns="" id="{EF91B579-3513-5A4A-A654-C2BC5B0F36E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63834" y="1138233"/>
            <a:ext cx="2383195" cy="2090262"/>
          </a:xfrm>
          <a:prstGeom prst="rect">
            <a:avLst/>
          </a:prstGeom>
          <a:ln w="88900" cap="sq" cmpd="thickThin">
            <a:solidFill>
              <a:srgbClr val="000000"/>
            </a:solidFill>
            <a:prstDash val="solid"/>
            <a:miter lim="800000"/>
          </a:ln>
          <a:effectLst>
            <a:innerShdw blurRad="76200">
              <a:srgbClr val="000000"/>
            </a:innerShdw>
          </a:effectLst>
        </p:spPr>
      </p:pic>
      <p:sp>
        <p:nvSpPr>
          <p:cNvPr id="5" name="Right Bracket 4">
            <a:extLst>
              <a:ext uri="{FF2B5EF4-FFF2-40B4-BE49-F238E27FC236}">
                <a16:creationId xmlns:a16="http://schemas.microsoft.com/office/drawing/2014/main" xmlns="" id="{65EB81EA-0B70-A340-A1B3-8458B8D0207C}"/>
              </a:ext>
            </a:extLst>
          </p:cNvPr>
          <p:cNvSpPr/>
          <p:nvPr/>
        </p:nvSpPr>
        <p:spPr>
          <a:xfrm>
            <a:off x="4680276" y="2469670"/>
            <a:ext cx="309010" cy="1517650"/>
          </a:xfrm>
          <a:prstGeom prst="rightBracket">
            <a:avLst>
              <a:gd name="adj" fmla="val 6704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ket 5">
            <a:extLst>
              <a:ext uri="{FF2B5EF4-FFF2-40B4-BE49-F238E27FC236}">
                <a16:creationId xmlns:a16="http://schemas.microsoft.com/office/drawing/2014/main" xmlns="" id="{FF13B293-A927-C142-A182-4ED19708DF40}"/>
              </a:ext>
            </a:extLst>
          </p:cNvPr>
          <p:cNvSpPr/>
          <p:nvPr/>
        </p:nvSpPr>
        <p:spPr>
          <a:xfrm>
            <a:off x="3025321" y="4437743"/>
            <a:ext cx="254001" cy="83729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1296896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E43CA6-353C-2342-ACF1-C2DE3A1E866E}"/>
              </a:ext>
            </a:extLst>
          </p:cNvPr>
          <p:cNvSpPr>
            <a:spLocks noGrp="1"/>
          </p:cNvSpPr>
          <p:nvPr>
            <p:ph type="title"/>
          </p:nvPr>
        </p:nvSpPr>
        <p:spPr>
          <a:xfrm>
            <a:off x="1363405" y="252503"/>
            <a:ext cx="6683765" cy="293280"/>
          </a:xfrm>
        </p:spPr>
        <p:txBody>
          <a:bodyPr/>
          <a:lstStyle/>
          <a:p>
            <a:r>
              <a:rPr lang="en-US"/>
              <a:t>Example-3</a:t>
            </a:r>
          </a:p>
        </p:txBody>
      </p:sp>
      <p:sp>
        <p:nvSpPr>
          <p:cNvPr id="3" name="Content Placeholder 2">
            <a:extLst>
              <a:ext uri="{FF2B5EF4-FFF2-40B4-BE49-F238E27FC236}">
                <a16:creationId xmlns:a16="http://schemas.microsoft.com/office/drawing/2014/main" xmlns="" id="{6C6A756F-12A7-D048-9970-6490643922C6}"/>
              </a:ext>
            </a:extLst>
          </p:cNvPr>
          <p:cNvSpPr>
            <a:spLocks noGrp="1"/>
          </p:cNvSpPr>
          <p:nvPr>
            <p:ph idx="1"/>
          </p:nvPr>
        </p:nvSpPr>
        <p:spPr>
          <a:xfrm>
            <a:off x="468595" y="1406070"/>
            <a:ext cx="8194619" cy="5052787"/>
          </a:xfrm>
        </p:spPr>
        <p:txBody>
          <a:bodyPr>
            <a:normAutofit fontScale="25000" lnSpcReduction="20000"/>
          </a:bodyPr>
          <a:lstStyle/>
          <a:p>
            <a:r>
              <a:rPr lang="en-US" sz="6200" b="0" i="0" dirty="0">
                <a:solidFill>
                  <a:srgbClr val="FF0000"/>
                </a:solidFill>
                <a:effectLst/>
                <a:latin typeface="Roboto" panose="02000000000000000000" pitchFamily="2" charset="0"/>
              </a:rPr>
              <a:t>If </a:t>
            </a:r>
            <a:r>
              <a:rPr lang="en-GB" sz="6200" b="0" i="0" dirty="0">
                <a:solidFill>
                  <a:srgbClr val="FF0000"/>
                </a:solidFill>
                <a:effectLst/>
              </a:rPr>
              <a:t>the nonparallel sides of a trapezium are equal, prove that it is cyclic. </a:t>
            </a:r>
            <a:r>
              <a:rPr lang="en-GB" sz="6200" b="0" i="0" dirty="0" smtClean="0">
                <a:solidFill>
                  <a:srgbClr val="FF0000"/>
                </a:solidFill>
                <a:effectLst/>
              </a:rPr>
              <a:t>(4 marks)</a:t>
            </a:r>
            <a:endParaRPr lang="en-US" sz="6200" b="0" i="0" dirty="0">
              <a:solidFill>
                <a:srgbClr val="FF0000"/>
              </a:solidFill>
              <a:effectLst/>
            </a:endParaRPr>
          </a:p>
          <a:p>
            <a:pPr marL="0" indent="0">
              <a:buNone/>
            </a:pPr>
            <a:r>
              <a:rPr lang="en-US" sz="6200" b="0" i="0" dirty="0">
                <a:effectLst/>
              </a:rPr>
              <a:t>Give</a:t>
            </a:r>
            <a:r>
              <a:rPr lang="en-GB" sz="6200" b="0" i="0" dirty="0">
                <a:effectLst/>
              </a:rPr>
              <a:t>n: We have a trapezium ABCD such that </a:t>
            </a:r>
            <a:r>
              <a:rPr lang="en-GB" sz="6200" b="0" i="0" dirty="0">
                <a:solidFill>
                  <a:srgbClr val="333333"/>
                </a:solidFill>
                <a:effectLst/>
              </a:rPr>
              <a:t>AB || CD and AD = BC.</a:t>
            </a:r>
          </a:p>
          <a:p>
            <a:pPr marL="0" indent="0">
              <a:buNone/>
            </a:pPr>
            <a:r>
              <a:rPr lang="en-US" sz="6200" dirty="0">
                <a:solidFill>
                  <a:srgbClr val="333333"/>
                </a:solidFill>
              </a:rPr>
              <a:t>To prove-</a:t>
            </a:r>
            <a:r>
              <a:rPr lang="en-GB" sz="6200" b="0" i="0" dirty="0">
                <a:solidFill>
                  <a:srgbClr val="333333"/>
                </a:solidFill>
                <a:effectLst/>
              </a:rPr>
              <a:t>The trapezium ABCD is a cyclic.</a:t>
            </a:r>
            <a:endParaRPr lang="en-US" sz="6200" b="0" i="0" dirty="0">
              <a:solidFill>
                <a:srgbClr val="333333"/>
              </a:solidFill>
              <a:effectLst/>
            </a:endParaRPr>
          </a:p>
          <a:p>
            <a:pPr marL="0" indent="0">
              <a:buNone/>
            </a:pPr>
            <a:r>
              <a:rPr lang="en-US" sz="6200" b="0" i="0" dirty="0">
                <a:solidFill>
                  <a:srgbClr val="333333"/>
                </a:solidFill>
                <a:effectLst/>
              </a:rPr>
              <a:t>Construction-</a:t>
            </a:r>
            <a:r>
              <a:rPr lang="en-GB" sz="6200" b="0" i="0" dirty="0">
                <a:solidFill>
                  <a:srgbClr val="333333"/>
                </a:solidFill>
                <a:effectLst/>
              </a:rPr>
              <a:t>Let us draw BE || AD such that ABED is a parallelogram.</a:t>
            </a:r>
            <a:r>
              <a:rPr lang="en-US" sz="6200" b="0" i="0" dirty="0">
                <a:solidFill>
                  <a:srgbClr val="333333"/>
                </a:solidFill>
                <a:effectLst/>
              </a:rPr>
              <a:t>        -----------------(1.5)     </a:t>
            </a:r>
            <a:endParaRPr lang="en-GB" sz="6200" b="0" i="0" dirty="0">
              <a:solidFill>
                <a:srgbClr val="333333"/>
              </a:solidFill>
              <a:effectLst/>
            </a:endParaRPr>
          </a:p>
          <a:p>
            <a:r>
              <a:rPr lang="en-GB" sz="6200" b="0" i="0" dirty="0">
                <a:solidFill>
                  <a:srgbClr val="333333"/>
                </a:solidFill>
                <a:effectLst/>
              </a:rPr>
              <a:t> </a:t>
            </a:r>
            <a:endParaRPr lang="en-US" sz="6200" b="0" i="0" dirty="0">
              <a:solidFill>
                <a:srgbClr val="333333"/>
              </a:solidFill>
              <a:effectLst/>
            </a:endParaRPr>
          </a:p>
          <a:p>
            <a:r>
              <a:rPr lang="en-GB" sz="6200" b="0" i="0" dirty="0">
                <a:solidFill>
                  <a:srgbClr val="333333"/>
                </a:solidFill>
                <a:effectLst/>
              </a:rPr>
              <a:t> </a:t>
            </a:r>
            <a:r>
              <a:rPr lang="en-US" sz="6200" b="0" i="0" dirty="0">
                <a:solidFill>
                  <a:srgbClr val="333333"/>
                </a:solidFill>
                <a:effectLst/>
              </a:rPr>
              <a:t>Proof-</a:t>
            </a:r>
            <a:r>
              <a:rPr lang="en-GB" sz="6200" b="0" i="0" dirty="0">
                <a:solidFill>
                  <a:srgbClr val="333333"/>
                </a:solidFill>
                <a:effectLst/>
              </a:rPr>
              <a:t>The opposite angles of a parallelogram are equal.</a:t>
            </a:r>
          </a:p>
          <a:p>
            <a:r>
              <a:rPr lang="en-GB" sz="6200" b="0" i="0" dirty="0">
                <a:solidFill>
                  <a:srgbClr val="333333"/>
                </a:solidFill>
                <a:effectLst/>
              </a:rPr>
              <a:t>          ∴ ∠BAD = ∠BED              ...(1)</a:t>
            </a:r>
          </a:p>
          <a:p>
            <a:r>
              <a:rPr lang="en-GB" sz="6200" b="0" i="0" dirty="0">
                <a:solidFill>
                  <a:srgbClr val="333333"/>
                </a:solidFill>
                <a:effectLst/>
              </a:rPr>
              <a:t>          and AD = BE          [Opposite sides of a parallelogram] ...(2)</a:t>
            </a:r>
          </a:p>
          <a:p>
            <a:r>
              <a:rPr lang="en-GB" sz="6200" b="0" i="0" dirty="0">
                <a:solidFill>
                  <a:srgbClr val="333333"/>
                </a:solidFill>
                <a:effectLst/>
              </a:rPr>
              <a:t>          But AD = BC                                        [Given] ...(3)</a:t>
            </a:r>
          </a:p>
          <a:p>
            <a:r>
              <a:rPr lang="en-GB" sz="6200" b="0" i="0" dirty="0">
                <a:solidFill>
                  <a:srgbClr val="333333"/>
                </a:solidFill>
                <a:effectLst/>
              </a:rPr>
              <a:t>          ∴ From (2) and (3), we have</a:t>
            </a:r>
          </a:p>
          <a:p>
            <a:r>
              <a:rPr lang="en-GB" sz="6200" b="0" i="0" dirty="0">
                <a:solidFill>
                  <a:srgbClr val="333333"/>
                </a:solidFill>
                <a:effectLst/>
              </a:rPr>
              <a:t>               BE = BC</a:t>
            </a:r>
          </a:p>
          <a:p>
            <a:r>
              <a:rPr lang="en-GB" sz="6200" b="0" i="0" dirty="0">
                <a:solidFill>
                  <a:srgbClr val="333333"/>
                </a:solidFill>
                <a:effectLst/>
              </a:rPr>
              <a:t>          ⇒ ∠BEC = ∠BCE  </a:t>
            </a:r>
            <a:endParaRPr lang="en-US" sz="6200" b="0" i="0" dirty="0">
              <a:solidFill>
                <a:srgbClr val="333333"/>
              </a:solidFill>
              <a:effectLst/>
            </a:endParaRPr>
          </a:p>
          <a:p>
            <a:r>
              <a:rPr lang="en-GB" sz="6200" b="0" i="0" dirty="0">
                <a:solidFill>
                  <a:srgbClr val="333333"/>
                </a:solidFill>
                <a:effectLst/>
              </a:rPr>
              <a:t>    [Angles opposite to equal sides of a triangle </a:t>
            </a:r>
            <a:r>
              <a:rPr lang="el-GR" sz="6200" b="0" i="0" dirty="0">
                <a:solidFill>
                  <a:srgbClr val="333333"/>
                </a:solidFill>
                <a:effectLst/>
              </a:rPr>
              <a:t>Δ </a:t>
            </a:r>
            <a:r>
              <a:rPr lang="en-GB" sz="6200" b="0" i="0" dirty="0">
                <a:solidFill>
                  <a:srgbClr val="333333"/>
                </a:solidFill>
                <a:effectLst/>
              </a:rPr>
              <a:t>are equal] ...(4)</a:t>
            </a:r>
            <a:r>
              <a:rPr lang="en-US" sz="6200" b="0" i="0" dirty="0">
                <a:solidFill>
                  <a:srgbClr val="333333"/>
                </a:solidFill>
                <a:effectLst/>
              </a:rPr>
              <a:t>           -----------------(2.5)</a:t>
            </a:r>
            <a:endParaRPr lang="en-GB" sz="6200" b="0" i="0" dirty="0">
              <a:solidFill>
                <a:srgbClr val="333333"/>
              </a:solidFill>
              <a:effectLst/>
            </a:endParaRPr>
          </a:p>
          <a:p>
            <a:r>
              <a:rPr lang="en-GB" sz="6200" b="0" i="0" dirty="0">
                <a:solidFill>
                  <a:srgbClr val="333333"/>
                </a:solidFill>
                <a:effectLst/>
              </a:rPr>
              <a:t>          Now, ∠BED + ∠BEC = 180°                            [Linear pairs]</a:t>
            </a:r>
          </a:p>
          <a:p>
            <a:r>
              <a:rPr lang="en-GB" sz="6200" b="0" i="0" dirty="0">
                <a:solidFill>
                  <a:srgbClr val="333333"/>
                </a:solidFill>
                <a:effectLst/>
              </a:rPr>
              <a:t>          ⇒ ∠BAD + ∠BCE = 180°                                 [Using (1) and (4)]</a:t>
            </a:r>
          </a:p>
          <a:p>
            <a:r>
              <a:rPr lang="en-GB" sz="6200" b="0" i="0" dirty="0">
                <a:solidFill>
                  <a:srgbClr val="333333"/>
                </a:solidFill>
                <a:effectLst/>
              </a:rPr>
              <a:t>          i.e. A pair of opposite angles of quadrilateral ABCD is 180°.</a:t>
            </a:r>
          </a:p>
          <a:p>
            <a:r>
              <a:rPr lang="en-GB" sz="6200" b="0" i="0" dirty="0">
                <a:solidFill>
                  <a:srgbClr val="333333"/>
                </a:solidFill>
                <a:effectLst/>
              </a:rPr>
              <a:t>          ∴ ABCD is cyclic.</a:t>
            </a:r>
          </a:p>
          <a:p>
            <a:r>
              <a:rPr lang="en-GB" sz="6200" b="0" i="0" dirty="0">
                <a:solidFill>
                  <a:srgbClr val="333333"/>
                </a:solidFill>
                <a:effectLst/>
              </a:rPr>
              <a:t>          ⇒ The trapezium ABCD is a cyclic.</a:t>
            </a:r>
          </a:p>
          <a:p>
            <a:endParaRPr lang="en-US" dirty="0"/>
          </a:p>
        </p:txBody>
      </p:sp>
      <p:pic>
        <p:nvPicPr>
          <p:cNvPr id="4" name="Picture 4">
            <a:extLst>
              <a:ext uri="{FF2B5EF4-FFF2-40B4-BE49-F238E27FC236}">
                <a16:creationId xmlns:a16="http://schemas.microsoft.com/office/drawing/2014/main" xmlns="" id="{37209114-9F82-EC40-873B-76DD06EFC5E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49142" y="2547193"/>
            <a:ext cx="2119430" cy="1763613"/>
          </a:xfrm>
          <a:prstGeom prst="rect">
            <a:avLst/>
          </a:prstGeom>
          <a:effectLst>
            <a:innerShdw blurRad="114300">
              <a:prstClr val="black"/>
            </a:innerShdw>
          </a:effectLst>
        </p:spPr>
      </p:pic>
      <p:sp>
        <p:nvSpPr>
          <p:cNvPr id="6" name="Right Bracket 5">
            <a:extLst>
              <a:ext uri="{FF2B5EF4-FFF2-40B4-BE49-F238E27FC236}">
                <a16:creationId xmlns:a16="http://schemas.microsoft.com/office/drawing/2014/main" xmlns="" id="{6E6DD436-66B0-4743-BC10-A9C35AD818D9}"/>
              </a:ext>
            </a:extLst>
          </p:cNvPr>
          <p:cNvSpPr/>
          <p:nvPr/>
        </p:nvSpPr>
        <p:spPr>
          <a:xfrm>
            <a:off x="6031918" y="1929492"/>
            <a:ext cx="590223" cy="74657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ket 6">
            <a:extLst>
              <a:ext uri="{FF2B5EF4-FFF2-40B4-BE49-F238E27FC236}">
                <a16:creationId xmlns:a16="http://schemas.microsoft.com/office/drawing/2014/main" xmlns="" id="{3C4F0811-62C1-3448-9D72-58E8E5F67971}"/>
              </a:ext>
            </a:extLst>
          </p:cNvPr>
          <p:cNvSpPr/>
          <p:nvPr/>
        </p:nvSpPr>
        <p:spPr>
          <a:xfrm>
            <a:off x="6421991" y="2738663"/>
            <a:ext cx="200150" cy="331651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034518391"/>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B953E-3B7A-B248-8123-2769FB8AEFF2}"/>
              </a:ext>
            </a:extLst>
          </p:cNvPr>
          <p:cNvSpPr>
            <a:spLocks noGrp="1"/>
          </p:cNvSpPr>
          <p:nvPr>
            <p:ph type="title"/>
          </p:nvPr>
        </p:nvSpPr>
        <p:spPr>
          <a:xfrm>
            <a:off x="937765" y="524329"/>
            <a:ext cx="6683765" cy="685800"/>
          </a:xfrm>
          <a:ln>
            <a:solidFill>
              <a:schemeClr val="accent1"/>
            </a:solidFill>
          </a:ln>
        </p:spPr>
        <p:txBody>
          <a:bodyPr/>
          <a:lstStyle/>
          <a:p>
            <a:r>
              <a:rPr lang="en-US" b="1" dirty="0">
                <a:solidFill>
                  <a:srgbClr val="00B050"/>
                </a:solidFill>
              </a:rPr>
              <a:t>Suggested Activities</a:t>
            </a:r>
            <a:endParaRPr lang="en-US" dirty="0"/>
          </a:p>
        </p:txBody>
      </p:sp>
      <p:sp>
        <p:nvSpPr>
          <p:cNvPr id="3" name="Content Placeholder 2">
            <a:extLst>
              <a:ext uri="{FF2B5EF4-FFF2-40B4-BE49-F238E27FC236}">
                <a16:creationId xmlns:a16="http://schemas.microsoft.com/office/drawing/2014/main" xmlns="" id="{045C35CD-D4AB-444E-AF43-093A6CA5F637}"/>
              </a:ext>
            </a:extLst>
          </p:cNvPr>
          <p:cNvSpPr>
            <a:spLocks noGrp="1"/>
          </p:cNvSpPr>
          <p:nvPr>
            <p:ph idx="1"/>
          </p:nvPr>
        </p:nvSpPr>
        <p:spPr>
          <a:xfrm>
            <a:off x="517071" y="1524000"/>
            <a:ext cx="8111388" cy="4617357"/>
          </a:xfrm>
        </p:spPr>
        <p:txBody>
          <a:bodyPr/>
          <a:lstStyle/>
          <a:p>
            <a:pPr marL="0" indent="0">
              <a:buNone/>
            </a:pPr>
            <a:r>
              <a:rPr lang="en-US" sz="1800" dirty="0">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 1.Take any three non collinear points and draw a circle passing through them.</a:t>
            </a:r>
          </a:p>
          <a:p>
            <a:pPr marL="0" indent="0">
              <a:buNone/>
            </a:pPr>
            <a:endParaRPr lang="en-US" sz="1800" dirty="0">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endParaRPr>
          </a:p>
          <a:p>
            <a:pPr marL="0" indent="0">
              <a:buNone/>
            </a:pPr>
            <a:r>
              <a:rPr lang="en-US" sz="1800" dirty="0">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2.    Draw a circle and draw its chords(may be two or more than two).Measure the perpendicular distances of the chords from the </a:t>
            </a:r>
            <a:r>
              <a:rPr lang="en-US" sz="1800" dirty="0" err="1">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centre.Again</a:t>
            </a:r>
            <a:r>
              <a:rPr lang="en-US" sz="1800" dirty="0">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 you take any two chords of equal length on the same circle or another </a:t>
            </a:r>
            <a:r>
              <a:rPr lang="en-US" sz="1800" dirty="0" err="1">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circle.Measure</a:t>
            </a:r>
            <a:r>
              <a:rPr lang="en-US" sz="1800" dirty="0">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 the perpendicular distance from the </a:t>
            </a:r>
            <a:r>
              <a:rPr lang="en-US" sz="1800" dirty="0" err="1">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centre.What</a:t>
            </a:r>
            <a:r>
              <a:rPr lang="en-US" sz="1800" dirty="0">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 do you observe?????????</a:t>
            </a:r>
          </a:p>
          <a:p>
            <a:pPr marL="0" indent="0">
              <a:buNone/>
            </a:pPr>
            <a:endParaRPr lang="en-US" sz="1800" dirty="0">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endParaRPr>
          </a:p>
          <a:p>
            <a:pPr marL="0" indent="0">
              <a:buNone/>
            </a:pPr>
            <a:r>
              <a:rPr lang="en-US" sz="1800" dirty="0">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3.Draw a circle and draw a quadrilateral on it such that all the vertices lie on the circle(cyclic quadrilateral).Measure the angles of the quadrilateral and make an observation table for the relation between either pair of opposite </a:t>
            </a:r>
            <a:r>
              <a:rPr lang="en-US" sz="1800" dirty="0" err="1">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angles.What</a:t>
            </a:r>
            <a:r>
              <a:rPr lang="en-US" sz="1800" dirty="0">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 do you </a:t>
            </a:r>
            <a:r>
              <a:rPr lang="en-US" sz="1800" dirty="0" err="1">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observe?Are</a:t>
            </a:r>
            <a:r>
              <a:rPr lang="en-US" sz="1800" dirty="0">
                <a:solidFill>
                  <a:srgbClr val="FF0000"/>
                </a:solidFill>
                <a:latin typeface="Georgia Pro Cond Black" panose="02000000000000000000" pitchFamily="2" charset="0"/>
                <a:ea typeface="Georgia Pro Cond Black" panose="02000000000000000000" pitchFamily="2" charset="0"/>
                <a:cs typeface="Courier New" panose="02070309020205020404" pitchFamily="49" charset="0"/>
              </a:rPr>
              <a:t> they supplementary?</a:t>
            </a:r>
            <a:endParaRPr lang="en-US" sz="1800" dirty="0"/>
          </a:p>
        </p:txBody>
      </p:sp>
    </p:spTree>
    <p:extLst>
      <p:ext uri="{BB962C8B-B14F-4D97-AF65-F5344CB8AC3E}">
        <p14:creationId xmlns:p14="http://schemas.microsoft.com/office/powerpoint/2010/main" xmlns="" val="3482435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234E4-B570-DD4D-9F40-4A1B4B07C2EA}"/>
              </a:ext>
            </a:extLst>
          </p:cNvPr>
          <p:cNvSpPr>
            <a:spLocks noGrp="1"/>
          </p:cNvSpPr>
          <p:nvPr>
            <p:ph type="title"/>
          </p:nvPr>
        </p:nvSpPr>
        <p:spPr>
          <a:xfrm>
            <a:off x="747486" y="655638"/>
            <a:ext cx="8229600" cy="1040719"/>
          </a:xfrm>
        </p:spPr>
        <p:txBody>
          <a:bodyPr/>
          <a:lstStyle/>
          <a:p>
            <a:r>
              <a:rPr lang="en-US"/>
              <a:t>Activity of drawing a circle through</a:t>
            </a:r>
            <a:br>
              <a:rPr lang="en-US"/>
            </a:br>
            <a:r>
              <a:rPr lang="en-US"/>
              <a:t>Three points</a:t>
            </a:r>
          </a:p>
        </p:txBody>
      </p:sp>
      <p:pic>
        <p:nvPicPr>
          <p:cNvPr id="4" name="Circle_through_3_Points(240p).mp4">
            <a:hlinkClick r:id="" action="ppaction://media"/>
            <a:extLst>
              <a:ext uri="{FF2B5EF4-FFF2-40B4-BE49-F238E27FC236}">
                <a16:creationId xmlns:a16="http://schemas.microsoft.com/office/drawing/2014/main" xmlns="" id="{9258F8A1-2BE7-8E4A-BE37-11CADD18F067}"/>
              </a:ext>
            </a:extLst>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a:stretch>
            <a:fillRect/>
          </a:stretch>
        </p:blipFill>
        <p:spPr>
          <a:xfrm>
            <a:off x="747487" y="2286001"/>
            <a:ext cx="7797800" cy="3916362"/>
          </a:xfrm>
        </p:spPr>
      </p:pic>
    </p:spTree>
    <p:extLst>
      <p:ext uri="{BB962C8B-B14F-4D97-AF65-F5344CB8AC3E}">
        <p14:creationId xmlns:p14="http://schemas.microsoft.com/office/powerpoint/2010/main" xmlns="" val="340315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7D9490-7E57-BE45-BBDA-E3B04BD7073F}"/>
              </a:ext>
            </a:extLst>
          </p:cNvPr>
          <p:cNvSpPr>
            <a:spLocks noGrp="1"/>
          </p:cNvSpPr>
          <p:nvPr>
            <p:ph type="title"/>
          </p:nvPr>
        </p:nvSpPr>
        <p:spPr/>
        <p:txBody>
          <a:bodyPr/>
          <a:lstStyle/>
          <a:p>
            <a:r>
              <a:rPr lang="en-US"/>
              <a:t>CONCEPT</a:t>
            </a:r>
          </a:p>
        </p:txBody>
      </p:sp>
      <p:pic>
        <p:nvPicPr>
          <p:cNvPr id="8" name="Picture 8">
            <a:extLst>
              <a:ext uri="{FF2B5EF4-FFF2-40B4-BE49-F238E27FC236}">
                <a16:creationId xmlns:a16="http://schemas.microsoft.com/office/drawing/2014/main" xmlns="" id="{84A87599-67E0-C242-88AF-3F3897CAE05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15786" y="274638"/>
            <a:ext cx="7571014" cy="6030004"/>
          </a:xfrm>
        </p:spPr>
      </p:pic>
    </p:spTree>
    <p:extLst>
      <p:ext uri="{BB962C8B-B14F-4D97-AF65-F5344CB8AC3E}">
        <p14:creationId xmlns:p14="http://schemas.microsoft.com/office/powerpoint/2010/main" xmlns="" val="397921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DF6F6-0852-4ED2-97DD-1D61B5F7599F}"/>
              </a:ext>
            </a:extLst>
          </p:cNvPr>
          <p:cNvSpPr>
            <a:spLocks noGrp="1"/>
          </p:cNvSpPr>
          <p:nvPr>
            <p:ph type="title"/>
          </p:nvPr>
        </p:nvSpPr>
        <p:spPr>
          <a:xfrm>
            <a:off x="1137664" y="209210"/>
            <a:ext cx="5871067" cy="906576"/>
          </a:xfrm>
        </p:spPr>
        <p:txBody>
          <a:bodyPr/>
          <a:lstStyle/>
          <a:p>
            <a:r>
              <a:rPr lang="en-US" b="1" dirty="0">
                <a:ln w="0"/>
                <a:solidFill>
                  <a:srgbClr val="7030A0"/>
                </a:solidFill>
                <a:effectLst>
                  <a:reflection blurRad="6350" stA="53000" endA="300" endPos="35500" dir="5400000" sy="-90000" algn="bl" rotWithShape="0"/>
                </a:effectLst>
                <a:latin typeface="Algerian" pitchFamily="82" charset="0"/>
              </a:rPr>
              <a:t>Learning Objectives..</a:t>
            </a:r>
            <a:r>
              <a:rPr lang="en-U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n-IN" b="1" dirty="0"/>
          </a:p>
        </p:txBody>
      </p:sp>
      <p:sp>
        <p:nvSpPr>
          <p:cNvPr id="3" name="Content Placeholder 2">
            <a:extLst>
              <a:ext uri="{FF2B5EF4-FFF2-40B4-BE49-F238E27FC236}">
                <a16:creationId xmlns:a16="http://schemas.microsoft.com/office/drawing/2014/main" xmlns="" id="{7D7A7A03-0806-4BAE-945C-871B992903D2}"/>
              </a:ext>
            </a:extLst>
          </p:cNvPr>
          <p:cNvSpPr>
            <a:spLocks noGrp="1"/>
          </p:cNvSpPr>
          <p:nvPr>
            <p:ph idx="1"/>
          </p:nvPr>
        </p:nvSpPr>
        <p:spPr>
          <a:xfrm>
            <a:off x="622020" y="1914071"/>
            <a:ext cx="7899960" cy="6177643"/>
          </a:xfrm>
        </p:spPr>
        <p:txBody>
          <a:bodyPr>
            <a:normAutofit/>
          </a:bodyPr>
          <a:lstStyle/>
          <a:p>
            <a:pPr marL="0" indent="0">
              <a:buNone/>
            </a:pPr>
            <a:r>
              <a:rPr lang="en-US" sz="2100" b="1" dirty="0">
                <a:solidFill>
                  <a:srgbClr val="FF0000"/>
                </a:solidFill>
                <a:latin typeface="Bradley Hand ITC" panose="03070402050302030203" pitchFamily="66" charset="0"/>
              </a:rPr>
              <a:t>    Students will be able to</a:t>
            </a:r>
          </a:p>
          <a:p>
            <a:r>
              <a:rPr lang="en-US" sz="2100" b="1" dirty="0">
                <a:solidFill>
                  <a:srgbClr val="FF0000"/>
                </a:solidFill>
                <a:latin typeface="Bradley Hand ITC" panose="03070402050302030203" pitchFamily="66" charset="0"/>
              </a:rPr>
              <a:t> learn about circle and it’s various parts.</a:t>
            </a:r>
          </a:p>
          <a:p>
            <a:r>
              <a:rPr lang="en-US" sz="2100" b="1" dirty="0">
                <a:solidFill>
                  <a:srgbClr val="FF0000"/>
                </a:solidFill>
                <a:latin typeface="Bradley Hand ITC" panose="03070402050302030203" pitchFamily="66" charset="0"/>
              </a:rPr>
              <a:t>Recognize and define ; radius,diameter,chord,sector,segment,arc  of the circle.</a:t>
            </a:r>
          </a:p>
          <a:p>
            <a:r>
              <a:rPr lang="en-US" sz="2100" b="1" dirty="0">
                <a:solidFill>
                  <a:srgbClr val="FF0000"/>
                </a:solidFill>
                <a:latin typeface="Bradley Hand ITC" panose="03070402050302030203" pitchFamily="66" charset="0"/>
              </a:rPr>
              <a:t>Understand the concept of cyclic  quadrilateral and it’s properties.</a:t>
            </a:r>
          </a:p>
          <a:p>
            <a:pPr marL="0" indent="0">
              <a:buNone/>
            </a:pPr>
            <a:endParaRPr lang="en-US" sz="2100" b="1" dirty="0">
              <a:solidFill>
                <a:srgbClr val="FF0000"/>
              </a:solidFill>
              <a:latin typeface="Bradley Hand ITC" panose="03070402050302030203" pitchFamily="66" charset="0"/>
            </a:endParaRPr>
          </a:p>
          <a:p>
            <a:r>
              <a:rPr lang="en-US" sz="2100" b="1" dirty="0">
                <a:solidFill>
                  <a:srgbClr val="FF0000"/>
                </a:solidFill>
                <a:latin typeface="Bradley Hand ITC" panose="03070402050302030203" pitchFamily="66" charset="0"/>
              </a:rPr>
              <a:t>Understand theorems having  key concepts such as angle sutended by the chord, chord radius relation,circle through three points,angles in the segments etc.</a:t>
            </a:r>
          </a:p>
          <a:p>
            <a:r>
              <a:rPr lang="en-US" sz="2100" b="1" dirty="0">
                <a:solidFill>
                  <a:srgbClr val="FF0000"/>
                </a:solidFill>
                <a:latin typeface="Bradley Hand ITC" panose="03070402050302030203" pitchFamily="66" charset="0"/>
              </a:rPr>
              <a:t>Apply the concepts to solve geometrical problems and use it in daily life.</a:t>
            </a:r>
          </a:p>
        </p:txBody>
      </p:sp>
      <p:sp>
        <p:nvSpPr>
          <p:cNvPr id="5" name="Rectangle 4">
            <a:extLst>
              <a:ext uri="{FF2B5EF4-FFF2-40B4-BE49-F238E27FC236}">
                <a16:creationId xmlns:a16="http://schemas.microsoft.com/office/drawing/2014/main" xmlns="" id="{725B9B42-C0E9-D74C-9D43-E1102F9C2FC8}"/>
              </a:ext>
            </a:extLst>
          </p:cNvPr>
          <p:cNvSpPr/>
          <p:nvPr/>
        </p:nvSpPr>
        <p:spPr>
          <a:xfrm>
            <a:off x="1524000" y="1397000"/>
            <a:ext cx="6096000" cy="4064000"/>
          </a:xfrm>
          <a:prstGeom prst="rect">
            <a:avLst/>
          </a:prstGeom>
        </p:spPr>
        <p:txBody>
          <a:bodyPr/>
          <a:lstStyle/>
          <a:p>
            <a:endParaRPr lang="en-IN" sz="1350"/>
          </a:p>
        </p:txBody>
      </p:sp>
    </p:spTree>
    <p:extLst>
      <p:ext uri="{BB962C8B-B14F-4D97-AF65-F5344CB8AC3E}">
        <p14:creationId xmlns:p14="http://schemas.microsoft.com/office/powerpoint/2010/main" xmlns="" val="3990713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C8C56-876D-DF44-8F33-DE8AFCACBF56}"/>
              </a:ext>
            </a:extLst>
          </p:cNvPr>
          <p:cNvSpPr>
            <a:spLocks noGrp="1"/>
          </p:cNvSpPr>
          <p:nvPr>
            <p:ph type="title"/>
          </p:nvPr>
        </p:nvSpPr>
        <p:spPr>
          <a:xfrm>
            <a:off x="1706420" y="665433"/>
            <a:ext cx="6404967" cy="406474"/>
          </a:xfrm>
        </p:spPr>
        <p:txBody>
          <a:bodyPr>
            <a:normAutofit fontScale="90000"/>
          </a:bodyPr>
          <a:lstStyle/>
          <a:p>
            <a:r>
              <a:rPr lang="en-US" b="1">
                <a:solidFill>
                  <a:srgbClr val="FF0000"/>
                </a:solidFill>
              </a:rPr>
              <a:t>Key points to Remember</a:t>
            </a:r>
          </a:p>
        </p:txBody>
      </p:sp>
      <p:sp>
        <p:nvSpPr>
          <p:cNvPr id="3" name="Content Placeholder 2">
            <a:extLst>
              <a:ext uri="{FF2B5EF4-FFF2-40B4-BE49-F238E27FC236}">
                <a16:creationId xmlns:a16="http://schemas.microsoft.com/office/drawing/2014/main" xmlns="" id="{992FADF4-A099-9B4B-8E67-40446E46A8D4}"/>
              </a:ext>
            </a:extLst>
          </p:cNvPr>
          <p:cNvSpPr>
            <a:spLocks noGrp="1"/>
          </p:cNvSpPr>
          <p:nvPr>
            <p:ph idx="1"/>
          </p:nvPr>
        </p:nvSpPr>
        <p:spPr>
          <a:xfrm>
            <a:off x="611556" y="1850571"/>
            <a:ext cx="7920888" cy="4641354"/>
          </a:xfrm>
        </p:spPr>
        <p:txBody>
          <a:bodyPr>
            <a:noAutofit/>
          </a:bodyPr>
          <a:lstStyle/>
          <a:p>
            <a:r>
              <a:rPr lang="en-GB" sz="2000" b="0" i="0" dirty="0">
                <a:solidFill>
                  <a:srgbClr val="333333"/>
                </a:solidFill>
                <a:effectLst/>
              </a:rPr>
              <a:t>Equal chords of a circle subtend equal angles at the centre.</a:t>
            </a:r>
            <a:endParaRPr lang="en-US" sz="2000" b="0" i="0" dirty="0">
              <a:solidFill>
                <a:srgbClr val="333333"/>
              </a:solidFill>
              <a:effectLst/>
            </a:endParaRPr>
          </a:p>
          <a:p>
            <a:endParaRPr lang="en-US" sz="2000" b="0" i="0" dirty="0">
              <a:solidFill>
                <a:srgbClr val="333333"/>
              </a:solidFill>
              <a:effectLst/>
            </a:endParaRPr>
          </a:p>
          <a:p>
            <a:r>
              <a:rPr lang="en-GB" sz="2000" b="0" i="0" dirty="0">
                <a:solidFill>
                  <a:srgbClr val="333333"/>
                </a:solidFill>
                <a:effectLst/>
              </a:rPr>
              <a:t>If the angles subtended by the chords of a circle at the centre are equal, then the chords are equal.</a:t>
            </a:r>
            <a:endParaRPr lang="en-US" sz="2000" b="0" i="0" dirty="0">
              <a:solidFill>
                <a:srgbClr val="333333"/>
              </a:solidFill>
              <a:effectLst/>
            </a:endParaRPr>
          </a:p>
          <a:p>
            <a:endParaRPr lang="en-US" sz="2000" b="0" i="0" dirty="0">
              <a:solidFill>
                <a:srgbClr val="333333"/>
              </a:solidFill>
              <a:effectLst/>
            </a:endParaRPr>
          </a:p>
          <a:p>
            <a:r>
              <a:rPr lang="en-GB" sz="2000" b="0" i="0" dirty="0">
                <a:solidFill>
                  <a:srgbClr val="333333"/>
                </a:solidFill>
                <a:effectLst/>
              </a:rPr>
              <a:t>The perpendicular from the centre of a circle to a chord bisects the chord.</a:t>
            </a:r>
            <a:endParaRPr lang="en-US" sz="2000" b="0" i="0" dirty="0">
              <a:solidFill>
                <a:srgbClr val="333333"/>
              </a:solidFill>
              <a:effectLst/>
            </a:endParaRPr>
          </a:p>
          <a:p>
            <a:pPr marL="0" indent="0">
              <a:buNone/>
            </a:pPr>
            <a:endParaRPr lang="en-US" sz="2000" b="0" i="0" dirty="0">
              <a:solidFill>
                <a:srgbClr val="333333"/>
              </a:solidFill>
              <a:effectLst/>
            </a:endParaRPr>
          </a:p>
          <a:p>
            <a:r>
              <a:rPr lang="en-GB" sz="2000" b="0" i="0" dirty="0">
                <a:solidFill>
                  <a:srgbClr val="333333"/>
                </a:solidFill>
                <a:effectLst/>
              </a:rPr>
              <a:t>The line drawn through the centre of a circle to bisect a chord is perpendicular to the chord.</a:t>
            </a:r>
            <a:endParaRPr lang="en-US" sz="2000" b="0" i="0" dirty="0">
              <a:solidFill>
                <a:srgbClr val="333333"/>
              </a:solidFill>
              <a:effectLst/>
            </a:endParaRPr>
          </a:p>
          <a:p>
            <a:endParaRPr lang="en-US" sz="2000" b="0" i="0" dirty="0">
              <a:solidFill>
                <a:srgbClr val="333333"/>
              </a:solidFill>
              <a:effectLst/>
            </a:endParaRPr>
          </a:p>
          <a:p>
            <a:r>
              <a:rPr lang="en-GB" sz="2000" b="0" i="0" dirty="0">
                <a:solidFill>
                  <a:srgbClr val="333333"/>
                </a:solidFill>
                <a:effectLst/>
              </a:rPr>
              <a:t>There is one and only one circle passing through three given non-collinear points.</a:t>
            </a:r>
            <a:endParaRPr lang="en-US" sz="2000" b="0" i="0" dirty="0">
              <a:solidFill>
                <a:srgbClr val="333333"/>
              </a:solidFill>
              <a:effectLst/>
            </a:endParaRPr>
          </a:p>
          <a:p>
            <a:endParaRPr lang="en-US" sz="2000" b="0" i="0" dirty="0">
              <a:solidFill>
                <a:srgbClr val="333333"/>
              </a:solidFill>
              <a:effectLst/>
            </a:endParaRPr>
          </a:p>
          <a:p>
            <a:endParaRPr lang="en-US" sz="1200" dirty="0"/>
          </a:p>
        </p:txBody>
      </p:sp>
    </p:spTree>
    <p:extLst>
      <p:ext uri="{BB962C8B-B14F-4D97-AF65-F5344CB8AC3E}">
        <p14:creationId xmlns:p14="http://schemas.microsoft.com/office/powerpoint/2010/main" xmlns="" val="3875293128"/>
      </p:ext>
    </p:extLst>
  </p:cSld>
  <p:clrMapOvr>
    <a:masterClrMapping/>
  </p:clrMapOvr>
  <p:transition spd="slow">
    <p:comb/>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4A49B-1B1F-3C46-9147-0F6491C05203}"/>
              </a:ext>
            </a:extLst>
          </p:cNvPr>
          <p:cNvSpPr>
            <a:spLocks noGrp="1"/>
          </p:cNvSpPr>
          <p:nvPr>
            <p:ph type="title"/>
          </p:nvPr>
        </p:nvSpPr>
        <p:spPr/>
        <p:txBody>
          <a:bodyPr/>
          <a:lstStyle/>
          <a:p>
            <a:r>
              <a:rPr lang="en-US" b="1">
                <a:solidFill>
                  <a:srgbClr val="FF0000"/>
                </a:solidFill>
              </a:rPr>
              <a:t>Key points to Remember</a:t>
            </a:r>
            <a:endParaRPr lang="en-US"/>
          </a:p>
        </p:txBody>
      </p:sp>
      <p:sp>
        <p:nvSpPr>
          <p:cNvPr id="3" name="Content Placeholder 2">
            <a:extLst>
              <a:ext uri="{FF2B5EF4-FFF2-40B4-BE49-F238E27FC236}">
                <a16:creationId xmlns:a16="http://schemas.microsoft.com/office/drawing/2014/main" xmlns="" id="{2DCD30D9-EAA2-E149-9560-B0B2E13D14D5}"/>
              </a:ext>
            </a:extLst>
          </p:cNvPr>
          <p:cNvSpPr>
            <a:spLocks noGrp="1"/>
          </p:cNvSpPr>
          <p:nvPr>
            <p:ph idx="1"/>
          </p:nvPr>
        </p:nvSpPr>
        <p:spPr/>
        <p:txBody>
          <a:bodyPr/>
          <a:lstStyle/>
          <a:p>
            <a:r>
              <a:rPr lang="en-GB" sz="2000" b="0" i="0">
                <a:solidFill>
                  <a:srgbClr val="333333"/>
                </a:solidFill>
                <a:effectLst/>
              </a:rPr>
              <a:t>Chords equidistant from the centre of a circle are equal in length.</a:t>
            </a:r>
            <a:endParaRPr lang="en-US" sz="2000" b="0" i="0">
              <a:solidFill>
                <a:srgbClr val="333333"/>
              </a:solidFill>
              <a:effectLst/>
            </a:endParaRPr>
          </a:p>
          <a:p>
            <a:r>
              <a:rPr lang="en-GB" sz="2000" b="0" i="0">
                <a:solidFill>
                  <a:srgbClr val="333333"/>
                </a:solidFill>
                <a:effectLst/>
              </a:rPr>
              <a:t>The angle subtended by an arc at the centre is double the angle subtended by it at any point on the remaining part of the circle.</a:t>
            </a:r>
            <a:endParaRPr lang="en-US" sz="2000" b="0" i="0">
              <a:solidFill>
                <a:srgbClr val="333333"/>
              </a:solidFill>
              <a:effectLst/>
            </a:endParaRPr>
          </a:p>
          <a:p>
            <a:r>
              <a:rPr lang="en-GB" sz="2000" b="0" i="0">
                <a:solidFill>
                  <a:srgbClr val="333333"/>
                </a:solidFill>
                <a:effectLst/>
              </a:rPr>
              <a:t>Angles in the same segment of a circle are equal.</a:t>
            </a:r>
            <a:endParaRPr lang="en-US" sz="2000" b="0" i="0">
              <a:solidFill>
                <a:srgbClr val="333333"/>
              </a:solidFill>
              <a:effectLst/>
            </a:endParaRPr>
          </a:p>
          <a:p>
            <a:r>
              <a:rPr lang="en-GB" sz="2000" b="0" i="0">
                <a:solidFill>
                  <a:srgbClr val="333333"/>
                </a:solidFill>
                <a:effectLst/>
              </a:rPr>
              <a:t>If a line segment joining two points subtends equal angles at two other points lying on the same side of the line containing the line segment, the four points lie on a circle (i.e. they are concyclic).</a:t>
            </a:r>
            <a:endParaRPr lang="en-US" sz="2000" b="0" i="0">
              <a:solidFill>
                <a:srgbClr val="333333"/>
              </a:solidFill>
              <a:effectLst/>
            </a:endParaRPr>
          </a:p>
          <a:p>
            <a:r>
              <a:rPr lang="en-GB" sz="2000" b="0" i="0">
                <a:solidFill>
                  <a:srgbClr val="333333"/>
                </a:solidFill>
                <a:effectLst/>
              </a:rPr>
              <a:t>The sum of either pair of opposite angles of a cyclic quadrilateral is 180°.</a:t>
            </a:r>
            <a:endParaRPr lang="en-US" sz="2000" b="0" i="0">
              <a:solidFill>
                <a:srgbClr val="333333"/>
              </a:solidFill>
              <a:effectLst/>
            </a:endParaRPr>
          </a:p>
          <a:p>
            <a:r>
              <a:rPr lang="en-GB" sz="2000" b="0" i="0">
                <a:solidFill>
                  <a:srgbClr val="333333"/>
                </a:solidFill>
                <a:effectLst/>
              </a:rPr>
              <a:t>If the sum of a pair of opposite angles of a quadrilateral is 180°, the quadrilateral is cyclic.</a:t>
            </a:r>
            <a:endParaRPr lang="en-US" sz="2000"/>
          </a:p>
        </p:txBody>
      </p:sp>
    </p:spTree>
    <p:extLst>
      <p:ext uri="{BB962C8B-B14F-4D97-AF65-F5344CB8AC3E}">
        <p14:creationId xmlns:p14="http://schemas.microsoft.com/office/powerpoint/2010/main" xmlns="" val="918527835"/>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FA0E5E-8EB8-6640-8D61-F4A8CB55CBA0}"/>
              </a:ext>
            </a:extLst>
          </p:cNvPr>
          <p:cNvSpPr>
            <a:spLocks noGrp="1"/>
          </p:cNvSpPr>
          <p:nvPr>
            <p:ph type="title"/>
          </p:nvPr>
        </p:nvSpPr>
        <p:spPr>
          <a:xfrm>
            <a:off x="1371600" y="266714"/>
            <a:ext cx="6683765" cy="760351"/>
          </a:xfrm>
        </p:spPr>
        <p:txBody>
          <a:bodyPr/>
          <a:lstStyle/>
          <a:p>
            <a:r>
              <a:rPr lang="en-US" b="1" dirty="0">
                <a:solidFill>
                  <a:srgbClr val="FF0000"/>
                </a:solidFill>
              </a:rPr>
              <a:t>Art Integration in CIRCLES</a:t>
            </a:r>
          </a:p>
        </p:txBody>
      </p:sp>
      <p:pic>
        <p:nvPicPr>
          <p:cNvPr id="4" name="Picture 4">
            <a:extLst>
              <a:ext uri="{FF2B5EF4-FFF2-40B4-BE49-F238E27FC236}">
                <a16:creationId xmlns:a16="http://schemas.microsoft.com/office/drawing/2014/main" xmlns="" id="{EFF2BD60-76C6-A849-A180-D0BF51501A7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381677" y="3509698"/>
            <a:ext cx="3128190" cy="2321237"/>
          </a:xfrm>
        </p:spPr>
      </p:pic>
      <p:pic>
        <p:nvPicPr>
          <p:cNvPr id="8" name="Picture 8">
            <a:extLst>
              <a:ext uri="{FF2B5EF4-FFF2-40B4-BE49-F238E27FC236}">
                <a16:creationId xmlns:a16="http://schemas.microsoft.com/office/drawing/2014/main" xmlns="" id="{B11A1483-D490-4D45-8ED5-1F88E5C70F5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67936" y="1446609"/>
            <a:ext cx="2745283" cy="1893094"/>
          </a:xfrm>
          <a:prstGeom prst="rect">
            <a:avLst/>
          </a:prstGeom>
        </p:spPr>
      </p:pic>
      <p:pic>
        <p:nvPicPr>
          <p:cNvPr id="10" name="Picture 10">
            <a:extLst>
              <a:ext uri="{FF2B5EF4-FFF2-40B4-BE49-F238E27FC236}">
                <a16:creationId xmlns:a16="http://schemas.microsoft.com/office/drawing/2014/main" xmlns="" id="{1F710552-1608-8C48-9C40-6E07FD7DBFE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83972" y="3559058"/>
            <a:ext cx="2973631" cy="2219407"/>
          </a:xfrm>
          <a:prstGeom prst="rect">
            <a:avLst/>
          </a:prstGeom>
        </p:spPr>
      </p:pic>
      <p:pic>
        <p:nvPicPr>
          <p:cNvPr id="12" name="Picture 12">
            <a:extLst>
              <a:ext uri="{FF2B5EF4-FFF2-40B4-BE49-F238E27FC236}">
                <a16:creationId xmlns:a16="http://schemas.microsoft.com/office/drawing/2014/main" xmlns="" id="{7DE24CCD-8C96-3A41-8FD1-3AD12CFA22A0}"/>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567224" y="1207171"/>
            <a:ext cx="2941199" cy="2216065"/>
          </a:xfrm>
          <a:prstGeom prst="rect">
            <a:avLst/>
          </a:prstGeom>
        </p:spPr>
      </p:pic>
    </p:spTree>
    <p:extLst>
      <p:ext uri="{BB962C8B-B14F-4D97-AF65-F5344CB8AC3E}">
        <p14:creationId xmlns:p14="http://schemas.microsoft.com/office/powerpoint/2010/main" xmlns="" val="1847439879"/>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9CECFE-8A77-F140-A4E1-D6B0BA0CA389}"/>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xmlns="" id="{E497E4EF-90D3-2B4E-A7F8-F6B1D411783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30523" y="1325333"/>
            <a:ext cx="7402712" cy="4318230"/>
          </a:xfrm>
        </p:spPr>
      </p:pic>
    </p:spTree>
    <p:extLst>
      <p:ext uri="{BB962C8B-B14F-4D97-AF65-F5344CB8AC3E}">
        <p14:creationId xmlns:p14="http://schemas.microsoft.com/office/powerpoint/2010/main" xmlns="" val="43604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5271E-C8E6-4D8A-8B62-5E5404A03EAD}"/>
              </a:ext>
            </a:extLst>
          </p:cNvPr>
          <p:cNvSpPr>
            <a:spLocks noGrp="1"/>
          </p:cNvSpPr>
          <p:nvPr>
            <p:ph type="title"/>
          </p:nvPr>
        </p:nvSpPr>
        <p:spPr>
          <a:xfrm>
            <a:off x="-1265599" y="1238123"/>
            <a:ext cx="6683765" cy="960668"/>
          </a:xfrm>
        </p:spPr>
        <p:txBody>
          <a:bodyPr>
            <a:noAutofit/>
          </a:bodyPr>
          <a:lstStyle/>
          <a:p>
            <a:r>
              <a:rPr lang="en-US"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INTRODUCTION</a:t>
            </a:r>
            <a:r>
              <a:rPr lang="en-IN"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IN"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n-IN" sz="4050" dirty="0"/>
          </a:p>
        </p:txBody>
      </p:sp>
      <p:sp>
        <p:nvSpPr>
          <p:cNvPr id="9" name="Content Placeholder 2">
            <a:extLst>
              <a:ext uri="{FF2B5EF4-FFF2-40B4-BE49-F238E27FC236}">
                <a16:creationId xmlns:a16="http://schemas.microsoft.com/office/drawing/2014/main" xmlns="" id="{80B54E38-BCC6-DE46-9994-4BABB5054445}"/>
              </a:ext>
            </a:extLst>
          </p:cNvPr>
          <p:cNvSpPr txBox="1">
            <a:spLocks noGrp="1"/>
          </p:cNvSpPr>
          <p:nvPr>
            <p:ph idx="1"/>
          </p:nvPr>
        </p:nvSpPr>
        <p:spPr>
          <a:xfrm>
            <a:off x="1941909" y="2457450"/>
            <a:ext cx="4192787" cy="354330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i="0" dirty="0">
              <a:solidFill>
                <a:srgbClr val="C00000"/>
              </a:solidFill>
              <a:effectLst/>
              <a:latin typeface="+mj-lt"/>
              <a:ea typeface="Aldhabi" panose="02000000000000000000" pitchFamily="2" charset="0"/>
            </a:endParaRPr>
          </a:p>
          <a:p>
            <a:pPr marL="0" indent="0">
              <a:buNone/>
            </a:pPr>
            <a:endParaRPr lang="en-IN" dirty="0"/>
          </a:p>
        </p:txBody>
      </p:sp>
      <p:sp>
        <p:nvSpPr>
          <p:cNvPr id="8" name="Rectangle 7"/>
          <p:cNvSpPr/>
          <p:nvPr/>
        </p:nvSpPr>
        <p:spPr>
          <a:xfrm>
            <a:off x="1028699" y="1940132"/>
            <a:ext cx="7550270" cy="3739485"/>
          </a:xfrm>
          <a:prstGeom prst="rect">
            <a:avLst/>
          </a:prstGeom>
        </p:spPr>
        <p:txBody>
          <a:bodyPr wrap="square">
            <a:spAutoFit/>
          </a:bodyPr>
          <a:lstStyle/>
          <a:p>
            <a:endParaRPr lang="en-US" sz="1350" dirty="0">
              <a:latin typeface="Eras Medium ITC" pitchFamily="34" charset="0"/>
            </a:endParaRPr>
          </a:p>
          <a:p>
            <a:endParaRPr lang="en-US" sz="1350" dirty="0">
              <a:latin typeface="Eras Medium ITC" pitchFamily="34" charset="0"/>
            </a:endParaRPr>
          </a:p>
          <a:p>
            <a:r>
              <a:rPr lang="en-US" sz="1500" dirty="0">
                <a:latin typeface="Eras Medium ITC" pitchFamily="34" charset="0"/>
              </a:rPr>
              <a:t>Circles are involved in nearly every aspect of our daily lives. It’s is important for students to be confident on Circles it’s properties  ,terminology of it’s different parts, measuring angles by the chord or segments and they also need to have a solid knowledge on properties of different parts  and the use of those in daily life.</a:t>
            </a:r>
            <a:endParaRPr lang="en-IN" sz="1500" dirty="0">
              <a:latin typeface="Eras Medium ITC" pitchFamily="34" charset="0"/>
            </a:endParaRPr>
          </a:p>
          <a:p>
            <a:endParaRPr lang="en-US" sz="1500" dirty="0">
              <a:latin typeface="Eras Medium ITC" pitchFamily="34" charset="0"/>
            </a:endParaRPr>
          </a:p>
          <a:p>
            <a:endParaRPr lang="en-US" sz="1500" dirty="0">
              <a:latin typeface="Eras Medium ITC" pitchFamily="34" charset="0"/>
            </a:endParaRPr>
          </a:p>
          <a:p>
            <a:r>
              <a:rPr lang="en-US" sz="1500" dirty="0">
                <a:latin typeface="Eras Medium ITC" pitchFamily="34" charset="0"/>
              </a:rPr>
              <a:t> We meet many real life situations based on circles. For example,  in construction  industry, the making of the watch and the movement of it’s hands, motion of wheel and it’s  shape ,shape of a pizza ,many  floral designs etc.</a:t>
            </a:r>
          </a:p>
          <a:p>
            <a:endParaRPr lang="en-US" sz="1500" dirty="0">
              <a:latin typeface="Eras Medium ITC" pitchFamily="34" charset="0"/>
            </a:endParaRPr>
          </a:p>
          <a:p>
            <a:endParaRPr lang="en-US" sz="1500" dirty="0">
              <a:latin typeface="Eras Medium ITC" pitchFamily="34" charset="0"/>
            </a:endParaRPr>
          </a:p>
          <a:p>
            <a:r>
              <a:rPr lang="en-US" sz="1500" dirty="0">
                <a:latin typeface="Eras Medium ITC" pitchFamily="34" charset="0"/>
              </a:rPr>
              <a:t>Wee can say the shape and motion of the planets and other </a:t>
            </a:r>
            <a:r>
              <a:rPr lang="en-US" sz="1500" dirty="0" err="1">
                <a:latin typeface="Eras Medium ITC" pitchFamily="34" charset="0"/>
              </a:rPr>
              <a:t>celesatial</a:t>
            </a:r>
            <a:r>
              <a:rPr lang="en-US" sz="1500" dirty="0">
                <a:latin typeface="Eras Medium ITC" pitchFamily="34" charset="0"/>
              </a:rPr>
              <a:t> bodies are also circular. This is the shape which has the maximum use in every field and every work in our daily life.</a:t>
            </a:r>
            <a:endParaRPr lang="en-IN" sz="1500" dirty="0">
              <a:latin typeface="Eras Medium ITC" pitchFamily="34" charset="0"/>
            </a:endParaRPr>
          </a:p>
        </p:txBody>
      </p:sp>
    </p:spTree>
    <p:extLst>
      <p:ext uri="{BB962C8B-B14F-4D97-AF65-F5344CB8AC3E}">
        <p14:creationId xmlns:p14="http://schemas.microsoft.com/office/powerpoint/2010/main" xmlns="" val="196592218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5271E-C8E6-4D8A-8B62-5E5404A03EAD}"/>
              </a:ext>
            </a:extLst>
          </p:cNvPr>
          <p:cNvSpPr>
            <a:spLocks noGrp="1"/>
          </p:cNvSpPr>
          <p:nvPr>
            <p:ph type="title"/>
          </p:nvPr>
        </p:nvSpPr>
        <p:spPr>
          <a:xfrm>
            <a:off x="-476384" y="376916"/>
            <a:ext cx="7175634" cy="1305834"/>
          </a:xfrm>
        </p:spPr>
        <p:txBody>
          <a:bodyPr>
            <a:noAutofit/>
          </a:bodyPr>
          <a:lstStyle/>
          <a:p>
            <a:r>
              <a:rPr lang="en-US"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INTRODUCTION.   Video</a:t>
            </a:r>
            <a:r>
              <a:rPr lang="en-IN"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IN"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n-IN" sz="4050" dirty="0"/>
          </a:p>
        </p:txBody>
      </p:sp>
      <p:sp>
        <p:nvSpPr>
          <p:cNvPr id="9" name="Content Placeholder 2">
            <a:extLst>
              <a:ext uri="{FF2B5EF4-FFF2-40B4-BE49-F238E27FC236}">
                <a16:creationId xmlns:a16="http://schemas.microsoft.com/office/drawing/2014/main" xmlns="" id="{80B54E38-BCC6-DE46-9994-4BABB5054445}"/>
              </a:ext>
            </a:extLst>
          </p:cNvPr>
          <p:cNvSpPr txBox="1">
            <a:spLocks noGrp="1"/>
          </p:cNvSpPr>
          <p:nvPr>
            <p:ph idx="1"/>
          </p:nvPr>
        </p:nvSpPr>
        <p:spPr>
          <a:xfrm>
            <a:off x="1941909" y="2457450"/>
            <a:ext cx="4192787" cy="354330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i="0" dirty="0">
              <a:solidFill>
                <a:srgbClr val="C00000"/>
              </a:solidFill>
              <a:effectLst/>
              <a:latin typeface="+mj-lt"/>
              <a:ea typeface="Aldhabi" panose="02000000000000000000" pitchFamily="2" charset="0"/>
            </a:endParaRPr>
          </a:p>
          <a:p>
            <a:pPr marL="0" indent="0">
              <a:buNone/>
            </a:pPr>
            <a:endParaRPr lang="en-IN" dirty="0"/>
          </a:p>
        </p:txBody>
      </p:sp>
      <p:sp>
        <p:nvSpPr>
          <p:cNvPr id="8" name="Rectangle 7"/>
          <p:cNvSpPr/>
          <p:nvPr/>
        </p:nvSpPr>
        <p:spPr>
          <a:xfrm>
            <a:off x="1028699" y="1940132"/>
            <a:ext cx="7550270" cy="3739485"/>
          </a:xfrm>
          <a:prstGeom prst="rect">
            <a:avLst/>
          </a:prstGeom>
        </p:spPr>
        <p:txBody>
          <a:bodyPr wrap="square">
            <a:spAutoFit/>
          </a:bodyPr>
          <a:lstStyle/>
          <a:p>
            <a:endParaRPr lang="en-US" sz="1350" dirty="0">
              <a:latin typeface="Eras Medium ITC" pitchFamily="34" charset="0"/>
            </a:endParaRPr>
          </a:p>
          <a:p>
            <a:endParaRPr lang="en-US" sz="1350" dirty="0">
              <a:latin typeface="Eras Medium ITC" pitchFamily="34" charset="0"/>
            </a:endParaRPr>
          </a:p>
          <a:p>
            <a:endParaRPr lang="en-IN" sz="1500" dirty="0">
              <a:latin typeface="Eras Medium ITC" pitchFamily="34" charset="0"/>
            </a:endParaRPr>
          </a:p>
        </p:txBody>
      </p:sp>
      <p:pic>
        <p:nvPicPr>
          <p:cNvPr id="3" name="Introduction_to_Circle.(240p).mp4">
            <a:hlinkClick r:id="" action="ppaction://media"/>
            <a:extLst>
              <a:ext uri="{FF2B5EF4-FFF2-40B4-BE49-F238E27FC236}">
                <a16:creationId xmlns:a16="http://schemas.microsoft.com/office/drawing/2014/main" xmlns="" id="{AB2A4D1C-3997-4344-A36B-2F3DAABEC196}"/>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rot="10800000" flipH="1" flipV="1">
            <a:off x="752929" y="1110797"/>
            <a:ext cx="7759818" cy="5012417"/>
          </a:xfrm>
          <a:prstGeom prst="rect">
            <a:avLst/>
          </a:prstGeom>
        </p:spPr>
      </p:pic>
    </p:spTree>
    <p:extLst>
      <p:ext uri="{BB962C8B-B14F-4D97-AF65-F5344CB8AC3E}">
        <p14:creationId xmlns:p14="http://schemas.microsoft.com/office/powerpoint/2010/main" xmlns="" val="364363148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10CE6E-C304-4303-838C-D30835836B62}"/>
              </a:ext>
            </a:extLst>
          </p:cNvPr>
          <p:cNvSpPr>
            <a:spLocks noGrp="1"/>
          </p:cNvSpPr>
          <p:nvPr>
            <p:ph type="title"/>
          </p:nvPr>
        </p:nvSpPr>
        <p:spPr>
          <a:xfrm flipH="1">
            <a:off x="758337" y="857250"/>
            <a:ext cx="34289" cy="79131"/>
          </a:xfrm>
        </p:spPr>
        <p:txBody>
          <a:bodyPr>
            <a:normAutofit fontScale="90000"/>
          </a:bodyPr>
          <a:lstStyle/>
          <a:p>
            <a:endParaRPr lang="en-IN" sz="100" dirty="0"/>
          </a:p>
        </p:txBody>
      </p:sp>
      <p:pic>
        <p:nvPicPr>
          <p:cNvPr id="5" name="Content Placeholder 4">
            <a:extLst>
              <a:ext uri="{FF2B5EF4-FFF2-40B4-BE49-F238E27FC236}">
                <a16:creationId xmlns:a16="http://schemas.microsoft.com/office/drawing/2014/main" xmlns="" id="{B65497E5-3CA7-4CE8-971B-2F339674F0F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32880" y="1162051"/>
            <a:ext cx="2595969" cy="2063102"/>
          </a:xfrm>
          <a:effectLst>
            <a:reflection blurRad="6350" stA="50000" endA="300" endPos="55000" dir="5400000" sy="-100000" algn="bl" rotWithShape="0"/>
          </a:effectLst>
        </p:spPr>
      </p:pic>
      <p:pic>
        <p:nvPicPr>
          <p:cNvPr id="3" name="Picture 3">
            <a:extLst>
              <a:ext uri="{FF2B5EF4-FFF2-40B4-BE49-F238E27FC236}">
                <a16:creationId xmlns:a16="http://schemas.microsoft.com/office/drawing/2014/main" xmlns="" id="{0B147BC3-F3D0-1B4C-9B5D-4888761AC86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9228" y="994384"/>
            <a:ext cx="2271595" cy="2271595"/>
          </a:xfrm>
          <a:prstGeom prst="rect">
            <a:avLst/>
          </a:prstGeom>
          <a:effectLst>
            <a:reflection blurRad="6350" stA="52000" endA="300" endPos="35000" dir="5400000" sy="-100000" algn="bl" rotWithShape="0"/>
          </a:effectLst>
        </p:spPr>
      </p:pic>
      <p:pic>
        <p:nvPicPr>
          <p:cNvPr id="6" name="Picture 7">
            <a:extLst>
              <a:ext uri="{FF2B5EF4-FFF2-40B4-BE49-F238E27FC236}">
                <a16:creationId xmlns:a16="http://schemas.microsoft.com/office/drawing/2014/main" xmlns="" id="{9A2F100B-9017-B643-8D97-53F2D9BCC36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0541" y="3620493"/>
            <a:ext cx="2595969" cy="2233647"/>
          </a:xfrm>
          <a:prstGeom prst="rect">
            <a:avLst/>
          </a:prstGeom>
          <a:effectLst>
            <a:reflection blurRad="6350" stA="52000" endA="300" endPos="35000" dir="5400000" sy="-100000" algn="bl" rotWithShape="0"/>
          </a:effectLst>
        </p:spPr>
      </p:pic>
      <p:pic>
        <p:nvPicPr>
          <p:cNvPr id="13" name="Picture 13">
            <a:extLst>
              <a:ext uri="{FF2B5EF4-FFF2-40B4-BE49-F238E27FC236}">
                <a16:creationId xmlns:a16="http://schemas.microsoft.com/office/drawing/2014/main" xmlns="" id="{F1E4AECF-F609-834B-88A3-C63D3B283EAA}"/>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518672" y="1083286"/>
            <a:ext cx="2271595" cy="2086754"/>
          </a:xfrm>
          <a:prstGeom prst="rect">
            <a:avLst/>
          </a:prstGeom>
          <a:effectLst>
            <a:reflection blurRad="6350" stA="52000" endA="300" endPos="35000" dir="5400000" sy="-100000" algn="bl" rotWithShape="0"/>
          </a:effectLst>
        </p:spPr>
      </p:pic>
      <p:pic>
        <p:nvPicPr>
          <p:cNvPr id="15" name="Picture 15">
            <a:extLst>
              <a:ext uri="{FF2B5EF4-FFF2-40B4-BE49-F238E27FC236}">
                <a16:creationId xmlns:a16="http://schemas.microsoft.com/office/drawing/2014/main" xmlns="" id="{59383032-AAFE-3F4E-A255-F2F6C9E8B5E7}"/>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473648" y="3620493"/>
            <a:ext cx="2830712" cy="2247537"/>
          </a:xfrm>
          <a:prstGeom prst="rect">
            <a:avLst/>
          </a:prstGeom>
          <a:effectLst>
            <a:reflection blurRad="6350" stA="52000" endA="300" endPos="35000" dir="5400000" sy="-100000" algn="bl" rotWithShape="0"/>
          </a:effectLst>
        </p:spPr>
      </p:pic>
      <p:pic>
        <p:nvPicPr>
          <p:cNvPr id="17" name="Picture 17">
            <a:extLst>
              <a:ext uri="{FF2B5EF4-FFF2-40B4-BE49-F238E27FC236}">
                <a16:creationId xmlns:a16="http://schemas.microsoft.com/office/drawing/2014/main" xmlns="" id="{9E5CD008-7EC4-B04F-B5AA-BFBDE6B0F220}"/>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452710" y="3620493"/>
            <a:ext cx="2271595" cy="2271595"/>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xmlns="" val="69056566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9DFA4-E3AD-40AA-8C5D-BA6D55C510BB}"/>
              </a:ext>
            </a:extLst>
          </p:cNvPr>
          <p:cNvSpPr>
            <a:spLocks noGrp="1"/>
          </p:cNvSpPr>
          <p:nvPr>
            <p:ph type="title"/>
          </p:nvPr>
        </p:nvSpPr>
        <p:spPr>
          <a:xfrm>
            <a:off x="305800" y="461086"/>
            <a:ext cx="6509988" cy="6268373"/>
          </a:xfrm>
        </p:spPr>
        <p:txBody>
          <a:bodyPr anchor="t">
            <a:normAutofit fontScale="90000"/>
          </a:bodyPr>
          <a:lstStyle/>
          <a:p>
            <a:pPr algn="l"/>
            <a:r>
              <a:rPr 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DEFINITION OF CIRCLE</a:t>
            </a:r>
            <a:r>
              <a:rPr lang="en-US" sz="3600" dirty="0"/>
              <a:t/>
            </a:r>
            <a:br>
              <a:rPr lang="en-US" sz="3600" dirty="0"/>
            </a:br>
            <a:r>
              <a:rPr lang="en-US" sz="1650" dirty="0"/>
              <a:t/>
            </a:r>
            <a:br>
              <a:rPr lang="en-US" sz="1650" dirty="0"/>
            </a:br>
            <a:r>
              <a:rPr lang="en-US" sz="2000" dirty="0">
                <a:latin typeface="+mn-lt"/>
              </a:rPr>
              <a:t>The entire geometry begins with a point. A point is a dimensionless entity which specifies the location or position. It is represented using a dot symbol and its length is zero.</a:t>
            </a:r>
            <a:br>
              <a:rPr lang="en-US" sz="2000" dirty="0">
                <a:latin typeface="+mn-lt"/>
              </a:rPr>
            </a:br>
            <a:r>
              <a:rPr lang="en-US" sz="2000" dirty="0">
                <a:latin typeface="+mn-lt"/>
              </a:rPr>
              <a:t/>
            </a:r>
            <a:br>
              <a:rPr lang="en-US" sz="2000" dirty="0">
                <a:latin typeface="+mn-lt"/>
              </a:rPr>
            </a:br>
            <a:r>
              <a:rPr lang="en-US" sz="2000" dirty="0">
                <a:latin typeface="+mn-lt"/>
              </a:rPr>
              <a:t>What is a circle??????</a:t>
            </a:r>
            <a:br>
              <a:rPr lang="en-US" sz="2000" dirty="0">
                <a:latin typeface="+mn-lt"/>
              </a:rPr>
            </a:br>
            <a:r>
              <a:rPr lang="en-US" sz="2000" dirty="0">
                <a:latin typeface="+mn-lt"/>
              </a:rPr>
              <a:t/>
            </a:r>
            <a:br>
              <a:rPr lang="en-US" sz="2000" dirty="0">
                <a:latin typeface="+mn-lt"/>
              </a:rPr>
            </a:br>
            <a:r>
              <a:rPr lang="en-GB" sz="2000" dirty="0">
                <a:solidFill>
                  <a:srgbClr val="C00000"/>
                </a:solidFill>
                <a:ea typeface="Aldhabi" panose="02000000000000000000" pitchFamily="2" charset="0"/>
              </a:rPr>
              <a:t>The set of all the points </a:t>
            </a:r>
            <a:r>
              <a:rPr lang="en-US" sz="2000" dirty="0">
                <a:solidFill>
                  <a:srgbClr val="C00000"/>
                </a:solidFill>
                <a:ea typeface="Aldhabi" panose="02000000000000000000" pitchFamily="2" charset="0"/>
              </a:rPr>
              <a:t>o</a:t>
            </a:r>
            <a:r>
              <a:rPr lang="en-GB" sz="2000" dirty="0">
                <a:solidFill>
                  <a:srgbClr val="C00000"/>
                </a:solidFill>
                <a:ea typeface="Aldhabi" panose="02000000000000000000" pitchFamily="2" charset="0"/>
              </a:rPr>
              <a:t>n a plane th</a:t>
            </a:r>
            <a:r>
              <a:rPr lang="en-US" sz="2000" dirty="0">
                <a:solidFill>
                  <a:srgbClr val="C00000"/>
                </a:solidFill>
                <a:ea typeface="Aldhabi" panose="02000000000000000000" pitchFamily="2" charset="0"/>
              </a:rPr>
              <a:t>ose are</a:t>
            </a:r>
            <a:r>
              <a:rPr lang="en-GB" sz="2000" dirty="0">
                <a:solidFill>
                  <a:srgbClr val="C00000"/>
                </a:solidFill>
                <a:ea typeface="Aldhabi" panose="02000000000000000000" pitchFamily="2" charset="0"/>
              </a:rPr>
              <a:t> at a fixed distance from a fixed point ma</a:t>
            </a:r>
            <a:r>
              <a:rPr lang="en-US" sz="2000" dirty="0" err="1">
                <a:solidFill>
                  <a:srgbClr val="C00000"/>
                </a:solidFill>
                <a:ea typeface="Aldhabi" panose="02000000000000000000" pitchFamily="2" charset="0"/>
              </a:rPr>
              <a:t>kes</a:t>
            </a:r>
            <a:r>
              <a:rPr lang="en-US" sz="2000" dirty="0">
                <a:solidFill>
                  <a:srgbClr val="C00000"/>
                </a:solidFill>
                <a:ea typeface="Aldhabi" panose="02000000000000000000" pitchFamily="2" charset="0"/>
              </a:rPr>
              <a:t> </a:t>
            </a:r>
            <a:r>
              <a:rPr lang="en-GB" sz="2000" dirty="0">
                <a:solidFill>
                  <a:srgbClr val="C00000"/>
                </a:solidFill>
                <a:ea typeface="Aldhabi" panose="02000000000000000000" pitchFamily="2" charset="0"/>
              </a:rPr>
              <a:t>a circle.</a:t>
            </a:r>
            <a:br>
              <a:rPr lang="en-GB" sz="2000" dirty="0">
                <a:solidFill>
                  <a:srgbClr val="C00000"/>
                </a:solidFill>
                <a:ea typeface="Aldhabi" panose="02000000000000000000" pitchFamily="2" charset="0"/>
              </a:rPr>
            </a:br>
            <a:r>
              <a:rPr lang="en-GB" sz="2000" dirty="0">
                <a:solidFill>
                  <a:srgbClr val="C00000"/>
                </a:solidFill>
                <a:ea typeface="Aldhabi" panose="02000000000000000000" pitchFamily="2" charset="0"/>
              </a:rPr>
              <a:t/>
            </a:r>
            <a:br>
              <a:rPr lang="en-GB" sz="2000" dirty="0">
                <a:solidFill>
                  <a:srgbClr val="C00000"/>
                </a:solidFill>
                <a:ea typeface="Aldhabi" panose="02000000000000000000" pitchFamily="2" charset="0"/>
              </a:rPr>
            </a:br>
            <a:r>
              <a:rPr lang="en-GB" sz="2000" dirty="0">
                <a:solidFill>
                  <a:srgbClr val="C00000"/>
                </a:solidFill>
                <a:ea typeface="Aldhabi" panose="02000000000000000000" pitchFamily="2" charset="0"/>
              </a:rPr>
              <a:t>A circle divides a plane into three parts such as exterior , interior  a</a:t>
            </a:r>
            <a:r>
              <a:rPr lang="en-US" sz="2000" dirty="0" err="1">
                <a:solidFill>
                  <a:srgbClr val="C00000"/>
                </a:solidFill>
                <a:ea typeface="Aldhabi" panose="02000000000000000000" pitchFamily="2" charset="0"/>
              </a:rPr>
              <a:t>nd</a:t>
            </a:r>
            <a:r>
              <a:rPr lang="en-US" sz="2000" dirty="0">
                <a:solidFill>
                  <a:srgbClr val="C00000"/>
                </a:solidFill>
                <a:ea typeface="Aldhabi" panose="02000000000000000000" pitchFamily="2" charset="0"/>
              </a:rPr>
              <a:t> </a:t>
            </a:r>
            <a:r>
              <a:rPr lang="en-US" sz="2000" dirty="0" smtClean="0">
                <a:solidFill>
                  <a:srgbClr val="C00000"/>
                </a:solidFill>
                <a:ea typeface="Aldhabi" panose="02000000000000000000" pitchFamily="2" charset="0"/>
              </a:rPr>
              <a:t>the</a:t>
            </a:r>
            <a:r>
              <a:rPr lang="en-GB" sz="2000" dirty="0" smtClean="0">
                <a:solidFill>
                  <a:srgbClr val="C00000"/>
                </a:solidFill>
                <a:ea typeface="Aldhabi" panose="02000000000000000000" pitchFamily="2" charset="0"/>
              </a:rPr>
              <a:t> circle  </a:t>
            </a:r>
            <a:r>
              <a:rPr lang="en-GB" sz="2000" dirty="0" err="1" smtClean="0">
                <a:solidFill>
                  <a:schemeClr val="bg1"/>
                </a:solidFill>
                <a:effectLst>
                  <a:outerShdw blurRad="50800" dist="50800" dir="5400000" algn="ctr" rotWithShape="0">
                    <a:srgbClr val="000000">
                      <a:alpha val="55000"/>
                    </a:srgbClr>
                  </a:outerShdw>
                </a:effectLst>
                <a:ea typeface="Aldhabi" panose="02000000000000000000" pitchFamily="2" charset="0"/>
              </a:rPr>
              <a:t>te</a:t>
            </a:r>
            <a:r>
              <a:rPr lang="en-GB" sz="2000" dirty="0" smtClean="0">
                <a:solidFill>
                  <a:srgbClr val="C00000"/>
                </a:solidFill>
                <a:effectLst>
                  <a:outerShdw blurRad="50800" dist="50800" dir="5400000" algn="ctr" rotWithShape="0">
                    <a:srgbClr val="000000">
                      <a:alpha val="55000"/>
                    </a:srgbClr>
                  </a:outerShdw>
                </a:effectLst>
                <a:ea typeface="Aldhabi" panose="02000000000000000000" pitchFamily="2" charset="0"/>
              </a:rPr>
              <a:t>-</a:t>
            </a:r>
            <a:r>
              <a:rPr lang="en-GB" sz="2000" dirty="0" smtClean="0">
                <a:ea typeface="Aldhabi" panose="02000000000000000000" pitchFamily="2" charset="0"/>
              </a:rPr>
              <a:t>EXTERIOR</a:t>
            </a:r>
            <a:r>
              <a:rPr lang="en-GB" sz="2000" dirty="0">
                <a:solidFill>
                  <a:srgbClr val="C00000"/>
                </a:solidFill>
                <a:ea typeface="Aldhabi" panose="02000000000000000000" pitchFamily="2" charset="0"/>
              </a:rPr>
              <a:t>, </a:t>
            </a:r>
            <a:r>
              <a:rPr lang="en-GB" sz="2000" dirty="0">
                <a:solidFill>
                  <a:srgbClr val="00B050"/>
                </a:solidFill>
                <a:ea typeface="Aldhabi" panose="02000000000000000000" pitchFamily="2" charset="0"/>
              </a:rPr>
              <a:t>green</a:t>
            </a:r>
            <a:r>
              <a:rPr lang="en-GB" sz="2000" dirty="0">
                <a:solidFill>
                  <a:srgbClr val="C00000"/>
                </a:solidFill>
                <a:ea typeface="Aldhabi" panose="02000000000000000000" pitchFamily="2" charset="0"/>
              </a:rPr>
              <a:t>-</a:t>
            </a:r>
            <a:r>
              <a:rPr lang="en-GB" sz="2000" dirty="0">
                <a:ea typeface="Aldhabi" panose="02000000000000000000" pitchFamily="2" charset="0"/>
              </a:rPr>
              <a:t>INTERIOR</a:t>
            </a:r>
            <a:r>
              <a:rPr lang="en-GB" sz="2000" dirty="0">
                <a:solidFill>
                  <a:srgbClr val="C00000"/>
                </a:solidFill>
                <a:ea typeface="Aldhabi" panose="02000000000000000000" pitchFamily="2" charset="0"/>
              </a:rPr>
              <a:t>, </a:t>
            </a:r>
            <a:r>
              <a:rPr lang="en-GB" sz="2000" dirty="0">
                <a:solidFill>
                  <a:srgbClr val="FF0000"/>
                </a:solidFill>
                <a:ea typeface="Aldhabi" panose="02000000000000000000" pitchFamily="2" charset="0"/>
              </a:rPr>
              <a:t>red</a:t>
            </a:r>
            <a:r>
              <a:rPr lang="en-GB" sz="2000" dirty="0">
                <a:ea typeface="Aldhabi" panose="02000000000000000000" pitchFamily="2" charset="0"/>
              </a:rPr>
              <a:t>-THE CIRCLE</a:t>
            </a:r>
            <a:br>
              <a:rPr lang="en-GB" sz="2000" dirty="0">
                <a:ea typeface="Aldhabi" panose="02000000000000000000" pitchFamily="2" charset="0"/>
              </a:rPr>
            </a:br>
            <a:r>
              <a:rPr lang="en-GB" sz="2000" dirty="0">
                <a:solidFill>
                  <a:srgbClr val="FF0000"/>
                </a:solidFill>
                <a:ea typeface="Aldhabi" panose="02000000000000000000" pitchFamily="2" charset="0"/>
              </a:rPr>
              <a:t>red </a:t>
            </a:r>
            <a:r>
              <a:rPr lang="en-GB" sz="2000" dirty="0">
                <a:ea typeface="Aldhabi" panose="02000000000000000000" pitchFamily="2" charset="0"/>
              </a:rPr>
              <a:t>+ </a:t>
            </a:r>
            <a:r>
              <a:rPr lang="en-GB" sz="2000" dirty="0">
                <a:solidFill>
                  <a:srgbClr val="00B050"/>
                </a:solidFill>
                <a:ea typeface="Aldhabi" panose="02000000000000000000" pitchFamily="2" charset="0"/>
              </a:rPr>
              <a:t>green</a:t>
            </a:r>
            <a:r>
              <a:rPr lang="en-GB" sz="2000" dirty="0">
                <a:ea typeface="Aldhabi" panose="02000000000000000000" pitchFamily="2" charset="0"/>
              </a:rPr>
              <a:t>=circular region</a:t>
            </a:r>
            <a:r>
              <a:rPr lang="en-GB" sz="2000" dirty="0">
                <a:solidFill>
                  <a:srgbClr val="C00000"/>
                </a:solidFill>
                <a:ea typeface="Aldhabi" panose="02000000000000000000" pitchFamily="2" charset="0"/>
              </a:rPr>
              <a:t/>
            </a:r>
            <a:br>
              <a:rPr lang="en-GB" sz="2000" dirty="0">
                <a:solidFill>
                  <a:srgbClr val="C00000"/>
                </a:solidFill>
                <a:ea typeface="Aldhabi" panose="02000000000000000000" pitchFamily="2" charset="0"/>
              </a:rPr>
            </a:br>
            <a:r>
              <a:rPr lang="en-GB" sz="2000" dirty="0">
                <a:solidFill>
                  <a:srgbClr val="C00000"/>
                </a:solidFill>
                <a:ea typeface="Aldhabi" panose="02000000000000000000" pitchFamily="2" charset="0"/>
              </a:rPr>
              <a:t/>
            </a:r>
            <a:br>
              <a:rPr lang="en-GB" sz="2000" dirty="0">
                <a:solidFill>
                  <a:srgbClr val="C00000"/>
                </a:solidFill>
                <a:ea typeface="Aldhabi" panose="02000000000000000000" pitchFamily="2" charset="0"/>
              </a:rPr>
            </a:br>
            <a:r>
              <a:rPr lang="en-US" sz="2000" dirty="0">
                <a:solidFill>
                  <a:srgbClr val="C00000"/>
                </a:solidFill>
                <a:ea typeface="Aldhabi" panose="02000000000000000000" pitchFamily="2" charset="0"/>
              </a:rPr>
              <a:t>The locus of a point which is at a constant distance from a fixed </a:t>
            </a:r>
            <a:br>
              <a:rPr lang="en-US" sz="2000" dirty="0">
                <a:solidFill>
                  <a:srgbClr val="C00000"/>
                </a:solidFill>
                <a:ea typeface="Aldhabi" panose="02000000000000000000" pitchFamily="2" charset="0"/>
              </a:rPr>
            </a:br>
            <a:r>
              <a:rPr lang="en-US" sz="2000" dirty="0">
                <a:solidFill>
                  <a:srgbClr val="C00000"/>
                </a:solidFill>
                <a:ea typeface="Aldhabi" panose="02000000000000000000" pitchFamily="2" charset="0"/>
              </a:rPr>
              <a:t>point forms a circle.</a:t>
            </a:r>
            <a:r>
              <a:rPr lang="en-GB" sz="2000" dirty="0">
                <a:solidFill>
                  <a:srgbClr val="C00000"/>
                </a:solidFill>
                <a:ea typeface="Aldhabi" panose="02000000000000000000" pitchFamily="2" charset="0"/>
              </a:rPr>
              <a:t/>
            </a:r>
            <a:br>
              <a:rPr lang="en-GB" sz="2000" dirty="0">
                <a:solidFill>
                  <a:srgbClr val="C00000"/>
                </a:solidFill>
                <a:ea typeface="Aldhabi" panose="02000000000000000000" pitchFamily="2" charset="0"/>
              </a:rPr>
            </a:br>
            <a:r>
              <a:rPr lang="en-GB" sz="2000" dirty="0">
                <a:solidFill>
                  <a:srgbClr val="C00000"/>
                </a:solidFill>
                <a:ea typeface="Aldhabi" panose="02000000000000000000" pitchFamily="2" charset="0"/>
              </a:rPr>
              <a:t/>
            </a:r>
            <a:br>
              <a:rPr lang="en-GB" sz="2000" dirty="0">
                <a:solidFill>
                  <a:srgbClr val="C00000"/>
                </a:solidFill>
                <a:ea typeface="Aldhabi" panose="02000000000000000000" pitchFamily="2" charset="0"/>
              </a:rPr>
            </a:br>
            <a:r>
              <a:rPr lang="en-GB" sz="2000" dirty="0">
                <a:solidFill>
                  <a:srgbClr val="C00000"/>
                </a:solidFill>
                <a:ea typeface="Aldhabi" panose="02000000000000000000" pitchFamily="2" charset="0"/>
              </a:rPr>
              <a:t/>
            </a:r>
            <a:br>
              <a:rPr lang="en-GB" sz="2000" dirty="0">
                <a:solidFill>
                  <a:srgbClr val="C00000"/>
                </a:solidFill>
                <a:ea typeface="Aldhabi" panose="02000000000000000000" pitchFamily="2" charset="0"/>
              </a:rPr>
            </a:br>
            <a:r>
              <a:rPr lang="en-GB" sz="2000" dirty="0">
                <a:solidFill>
                  <a:srgbClr val="C00000"/>
                </a:solidFill>
                <a:ea typeface="Aldhabi" panose="02000000000000000000" pitchFamily="2" charset="0"/>
              </a:rPr>
              <a:t> The  fixed point of reference  is the </a:t>
            </a:r>
            <a:r>
              <a:rPr lang="en-GB" sz="2000" b="1" i="1" dirty="0">
                <a:solidFill>
                  <a:srgbClr val="C00000"/>
                </a:solidFill>
                <a:ea typeface="Aldhabi" panose="02000000000000000000" pitchFamily="2" charset="0"/>
              </a:rPr>
              <a:t>centre</a:t>
            </a:r>
            <a:r>
              <a:rPr lang="en-GB" sz="2000" b="1" dirty="0">
                <a:solidFill>
                  <a:srgbClr val="C00000"/>
                </a:solidFill>
                <a:ea typeface="Aldhabi" panose="02000000000000000000" pitchFamily="2" charset="0"/>
              </a:rPr>
              <a:t> </a:t>
            </a:r>
            <a:r>
              <a:rPr lang="en-GB" sz="2000" dirty="0">
                <a:solidFill>
                  <a:srgbClr val="C00000"/>
                </a:solidFill>
                <a:ea typeface="Aldhabi" panose="02000000000000000000" pitchFamily="2" charset="0"/>
              </a:rPr>
              <a:t>and the fixed distance </a:t>
            </a:r>
            <a:br>
              <a:rPr lang="en-GB" sz="2000" dirty="0">
                <a:solidFill>
                  <a:srgbClr val="C00000"/>
                </a:solidFill>
                <a:ea typeface="Aldhabi" panose="02000000000000000000" pitchFamily="2" charset="0"/>
              </a:rPr>
            </a:br>
            <a:r>
              <a:rPr lang="en-GB" sz="2000" dirty="0">
                <a:solidFill>
                  <a:srgbClr val="C00000"/>
                </a:solidFill>
                <a:ea typeface="Aldhabi" panose="02000000000000000000" pitchFamily="2" charset="0"/>
              </a:rPr>
              <a:t>between centre and any point on the circle is termed as </a:t>
            </a:r>
            <a:r>
              <a:rPr lang="en-GB" sz="2000" b="1" i="1" dirty="0">
                <a:solidFill>
                  <a:srgbClr val="C00000"/>
                </a:solidFill>
                <a:ea typeface="Aldhabi" panose="02000000000000000000" pitchFamily="2" charset="0"/>
              </a:rPr>
              <a:t>radius.</a:t>
            </a:r>
            <a:r>
              <a:rPr lang="en-GB" sz="2000" dirty="0">
                <a:solidFill>
                  <a:srgbClr val="C00000"/>
                </a:solidFill>
                <a:ea typeface="Aldhabi" panose="02000000000000000000" pitchFamily="2" charset="0"/>
              </a:rPr>
              <a:t/>
            </a:r>
            <a:br>
              <a:rPr lang="en-GB" sz="2000" dirty="0">
                <a:solidFill>
                  <a:srgbClr val="C00000"/>
                </a:solidFill>
                <a:ea typeface="Aldhabi" panose="02000000000000000000" pitchFamily="2" charset="0"/>
              </a:rPr>
            </a:br>
            <a:r>
              <a:rPr lang="en-GB" sz="2000" dirty="0">
                <a:solidFill>
                  <a:srgbClr val="C00000"/>
                </a:solidFill>
                <a:ea typeface="Aldhabi" panose="02000000000000000000" pitchFamily="2" charset="0"/>
              </a:rPr>
              <a:t/>
            </a:r>
            <a:br>
              <a:rPr lang="en-GB" sz="2000" dirty="0">
                <a:solidFill>
                  <a:srgbClr val="C00000"/>
                </a:solidFill>
                <a:ea typeface="Aldhabi" panose="02000000000000000000" pitchFamily="2" charset="0"/>
              </a:rPr>
            </a:br>
            <a:r>
              <a:rPr lang="en-GB" sz="1500" dirty="0">
                <a:solidFill>
                  <a:srgbClr val="C00000"/>
                </a:solidFill>
                <a:ea typeface="Aldhabi" panose="02000000000000000000" pitchFamily="2" charset="0"/>
              </a:rPr>
              <a:t/>
            </a:r>
            <a:br>
              <a:rPr lang="en-GB" sz="1500" dirty="0">
                <a:solidFill>
                  <a:srgbClr val="C00000"/>
                </a:solidFill>
                <a:ea typeface="Aldhabi" panose="02000000000000000000" pitchFamily="2" charset="0"/>
              </a:rPr>
            </a:br>
            <a:r>
              <a:rPr lang="en-GB" sz="1500" dirty="0">
                <a:solidFill>
                  <a:srgbClr val="C00000"/>
                </a:solidFill>
                <a:ea typeface="Aldhabi" panose="02000000000000000000" pitchFamily="2" charset="0"/>
              </a:rPr>
              <a:t>  </a:t>
            </a:r>
            <a:r>
              <a:rPr lang="en-US" sz="1500" dirty="0">
                <a:latin typeface="+mn-lt"/>
              </a:rPr>
              <a:t/>
            </a:r>
            <a:br>
              <a:rPr lang="en-US" sz="1500" dirty="0">
                <a:latin typeface="+mn-lt"/>
              </a:rPr>
            </a:br>
            <a:r>
              <a:rPr lang="en-US" sz="1500" dirty="0">
                <a:latin typeface="+mn-lt"/>
              </a:rPr>
              <a:t/>
            </a:r>
            <a:br>
              <a:rPr lang="en-US" sz="1500" dirty="0">
                <a:latin typeface="+mn-lt"/>
              </a:rPr>
            </a:br>
            <a:r>
              <a:rPr lang="en-US" sz="1500" dirty="0">
                <a:latin typeface="+mn-lt"/>
              </a:rPr>
              <a:t>Video-------------------</a:t>
            </a:r>
            <a:br>
              <a:rPr lang="en-US" sz="1500" dirty="0">
                <a:latin typeface="+mn-lt"/>
              </a:rPr>
            </a:br>
            <a:r>
              <a:rPr lang="en-US" sz="1650" dirty="0"/>
              <a:t/>
            </a:r>
            <a:br>
              <a:rPr lang="en-US" sz="1650" dirty="0"/>
            </a:br>
            <a:r>
              <a:rPr lang="en-US" sz="1650" dirty="0"/>
              <a:t>                                                  </a:t>
            </a:r>
            <a:br>
              <a:rPr lang="en-US" sz="1650" dirty="0"/>
            </a:br>
            <a:r>
              <a:rPr lang="en-US" sz="1650" dirty="0"/>
              <a:t>          </a:t>
            </a:r>
            <a:endParaRPr lang="en-IN" sz="1650" dirty="0"/>
          </a:p>
        </p:txBody>
      </p:sp>
      <p:sp>
        <p:nvSpPr>
          <p:cNvPr id="3" name="Rectangle 2">
            <a:extLst>
              <a:ext uri="{FF2B5EF4-FFF2-40B4-BE49-F238E27FC236}">
                <a16:creationId xmlns:a16="http://schemas.microsoft.com/office/drawing/2014/main" xmlns="" id="{5C703A14-1817-4EB6-A9D8-6ABD6AB36FD1}"/>
              </a:ext>
            </a:extLst>
          </p:cNvPr>
          <p:cNvSpPr/>
          <p:nvPr/>
        </p:nvSpPr>
        <p:spPr>
          <a:xfrm>
            <a:off x="540727" y="1302360"/>
            <a:ext cx="7877908" cy="4158640"/>
          </a:xfrm>
          <a:prstGeom prst="rect">
            <a:avLst/>
          </a:prstGeom>
        </p:spPr>
        <p:txBody>
          <a:bodyPr/>
          <a:lstStyle/>
          <a:p>
            <a:endParaRPr lang="en-IN" sz="1350" dirty="0"/>
          </a:p>
        </p:txBody>
      </p:sp>
      <p:sp>
        <p:nvSpPr>
          <p:cNvPr id="7" name="Oval 6">
            <a:extLst>
              <a:ext uri="{FF2B5EF4-FFF2-40B4-BE49-F238E27FC236}">
                <a16:creationId xmlns:a16="http://schemas.microsoft.com/office/drawing/2014/main" xmlns="" id="{6BA72FD7-ED5A-9243-BC56-83B726F8DBD0}"/>
              </a:ext>
            </a:extLst>
          </p:cNvPr>
          <p:cNvSpPr/>
          <p:nvPr/>
        </p:nvSpPr>
        <p:spPr>
          <a:xfrm>
            <a:off x="6452095" y="1324452"/>
            <a:ext cx="2348507" cy="2270821"/>
          </a:xfrm>
          <a:prstGeom prst="ellipse">
            <a:avLst/>
          </a:prstGeom>
          <a:solidFill>
            <a:srgbClr val="00B050"/>
          </a:solidFill>
          <a:ln w="28575">
            <a:solidFill>
              <a:srgbClr val="FF0000"/>
            </a:solidFill>
          </a:ln>
          <a:effectLst>
            <a:glow rad="101600">
              <a:schemeClr val="accent4">
                <a:satMod val="175000"/>
                <a:alpha val="40000"/>
              </a:schemeClr>
            </a:glow>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200" dirty="0">
                <a:solidFill>
                  <a:schemeClr val="tx1"/>
                </a:solidFill>
              </a:rPr>
              <a:t>     centre</a:t>
            </a:r>
          </a:p>
          <a:p>
            <a:r>
              <a:rPr lang="en-US" sz="1200" dirty="0">
                <a:solidFill>
                  <a:schemeClr val="tx1"/>
                </a:solidFill>
              </a:rPr>
              <a:t>             </a:t>
            </a:r>
            <a:r>
              <a:rPr lang="en-US" sz="1200" b="1" dirty="0">
                <a:solidFill>
                  <a:schemeClr val="tx1"/>
                </a:solidFill>
              </a:rPr>
              <a:t>O</a:t>
            </a:r>
            <a:endParaRPr lang="en-US" sz="1200" dirty="0">
              <a:solidFill>
                <a:schemeClr val="tx1"/>
              </a:solidFill>
            </a:endParaRPr>
          </a:p>
        </p:txBody>
      </p:sp>
      <p:sp>
        <p:nvSpPr>
          <p:cNvPr id="8" name="Oval 7">
            <a:extLst>
              <a:ext uri="{FF2B5EF4-FFF2-40B4-BE49-F238E27FC236}">
                <a16:creationId xmlns:a16="http://schemas.microsoft.com/office/drawing/2014/main" xmlns="" id="{F8207E53-BB54-0D40-9D69-7EF87384F830}"/>
              </a:ext>
            </a:extLst>
          </p:cNvPr>
          <p:cNvSpPr/>
          <p:nvPr/>
        </p:nvSpPr>
        <p:spPr>
          <a:xfrm flipH="1">
            <a:off x="7626349" y="2432621"/>
            <a:ext cx="119062" cy="108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p:cNvCxnSpPr>
            <a:cxnSpLocks/>
            <a:endCxn id="7" idx="6"/>
          </p:cNvCxnSpPr>
          <p:nvPr/>
        </p:nvCxnSpPr>
        <p:spPr>
          <a:xfrm flipV="1">
            <a:off x="7626348" y="2459863"/>
            <a:ext cx="1174254" cy="4927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4246109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ircle.(240p).mp4">
            <a:hlinkClick r:id="" action="ppaction://media"/>
            <a:extLst>
              <a:ext uri="{FF2B5EF4-FFF2-40B4-BE49-F238E27FC236}">
                <a16:creationId xmlns:a16="http://schemas.microsoft.com/office/drawing/2014/main" xmlns="" id="{B800DEC0-FDF7-EE4B-A065-C499608E829F}"/>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a:stretch>
            <a:fillRect/>
          </a:stretch>
        </p:blipFill>
        <p:spPr>
          <a:xfrm>
            <a:off x="457200" y="1197428"/>
            <a:ext cx="8229599" cy="5179786"/>
          </a:xfrm>
          <a:prstGeom prst="rect">
            <a:avLst/>
          </a:prstGeom>
        </p:spPr>
      </p:pic>
      <p:sp>
        <p:nvSpPr>
          <p:cNvPr id="2" name="Title 1">
            <a:extLst>
              <a:ext uri="{FF2B5EF4-FFF2-40B4-BE49-F238E27FC236}">
                <a16:creationId xmlns:a16="http://schemas.microsoft.com/office/drawing/2014/main" xmlns="" id="{C37F1778-1F9A-9F4A-A2F0-D27F20A1E0D0}"/>
              </a:ext>
            </a:extLst>
          </p:cNvPr>
          <p:cNvSpPr>
            <a:spLocks noGrp="1"/>
          </p:cNvSpPr>
          <p:nvPr>
            <p:ph type="title"/>
          </p:nvPr>
        </p:nvSpPr>
        <p:spPr>
          <a:xfrm>
            <a:off x="801915" y="208642"/>
            <a:ext cx="8229600" cy="988786"/>
          </a:xfrm>
        </p:spPr>
        <p:txBody>
          <a:bodyPr/>
          <a:lstStyle/>
          <a:p>
            <a:r>
              <a:rPr lang="en-US"/>
              <a:t>Video Showing Radius ,Diameter</a:t>
            </a:r>
          </a:p>
        </p:txBody>
      </p:sp>
    </p:spTree>
    <p:extLst>
      <p:ext uri="{BB962C8B-B14F-4D97-AF65-F5344CB8AC3E}">
        <p14:creationId xmlns:p14="http://schemas.microsoft.com/office/powerpoint/2010/main" xmlns="" val="245826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2382</Words>
  <Application>Microsoft Office PowerPoint</Application>
  <PresentationFormat>On-screen Show (4:3)</PresentationFormat>
  <Paragraphs>429</Paragraphs>
  <Slides>43</Slides>
  <Notes>3</Notes>
  <HiddenSlides>0</HiddenSlides>
  <MMClips>3</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vt:lpstr>
      <vt:lpstr>Slide 2</vt:lpstr>
      <vt:lpstr> </vt:lpstr>
      <vt:lpstr>Learning Objectives.. </vt:lpstr>
      <vt:lpstr>                INTRODUCTION </vt:lpstr>
      <vt:lpstr>                INTRODUCTION.   Video </vt:lpstr>
      <vt:lpstr>Slide 7</vt:lpstr>
      <vt:lpstr>           DEFINITION OF CIRCLE  The entire geometry begins with a point. A point is a dimensionless entity which specifies the location or position. It is represented using a dot symbol and its length is zero.  What is a circle??????  The set of all the points on a plane those are at a fixed distance from a fixed point makes a circle.  A circle divides a plane into three parts such as exterior , interior  and the circle  te-EXTERIOR, green-INTERIOR, red-THE CIRCLE red + green=circular region  The locus of a point which is at a constant distance from a fixed  point forms a circle.    The  fixed point of reference  is the centre and the fixed distance  between centre and any point on the circle is termed as radius.       Video-------------------                                                               </vt:lpstr>
      <vt:lpstr>Video Showing Radius ,Diameter</vt:lpstr>
      <vt:lpstr>BASIC TERMS &amp; DEFINITIONS:</vt:lpstr>
      <vt:lpstr>BASIC TERMS &amp; DEFINITIONS:</vt:lpstr>
      <vt:lpstr>  Major and Minor Sector- The circle is divided into  two parts by any two radii and each part is  called a sector. The larger part is the major sector(white)   and the smaller part is the  minor sector (red) I  Major and Minor Segment-A chord divides a circle  into two parts called segments.  The smaller part is minor segment (blue) and bigger  part is major segment(white) .  Major and Minor Arc- The red part (BDC arc)is called minor arc and the rest part of  the circle (BAC arc)is called  Major Arc. </vt:lpstr>
      <vt:lpstr>Slide 13</vt:lpstr>
      <vt:lpstr>Angle Subtended by the Chord </vt:lpstr>
      <vt:lpstr>Theorem-1</vt:lpstr>
      <vt:lpstr>Theorem-2(converse)</vt:lpstr>
      <vt:lpstr>Theorem-3</vt:lpstr>
      <vt:lpstr>Theorem-4(converse)</vt:lpstr>
      <vt:lpstr>Practice Question-</vt:lpstr>
      <vt:lpstr>Circle Through Three Points</vt:lpstr>
      <vt:lpstr>Theorem-5</vt:lpstr>
      <vt:lpstr>Slide 22</vt:lpstr>
      <vt:lpstr>Equal Chords and their distances from centre:</vt:lpstr>
      <vt:lpstr>Theorem-6</vt:lpstr>
      <vt:lpstr>Theorem -7(Converse)</vt:lpstr>
      <vt:lpstr>Angle Subtended by an Arc:</vt:lpstr>
      <vt:lpstr>Theorem-8</vt:lpstr>
      <vt:lpstr>Theorem -9</vt:lpstr>
      <vt:lpstr>The angle subtended by diameter on the circle </vt:lpstr>
      <vt:lpstr>Theorem-10 </vt:lpstr>
      <vt:lpstr>Cyclic Quadrilateral</vt:lpstr>
      <vt:lpstr>Theorem-11</vt:lpstr>
      <vt:lpstr>Theorem-12(Converse)</vt:lpstr>
      <vt:lpstr>Example-1</vt:lpstr>
      <vt:lpstr>Example-2</vt:lpstr>
      <vt:lpstr>Example-3</vt:lpstr>
      <vt:lpstr>Suggested Activities</vt:lpstr>
      <vt:lpstr>Activity of drawing a circle through Three points</vt:lpstr>
      <vt:lpstr>CONCEPT</vt:lpstr>
      <vt:lpstr>Key points to Remember</vt:lpstr>
      <vt:lpstr>Key points to Remember</vt:lpstr>
      <vt:lpstr>Art Integration in CIRCLES</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 INSTITUTIONS, ODISHA ZONE - 1</dc:title>
  <dc:creator>SANJIT</dc:creator>
  <cp:lastModifiedBy>APD-</cp:lastModifiedBy>
  <cp:revision>24</cp:revision>
  <dcterms:created xsi:type="dcterms:W3CDTF">2020-04-28T03:37:59Z</dcterms:created>
  <dcterms:modified xsi:type="dcterms:W3CDTF">2020-05-06T15:08:58Z</dcterms:modified>
</cp:coreProperties>
</file>