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76" r:id="rId23"/>
    <p:sldId id="277" r:id="rId24"/>
    <p:sldId id="278" r:id="rId25"/>
    <p:sldId id="279" r:id="rId26"/>
    <p:sldId id="283" r:id="rId27"/>
    <p:sldId id="288" r:id="rId28"/>
    <p:sldId id="284" r:id="rId29"/>
    <p:sldId id="285" r:id="rId30"/>
    <p:sldId id="286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11" y="6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26EA6B-4D5D-48EA-8FC1-56B32186C436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B5CB2D-28B3-40C7-9080-C9874D80A3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EA6B-4D5D-48EA-8FC1-56B32186C436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CB2D-28B3-40C7-9080-C9874D80A3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EA6B-4D5D-48EA-8FC1-56B32186C436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CB2D-28B3-40C7-9080-C9874D80A3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26EA6B-4D5D-48EA-8FC1-56B32186C436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B5CB2D-28B3-40C7-9080-C9874D80A3E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225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350" b="1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26EA6B-4D5D-48EA-8FC1-56B32186C436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B5CB2D-28B3-40C7-9080-C9874D80A3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EA6B-4D5D-48EA-8FC1-56B32186C436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CB2D-28B3-40C7-9080-C9874D80A3E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EA6B-4D5D-48EA-8FC1-56B32186C436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CB2D-28B3-40C7-9080-C9874D80A3E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26EA6B-4D5D-48EA-8FC1-56B32186C436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B5CB2D-28B3-40C7-9080-C9874D80A3E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6EA6B-4D5D-48EA-8FC1-56B32186C436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5CB2D-28B3-40C7-9080-C9874D80A3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15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26EA6B-4D5D-48EA-8FC1-56B32186C436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B5CB2D-28B3-40C7-9080-C9874D80A3E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1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26EA6B-4D5D-48EA-8FC1-56B32186C436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B5CB2D-28B3-40C7-9080-C9874D80A3E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7126EA6B-4D5D-48EA-8FC1-56B32186C436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50" b="1">
                <a:solidFill>
                  <a:srgbClr val="FFFFFF"/>
                </a:solidFill>
              </a:defRPr>
            </a:lvl1pPr>
          </a:lstStyle>
          <a:p>
            <a:fld id="{12B5CB2D-28B3-40C7-9080-C9874D80A3E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225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3808428"/>
            <a:ext cx="6118448" cy="14207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sz="4000" dirty="0" smtClean="0">
                <a:solidFill>
                  <a:schemeClr val="accent1"/>
                </a:solidFill>
                <a:latin typeface="Bodoni MT Black" panose="02070A03080606020203" pitchFamily="18" charset="0"/>
              </a:rPr>
              <a:t>APPLICATION OF PERCENTAGE</a:t>
            </a:r>
            <a:endParaRPr lang="en-IN" sz="4000" dirty="0">
              <a:solidFill>
                <a:schemeClr val="accent1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2285985" y="5585792"/>
            <a:ext cx="53768" cy="57786"/>
          </a:xfrm>
        </p:spPr>
        <p:txBody>
          <a:bodyPr>
            <a:normAutofit fontScale="25000" lnSpcReduction="20000"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)   </a:t>
            </a:r>
            <a:endParaRPr lang="en-IN" sz="2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91839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60343"/>
            <a:ext cx="8568952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IN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602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APPLICATION CONTINUED………..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>
                    <a:solidFill>
                      <a:srgbClr val="0070C0"/>
                    </a:solidFill>
                  </a:rPr>
                  <a:t>A crate contains 400 apples, 8dozen apples were found spoiled. Find the percentage of good apples in the crate.</a:t>
                </a:r>
              </a:p>
              <a:p>
                <a:pPr marL="0" indent="0">
                  <a:buNone/>
                </a:pPr>
                <a:r>
                  <a:rPr lang="en-IN" dirty="0"/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SOLUTION : Total no of apples = 400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Number of spoiled apples = 8 x 12 =96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Number of good apples left = 400 – 96 = 304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So, percentage of good apples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304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400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x 100 = 76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IN" dirty="0" smtClean="0">
                  <a:solidFill>
                    <a:srgbClr val="00B05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76% 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𝑔𝑜𝑜𝑑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𝑎𝑝𝑝𝑙𝑒𝑠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𝑎𝑟𝑒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𝑡h𝑒𝑟𝑒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𝑖𝑛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𝑡h𝑒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𝑐𝑟𝑎𝑡𝑒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2848" b="17451"/>
          <a:stretch/>
        </p:blipFill>
        <p:spPr>
          <a:xfrm>
            <a:off x="6732240" y="5014174"/>
            <a:ext cx="2016224" cy="182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34768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APPLICATION CONTINUED………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LENOVO\Desktop\8aebca01-8a39-4464-8624-b1221405614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6480720" cy="3975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2848" b="17451"/>
          <a:stretch/>
        </p:blipFill>
        <p:spPr>
          <a:xfrm>
            <a:off x="7092280" y="5013176"/>
            <a:ext cx="1656184" cy="182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05876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6085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48" b="14300"/>
          <a:stretch/>
        </p:blipFill>
        <p:spPr>
          <a:xfrm>
            <a:off x="3563888" y="3118656"/>
            <a:ext cx="371190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19799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downlo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87"/>
          <a:stretch/>
        </p:blipFill>
        <p:spPr bwMode="auto">
          <a:xfrm>
            <a:off x="323528" y="476672"/>
            <a:ext cx="7704856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1725" b="17451"/>
          <a:stretch/>
        </p:blipFill>
        <p:spPr>
          <a:xfrm>
            <a:off x="6705304" y="5013176"/>
            <a:ext cx="2066203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93009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profit-and-loss-formulas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171"/>
          <a:stretch/>
        </p:blipFill>
        <p:spPr bwMode="auto">
          <a:xfrm>
            <a:off x="179512" y="260648"/>
            <a:ext cx="6581347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1725" b="17451"/>
          <a:stretch/>
        </p:blipFill>
        <p:spPr>
          <a:xfrm>
            <a:off x="6705304" y="5013176"/>
            <a:ext cx="2066203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90438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0VERHEAD EXPENSES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 rot="19779709">
            <a:off x="2972442" y="2478510"/>
            <a:ext cx="5712691" cy="1299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IN" dirty="0" smtClean="0">
                <a:solidFill>
                  <a:srgbClr val="0070C0"/>
                </a:solidFill>
              </a:rPr>
              <a:t>The additional amount spend on transportation, rent , labour charges, repairing etc. are known as</a:t>
            </a:r>
            <a:r>
              <a:rPr lang="en-IN" dirty="0" smtClean="0"/>
              <a:t> </a:t>
            </a:r>
            <a:r>
              <a:rPr lang="en-IN" b="1" dirty="0" smtClean="0">
                <a:solidFill>
                  <a:srgbClr val="00B050"/>
                </a:solidFill>
              </a:rPr>
              <a:t>OVERHEAD EXPENSES.</a:t>
            </a:r>
            <a:endParaRPr lang="en-IN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LENOVO\Desktop\SM-AA473_TIPS_DV_20110512140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28019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1725" b="17451"/>
          <a:stretch/>
        </p:blipFill>
        <p:spPr>
          <a:xfrm>
            <a:off x="6705304" y="5013176"/>
            <a:ext cx="2066203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97893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92" y="274638"/>
            <a:ext cx="7467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IN" sz="4000" dirty="0" smtClean="0">
                <a:solidFill>
                  <a:srgbClr val="FF0000"/>
                </a:solidFill>
              </a:rPr>
              <a:t>DISCOUNTS</a:t>
            </a:r>
            <a:endParaRPr lang="en-IN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8496"/>
            <a:ext cx="3250794" cy="4926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23" y="1598496"/>
            <a:ext cx="5085184" cy="4926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5022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Let us apply again……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LENOVO\Desktop\a23a68b4-154e-4820-8015-dc036e109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6372708" cy="3705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32712" y="4422233"/>
            <a:ext cx="1584176" cy="2400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1648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TRY THIS……………….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>
                    <a:solidFill>
                      <a:srgbClr val="0070C0"/>
                    </a:solidFill>
                  </a:rPr>
                  <a:t>By selling an article for </a:t>
                </a:r>
                <a:r>
                  <a:rPr lang="en-IN" dirty="0" err="1" smtClean="0">
                    <a:solidFill>
                      <a:srgbClr val="0070C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 400, a man gains </a:t>
                </a:r>
                <a:r>
                  <a:rPr lang="en-IN" dirty="0" err="1" smtClean="0">
                    <a:solidFill>
                      <a:srgbClr val="0070C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 25. At what price should he sell the article to gain 20?</a:t>
                </a:r>
              </a:p>
              <a:p>
                <a:pPr marL="0" indent="0">
                  <a:buNone/>
                </a:pPr>
                <a:r>
                  <a:rPr lang="en-IN" dirty="0" smtClean="0"/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Solution: S.P. = Rs400, C.P. 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25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So, C.P. = S.P. – gain 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400 –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25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                              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375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S.P. = C.P. X {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100+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𝑔𝑎𝑖𝑛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%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IN" b="0" i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}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= 375 x 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100+20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}=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450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The man should sell the article at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450.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 r="-8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83" y="4372270"/>
            <a:ext cx="1810634" cy="2485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0182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NOW SOLVE THIS QUESTION…..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93658" y="2024844"/>
                <a:ext cx="5600700" cy="378042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IN" dirty="0" smtClean="0">
                    <a:solidFill>
                      <a:srgbClr val="0070C0"/>
                    </a:solidFill>
                  </a:rPr>
                  <a:t>A manufacturer sells an item to an agency at a profit of 25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%</m:t>
                    </m:r>
                    <m:r>
                      <a:rPr lang="en-IN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.  </m:t>
                    </m:r>
                  </m:oMath>
                </a14:m>
                <a:r>
                  <a:rPr lang="en-IN" dirty="0" smtClean="0">
                    <a:solidFill>
                      <a:srgbClr val="0070C0"/>
                    </a:solidFill>
                  </a:rPr>
                  <a:t>The agency sells the item to a shopkeeper at 10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70C0"/>
                    </a:solidFill>
                  </a:rPr>
                  <a:t> profit and the shopkeeper sells the item at a profit of 20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70C0"/>
                    </a:solidFill>
                  </a:rPr>
                  <a:t>.If the selling price of the item is </a:t>
                </a:r>
                <a:r>
                  <a:rPr lang="en-IN" dirty="0" err="1" smtClean="0">
                    <a:solidFill>
                      <a:srgbClr val="0070C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 594,find the manufacturing price.</a:t>
                </a:r>
              </a:p>
              <a:p>
                <a:pPr marL="0" indent="0">
                  <a:buNone/>
                </a:pPr>
                <a:endParaRPr lang="en-IN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 SOLUTION; C.P. of the shopkeeper= S.P. of the agency                  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                                            = 594 x 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100+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𝑝𝑟𝑜𝑓𝑖𝑡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%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}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                                            = 594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120</m:t>
                        </m:r>
                      </m:den>
                    </m:f>
                    <m:r>
                      <a:rPr lang="en-IN" b="0" i="0" smtClean="0">
                        <a:solidFill>
                          <a:srgbClr val="00B050"/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495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C.P. of the agency = S.P. of the manufacturer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                  = 495 x{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100+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𝑝𝑟𝑜𝑓𝑖𝑡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%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}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                  = 495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110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450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Manufacturing price = 450 x 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100+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𝑝𝑟𝑜𝑓𝑖𝑡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%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}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                    =450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125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360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93658" y="2024844"/>
                <a:ext cx="5600700" cy="3780420"/>
              </a:xfrm>
              <a:blipFill rotWithShape="0">
                <a:blip r:embed="rId2"/>
                <a:stretch>
                  <a:fillRect l="-326" t="-1452" r="-14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5144"/>
            <a:ext cx="1594610" cy="2214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4263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dirty="0" smtClean="0"/>
              <a:t>   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sz="5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INTRODUCTION</a:t>
            </a:r>
            <a:endParaRPr lang="en-IN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IN" sz="2000" dirty="0" smtClean="0">
                <a:solidFill>
                  <a:srgbClr val="002060"/>
                </a:solidFill>
              </a:rPr>
              <a:t>Percentages are an important part of our everyday life.</a:t>
            </a:r>
          </a:p>
          <a:p>
            <a:pPr marL="0" indent="0">
              <a:buNone/>
            </a:pPr>
            <a:endParaRPr lang="en-IN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rgbClr val="002060"/>
                </a:solidFill>
              </a:rPr>
              <a:t>Different components of the fresh air that we breathe are shown with the help of percentage.</a:t>
            </a: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rgbClr val="002060"/>
                </a:solidFill>
              </a:rPr>
              <a:t>Shops advertise discounts on products in percentage.</a:t>
            </a: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rgbClr val="002060"/>
                </a:solidFill>
              </a:rPr>
              <a:t>Educational institutes and Multinational companies describe their success or failure in percentage.</a:t>
            </a:r>
          </a:p>
          <a:p>
            <a:pPr>
              <a:buFont typeface="Wingdings" pitchFamily="2" charset="2"/>
              <a:buChar char="v"/>
            </a:pPr>
            <a:r>
              <a:rPr lang="en-IN" sz="2000" dirty="0" smtClean="0">
                <a:solidFill>
                  <a:srgbClr val="002060"/>
                </a:solidFill>
              </a:rPr>
              <a:t>Financial institutes quote interest charged to the client on loans or interest paid for money invested with the help of percentages .</a:t>
            </a:r>
            <a:endParaRPr lang="en-IN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2848" b="17451"/>
          <a:stretch/>
        </p:blipFill>
        <p:spPr>
          <a:xfrm>
            <a:off x="6732240" y="5014174"/>
            <a:ext cx="2016224" cy="182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36006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378">
            <a:off x="730422" y="1280424"/>
            <a:ext cx="5638800" cy="3190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13684"/>
            <a:ext cx="2353164" cy="201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03936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 </a:t>
            </a:r>
            <a:r>
              <a:rPr lang="en-IN" sz="3600" dirty="0" smtClean="0">
                <a:solidFill>
                  <a:srgbClr val="C00000"/>
                </a:solidFill>
              </a:rPr>
              <a:t>SIMPLE  INTEREST  - IN BRIEF</a:t>
            </a:r>
            <a:endParaRPr lang="en-IN" sz="36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IN" dirty="0" smtClean="0">
                    <a:solidFill>
                      <a:srgbClr val="00B050"/>
                    </a:solidFill>
                  </a:rPr>
                  <a:t>Simple Interest = S.I. = P X R X T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Where P = Principal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R = Rate of Interest per annum = r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IN" dirty="0" smtClean="0">
                  <a:solidFill>
                    <a:srgbClr val="00B05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             T = Time duration ( in years)</a:t>
                </a:r>
              </a:p>
              <a:p>
                <a:r>
                  <a:rPr lang="en-IN" dirty="0" smtClean="0">
                    <a:solidFill>
                      <a:srgbClr val="00B050"/>
                    </a:solidFill>
                  </a:rPr>
                  <a:t>Amount = A = P + S.I.</a:t>
                </a:r>
              </a:p>
              <a:p>
                <a:r>
                  <a:rPr lang="en-IN" dirty="0" smtClean="0">
                    <a:solidFill>
                      <a:srgbClr val="00B050"/>
                    </a:solidFill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𝑟𝑋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IN" dirty="0" smtClean="0">
                  <a:solidFill>
                    <a:srgbClr val="00B050"/>
                  </a:solidFill>
                </a:endParaRPr>
              </a:p>
              <a:p>
                <a:r>
                  <a:rPr lang="en-IN" dirty="0" smtClean="0">
                    <a:solidFill>
                      <a:srgbClr val="00B050"/>
                    </a:solidFill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100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en-IN" dirty="0" smtClean="0">
                  <a:solidFill>
                    <a:srgbClr val="00B050"/>
                  </a:solidFill>
                </a:endParaRPr>
              </a:p>
              <a:p>
                <a:r>
                  <a:rPr lang="en-IN" dirty="0" smtClean="0">
                    <a:solidFill>
                      <a:srgbClr val="00B050"/>
                    </a:solidFill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100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13684"/>
            <a:ext cx="2353164" cy="201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60055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Remember………………..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5600700" cy="365531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dirty="0" smtClean="0">
                <a:solidFill>
                  <a:srgbClr val="0070C0"/>
                </a:solidFill>
              </a:rPr>
              <a:t>If  time T is in months, then convert it</a:t>
            </a: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</a:t>
            </a:r>
            <a:r>
              <a:rPr lang="en-IN" dirty="0" smtClean="0">
                <a:solidFill>
                  <a:srgbClr val="0070C0"/>
                </a:solidFill>
              </a:rPr>
              <a:t>   into year by dividing it by 12.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solidFill>
                  <a:srgbClr val="0070C0"/>
                </a:solidFill>
              </a:rPr>
              <a:t>If time T is in weeks, then convert</a:t>
            </a: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</a:t>
            </a:r>
            <a:r>
              <a:rPr lang="en-IN" dirty="0" smtClean="0">
                <a:solidFill>
                  <a:srgbClr val="0070C0"/>
                </a:solidFill>
              </a:rPr>
              <a:t>   it into year by dividing it by 52.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solidFill>
                  <a:srgbClr val="0070C0"/>
                </a:solidFill>
              </a:rPr>
              <a:t>If time T is in days, then convert</a:t>
            </a: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</a:t>
            </a:r>
            <a:r>
              <a:rPr lang="en-IN" dirty="0" smtClean="0">
                <a:solidFill>
                  <a:srgbClr val="0070C0"/>
                </a:solidFill>
              </a:rPr>
              <a:t>  it into year by dividing it by 365.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solidFill>
                  <a:srgbClr val="0070C0"/>
                </a:solidFill>
              </a:rPr>
              <a:t>If rate of interest is per rupee and</a:t>
            </a: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</a:t>
            </a:r>
            <a:r>
              <a:rPr lang="en-IN" dirty="0" smtClean="0">
                <a:solidFill>
                  <a:srgbClr val="0070C0"/>
                </a:solidFill>
              </a:rPr>
              <a:t> not per cent, then convert it into 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0070C0"/>
                </a:solidFill>
              </a:rPr>
              <a:t>   per cent by multiplying it by 100.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solidFill>
                  <a:srgbClr val="0070C0"/>
                </a:solidFill>
              </a:rPr>
              <a:t>Amount = P + I</a:t>
            </a: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LENOVO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199822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13684"/>
            <a:ext cx="2353164" cy="201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36023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LET US APPLY AGAIN…………………………….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>
                    <a:solidFill>
                      <a:srgbClr val="0070C0"/>
                    </a:solidFill>
                  </a:rPr>
                  <a:t>In how many years will </a:t>
                </a:r>
                <a:r>
                  <a:rPr lang="en-IN" dirty="0" err="1" smtClean="0">
                    <a:solidFill>
                      <a:srgbClr val="0070C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 900 yield an interest of </a:t>
                </a:r>
                <a:r>
                  <a:rPr lang="en-IN" dirty="0" err="1" smtClean="0">
                    <a:solidFill>
                      <a:srgbClr val="0070C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 324 at 12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70C0"/>
                    </a:solidFill>
                  </a:rPr>
                  <a:t> per annum simple interest?</a:t>
                </a:r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SOLUTION : P 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900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            R = 12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p.a.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         S.I. 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324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Using the formula, S.I.= P X R X T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We get,      324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900 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12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en-IN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324</m:t>
                    </m:r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= 108 T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324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108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= 3 years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13684"/>
            <a:ext cx="2353164" cy="201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03194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APPLICATION CONTINUED…………</a:t>
            </a:r>
            <a:endParaRPr lang="en-IN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IN" dirty="0" smtClean="0">
                    <a:solidFill>
                      <a:srgbClr val="0070C0"/>
                    </a:solidFill>
                  </a:rPr>
                  <a:t>If </a:t>
                </a:r>
                <a:r>
                  <a:rPr lang="en-IN" dirty="0" err="1" smtClean="0">
                    <a:solidFill>
                      <a:srgbClr val="0070C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 9000 becomes </a:t>
                </a:r>
                <a:r>
                  <a:rPr lang="en-IN" dirty="0" err="1" smtClean="0">
                    <a:solidFill>
                      <a:srgbClr val="0070C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 18000 at simple interest in 8 years, find the rate </a:t>
                </a:r>
                <a:r>
                  <a:rPr lang="en-IN" dirty="0" err="1" smtClean="0">
                    <a:solidFill>
                      <a:srgbClr val="0070C0"/>
                    </a:solidFill>
                  </a:rPr>
                  <a:t>percent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 per annum.</a:t>
                </a:r>
              </a:p>
              <a:p>
                <a:pPr marL="0" indent="0">
                  <a:buNone/>
                </a:pPr>
                <a:r>
                  <a:rPr lang="en-IN" dirty="0"/>
                  <a:t/>
                </a:r>
                <a:r>
                  <a:rPr lang="en-IN" dirty="0" smtClean="0"/>
                  <a:t/>
                </a:r>
                <a:r>
                  <a:rPr lang="en-IN" dirty="0" smtClean="0">
                    <a:solidFill>
                      <a:srgbClr val="C00000"/>
                    </a:solidFill>
                  </a:rPr>
                  <a:t>SOLUTION</a:t>
                </a:r>
                <a:r>
                  <a:rPr lang="en-IN" dirty="0" smtClean="0"/>
                  <a:t>:  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Given,P 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9000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                        A 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18000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                         T = 8years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So, S.I.= A – P 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18000 –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9000 = </a:t>
                </a:r>
                <a:r>
                  <a:rPr lang="en-IN" dirty="0" err="1" smtClean="0">
                    <a:solidFill>
                      <a:srgbClr val="00B05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9000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We know, S.I.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𝑋𝑇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endParaRPr lang="en-IN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So,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𝐼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/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9000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9000 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8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= 12.5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13684"/>
            <a:ext cx="2353164" cy="201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64281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C00000"/>
                </a:solidFill>
              </a:rPr>
              <a:t>Evaluate???</a:t>
            </a:r>
            <a:endParaRPr lang="en-IN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F0"/>
                    </a:solidFill>
                  </a:rPr>
                  <a:t>1</a:t>
                </a:r>
                <a:r>
                  <a:rPr lang="en-IN" dirty="0" smtClean="0"/>
                  <a:t>.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The strength of a school is 3000. If 60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FF0000"/>
                    </a:solidFill>
                  </a:rPr>
                  <a:t> of them are girls , find the number of boys in the school.</a:t>
                </a:r>
                <a:endParaRPr lang="en-IN" dirty="0" smtClean="0"/>
              </a:p>
              <a:p>
                <a:endParaRPr lang="en-IN" dirty="0"/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IN" dirty="0" smtClean="0"/>
                  <a:t>. 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A sum of </a:t>
                </a:r>
                <a:r>
                  <a:rPr lang="en-IN" dirty="0" err="1" smtClean="0">
                    <a:solidFill>
                      <a:srgbClr val="0070C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 400 amounts to </a:t>
                </a:r>
                <a:r>
                  <a:rPr lang="en-IN" dirty="0" err="1" smtClean="0">
                    <a:solidFill>
                      <a:srgbClr val="0070C0"/>
                    </a:solidFill>
                  </a:rPr>
                  <a:t>Rs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 480 in 4 years . What will it amount to , if the rate of interest is increased by 2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70C0"/>
                    </a:solidFill>
                  </a:rPr>
                  <a:t> per annum ?</a:t>
                </a:r>
                <a:endParaRPr lang="en-IN" dirty="0" smtClean="0"/>
              </a:p>
              <a:p>
                <a:endParaRPr lang="en-IN" dirty="0"/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IN" dirty="0" smtClean="0"/>
                  <a:t>.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Shyam sold two washing machines at </a:t>
                </a:r>
                <a:r>
                  <a:rPr lang="en-IN" dirty="0" err="1" smtClean="0">
                    <a:solidFill>
                      <a:srgbClr val="FF0000"/>
                    </a:solidFill>
                  </a:rPr>
                  <a:t>Rs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 12000 each. On one he gains 25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%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IN" dirty="0" smtClean="0">
                    <a:solidFill>
                      <a:srgbClr val="FF0000"/>
                    </a:solidFill>
                  </a:rPr>
                  <a:t>and on the other  he loses 25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% </m:t>
                    </m:r>
                  </m:oMath>
                </a14:m>
                <a:r>
                  <a:rPr lang="en-IN" dirty="0" smtClean="0">
                    <a:solidFill>
                      <a:srgbClr val="FF0000"/>
                    </a:solidFill>
                  </a:rPr>
                  <a:t>. How much does he gain or lose in this whole transaction ?</a:t>
                </a:r>
                <a:endParaRPr lang="en-IN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13684"/>
            <a:ext cx="1633084" cy="201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02905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IN" sz="3200" b="1" dirty="0" smtClean="0">
                <a:solidFill>
                  <a:srgbClr val="C00000"/>
                </a:solidFill>
              </a:rPr>
              <a:t>PERCENTAGE  - AT  A GLANCE</a:t>
            </a: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  <a:blipFill rotWithShape="1">
            <a:blip r:embed="rId2"/>
            <a:stretch>
              <a:fillRect t="-751" b="-9887"/>
            </a:stretch>
          </a:blipFill>
        </p:spPr>
        <p:txBody>
          <a:bodyPr/>
          <a:lstStyle/>
          <a:p>
            <a:r>
              <a:rPr lang="en-IN" dirty="0">
                <a:noFill/>
              </a:rPr>
              <a:t> </a:t>
            </a:r>
            <a:r>
              <a:rPr lang="en-IN" dirty="0" err="1" smtClean="0">
                <a:noFill/>
              </a:rPr>
              <a:t>mkkh,ui</a:t>
            </a:r>
            <a:endParaRPr lang="en-IN" dirty="0">
              <a:noFill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813684"/>
            <a:ext cx="1633084" cy="2015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52798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5184576" cy="792088"/>
          </a:xfrm>
          <a:solidFill>
            <a:srgbClr val="FFFF00"/>
          </a:solidFill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             CONCEPT  MAPPING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LENOVO\Desktop\c02325ac-067c-4bc4-bc87-bb3f34312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640960" cy="537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7771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IN" sz="2800" dirty="0" smtClean="0">
                <a:solidFill>
                  <a:srgbClr val="FF0000"/>
                </a:solidFill>
              </a:rPr>
              <a:t>ART INTEGRATION IN PERCENTAGE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ENOVO\Desktop\art integration of percentage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384376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art integration 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628800"/>
            <a:ext cx="365760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090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640960" cy="7647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sz="24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en-IN" sz="3100" dirty="0" smtClean="0">
                <a:solidFill>
                  <a:srgbClr val="FF0000"/>
                </a:solidFill>
              </a:rPr>
              <a:t>Activity</a:t>
            </a:r>
            <a:r>
              <a:rPr lang="en-IN" sz="2400" dirty="0" smtClean="0">
                <a:solidFill>
                  <a:srgbClr val="FF0000"/>
                </a:solidFill>
              </a:rPr>
              <a:t> -1</a:t>
            </a:r>
            <a:br>
              <a:rPr lang="en-IN" sz="2400" dirty="0" smtClean="0">
                <a:solidFill>
                  <a:srgbClr val="FF0000"/>
                </a:solidFill>
              </a:rPr>
            </a:br>
            <a:r>
              <a:rPr lang="en-IN" sz="2400" dirty="0" smtClean="0">
                <a:solidFill>
                  <a:srgbClr val="FF0000"/>
                </a:solidFill>
              </a:rPr>
              <a:t>look at the figures and complete the table:-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LENOVO\Desktop\6f1f4e99-b4a8-480f-8a59-982af6bb4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0669"/>
            <a:ext cx="8640960" cy="203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NOVO\Desktop\f2bec4a8-5dfa-4890-8c3d-054f47149c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8640960" cy="213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\Desktop\1269e634-7651-4ba6-bff8-657988bc4673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5"/>
            <a:ext cx="8640960" cy="1925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2129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4680520" cy="7200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dirty="0" smtClean="0"/>
              <a:t>       </a:t>
            </a:r>
            <a:r>
              <a:rPr lang="en-IN" dirty="0" smtClean="0">
                <a:solidFill>
                  <a:srgbClr val="FF0000"/>
                </a:solidFill>
              </a:rPr>
              <a:t>LEARNING   OBJECTIVES</a:t>
            </a:r>
            <a:r>
              <a:rPr lang="en-IN" dirty="0" smtClean="0">
                <a:solidFill>
                  <a:srgbClr val="C00000"/>
                </a:solidFill>
              </a:rPr>
              <a:t/>
            </a:r>
            <a:br>
              <a:rPr lang="en-IN" dirty="0" smtClean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    </a:t>
            </a:r>
            <a:r>
              <a:rPr lang="en-IN" dirty="0" smtClean="0">
                <a:solidFill>
                  <a:srgbClr val="0070C0"/>
                </a:solidFill>
              </a:rPr>
              <a:t>After this lesson, students will be able to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solidFill>
                  <a:srgbClr val="0070C0"/>
                </a:solidFill>
              </a:rPr>
              <a:t>Convert  the percentage into a fraction.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solidFill>
                  <a:srgbClr val="0070C0"/>
                </a:solidFill>
              </a:rPr>
              <a:t>Convert the percentage into a decimal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solidFill>
                  <a:srgbClr val="0070C0"/>
                </a:solidFill>
              </a:rPr>
              <a:t>Convert the ratio into percentage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solidFill>
                  <a:srgbClr val="0070C0"/>
                </a:solidFill>
              </a:rPr>
              <a:t>Convert  different fractions and decimals into percentage.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solidFill>
                  <a:srgbClr val="0070C0"/>
                </a:solidFill>
              </a:rPr>
              <a:t>Apply percentage in solving different practical word problems.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solidFill>
                  <a:srgbClr val="0070C0"/>
                </a:solidFill>
              </a:rPr>
              <a:t>Calculate profit / loss per cent in a particular transaction.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solidFill>
                  <a:srgbClr val="0070C0"/>
                </a:solidFill>
              </a:rPr>
              <a:t>Calculate  simple interest , amount , rate of interest and time duration on a particular deposit or loan.</a:t>
            </a:r>
            <a:endParaRPr lang="en-IN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2848" b="17451"/>
          <a:stretch/>
        </p:blipFill>
        <p:spPr>
          <a:xfrm>
            <a:off x="6732240" y="4653136"/>
            <a:ext cx="2016224" cy="218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26975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IN" sz="3200" dirty="0" smtClean="0"/>
              <a:t>              </a:t>
            </a:r>
            <a:r>
              <a:rPr lang="en-IN" sz="3200" dirty="0" smtClean="0">
                <a:solidFill>
                  <a:srgbClr val="FF0000"/>
                </a:solidFill>
              </a:rPr>
              <a:t>   ACTIVITY – 2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  </a:t>
            </a:r>
            <a:r>
              <a:rPr lang="en-IN" dirty="0" smtClean="0">
                <a:solidFill>
                  <a:srgbClr val="002060"/>
                </a:solidFill>
              </a:rPr>
              <a:t>Based on </a:t>
            </a:r>
            <a:r>
              <a:rPr lang="en-IN" b="1" dirty="0" smtClean="0">
                <a:solidFill>
                  <a:srgbClr val="002060"/>
                </a:solidFill>
              </a:rPr>
              <a:t>Profit</a:t>
            </a:r>
            <a:r>
              <a:rPr lang="en-IN" dirty="0" smtClean="0">
                <a:solidFill>
                  <a:srgbClr val="002060"/>
                </a:solidFill>
              </a:rPr>
              <a:t> and </a:t>
            </a:r>
            <a:r>
              <a:rPr lang="en-IN" b="1" dirty="0" smtClean="0">
                <a:solidFill>
                  <a:srgbClr val="002060"/>
                </a:solidFill>
              </a:rPr>
              <a:t>loss</a:t>
            </a:r>
            <a:r>
              <a:rPr lang="en-IN" dirty="0" smtClean="0">
                <a:solidFill>
                  <a:srgbClr val="002060"/>
                </a:solidFill>
              </a:rPr>
              <a:t> per cent: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rgbClr val="0070C0"/>
                </a:solidFill>
              </a:rPr>
              <a:t>Students will be asked to collect the names of 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0070C0"/>
                </a:solidFill>
              </a:rPr>
              <a:t> 5 grocery items .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0070C0"/>
                </a:solidFill>
              </a:rPr>
              <a:t>They will be asked to collect the cost price and  selling price of the items.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0070C0"/>
                </a:solidFill>
              </a:rPr>
              <a:t>They will be instructed to prepare a chart of profit/  loss per cent on each item.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6611075"/>
              </p:ext>
            </p:extLst>
          </p:nvPr>
        </p:nvGraphicFramePr>
        <p:xfrm>
          <a:off x="107504" y="3789040"/>
          <a:ext cx="8640960" cy="2877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4241"/>
                <a:gridCol w="1466039"/>
                <a:gridCol w="576064"/>
                <a:gridCol w="720080"/>
                <a:gridCol w="1224136"/>
                <a:gridCol w="936104"/>
                <a:gridCol w="1512168"/>
                <a:gridCol w="1152128"/>
              </a:tblGrid>
              <a:tr h="1048864">
                <a:tc>
                  <a:txBody>
                    <a:bodyPr/>
                    <a:lstStyle/>
                    <a:p>
                      <a:r>
                        <a:rPr lang="en-US" dirty="0" smtClean="0"/>
                        <a:t>SL.NO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ITEMS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PROFIT%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LOSS%</a:t>
                      </a:r>
                      <a:endParaRPr lang="en-IN" dirty="0"/>
                    </a:p>
                  </a:txBody>
                  <a:tcPr/>
                </a:tc>
              </a:tr>
              <a:tr h="32721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21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21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21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21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9808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0"/>
            <a:ext cx="903649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98964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4800" dirty="0" smtClean="0">
                <a:latin typeface="Arial Rounded MT Bold" panose="020F0704030504030204" pitchFamily="34" charset="0"/>
              </a:rPr>
              <a:t>      </a:t>
            </a:r>
            <a:r>
              <a:rPr lang="en-IN" sz="4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chapter outline</a:t>
            </a:r>
            <a:endParaRPr lang="en-IN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002060"/>
                </a:solidFill>
              </a:rPr>
              <a:t>Introduction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002060"/>
                </a:solidFill>
              </a:rPr>
              <a:t>Simple applications of percentages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002060"/>
                </a:solidFill>
              </a:rPr>
              <a:t>Profit and Loss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002060"/>
                </a:solidFill>
              </a:rPr>
              <a:t>Simple Interest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>
                <a:solidFill>
                  <a:srgbClr val="002060"/>
                </a:solidFill>
              </a:rPr>
              <a:t>Brain Teaser and HOTS Questions</a:t>
            </a:r>
            <a:endParaRPr lang="en-IN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2848" b="17451"/>
          <a:stretch/>
        </p:blipFill>
        <p:spPr>
          <a:xfrm>
            <a:off x="6732240" y="5014174"/>
            <a:ext cx="2016224" cy="182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6107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Percentage – a brief introduction</a:t>
            </a:r>
            <a:endParaRPr lang="en-I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003232" cy="4873752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v"/>
                </a:pPr>
                <a:r>
                  <a:rPr lang="en-IN" sz="2000" dirty="0" smtClean="0">
                    <a:solidFill>
                      <a:srgbClr val="002060"/>
                    </a:solidFill>
                  </a:rPr>
                  <a:t>A  fraction with denominator 100 is called </a:t>
                </a:r>
                <a:r>
                  <a:rPr lang="en-IN" sz="2000" b="1" dirty="0" smtClean="0">
                    <a:solidFill>
                      <a:srgbClr val="FF0000"/>
                    </a:solidFill>
                  </a:rPr>
                  <a:t>per cent</a:t>
                </a:r>
                <a:r>
                  <a:rPr lang="en-IN" sz="2000" b="1" dirty="0" smtClean="0">
                    <a:solidFill>
                      <a:srgbClr val="002060"/>
                    </a:solidFill>
                  </a:rPr>
                  <a:t>.</a:t>
                </a:r>
                <a:endParaRPr lang="en-IN" sz="2000" dirty="0" smtClean="0">
                  <a:solidFill>
                    <a:srgbClr val="002060"/>
                  </a:solidFill>
                </a:endParaRPr>
              </a:p>
              <a:p>
                <a:pPr>
                  <a:buFont typeface="Wingdings" pitchFamily="2" charset="2"/>
                  <a:buChar char="v"/>
                </a:pPr>
                <a:r>
                  <a:rPr lang="en-IN" sz="2000" dirty="0" smtClean="0">
                    <a:solidFill>
                      <a:srgbClr val="002060"/>
                    </a:solidFill>
                  </a:rPr>
                  <a:t>Symbol used for percentage is  </a:t>
                </a:r>
                <a14:m>
                  <m:oMath xmlns:m="http://schemas.openxmlformats.org/officeDocument/2006/math">
                    <m:r>
                      <a:rPr lang="en-IN" sz="20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sz="2000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IN" sz="2000" dirty="0" smtClean="0">
                    <a:solidFill>
                      <a:srgbClr val="002060"/>
                    </a:solidFill>
                  </a:rPr>
                  <a:t>The word </a:t>
                </a:r>
                <a:r>
                  <a:rPr lang="en-IN" sz="2000" b="1" dirty="0" smtClean="0">
                    <a:solidFill>
                      <a:srgbClr val="FF0000"/>
                    </a:solidFill>
                  </a:rPr>
                  <a:t>per cent </a:t>
                </a:r>
                <a:r>
                  <a:rPr lang="en-IN" sz="2000" dirty="0" smtClean="0">
                    <a:solidFill>
                      <a:srgbClr val="002060"/>
                    </a:solidFill>
                  </a:rPr>
                  <a:t>is an abbreviation of the Latin word </a:t>
                </a:r>
                <a:r>
                  <a:rPr lang="en-IN" sz="2000" b="1" dirty="0" err="1" smtClean="0">
                    <a:solidFill>
                      <a:srgbClr val="FF0000"/>
                    </a:solidFill>
                  </a:rPr>
                  <a:t>percentum</a:t>
                </a:r>
                <a:r>
                  <a:rPr lang="en-IN" sz="2000" dirty="0" smtClean="0">
                    <a:solidFill>
                      <a:srgbClr val="002060"/>
                    </a:solidFill>
                  </a:rPr>
                  <a:t> which means per hundred or hundredths.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IN" sz="2000" b="1" dirty="0" smtClean="0">
                    <a:solidFill>
                      <a:srgbClr val="FF0000"/>
                    </a:solidFill>
                  </a:rPr>
                  <a:t>Percentage</a:t>
                </a:r>
                <a:r>
                  <a:rPr lang="en-IN" sz="2000" b="1" dirty="0" smtClean="0">
                    <a:solidFill>
                      <a:srgbClr val="002060"/>
                    </a:solidFill>
                  </a:rPr>
                  <a:t/>
                </a:r>
                <a:r>
                  <a:rPr lang="en-IN" sz="2000" dirty="0" smtClean="0">
                    <a:solidFill>
                      <a:srgbClr val="002060"/>
                    </a:solidFill>
                  </a:rPr>
                  <a:t>is the result obtained by multiplying a quantity by a per cent. Ex : 10 per cent of 50 apples is 5 apples: the 5 apples </a:t>
                </a:r>
                <a:r>
                  <a:rPr lang="en-IN" sz="2000" dirty="0">
                    <a:solidFill>
                      <a:srgbClr val="002060"/>
                    </a:solidFill>
                  </a:rPr>
                  <a:t>is </a:t>
                </a:r>
                <a:r>
                  <a:rPr lang="en-IN" sz="2000" dirty="0" smtClean="0">
                    <a:solidFill>
                      <a:srgbClr val="002060"/>
                    </a:solidFill>
                  </a:rPr>
                  <a:t>the percentage. 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IN" sz="2000" dirty="0" smtClean="0">
                    <a:solidFill>
                      <a:srgbClr val="002060"/>
                    </a:solidFill>
                  </a:rPr>
                  <a:t>Per cent can be 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IN" sz="2000" dirty="0" smtClean="0">
                    <a:solidFill>
                      <a:srgbClr val="002060"/>
                    </a:solidFill>
                  </a:rPr>
                  <a:t>Converted into a fraction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IN" sz="2000" dirty="0" smtClean="0">
                    <a:solidFill>
                      <a:srgbClr val="002060"/>
                    </a:solidFill>
                  </a:rPr>
                  <a:t>Expressed as a ratio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IN" sz="2000" dirty="0" smtClean="0">
                    <a:solidFill>
                      <a:srgbClr val="002060"/>
                    </a:solidFill>
                  </a:rPr>
                  <a:t>Converted into a decimal</a:t>
                </a:r>
              </a:p>
              <a:p>
                <a:pPr marL="0" indent="0">
                  <a:buNone/>
                </a:pPr>
                <a:r>
                  <a:rPr lang="en-IN" sz="2000" dirty="0">
                    <a:solidFill>
                      <a:srgbClr val="002060"/>
                    </a:solidFill>
                  </a:rPr>
                  <a:t/>
                </a:r>
                <a:r>
                  <a:rPr lang="en-IN" sz="2000" dirty="0" smtClean="0">
                    <a:solidFill>
                      <a:srgbClr val="002060"/>
                    </a:solidFill>
                  </a:rPr>
                  <a:t/>
                </a:r>
                <a:endParaRPr lang="en-IN" sz="2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003232" cy="4873752"/>
              </a:xfrm>
              <a:blipFill rotWithShape="0">
                <a:blip r:embed="rId2"/>
                <a:stretch>
                  <a:fillRect l="-76" t="-751" r="-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2848" b="17451"/>
          <a:stretch/>
        </p:blipFill>
        <p:spPr>
          <a:xfrm>
            <a:off x="6732240" y="5014174"/>
            <a:ext cx="2016224" cy="182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59587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IN" sz="3600" dirty="0" smtClean="0">
                <a:solidFill>
                  <a:srgbClr val="FF0000"/>
                </a:solidFill>
              </a:rPr>
              <a:t>Conversion  of percentages</a:t>
            </a:r>
            <a:endParaRPr lang="en-IN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IN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Convert 35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%</m:t>
                    </m:r>
                    <m:r>
                      <a:rPr lang="en-IN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IN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into a fraction in lowest term</a:t>
                </a:r>
                <a:r>
                  <a:rPr lang="en-IN" dirty="0" smtClean="0"/>
                  <a:t>.</a:t>
                </a:r>
              </a:p>
              <a:p>
                <a:pPr marL="0" indent="0">
                  <a:buNone/>
                </a:pPr>
                <a:r>
                  <a:rPr lang="en-IN" dirty="0" smtClean="0"/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35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en-IN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    17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17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/>
                </a:r>
                <a:endParaRPr lang="en-IN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en-IN" dirty="0" smtClean="0">
                    <a:solidFill>
                      <a:srgbClr val="0070C0"/>
                    </a:solidFill>
                  </a:rPr>
                  <a:t>Express 7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70C0"/>
                    </a:solidFill>
                  </a:rPr>
                  <a:t> as a ratio.</a:t>
                </a:r>
                <a:r>
                  <a:rPr lang="en-IN" dirty="0" smtClean="0"/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7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= 7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</a:rPr>
                      <m:t>:</m:t>
                    </m:r>
                    <m:r>
                      <a:rPr lang="en-IN" b="0" i="1" smtClean="0">
                        <a:solidFill>
                          <a:srgbClr val="00B050"/>
                        </a:solidFill>
                        <a:latin typeface="Cambria Math"/>
                      </a:rPr>
                      <m:t>100</m:t>
                    </m:r>
                  </m:oMath>
                </a14:m>
                <a:endParaRPr lang="en-IN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   25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= 25:100 = 1:4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t="-800" r="-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en-IN" dirty="0" smtClean="0">
                    <a:solidFill>
                      <a:srgbClr val="0070C0"/>
                    </a:solidFill>
                  </a:rPr>
                  <a:t>Convert   1.2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70C0"/>
                    </a:solidFill>
                  </a:rPr>
                  <a:t> into decimal.</a:t>
                </a:r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1.2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/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= 0.012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FFC000"/>
                    </a:solidFill>
                  </a:rPr>
                  <a:t>{To convert percentage into  fraction/ratio/decimal</a:t>
                </a:r>
                <a:endParaRPr lang="en-IN" dirty="0">
                  <a:solidFill>
                    <a:srgbClr val="FFC000"/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FFC000"/>
                    </a:solidFill>
                  </a:rPr>
                  <a:t>We have to divide by 100 or multiply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FFC000"/>
                    </a:solidFill>
                  </a:rPr>
                  <a:t> .}</a:t>
                </a:r>
                <a:endParaRPr lang="en-IN" dirty="0" smtClean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3"/>
                <a:stretch>
                  <a:fillRect l="-2167" t="-800" r="-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LENOVO\Desktop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28" y="5110424"/>
            <a:ext cx="1296144" cy="1278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2848" b="17451"/>
          <a:stretch/>
        </p:blipFill>
        <p:spPr>
          <a:xfrm>
            <a:off x="6732240" y="5014174"/>
            <a:ext cx="2016224" cy="182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99836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IN" sz="4000" dirty="0" smtClean="0">
                <a:solidFill>
                  <a:srgbClr val="FF0000"/>
                </a:solidFill>
              </a:rPr>
              <a:t>Now </a:t>
            </a:r>
            <a:r>
              <a:rPr lang="en-IN" sz="4000" dirty="0">
                <a:solidFill>
                  <a:srgbClr val="FF0000"/>
                </a:solidFill>
              </a:rPr>
              <a:t>try these </a:t>
            </a:r>
            <a:r>
              <a:rPr lang="en-IN" sz="4000" dirty="0" smtClean="0">
                <a:solidFill>
                  <a:srgbClr val="FF0000"/>
                </a:solidFill>
              </a:rPr>
              <a:t>questions:</a:t>
            </a:r>
            <a:endParaRPr lang="en-IN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dirty="0" smtClean="0">
                    <a:solidFill>
                      <a:srgbClr val="0070C0"/>
                    </a:solidFill>
                  </a:rPr>
                  <a:t> Convert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70C0"/>
                    </a:solidFill>
                  </a:rPr>
                  <a:t> into percentage.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70C0"/>
                    </a:solidFill>
                  </a:rPr>
                  <a:t/>
                </a:r>
                <a:r>
                  <a:rPr lang="en-IN" dirty="0" smtClean="0">
                    <a:solidFill>
                      <a:srgbClr val="0070C0"/>
                    </a:solidFill>
                  </a:rPr>
                  <a:t>    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14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70C0"/>
                    </a:solidFill>
                  </a:rPr>
                  <a:t> x 100   </a:t>
                </a:r>
                <a:r>
                  <a:rPr lang="en-IN" dirty="0" smtClean="0">
                    <a:solidFill>
                      <a:srgbClr val="FFC000"/>
                    </a:solidFill>
                  </a:rPr>
                  <a:t>{ To convert a fraction into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FFC000"/>
                    </a:solidFill>
                  </a:rPr>
                  <a:t/>
                </a:r>
                <a:r>
                  <a:rPr lang="en-IN" dirty="0" smtClean="0">
                    <a:solidFill>
                      <a:srgbClr val="FFC000"/>
                    </a:solidFill>
                  </a:rPr>
                  <a:t>                                 percentage , multiply by 100}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70C0"/>
                    </a:solidFill>
                  </a:rPr>
                  <a:t>          = 280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70C0"/>
                    </a:solidFill>
                  </a:rPr>
                  <a:t/>
                </a:r>
              </a:p>
              <a:p>
                <a:pPr marL="0" indent="0">
                  <a:buNone/>
                </a:pPr>
                <a:endParaRPr lang="en-IN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IN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70C0"/>
                    </a:solidFill>
                  </a:rPr>
                  <a:t/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70C0"/>
                    </a:solidFill>
                  </a:rPr>
                  <a:t/>
                </a:r>
                <a:r>
                  <a:rPr lang="en-IN" dirty="0" smtClean="0">
                    <a:solidFill>
                      <a:srgbClr val="0070C0"/>
                    </a:solidFill>
                  </a:rPr>
                  <a:t> Convert 0.24 into percentage.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70C0"/>
                    </a:solidFill>
                  </a:rPr>
                  <a:t/>
                </a:r>
                <a:r>
                  <a:rPr lang="en-IN" dirty="0" smtClean="0">
                    <a:solidFill>
                      <a:srgbClr val="0070C0"/>
                    </a:solidFill>
                  </a:rPr>
                  <a:t>          0.24 = 0.24 x 100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70C0"/>
                    </a:solidFill>
                  </a:rPr>
                  <a:t/>
                </a:r>
                <a:r>
                  <a:rPr lang="en-IN" dirty="0" smtClean="0">
                    <a:solidFill>
                      <a:srgbClr val="0070C0"/>
                    </a:solidFill>
                  </a:rPr>
                  <a:t>                   = 24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en-IN" dirty="0" smtClean="0">
                    <a:solidFill>
                      <a:srgbClr val="0070C0"/>
                    </a:solidFill>
                  </a:rPr>
                  <a:t/>
                </a:r>
                <a:r>
                  <a:rPr lang="en-IN" dirty="0" smtClean="0">
                    <a:solidFill>
                      <a:srgbClr val="FFC000"/>
                    </a:solidFill>
                  </a:rPr>
                  <a:t>{ To convert a decimal into percentage,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FFC000"/>
                    </a:solidFill>
                  </a:rPr>
                  <a:t/>
                </a:r>
                <a:r>
                  <a:rPr lang="en-IN" dirty="0" smtClean="0">
                    <a:solidFill>
                      <a:srgbClr val="FFC000"/>
                    </a:solidFill>
                  </a:rPr>
                  <a:t>                                      multiply by 100.}</a:t>
                </a:r>
                <a:endParaRPr lang="en-IN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2848" b="17451"/>
          <a:stretch/>
        </p:blipFill>
        <p:spPr>
          <a:xfrm>
            <a:off x="6732240" y="5014174"/>
            <a:ext cx="2016224" cy="182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73264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LET US TRY TO APPLY …….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IN" dirty="0" smtClean="0">
                    <a:solidFill>
                      <a:srgbClr val="0070C0"/>
                    </a:solidFill>
                  </a:rPr>
                  <a:t>In which subject, did </a:t>
                </a:r>
                <a:r>
                  <a:rPr lang="en-IN" dirty="0" err="1" smtClean="0">
                    <a:solidFill>
                      <a:srgbClr val="0070C0"/>
                    </a:solidFill>
                  </a:rPr>
                  <a:t>Rina</a:t>
                </a:r>
                <a:r>
                  <a:rPr lang="en-IN" dirty="0" smtClean="0">
                    <a:solidFill>
                      <a:srgbClr val="0070C0"/>
                    </a:solidFill>
                  </a:rPr>
                  <a:t> score the highest percentage?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70C0"/>
                    </a:solidFill>
                  </a:rPr>
                  <a:t>      Maths = 325 out of 500, English= 240 out of 400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70C0"/>
                    </a:solidFill>
                  </a:rPr>
                  <a:t/>
                </a:r>
                <a:r>
                  <a:rPr lang="en-IN" dirty="0" smtClean="0">
                    <a:solidFill>
                      <a:srgbClr val="0070C0"/>
                    </a:solidFill>
                  </a:rPr>
                  <a:t>     History = 84 out of 150, Science = 132 out of 200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IN" dirty="0" smtClean="0">
                    <a:solidFill>
                      <a:srgbClr val="00B050"/>
                    </a:solidFill>
                  </a:rPr>
                  <a:t>Percentage of marks in Maths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325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500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x 100 =65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IN" dirty="0" smtClean="0">
                  <a:solidFill>
                    <a:srgbClr val="00B050"/>
                  </a:solidFill>
                </a:endParaRPr>
              </a:p>
              <a:p>
                <a:pPr>
                  <a:buFont typeface="Wingdings" pitchFamily="2" charset="2"/>
                  <a:buChar char="ü"/>
                </a:pPr>
                <a:r>
                  <a:rPr lang="en-IN" dirty="0" smtClean="0">
                    <a:solidFill>
                      <a:srgbClr val="00B050"/>
                    </a:solidFill>
                  </a:rPr>
                  <a:t>Percentage of marks in English=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240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400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x100 = 60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IN" dirty="0" smtClean="0">
                  <a:solidFill>
                    <a:srgbClr val="00B050"/>
                  </a:solidFill>
                </a:endParaRPr>
              </a:p>
              <a:p>
                <a:pPr>
                  <a:buFont typeface="Wingdings" pitchFamily="2" charset="2"/>
                  <a:buChar char="ü"/>
                </a:pPr>
                <a:r>
                  <a:rPr lang="en-IN" dirty="0" smtClean="0">
                    <a:solidFill>
                      <a:srgbClr val="00B050"/>
                    </a:solidFill>
                  </a:rPr>
                  <a:t>Percentage of marks in History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84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150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x100= 56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IN" dirty="0" smtClean="0">
                  <a:solidFill>
                    <a:srgbClr val="00B050"/>
                  </a:solidFill>
                </a:endParaRPr>
              </a:p>
              <a:p>
                <a:pPr>
                  <a:buFont typeface="Wingdings" pitchFamily="2" charset="2"/>
                  <a:buChar char="ü"/>
                </a:pPr>
                <a:r>
                  <a:rPr lang="en-IN" dirty="0" smtClean="0">
                    <a:solidFill>
                      <a:srgbClr val="00B050"/>
                    </a:solidFill>
                  </a:rPr>
                  <a:t>Percentage of marks in Science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132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200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x100 = 66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IN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IN" dirty="0" err="1" smtClean="0">
                    <a:solidFill>
                      <a:srgbClr val="00B050"/>
                    </a:solidFill>
                  </a:rPr>
                  <a:t>Rina</a:t>
                </a:r>
                <a:r>
                  <a:rPr lang="en-IN" dirty="0" smtClean="0">
                    <a:solidFill>
                      <a:srgbClr val="00B050"/>
                    </a:solidFill>
                  </a:rPr>
                  <a:t> scored highest percentage in science.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4" t="-1001" r="-23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2848" b="17451"/>
          <a:stretch/>
        </p:blipFill>
        <p:spPr>
          <a:xfrm>
            <a:off x="6732240" y="5014174"/>
            <a:ext cx="2016224" cy="182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26323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APPLICATION CONTINUED………..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Ø"/>
                </a:pPr>
                <a:r>
                  <a:rPr lang="en-IN" dirty="0" smtClean="0"/>
                  <a:t/>
                </a:r>
                <a:r>
                  <a:rPr lang="en-IN" dirty="0" smtClean="0">
                    <a:solidFill>
                      <a:srgbClr val="0070C0"/>
                    </a:solidFill>
                  </a:rPr>
                  <a:t>Tina has a collection of bangles. She has 20 gold bangles and 10 silver bangles. What is the percentage of each type of bangles?</a:t>
                </a:r>
              </a:p>
              <a:p>
                <a:pPr marL="0" indent="0">
                  <a:buNone/>
                </a:pPr>
                <a:r>
                  <a:rPr lang="en-IN" dirty="0" smtClean="0"/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SOLUTION : 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00B050"/>
                    </a:solidFill>
                  </a:rPr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             Total no of bangles = 20+10 = 30</a:t>
                </a: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Percentage of gold bangles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x 100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200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IN" dirty="0" smtClean="0">
                  <a:solidFill>
                    <a:srgbClr val="00B05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                                                                = 66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IN" dirty="0" smtClean="0">
                  <a:solidFill>
                    <a:srgbClr val="00B05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rgbClr val="00B050"/>
                    </a:solidFill>
                  </a:rPr>
                  <a:t>Percentage of silver bangles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B050"/>
                    </a:solidFill>
                  </a:rPr>
                  <a:t> x 100=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IN" dirty="0" smtClean="0"/>
              </a:p>
              <a:p>
                <a:pPr marL="0" indent="0">
                  <a:buNone/>
                </a:pPr>
                <a:r>
                  <a:rPr lang="en-IN" dirty="0"/>
                  <a:t/>
                </a:r>
                <a:r>
                  <a:rPr lang="en-IN" dirty="0" smtClean="0"/>
                  <a:t/>
                </a:r>
                <a:r>
                  <a:rPr lang="en-IN" dirty="0" smtClean="0">
                    <a:solidFill>
                      <a:srgbClr val="00B050"/>
                    </a:solidFill>
                  </a:rPr>
                  <a:t>= 33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IN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653" t="-6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70" t="3801" r="2848" b="17451"/>
          <a:stretch/>
        </p:blipFill>
        <p:spPr>
          <a:xfrm>
            <a:off x="6732240" y="5013176"/>
            <a:ext cx="2016224" cy="182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34044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694</TotalTime>
  <Words>433</Words>
  <Application>Microsoft Office PowerPoint</Application>
  <PresentationFormat>On-screen Show (4:3)</PresentationFormat>
  <Paragraphs>84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Oriel</vt:lpstr>
      <vt:lpstr>APPLICATION OF PERCENTAGE</vt:lpstr>
      <vt:lpstr>    INTRODUCTION</vt:lpstr>
      <vt:lpstr>       LEARNING   OBJECTIVES </vt:lpstr>
      <vt:lpstr>      chapter outline</vt:lpstr>
      <vt:lpstr>Percentage – a brief introduction</vt:lpstr>
      <vt:lpstr>Conversion  of percentages</vt:lpstr>
      <vt:lpstr>Now try these questions:</vt:lpstr>
      <vt:lpstr>LET US TRY TO APPLY …….</vt:lpstr>
      <vt:lpstr>APPLICATION CONTINUED……….. </vt:lpstr>
      <vt:lpstr>APPLICATION CONTINUED………..</vt:lpstr>
      <vt:lpstr>APPLICATION CONTINUED………</vt:lpstr>
      <vt:lpstr>Slide 12</vt:lpstr>
      <vt:lpstr>Slide 13</vt:lpstr>
      <vt:lpstr>Slide 14</vt:lpstr>
      <vt:lpstr>0VERHEAD EXPENSES</vt:lpstr>
      <vt:lpstr>DISCOUNTS</vt:lpstr>
      <vt:lpstr>Let us apply again……</vt:lpstr>
      <vt:lpstr>TRY THIS……………….</vt:lpstr>
      <vt:lpstr>NOW SOLVE THIS QUESTION…..</vt:lpstr>
      <vt:lpstr>Slide 20</vt:lpstr>
      <vt:lpstr> SIMPLE  INTEREST  - IN BRIEF</vt:lpstr>
      <vt:lpstr>Remember………………..</vt:lpstr>
      <vt:lpstr>LET US APPLY AGAIN…………………………….</vt:lpstr>
      <vt:lpstr>APPLICATION CONTINUED…………</vt:lpstr>
      <vt:lpstr>Evaluate???</vt:lpstr>
      <vt:lpstr>PERCENTAGE  - AT  A GLANCE</vt:lpstr>
      <vt:lpstr>             CONCEPT  MAPPING</vt:lpstr>
      <vt:lpstr>ART INTEGRATION IN PERCENTAGE</vt:lpstr>
      <vt:lpstr>                                  Activity -1 look at the figures and complete the table:-</vt:lpstr>
      <vt:lpstr>                 ACTIVITY – 2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PERCENTAGE</dc:title>
  <dc:creator>LENOVO</dc:creator>
  <cp:lastModifiedBy>rajni bala</cp:lastModifiedBy>
  <cp:revision>59</cp:revision>
  <dcterms:created xsi:type="dcterms:W3CDTF">2020-04-15T14:15:20Z</dcterms:created>
  <dcterms:modified xsi:type="dcterms:W3CDTF">2020-04-28T10:37:09Z</dcterms:modified>
</cp:coreProperties>
</file>