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660" r:id="rId3"/>
    <p:sldMasterId id="2147483841" r:id="rId4"/>
  </p:sldMasterIdLst>
  <p:notesMasterIdLst>
    <p:notesMasterId r:id="rId15"/>
  </p:notesMasterIdLst>
  <p:sldIdLst>
    <p:sldId id="256" r:id="rId5"/>
    <p:sldId id="257" r:id="rId6"/>
    <p:sldId id="269" r:id="rId7"/>
    <p:sldId id="270" r:id="rId8"/>
    <p:sldId id="271" r:id="rId9"/>
    <p:sldId id="272" r:id="rId10"/>
    <p:sldId id="264" r:id="rId11"/>
    <p:sldId id="273"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7"/>
    <p:penClr>
      <a:srgbClr val="FF0000"/>
    </p:penClr>
  </p:showPr>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1" autoAdjust="0"/>
    <p:restoredTop sz="94638" autoAdjust="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2A5BA6-294E-4DB2-8E6B-DC43D6CBF0C6}" type="datetimeFigureOut">
              <a:rPr lang="en-US" smtClean="0"/>
              <a:pPr/>
              <a:t>30-Apr-15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C508AE-3F45-4C6D-84D4-6D8B143984D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latin typeface="+mn-lt"/>
                <a:ea typeface="+mn-ea"/>
                <a:cs typeface="+mn-cs"/>
              </a:rPr>
              <a:t>Photosynthetic </a:t>
            </a:r>
            <a:r>
              <a:rPr lang="en-IN" sz="1200" kern="1200" dirty="0" err="1" smtClean="0">
                <a:solidFill>
                  <a:schemeClr val="tx1"/>
                </a:solidFill>
                <a:latin typeface="+mn-lt"/>
                <a:ea typeface="+mn-ea"/>
                <a:cs typeface="+mn-cs"/>
              </a:rPr>
              <a:t>phosphorylation</a:t>
            </a:r>
            <a:r>
              <a:rPr lang="en-IN" sz="1200" kern="1200" dirty="0" smtClean="0">
                <a:solidFill>
                  <a:schemeClr val="tx1"/>
                </a:solidFill>
                <a:latin typeface="+mn-lt"/>
                <a:ea typeface="+mn-ea"/>
                <a:cs typeface="+mn-cs"/>
              </a:rPr>
              <a:t> or </a:t>
            </a:r>
            <a:r>
              <a:rPr lang="en-IN" sz="1200" kern="1200" dirty="0" err="1" smtClean="0">
                <a:solidFill>
                  <a:schemeClr val="tx1"/>
                </a:solidFill>
                <a:latin typeface="+mn-lt"/>
                <a:ea typeface="+mn-ea"/>
                <a:cs typeface="+mn-cs"/>
              </a:rPr>
              <a:t>photophosphorylation</a:t>
            </a:r>
            <a:r>
              <a:rPr lang="en-IN" sz="1200" kern="1200" dirty="0" smtClean="0">
                <a:solidFill>
                  <a:schemeClr val="tx1"/>
                </a:solidFill>
                <a:latin typeface="+mn-lt"/>
                <a:ea typeface="+mn-ea"/>
                <a:cs typeface="+mn-cs"/>
              </a:rPr>
              <a:t> is the process of phosphate group transfer According to </a:t>
            </a:r>
            <a:r>
              <a:rPr lang="en-IN" sz="1200" kern="1200" dirty="0" err="1" smtClean="0">
                <a:solidFill>
                  <a:schemeClr val="tx1"/>
                </a:solidFill>
                <a:latin typeface="+mn-lt"/>
                <a:ea typeface="+mn-ea"/>
                <a:cs typeface="+mn-cs"/>
              </a:rPr>
              <a:t>chemi</a:t>
            </a:r>
            <a:r>
              <a:rPr lang="en-IN" sz="1200" kern="1200" dirty="0" smtClean="0">
                <a:solidFill>
                  <a:schemeClr val="tx1"/>
                </a:solidFill>
                <a:latin typeface="+mn-lt"/>
                <a:ea typeface="+mn-ea"/>
                <a:cs typeface="+mn-cs"/>
              </a:rPr>
              <a:t> osmotic hypothesis (Mitchell 1961) the ATP is synthesized on </a:t>
            </a:r>
            <a:r>
              <a:rPr lang="en-IN" sz="1200" kern="1200" dirty="0" err="1" smtClean="0">
                <a:solidFill>
                  <a:schemeClr val="tx1"/>
                </a:solidFill>
                <a:latin typeface="+mn-lt"/>
                <a:ea typeface="+mn-ea"/>
                <a:cs typeface="+mn-cs"/>
              </a:rPr>
              <a:t>ATPase</a:t>
            </a:r>
            <a:r>
              <a:rPr lang="en-IN" sz="1200" kern="1200" dirty="0" smtClean="0">
                <a:solidFill>
                  <a:schemeClr val="tx1"/>
                </a:solidFill>
                <a:latin typeface="+mn-lt"/>
                <a:ea typeface="+mn-ea"/>
                <a:cs typeface="+mn-cs"/>
              </a:rPr>
              <a:t> complexes into ADP to synthesize energy rich ATP molecule making use of light as external energy source. located on the non </a:t>
            </a:r>
            <a:r>
              <a:rPr lang="en-IN" sz="1200" kern="1200" dirty="0" err="1" smtClean="0">
                <a:solidFill>
                  <a:schemeClr val="tx1"/>
                </a:solidFill>
                <a:latin typeface="+mn-lt"/>
                <a:ea typeface="+mn-ea"/>
                <a:cs typeface="+mn-cs"/>
              </a:rPr>
              <a:t>appressed</a:t>
            </a:r>
            <a:r>
              <a:rPr lang="en-IN" sz="1200" kern="1200" dirty="0" smtClean="0">
                <a:solidFill>
                  <a:schemeClr val="tx1"/>
                </a:solidFill>
                <a:latin typeface="+mn-lt"/>
                <a:ea typeface="+mn-ea"/>
                <a:cs typeface="+mn-cs"/>
              </a:rPr>
              <a:t> portions of </a:t>
            </a:r>
            <a:r>
              <a:rPr lang="en-IN" sz="1200" kern="1200" dirty="0" err="1" smtClean="0">
                <a:solidFill>
                  <a:schemeClr val="tx1"/>
                </a:solidFill>
                <a:latin typeface="+mn-lt"/>
                <a:ea typeface="+mn-ea"/>
                <a:cs typeface="+mn-cs"/>
              </a:rPr>
              <a:t>thylakoid</a:t>
            </a:r>
            <a:r>
              <a:rPr lang="en-IN" sz="1200" kern="1200" dirty="0" smtClean="0">
                <a:solidFill>
                  <a:schemeClr val="tx1"/>
                </a:solidFill>
                <a:latin typeface="+mn-lt"/>
                <a:ea typeface="+mn-ea"/>
                <a:cs typeface="+mn-cs"/>
              </a:rPr>
              <a:t> membranes particularly towards margins.</a:t>
            </a:r>
          </a:p>
          <a:p>
            <a:endParaRPr lang="en-IN" dirty="0"/>
          </a:p>
        </p:txBody>
      </p:sp>
      <p:sp>
        <p:nvSpPr>
          <p:cNvPr id="4" name="Slide Number Placeholder 3"/>
          <p:cNvSpPr>
            <a:spLocks noGrp="1"/>
          </p:cNvSpPr>
          <p:nvPr>
            <p:ph type="sldNum" sz="quarter" idx="10"/>
          </p:nvPr>
        </p:nvSpPr>
        <p:spPr/>
        <p:txBody>
          <a:bodyPr/>
          <a:lstStyle/>
          <a:p>
            <a:fld id="{9FC508AE-3F45-4C6D-84D4-6D8B143984D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C508AE-3F45-4C6D-84D4-6D8B143984D9}"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52D6753-7490-4E7E-BFE4-BF762820A30A}"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D6753-7490-4E7E-BFE4-BF762820A30A}"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2D6753-7490-4E7E-BFE4-BF762820A30A}"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2D6753-7490-4E7E-BFE4-BF762820A30A}"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B9E6844-C9D0-4E43-934E-235B57D1A83C}"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9E6844-C9D0-4E43-934E-235B57D1A83C}"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9E6844-C9D0-4E43-934E-235B57D1A83C}"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B9E6844-C9D0-4E43-934E-235B57D1A83C}"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B9E6844-C9D0-4E43-934E-235B57D1A83C}" type="datetimeFigureOut">
              <a:rPr lang="en-US" smtClean="0"/>
              <a:pPr/>
              <a:t>30-Apr-15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B9E6844-C9D0-4E43-934E-235B57D1A83C}" type="datetimeFigureOut">
              <a:rPr lang="en-US" smtClean="0"/>
              <a:pPr/>
              <a:t>30-Apr-15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E6844-C9D0-4E43-934E-235B57D1A83C}" type="datetimeFigureOut">
              <a:rPr lang="en-US" smtClean="0"/>
              <a:pPr/>
              <a:t>30-Apr-15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2D6753-7490-4E7E-BFE4-BF762820A30A}"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E6844-C9D0-4E43-934E-235B57D1A83C}"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E6844-C9D0-4E43-934E-235B57D1A83C}"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9E6844-C9D0-4E43-934E-235B57D1A83C}"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9E6844-C9D0-4E43-934E-235B57D1A83C}"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E9F2CD-DA58-4E58-B56A-321D6AC9A208}"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86EC015-F722-45A7-94F3-E443DB6AD1BD}"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6EC015-F722-45A7-94F3-E443DB6AD1BD}"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EC015-F722-45A7-94F3-E443DB6AD1BD}"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86EC015-F722-45A7-94F3-E443DB6AD1BD}"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86EC015-F722-45A7-94F3-E443DB6AD1BD}" type="datetimeFigureOut">
              <a:rPr lang="en-US" smtClean="0"/>
              <a:pPr/>
              <a:t>30-Apr-15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86EC015-F722-45A7-94F3-E443DB6AD1BD}" type="datetimeFigureOut">
              <a:rPr lang="en-US" smtClean="0"/>
              <a:pPr/>
              <a:t>30-Apr-15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D6753-7490-4E7E-BFE4-BF762820A30A}"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EC015-F722-45A7-94F3-E443DB6AD1BD}" type="datetimeFigureOut">
              <a:rPr lang="en-US" smtClean="0"/>
              <a:pPr/>
              <a:t>30-Apr-15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EC015-F722-45A7-94F3-E443DB6AD1BD}"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EC015-F722-45A7-94F3-E443DB6AD1BD}"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6EC015-F722-45A7-94F3-E443DB6AD1BD}"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6EC015-F722-45A7-94F3-E443DB6AD1BD}"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FC006A-BD07-4924-BAC9-993A3D84BD7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DB44DD-B247-4D3B-9C38-6C58C9B6CF48}" type="datetimeFigureOut">
              <a:rPr lang="en-US" smtClean="0"/>
              <a:pPr/>
              <a:t>30-Apr-15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70265BC-4BE4-4334-88DE-83477BD4550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p:dissolve/>
    <p:sndAc>
      <p:stSnd>
        <p:snd r:embed="rId1" name="camera.wav" builtIn="1"/>
      </p:stSnd>
    </p:sndAc>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B44DD-B247-4D3B-9C38-6C58C9B6CF48}"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DB44DD-B247-4D3B-9C38-6C58C9B6CF48}"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265BC-4BE4-4334-88DE-83477BD4550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p:dissolve/>
    <p:sndAc>
      <p:stSnd>
        <p:snd r:embed="rId1" name="camera.wav" builtIn="1"/>
      </p:stSnd>
    </p:sndAc>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DB44DD-B247-4D3B-9C38-6C58C9B6CF48}"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DB44DD-B247-4D3B-9C38-6C58C9B6CF48}" type="datetimeFigureOut">
              <a:rPr lang="en-US" smtClean="0"/>
              <a:pPr/>
              <a:t>30-Apr-15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52D6753-7490-4E7E-BFE4-BF762820A30A}"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1DB44DD-B247-4D3B-9C38-6C58C9B6CF48}" type="datetimeFigureOut">
              <a:rPr lang="en-US" smtClean="0"/>
              <a:pPr/>
              <a:t>30-Apr-15</a:t>
            </a:fld>
            <a:endParaRPr lang="en-IN"/>
          </a:p>
        </p:txBody>
      </p:sp>
      <p:sp>
        <p:nvSpPr>
          <p:cNvPr id="8" name="Slide Number Placeholder 7"/>
          <p:cNvSpPr>
            <a:spLocks noGrp="1"/>
          </p:cNvSpPr>
          <p:nvPr>
            <p:ph type="sldNum" sz="quarter" idx="11"/>
          </p:nvPr>
        </p:nvSpPr>
        <p:spPr/>
        <p:txBody>
          <a:bodyPr/>
          <a:lstStyle/>
          <a:p>
            <a:fld id="{370265BC-4BE4-4334-88DE-83477BD4550F}"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transition>
    <p:dissolve/>
    <p:sndAc>
      <p:stSnd>
        <p:snd r:embed="rId1" name="camera.wav" builtIn="1"/>
      </p:stSnd>
    </p:sndAc>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B44DD-B247-4D3B-9C38-6C58C9B6CF48}" type="datetimeFigureOut">
              <a:rPr lang="en-US" smtClean="0"/>
              <a:pPr/>
              <a:t>30-Apr-15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DB44DD-B247-4D3B-9C38-6C58C9B6CF48}"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1DB44DD-B247-4D3B-9C38-6C58C9B6CF48}"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B44DD-B247-4D3B-9C38-6C58C9B6CF48}"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B44DD-B247-4D3B-9C38-6C58C9B6CF48}" type="datetimeFigureOut">
              <a:rPr lang="en-US" smtClean="0"/>
              <a:pPr/>
              <a:t>30-Apr-15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265BC-4BE4-4334-88DE-83477BD4550F}"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52D6753-7490-4E7E-BFE4-BF762820A30A}"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52D6753-7490-4E7E-BFE4-BF762820A30A}" type="datetimeFigureOut">
              <a:rPr lang="en-US" smtClean="0"/>
              <a:pPr/>
              <a:t>30-Apr-15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52D6753-7490-4E7E-BFE4-BF762820A30A}" type="datetimeFigureOut">
              <a:rPr lang="en-US" smtClean="0"/>
              <a:pPr/>
              <a:t>30-Apr-15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D6753-7490-4E7E-BFE4-BF762820A30A}" type="datetimeFigureOut">
              <a:rPr lang="en-US" smtClean="0"/>
              <a:pPr/>
              <a:t>30-Apr-15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D6753-7490-4E7E-BFE4-BF762820A30A}" type="datetimeFigureOut">
              <a:rPr lang="en-US" smtClean="0"/>
              <a:pPr/>
              <a:t>30-Apr-15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4C6799-FD69-4431-8BB1-24ABED5A399A}" type="slidenum">
              <a:rPr lang="en-IN" smtClean="0"/>
              <a:pPr/>
              <a:t>‹#›</a:t>
            </a:fld>
            <a:endParaRPr lang="en-IN"/>
          </a:p>
        </p:txBody>
      </p:sp>
    </p:spTree>
  </p:cSld>
  <p:clrMapOvr>
    <a:masterClrMapping/>
  </p:clrMapOvr>
  <p:transition>
    <p:dissolve/>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audio" Target="../media/audio1.wav"/><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audio" Target="../media/audio1.wav"/><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D6753-7490-4E7E-BFE4-BF762820A30A}" type="datetimeFigureOut">
              <a:rPr lang="en-US" smtClean="0"/>
              <a:pPr/>
              <a:t>30-Apr-15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C6799-FD69-4431-8BB1-24ABED5A399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4" r:id="rId5"/>
    <p:sldLayoutId id="2147483677" r:id="rId6"/>
    <p:sldLayoutId id="2147483678" r:id="rId7"/>
    <p:sldLayoutId id="2147483679" r:id="rId8"/>
    <p:sldLayoutId id="2147483680" r:id="rId9"/>
    <p:sldLayoutId id="2147483681" r:id="rId10"/>
    <p:sldLayoutId id="2147483682" r:id="rId11"/>
    <p:sldLayoutId id="2147483683" r:id="rId12"/>
  </p:sldLayoutIdLst>
  <p:transition>
    <p:dissolve/>
    <p:sndAc>
      <p:stSnd>
        <p:snd r:embed="rId14" name="camera.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E6844-C9D0-4E43-934E-235B57D1A83C}" type="datetimeFigureOut">
              <a:rPr lang="en-US" smtClean="0"/>
              <a:pPr/>
              <a:t>30-Apr-15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9F2CD-DA58-4E58-B56A-321D6AC9A20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dissolve/>
    <p:sndAc>
      <p:stSnd>
        <p:snd r:embed="rId13" name="camera.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EC015-F722-45A7-94F3-E443DB6AD1BD}" type="datetimeFigureOut">
              <a:rPr lang="en-US" smtClean="0"/>
              <a:pPr/>
              <a:t>30-Apr-15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C006A-BD07-4924-BAC9-993A3D84BD7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sndAc>
      <p:stSnd>
        <p:snd r:embed="rId13" name="camera.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52D6753-7490-4E7E-BFE4-BF762820A30A}" type="datetimeFigureOut">
              <a:rPr lang="en-US" smtClean="0"/>
              <a:pPr/>
              <a:t>30-Apr-15</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24C6799-FD69-4431-8BB1-24ABED5A399A}"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ransition>
    <p:dissolve/>
    <p:sndAc>
      <p:stSnd>
        <p:snd r:embed="rId13" name="camera.wav" builtIn="1"/>
      </p:stSnd>
    </p:sndAc>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304896"/>
            <a:ext cx="8072494" cy="1904770"/>
          </a:xfrm>
        </p:spPr>
        <p:txBody>
          <a:bodyPr>
            <a:normAutofit/>
          </a:bodyPr>
          <a:lstStyle/>
          <a:p>
            <a:r>
              <a:rPr lang="en-IN" sz="7200" i="1" strike="sngStrike" dirty="0" smtClean="0">
                <a:solidFill>
                  <a:srgbClr val="0070C0"/>
                </a:solidFill>
                <a:latin typeface="Berlin Sans FB Demi" pitchFamily="34" charset="0"/>
              </a:rPr>
              <a:t>PHOTOSYNTHESIS</a:t>
            </a:r>
            <a:endParaRPr lang="en-IN" sz="7200" i="1" strike="sngStrike" dirty="0">
              <a:solidFill>
                <a:srgbClr val="0070C0"/>
              </a:solidFill>
              <a:latin typeface="Berlin Sans FB Demi" pitchFamily="34" charset="0"/>
            </a:endParaRPr>
          </a:p>
        </p:txBody>
      </p:sp>
      <p:sp>
        <p:nvSpPr>
          <p:cNvPr id="3" name="Subtitle 2"/>
          <p:cNvSpPr>
            <a:spLocks noGrp="1"/>
          </p:cNvSpPr>
          <p:nvPr>
            <p:ph type="subTitle" idx="1"/>
          </p:nvPr>
        </p:nvSpPr>
        <p:spPr>
          <a:xfrm>
            <a:off x="1071538" y="2786058"/>
            <a:ext cx="6429420" cy="3143272"/>
          </a:xfrm>
        </p:spPr>
        <p:txBody>
          <a:bodyPr>
            <a:normAutofit/>
          </a:bodyPr>
          <a:lstStyle/>
          <a:p>
            <a:pPr algn="l"/>
            <a:r>
              <a:rPr lang="en-IN" sz="2400" b="1" dirty="0" smtClean="0">
                <a:solidFill>
                  <a:schemeClr val="bg1"/>
                </a:solidFill>
              </a:rPr>
              <a:t>It is a process where solar is trapped by autotrophic organisms and converted in to chemical energy in the form of food </a:t>
            </a:r>
            <a:r>
              <a:rPr lang="en-IN" sz="2000" dirty="0" smtClean="0">
                <a:solidFill>
                  <a:srgbClr val="002060"/>
                </a:solidFill>
              </a:rPr>
              <a:t>.                                    </a:t>
            </a:r>
          </a:p>
          <a:p>
            <a:r>
              <a:rPr lang="en-IN" sz="2000" dirty="0">
                <a:solidFill>
                  <a:srgbClr val="002060"/>
                </a:solidFill>
              </a:rPr>
              <a:t> </a:t>
            </a:r>
            <a:r>
              <a:rPr lang="en-IN" sz="2000" dirty="0" smtClean="0">
                <a:solidFill>
                  <a:srgbClr val="002060"/>
                </a:solidFill>
              </a:rPr>
              <a:t>                                                                                  </a:t>
            </a:r>
          </a:p>
          <a:p>
            <a:r>
              <a:rPr lang="en-IN" sz="2000" dirty="0" smtClean="0">
                <a:solidFill>
                  <a:srgbClr val="002060"/>
                </a:solidFill>
              </a:rPr>
              <a:t> </a:t>
            </a:r>
          </a:p>
        </p:txBody>
      </p:sp>
    </p:spTree>
  </p:cSld>
  <p:clrMapOvr>
    <a:masterClrMapping/>
  </p:clrMapOvr>
  <p:transition>
    <p:dissolve/>
    <p:sndAc>
      <p:stSnd>
        <p:snd r:embed="rId3" name="camera.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DIFFERENCE BETWEEN CYCLIC AND NON CYCLIC PHOTOPHOSHORYLATION</a:t>
            </a:r>
            <a:endParaRPr lang="en-IN" sz="3200" dirty="0"/>
          </a:p>
        </p:txBody>
      </p:sp>
      <p:pic>
        <p:nvPicPr>
          <p:cNvPr id="7" name="Content Placeholder 6" descr="comparison of cyclic and noncyclic photophosphorylation"/>
          <p:cNvPicPr>
            <a:picLocks noGrp="1"/>
          </p:cNvPicPr>
          <p:nvPr>
            <p:ph sz="half" idx="2"/>
          </p:nvPr>
        </p:nvPicPr>
        <p:blipFill>
          <a:blip r:embed="rId3"/>
          <a:srcRect/>
          <a:stretch>
            <a:fillRect/>
          </a:stretch>
        </p:blipFill>
        <p:spPr bwMode="auto">
          <a:xfrm>
            <a:off x="428596" y="1643050"/>
            <a:ext cx="8072494" cy="4572032"/>
          </a:xfrm>
          <a:prstGeom prst="rect">
            <a:avLst/>
          </a:prstGeom>
          <a:noFill/>
          <a:ln w="9525">
            <a:noFill/>
            <a:miter lim="800000"/>
            <a:headEnd/>
            <a:tailEnd/>
          </a:ln>
        </p:spPr>
      </p:pic>
    </p:spTree>
  </p:cSld>
  <p:clrMapOvr>
    <a:masterClrMapping/>
  </p:clrMapOvr>
  <p:transition>
    <p:dissolve/>
    <p:sndAc>
      <p:stSnd>
        <p:snd r:embed="rId2" name="camera.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64" y="0"/>
            <a:ext cx="8715436" cy="2071678"/>
          </a:xfrm>
        </p:spPr>
        <p:txBody>
          <a:bodyPr>
            <a:normAutofit fontScale="90000"/>
          </a:bodyPr>
          <a:lstStyle/>
          <a:p>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smtClean="0">
                <a:solidFill>
                  <a:srgbClr val="002060"/>
                </a:solidFill>
              </a:rPr>
              <a:t>PHOTOSYNTHETIC PHOSPHORYLATION</a:t>
            </a:r>
            <a:r>
              <a:rPr lang="en-IN" dirty="0">
                <a:solidFill>
                  <a:srgbClr val="002060"/>
                </a:solidFill>
              </a:rPr>
              <a:t/>
            </a:r>
            <a:br>
              <a:rPr lang="en-IN" dirty="0">
                <a:solidFill>
                  <a:srgbClr val="002060"/>
                </a:solidFill>
              </a:rPr>
            </a:br>
            <a:r>
              <a:rPr lang="en-IN" dirty="0" smtClean="0">
                <a:solidFill>
                  <a:srgbClr val="002060"/>
                </a:solidFill>
              </a:rPr>
              <a:t/>
            </a:r>
            <a:br>
              <a:rPr lang="en-IN" dirty="0" smtClean="0">
                <a:solidFill>
                  <a:srgbClr val="002060"/>
                </a:solidFill>
              </a:rPr>
            </a:br>
            <a:r>
              <a:rPr lang="en-IN" sz="3100" dirty="0" smtClean="0">
                <a:solidFill>
                  <a:srgbClr val="002060"/>
                </a:solidFill>
              </a:rPr>
              <a:t>Photosynthetic </a:t>
            </a:r>
            <a:r>
              <a:rPr lang="en-IN" sz="3100" dirty="0" err="1">
                <a:solidFill>
                  <a:srgbClr val="002060"/>
                </a:solidFill>
              </a:rPr>
              <a:t>phosphorylation</a:t>
            </a:r>
            <a:r>
              <a:rPr lang="en-IN" sz="3100" dirty="0">
                <a:solidFill>
                  <a:srgbClr val="002060"/>
                </a:solidFill>
              </a:rPr>
              <a:t> or </a:t>
            </a:r>
            <a:r>
              <a:rPr lang="en-IN" sz="3100" dirty="0" err="1">
                <a:solidFill>
                  <a:srgbClr val="002060"/>
                </a:solidFill>
              </a:rPr>
              <a:t>photophosphorylation</a:t>
            </a:r>
            <a:r>
              <a:rPr lang="en-IN" sz="3100" dirty="0">
                <a:solidFill>
                  <a:srgbClr val="002060"/>
                </a:solidFill>
              </a:rPr>
              <a:t> is the process of phosphate group transfer According to </a:t>
            </a:r>
            <a:r>
              <a:rPr lang="en-IN" sz="3100" dirty="0" err="1" smtClean="0">
                <a:solidFill>
                  <a:srgbClr val="002060"/>
                </a:solidFill>
              </a:rPr>
              <a:t>chemiosmotic</a:t>
            </a:r>
            <a:r>
              <a:rPr lang="en-IN" sz="3100" dirty="0" smtClean="0">
                <a:solidFill>
                  <a:srgbClr val="002060"/>
                </a:solidFill>
              </a:rPr>
              <a:t> </a:t>
            </a:r>
            <a:r>
              <a:rPr lang="en-IN" sz="3100" dirty="0">
                <a:solidFill>
                  <a:srgbClr val="002060"/>
                </a:solidFill>
              </a:rPr>
              <a:t>hypothesis (Mitchell 1961) the ATP is synthesized on </a:t>
            </a:r>
            <a:r>
              <a:rPr lang="en-IN" sz="3100" dirty="0" err="1">
                <a:solidFill>
                  <a:srgbClr val="002060"/>
                </a:solidFill>
              </a:rPr>
              <a:t>ATPase</a:t>
            </a:r>
            <a:r>
              <a:rPr lang="en-IN" sz="3100" dirty="0">
                <a:solidFill>
                  <a:srgbClr val="002060"/>
                </a:solidFill>
              </a:rPr>
              <a:t> complexes into ADP to synthesize energy rich ATP molecule making use of light as external energy source. located on the non </a:t>
            </a:r>
            <a:r>
              <a:rPr lang="en-IN" sz="3100" dirty="0" err="1" smtClean="0">
                <a:solidFill>
                  <a:srgbClr val="002060"/>
                </a:solidFill>
              </a:rPr>
              <a:t>appressed</a:t>
            </a:r>
            <a:r>
              <a:rPr lang="en-IN" sz="3100" dirty="0" smtClean="0">
                <a:solidFill>
                  <a:srgbClr val="002060"/>
                </a:solidFill>
              </a:rPr>
              <a:t> </a:t>
            </a:r>
            <a:r>
              <a:rPr lang="en-IN" sz="3100" dirty="0">
                <a:solidFill>
                  <a:srgbClr val="002060"/>
                </a:solidFill>
              </a:rPr>
              <a:t>portions of </a:t>
            </a:r>
            <a:r>
              <a:rPr lang="en-IN" sz="3100" dirty="0" err="1">
                <a:solidFill>
                  <a:srgbClr val="002060"/>
                </a:solidFill>
              </a:rPr>
              <a:t>thylakoid</a:t>
            </a:r>
            <a:r>
              <a:rPr lang="en-IN" sz="3100" dirty="0">
                <a:solidFill>
                  <a:srgbClr val="002060"/>
                </a:solidFill>
              </a:rPr>
              <a:t> membranes particularly towards margins</a:t>
            </a:r>
            <a:r>
              <a:rPr lang="en-IN" dirty="0">
                <a:solidFill>
                  <a:srgbClr val="002060"/>
                </a:solidFill>
              </a:rPr>
              <a:t>.</a:t>
            </a:r>
            <a:br>
              <a:rPr lang="en-IN" dirty="0">
                <a:solidFill>
                  <a:srgbClr val="002060"/>
                </a:solidFill>
              </a:rPr>
            </a:br>
            <a:endParaRPr lang="en-IN" dirty="0">
              <a:solidFill>
                <a:srgbClr val="002060"/>
              </a:solidFill>
            </a:endParaRPr>
          </a:p>
        </p:txBody>
      </p:sp>
    </p:spTree>
  </p:cSld>
  <p:clrMapOvr>
    <a:masterClrMapping/>
  </p:clrMapOvr>
  <p:transition>
    <p:dissolve/>
    <p:sndAc>
      <p:stSnd>
        <p:snd r:embed="rId2" name="camera.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714356"/>
            <a:ext cx="2286016" cy="571504"/>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PRIMARY ACCEPTOR , Q</a:t>
            </a:r>
            <a:endParaRPr lang="en-US" dirty="0">
              <a:solidFill>
                <a:srgbClr val="C00000"/>
              </a:solidFill>
            </a:endParaRPr>
          </a:p>
        </p:txBody>
      </p:sp>
      <p:cxnSp>
        <p:nvCxnSpPr>
          <p:cNvPr id="4" name="Straight Arrow Connector 3"/>
          <p:cNvCxnSpPr/>
          <p:nvPr/>
        </p:nvCxnSpPr>
        <p:spPr>
          <a:xfrm>
            <a:off x="3357554" y="1142984"/>
            <a:ext cx="914400" cy="914400"/>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857620" y="2071678"/>
            <a:ext cx="857256" cy="357190"/>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PQ</a:t>
            </a:r>
            <a:endParaRPr lang="en-US" dirty="0">
              <a:solidFill>
                <a:srgbClr val="990000"/>
              </a:solidFill>
            </a:endParaRPr>
          </a:p>
        </p:txBody>
      </p:sp>
      <p:cxnSp>
        <p:nvCxnSpPr>
          <p:cNvPr id="9" name="Straight Arrow Connector 8"/>
          <p:cNvCxnSpPr/>
          <p:nvPr/>
        </p:nvCxnSpPr>
        <p:spPr>
          <a:xfrm rot="16200000" flipH="1">
            <a:off x="4714876" y="2428868"/>
            <a:ext cx="642942" cy="642942"/>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071934" y="3071810"/>
            <a:ext cx="2214578" cy="785818"/>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CYTOCHROME COMPLEX</a:t>
            </a:r>
            <a:endParaRPr lang="en-US" dirty="0">
              <a:solidFill>
                <a:srgbClr val="990000"/>
              </a:solidFill>
            </a:endParaRPr>
          </a:p>
        </p:txBody>
      </p:sp>
      <p:sp>
        <p:nvSpPr>
          <p:cNvPr id="19" name="Oval 18"/>
          <p:cNvSpPr/>
          <p:nvPr/>
        </p:nvSpPr>
        <p:spPr>
          <a:xfrm>
            <a:off x="5072066" y="4286256"/>
            <a:ext cx="714380" cy="571504"/>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PC</a:t>
            </a:r>
            <a:endParaRPr lang="en-US" dirty="0">
              <a:solidFill>
                <a:srgbClr val="990000"/>
              </a:solidFill>
            </a:endParaRPr>
          </a:p>
        </p:txBody>
      </p:sp>
      <p:cxnSp>
        <p:nvCxnSpPr>
          <p:cNvPr id="22" name="Straight Arrow Connector 21"/>
          <p:cNvCxnSpPr>
            <a:endCxn id="19" idx="0"/>
          </p:cNvCxnSpPr>
          <p:nvPr/>
        </p:nvCxnSpPr>
        <p:spPr>
          <a:xfrm rot="5400000">
            <a:off x="5214942" y="4071942"/>
            <a:ext cx="428628" cy="1588"/>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5001422" y="5285594"/>
            <a:ext cx="857256" cy="1588"/>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4786314" y="5715016"/>
            <a:ext cx="1357322" cy="500066"/>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a:t>
            </a:r>
            <a:r>
              <a:rPr lang="en-US" sz="1100" dirty="0" smtClean="0">
                <a:solidFill>
                  <a:srgbClr val="C00000"/>
                </a:solidFill>
              </a:rPr>
              <a:t>700</a:t>
            </a:r>
            <a:endParaRPr lang="en-US" sz="1100" dirty="0">
              <a:solidFill>
                <a:srgbClr val="C00000"/>
              </a:solidFill>
            </a:endParaRPr>
          </a:p>
        </p:txBody>
      </p:sp>
      <p:cxnSp>
        <p:nvCxnSpPr>
          <p:cNvPr id="39" name="Straight Arrow Connector 38"/>
          <p:cNvCxnSpPr>
            <a:endCxn id="2" idx="2"/>
          </p:cNvCxnSpPr>
          <p:nvPr/>
        </p:nvCxnSpPr>
        <p:spPr>
          <a:xfrm rot="5400000" flipH="1" flipV="1">
            <a:off x="713554" y="2714620"/>
            <a:ext cx="2858314" cy="794"/>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643042" y="4143380"/>
            <a:ext cx="1500198" cy="500066"/>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P</a:t>
            </a:r>
            <a:r>
              <a:rPr lang="en-US" sz="1100" dirty="0" smtClean="0">
                <a:solidFill>
                  <a:srgbClr val="990000"/>
                </a:solidFill>
              </a:rPr>
              <a:t>680</a:t>
            </a:r>
            <a:endParaRPr lang="en-US" sz="1100" dirty="0">
              <a:solidFill>
                <a:srgbClr val="990000"/>
              </a:solidFill>
            </a:endParaRPr>
          </a:p>
        </p:txBody>
      </p:sp>
      <p:sp>
        <p:nvSpPr>
          <p:cNvPr id="49" name="Rectangle 48"/>
          <p:cNvSpPr/>
          <p:nvPr/>
        </p:nvSpPr>
        <p:spPr>
          <a:xfrm>
            <a:off x="357158" y="5286388"/>
            <a:ext cx="1000132" cy="500066"/>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990000"/>
                </a:solidFill>
              </a:rPr>
              <a:t>1/2</a:t>
            </a:r>
            <a:r>
              <a:rPr lang="en-US" dirty="0" smtClean="0">
                <a:solidFill>
                  <a:srgbClr val="990000"/>
                </a:solidFill>
              </a:rPr>
              <a:t>O</a:t>
            </a:r>
            <a:r>
              <a:rPr lang="en-US" sz="1100" dirty="0" smtClean="0">
                <a:solidFill>
                  <a:srgbClr val="990000"/>
                </a:solidFill>
              </a:rPr>
              <a:t>2</a:t>
            </a:r>
            <a:endParaRPr lang="en-US" sz="1100" dirty="0">
              <a:solidFill>
                <a:srgbClr val="990000"/>
              </a:solidFill>
            </a:endParaRPr>
          </a:p>
        </p:txBody>
      </p:sp>
      <p:sp>
        <p:nvSpPr>
          <p:cNvPr id="51" name="Rectangle 50"/>
          <p:cNvSpPr/>
          <p:nvPr/>
        </p:nvSpPr>
        <p:spPr>
          <a:xfrm>
            <a:off x="214282" y="4643446"/>
            <a:ext cx="857256" cy="214314"/>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H</a:t>
            </a:r>
            <a:r>
              <a:rPr lang="en-US" sz="1100" dirty="0" smtClean="0">
                <a:solidFill>
                  <a:srgbClr val="990000"/>
                </a:solidFill>
              </a:rPr>
              <a:t>2</a:t>
            </a:r>
            <a:r>
              <a:rPr lang="en-US" dirty="0" smtClean="0">
                <a:solidFill>
                  <a:srgbClr val="990000"/>
                </a:solidFill>
              </a:rPr>
              <a:t>O</a:t>
            </a:r>
            <a:endParaRPr lang="en-US" dirty="0">
              <a:solidFill>
                <a:srgbClr val="990000"/>
              </a:solidFill>
            </a:endParaRPr>
          </a:p>
        </p:txBody>
      </p:sp>
      <p:sp>
        <p:nvSpPr>
          <p:cNvPr id="53" name="Circular Arrow 52"/>
          <p:cNvSpPr/>
          <p:nvPr/>
        </p:nvSpPr>
        <p:spPr>
          <a:xfrm rot="4500011">
            <a:off x="681416" y="4681953"/>
            <a:ext cx="978408" cy="978408"/>
          </a:xfrm>
          <a:prstGeom prst="circularArrow">
            <a:avLst>
              <a:gd name="adj1" fmla="val 12500"/>
              <a:gd name="adj2" fmla="val 1142319"/>
              <a:gd name="adj3" fmla="val 20457681"/>
              <a:gd name="adj4" fmla="val 10800000"/>
              <a:gd name="adj5" fmla="val 9933"/>
            </a:avLst>
          </a:prstGeom>
          <a:solidFill>
            <a:srgbClr val="990000"/>
          </a:solidFill>
          <a:ln w="63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90000"/>
              </a:solidFill>
            </a:endParaRPr>
          </a:p>
        </p:txBody>
      </p:sp>
      <p:sp>
        <p:nvSpPr>
          <p:cNvPr id="54" name="Curved Right Arrow 53"/>
          <p:cNvSpPr/>
          <p:nvPr/>
        </p:nvSpPr>
        <p:spPr>
          <a:xfrm>
            <a:off x="1571604" y="4500570"/>
            <a:ext cx="731520" cy="1216152"/>
          </a:xfrm>
          <a:prstGeom prst="curvedRightArrow">
            <a:avLst/>
          </a:prstGeom>
          <a:solidFill>
            <a:srgbClr val="990000"/>
          </a:solidFill>
          <a:ln w="63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90000"/>
              </a:solidFill>
            </a:endParaRPr>
          </a:p>
        </p:txBody>
      </p:sp>
      <p:sp>
        <p:nvSpPr>
          <p:cNvPr id="55" name="Rectangle 54"/>
          <p:cNvSpPr/>
          <p:nvPr/>
        </p:nvSpPr>
        <p:spPr>
          <a:xfrm>
            <a:off x="1785918" y="5715016"/>
            <a:ext cx="642942" cy="357190"/>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2H+</a:t>
            </a:r>
            <a:endParaRPr lang="en-US" dirty="0">
              <a:solidFill>
                <a:srgbClr val="990000"/>
              </a:solidFill>
            </a:endParaRPr>
          </a:p>
        </p:txBody>
      </p:sp>
      <p:sp>
        <p:nvSpPr>
          <p:cNvPr id="59" name="Rectangle 58"/>
          <p:cNvSpPr/>
          <p:nvPr/>
        </p:nvSpPr>
        <p:spPr>
          <a:xfrm>
            <a:off x="4286248" y="714356"/>
            <a:ext cx="2071702" cy="642942"/>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PROTON GRADIENT</a:t>
            </a:r>
            <a:endParaRPr lang="en-US" dirty="0">
              <a:solidFill>
                <a:srgbClr val="C00000"/>
              </a:solidFill>
            </a:endParaRPr>
          </a:p>
        </p:txBody>
      </p:sp>
      <p:cxnSp>
        <p:nvCxnSpPr>
          <p:cNvPr id="61" name="Straight Arrow Connector 60"/>
          <p:cNvCxnSpPr/>
          <p:nvPr/>
        </p:nvCxnSpPr>
        <p:spPr>
          <a:xfrm rot="5400000" flipH="1" flipV="1">
            <a:off x="4714876" y="2214554"/>
            <a:ext cx="1714512" cy="1588"/>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6858016" y="714356"/>
            <a:ext cx="1857388" cy="642942"/>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PRIMARY</a:t>
            </a:r>
            <a:r>
              <a:rPr lang="en-US" dirty="0" smtClean="0"/>
              <a:t> </a:t>
            </a:r>
            <a:r>
              <a:rPr lang="en-US" dirty="0" smtClean="0">
                <a:solidFill>
                  <a:srgbClr val="C00000"/>
                </a:solidFill>
              </a:rPr>
              <a:t>ACCEPTOR</a:t>
            </a:r>
            <a:r>
              <a:rPr lang="en-US" dirty="0" smtClean="0"/>
              <a:t> </a:t>
            </a:r>
            <a:r>
              <a:rPr lang="en-US" dirty="0" smtClean="0">
                <a:solidFill>
                  <a:srgbClr val="C00000"/>
                </a:solidFill>
              </a:rPr>
              <a:t>,</a:t>
            </a:r>
            <a:r>
              <a:rPr lang="en-US" dirty="0" smtClean="0">
                <a:solidFill>
                  <a:srgbClr val="FF0000"/>
                </a:solidFill>
              </a:rPr>
              <a:t> </a:t>
            </a:r>
            <a:r>
              <a:rPr lang="en-US" dirty="0" smtClean="0">
                <a:solidFill>
                  <a:srgbClr val="C00000"/>
                </a:solidFill>
              </a:rPr>
              <a:t>X</a:t>
            </a:r>
            <a:endParaRPr lang="en-US" dirty="0">
              <a:solidFill>
                <a:srgbClr val="C00000"/>
              </a:solidFill>
            </a:endParaRPr>
          </a:p>
        </p:txBody>
      </p:sp>
      <p:cxnSp>
        <p:nvCxnSpPr>
          <p:cNvPr id="73" name="Straight Arrow Connector 72"/>
          <p:cNvCxnSpPr/>
          <p:nvPr/>
        </p:nvCxnSpPr>
        <p:spPr>
          <a:xfrm rot="5400000" flipH="1" flipV="1">
            <a:off x="4357687" y="2714621"/>
            <a:ext cx="4357716" cy="1643074"/>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7715272" y="2143116"/>
            <a:ext cx="785818" cy="571504"/>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Fd</a:t>
            </a:r>
            <a:endParaRPr lang="en-US" dirty="0">
              <a:solidFill>
                <a:srgbClr val="C00000"/>
              </a:solidFill>
            </a:endParaRPr>
          </a:p>
        </p:txBody>
      </p:sp>
      <p:cxnSp>
        <p:nvCxnSpPr>
          <p:cNvPr id="79" name="Straight Arrow Connector 78"/>
          <p:cNvCxnSpPr/>
          <p:nvPr/>
        </p:nvCxnSpPr>
        <p:spPr>
          <a:xfrm rot="5400000">
            <a:off x="7679553" y="1750207"/>
            <a:ext cx="785818" cy="1588"/>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7572396" y="3786190"/>
            <a:ext cx="1143008" cy="571504"/>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NADP +</a:t>
            </a:r>
            <a:endParaRPr lang="en-US" dirty="0">
              <a:solidFill>
                <a:srgbClr val="C00000"/>
              </a:solidFill>
            </a:endParaRPr>
          </a:p>
        </p:txBody>
      </p:sp>
      <p:sp>
        <p:nvSpPr>
          <p:cNvPr id="82" name="Rectangle 81"/>
          <p:cNvSpPr/>
          <p:nvPr/>
        </p:nvSpPr>
        <p:spPr>
          <a:xfrm>
            <a:off x="7143768" y="5143512"/>
            <a:ext cx="1500198" cy="571504"/>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NADPH + H+</a:t>
            </a:r>
            <a:endParaRPr lang="en-US" dirty="0">
              <a:solidFill>
                <a:srgbClr val="C00000"/>
              </a:solidFill>
            </a:endParaRPr>
          </a:p>
        </p:txBody>
      </p:sp>
      <p:cxnSp>
        <p:nvCxnSpPr>
          <p:cNvPr id="84" name="Straight Arrow Connector 83"/>
          <p:cNvCxnSpPr>
            <a:stCxn id="77" idx="4"/>
            <a:endCxn id="81" idx="0"/>
          </p:cNvCxnSpPr>
          <p:nvPr/>
        </p:nvCxnSpPr>
        <p:spPr>
          <a:xfrm rot="16200000" flipH="1">
            <a:off x="7590255" y="3232545"/>
            <a:ext cx="1071570" cy="35719"/>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7751785" y="4749809"/>
            <a:ext cx="785818" cy="1588"/>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H="1">
            <a:off x="1857356" y="6357958"/>
            <a:ext cx="571506" cy="1"/>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071670" y="6572272"/>
            <a:ext cx="6072230" cy="1588"/>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flipH="1" flipV="1">
            <a:off x="7715272" y="6143644"/>
            <a:ext cx="857256" cy="1588"/>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126" name="Oval 125"/>
          <p:cNvSpPr/>
          <p:nvPr/>
        </p:nvSpPr>
        <p:spPr>
          <a:xfrm>
            <a:off x="2285984" y="1857364"/>
            <a:ext cx="785818" cy="285752"/>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2e-</a:t>
            </a:r>
            <a:endParaRPr lang="en-US" dirty="0">
              <a:solidFill>
                <a:srgbClr val="990000"/>
              </a:solidFill>
            </a:endParaRPr>
          </a:p>
        </p:txBody>
      </p:sp>
      <p:sp>
        <p:nvSpPr>
          <p:cNvPr id="127" name="Oval 126"/>
          <p:cNvSpPr/>
          <p:nvPr/>
        </p:nvSpPr>
        <p:spPr>
          <a:xfrm>
            <a:off x="2214546" y="2786058"/>
            <a:ext cx="1500198" cy="571504"/>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990000"/>
                </a:solidFill>
              </a:rPr>
              <a:t>ADP+Pi</a:t>
            </a:r>
            <a:endParaRPr lang="en-US" dirty="0">
              <a:solidFill>
                <a:srgbClr val="990000"/>
              </a:solidFill>
            </a:endParaRPr>
          </a:p>
        </p:txBody>
      </p:sp>
      <p:sp>
        <p:nvSpPr>
          <p:cNvPr id="130" name="Rectangle 129"/>
          <p:cNvSpPr/>
          <p:nvPr/>
        </p:nvSpPr>
        <p:spPr>
          <a:xfrm>
            <a:off x="3071802" y="3643314"/>
            <a:ext cx="857256" cy="285752"/>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ATP</a:t>
            </a:r>
            <a:endParaRPr lang="en-US" dirty="0">
              <a:solidFill>
                <a:srgbClr val="990000"/>
              </a:solidFill>
            </a:endParaRPr>
          </a:p>
        </p:txBody>
      </p:sp>
      <p:sp>
        <p:nvSpPr>
          <p:cNvPr id="134" name="Curved Left Arrow 133"/>
          <p:cNvSpPr/>
          <p:nvPr/>
        </p:nvSpPr>
        <p:spPr>
          <a:xfrm>
            <a:off x="3714744" y="3000372"/>
            <a:ext cx="357190" cy="714380"/>
          </a:xfrm>
          <a:prstGeom prst="curvedLeftArrow">
            <a:avLst>
              <a:gd name="adj1" fmla="val 25000"/>
              <a:gd name="adj2" fmla="val 46070"/>
              <a:gd name="adj3" fmla="val 32576"/>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5" name="Oval 134"/>
          <p:cNvSpPr/>
          <p:nvPr/>
        </p:nvSpPr>
        <p:spPr>
          <a:xfrm>
            <a:off x="4071934" y="1428736"/>
            <a:ext cx="785818" cy="357190"/>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2e-</a:t>
            </a:r>
            <a:endParaRPr lang="en-US" dirty="0">
              <a:solidFill>
                <a:srgbClr val="990000"/>
              </a:solidFill>
            </a:endParaRPr>
          </a:p>
        </p:txBody>
      </p:sp>
      <p:sp>
        <p:nvSpPr>
          <p:cNvPr id="136" name="Oval 135"/>
          <p:cNvSpPr/>
          <p:nvPr/>
        </p:nvSpPr>
        <p:spPr>
          <a:xfrm>
            <a:off x="5500694" y="3929066"/>
            <a:ext cx="857256" cy="428628"/>
          </a:xfrm>
          <a:prstGeom prst="ellipse">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990000"/>
                </a:solidFill>
              </a:rPr>
              <a:t>2e-</a:t>
            </a:r>
            <a:endParaRPr lang="en-US" dirty="0">
              <a:solidFill>
                <a:srgbClr val="990000"/>
              </a:solidFill>
            </a:endParaRPr>
          </a:p>
        </p:txBody>
      </p:sp>
      <p:sp>
        <p:nvSpPr>
          <p:cNvPr id="137" name="Rectangle 136"/>
          <p:cNvSpPr/>
          <p:nvPr/>
        </p:nvSpPr>
        <p:spPr>
          <a:xfrm>
            <a:off x="642910" y="214290"/>
            <a:ext cx="7929618" cy="357190"/>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rgbClr val="C00000"/>
                </a:solidFill>
              </a:rPr>
              <a:t>NON  CYCLIC  </a:t>
            </a:r>
            <a:r>
              <a:rPr lang="en-US" sz="2400" i="1" dirty="0" smtClean="0">
                <a:solidFill>
                  <a:srgbClr val="C00000"/>
                </a:solidFill>
              </a:rPr>
              <a:t>PHOTOPHOSPHORYLATION</a:t>
            </a:r>
            <a:endParaRPr lang="en-US" sz="2400" i="1" dirty="0">
              <a:solidFill>
                <a:srgbClr val="C00000"/>
              </a:solidFill>
            </a:endParaRPr>
          </a:p>
        </p:txBody>
      </p:sp>
    </p:spTree>
  </p:cSld>
  <p:clrMapOvr>
    <a:masterClrMapping/>
  </p:clrMapOvr>
  <p:transition>
    <p:dissolve/>
    <p:sndAc>
      <p:stSnd>
        <p:snd r:embed="rId3" name="camera.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501122" cy="6215058"/>
          </a:xfrm>
        </p:spPr>
        <p:txBody>
          <a:bodyPr>
            <a:normAutofit/>
          </a:bodyPr>
          <a:lstStyle/>
          <a:p>
            <a:r>
              <a:rPr lang="en-US" sz="3200" b="1" dirty="0" smtClean="0">
                <a:solidFill>
                  <a:srgbClr val="002060"/>
                </a:solidFill>
              </a:rPr>
              <a:t>Non cyclic photophosphorylation takes place at </a:t>
            </a:r>
            <a:r>
              <a:rPr lang="en-US" sz="3200" b="1" dirty="0" err="1" smtClean="0">
                <a:solidFill>
                  <a:srgbClr val="002060"/>
                </a:solidFill>
              </a:rPr>
              <a:t>photosystem</a:t>
            </a:r>
            <a:r>
              <a:rPr lang="en-US" sz="3200" b="1" dirty="0" smtClean="0">
                <a:solidFill>
                  <a:srgbClr val="002060"/>
                </a:solidFill>
              </a:rPr>
              <a:t> II or PS II which includes P 680 along with pigments molecule which absorb at or below 680 nm in the </a:t>
            </a:r>
            <a:r>
              <a:rPr lang="en-US" sz="3200" b="1" dirty="0" err="1" smtClean="0">
                <a:solidFill>
                  <a:srgbClr val="002060"/>
                </a:solidFill>
              </a:rPr>
              <a:t>grana</a:t>
            </a:r>
            <a:r>
              <a:rPr lang="en-US" sz="3200" b="1" dirty="0" smtClean="0">
                <a:solidFill>
                  <a:srgbClr val="002060"/>
                </a:solidFill>
              </a:rPr>
              <a:t> of chloroplasts.           </a:t>
            </a:r>
            <a:r>
              <a:rPr lang="en-US" sz="3200" dirty="0" smtClean="0">
                <a:solidFill>
                  <a:srgbClr val="002060"/>
                </a:solidFill>
              </a:rPr>
              <a:t/>
            </a:r>
            <a:br>
              <a:rPr lang="en-US" sz="3200" dirty="0" smtClean="0">
                <a:solidFill>
                  <a:srgbClr val="002060"/>
                </a:solidFill>
              </a:rPr>
            </a:br>
            <a:endParaRPr lang="en-US" sz="3200" dirty="0">
              <a:solidFill>
                <a:srgbClr val="002060"/>
              </a:solidFill>
            </a:endParaRPr>
          </a:p>
        </p:txBody>
      </p:sp>
    </p:spTree>
  </p:cSld>
  <p:clrMapOvr>
    <a:masterClrMapping/>
  </p:clrMapOvr>
  <p:transition>
    <p:dissolve/>
    <p:sndAc>
      <p:stSnd>
        <p:snd r:embed="rId2" name="camera.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071678"/>
            <a:ext cx="7500990" cy="4643470"/>
          </a:xfrm>
        </p:spPr>
        <p:txBody>
          <a:bodyPr>
            <a:normAutofit fontScale="90000"/>
          </a:bodyPr>
          <a:lstStyle/>
          <a:p>
            <a:r>
              <a:rPr lang="en-US" sz="3600" dirty="0" smtClean="0">
                <a:solidFill>
                  <a:srgbClr val="002060"/>
                </a:solidFill>
              </a:rPr>
              <a:t/>
            </a:r>
            <a:br>
              <a:rPr lang="en-US" sz="3600" dirty="0" smtClean="0">
                <a:solidFill>
                  <a:srgbClr val="002060"/>
                </a:solidFill>
              </a:rPr>
            </a:br>
            <a:r>
              <a:rPr lang="en-US" sz="3600" dirty="0" smtClean="0">
                <a:solidFill>
                  <a:srgbClr val="002060"/>
                </a:solidFill>
              </a:rPr>
              <a:t>1. </a:t>
            </a:r>
            <a:r>
              <a:rPr lang="en-US" sz="3100" dirty="0" smtClean="0">
                <a:solidFill>
                  <a:srgbClr val="002060"/>
                </a:solidFill>
              </a:rPr>
              <a:t> </a:t>
            </a:r>
            <a:r>
              <a:rPr lang="en-US" sz="3100" dirty="0" smtClean="0">
                <a:solidFill>
                  <a:srgbClr val="002060"/>
                </a:solidFill>
                <a:latin typeface="Constantia" pitchFamily="18" charset="0"/>
              </a:rPr>
              <a:t>After trapping solar energy (2 photons), excited 2e- are ejected from P680. These excited 2e- flow down an electron transport chain to P700.</a:t>
            </a:r>
            <a:br>
              <a:rPr lang="en-US" sz="3100" dirty="0" smtClean="0">
                <a:solidFill>
                  <a:srgbClr val="002060"/>
                </a:solidFill>
                <a:latin typeface="Constantia" pitchFamily="18" charset="0"/>
              </a:rPr>
            </a:br>
            <a:r>
              <a:rPr lang="en-US" sz="3100" dirty="0" smtClean="0">
                <a:solidFill>
                  <a:srgbClr val="002060"/>
                </a:solidFill>
                <a:latin typeface="Constantia" pitchFamily="18" charset="0"/>
              </a:rPr>
              <a:t/>
            </a:r>
            <a:br>
              <a:rPr lang="en-US" sz="3100" dirty="0" smtClean="0">
                <a:solidFill>
                  <a:srgbClr val="002060"/>
                </a:solidFill>
                <a:latin typeface="Constantia" pitchFamily="18" charset="0"/>
              </a:rPr>
            </a:br>
            <a:r>
              <a:rPr lang="en-US" sz="3100" dirty="0" smtClean="0">
                <a:solidFill>
                  <a:srgbClr val="002060"/>
                </a:solidFill>
                <a:latin typeface="Constantia" pitchFamily="18" charset="0"/>
              </a:rPr>
              <a:t>2. During flow of electrons from P680 to P700 through electron transport chain , there is synthesis of ATP.</a:t>
            </a:r>
            <a:br>
              <a:rPr lang="en-US" sz="3100" dirty="0" smtClean="0">
                <a:solidFill>
                  <a:srgbClr val="002060"/>
                </a:solidFill>
                <a:latin typeface="Constantia" pitchFamily="18" charset="0"/>
              </a:rPr>
            </a:br>
            <a:r>
              <a:rPr lang="en-US" sz="3100" dirty="0" smtClean="0">
                <a:solidFill>
                  <a:srgbClr val="002060"/>
                </a:solidFill>
                <a:latin typeface="Constantia" pitchFamily="18" charset="0"/>
              </a:rPr>
              <a:t/>
            </a:r>
            <a:br>
              <a:rPr lang="en-US" sz="3100" dirty="0" smtClean="0">
                <a:solidFill>
                  <a:srgbClr val="002060"/>
                </a:solidFill>
                <a:latin typeface="Constantia" pitchFamily="18" charset="0"/>
              </a:rPr>
            </a:br>
            <a:r>
              <a:rPr lang="en-US" sz="3100" dirty="0" smtClean="0">
                <a:solidFill>
                  <a:srgbClr val="002060"/>
                </a:solidFill>
                <a:latin typeface="Constantia" pitchFamily="18" charset="0"/>
              </a:rPr>
              <a:t>3. The </a:t>
            </a:r>
            <a:r>
              <a:rPr lang="en-US" sz="3100" dirty="0" err="1" smtClean="0">
                <a:solidFill>
                  <a:srgbClr val="002060"/>
                </a:solidFill>
                <a:latin typeface="Constantia" pitchFamily="18" charset="0"/>
              </a:rPr>
              <a:t>oxidised</a:t>
            </a:r>
            <a:r>
              <a:rPr lang="en-US" sz="3100" dirty="0" smtClean="0">
                <a:solidFill>
                  <a:srgbClr val="002060"/>
                </a:solidFill>
                <a:latin typeface="Constantia" pitchFamily="18" charset="0"/>
              </a:rPr>
              <a:t> </a:t>
            </a:r>
            <a:r>
              <a:rPr lang="en-US" sz="3100" dirty="0" smtClean="0">
                <a:solidFill>
                  <a:srgbClr val="002060"/>
                </a:solidFill>
                <a:latin typeface="Constantia" pitchFamily="18" charset="0"/>
              </a:rPr>
              <a:t>P68O </a:t>
            </a:r>
            <a:r>
              <a:rPr lang="en-US" sz="3100" dirty="0" smtClean="0">
                <a:solidFill>
                  <a:srgbClr val="002060"/>
                </a:solidFill>
                <a:latin typeface="Constantia" pitchFamily="18" charset="0"/>
              </a:rPr>
              <a:t>regains its electron by the photolysis of water into 2H+,2e- and oxygen. The O2 is given out by the plant</a:t>
            </a:r>
            <a:r>
              <a:rPr lang="en-US" sz="3600" dirty="0" smtClean="0">
                <a:solidFill>
                  <a:srgbClr val="002060"/>
                </a:solidFill>
                <a:latin typeface="Constantia" pitchFamily="18" charset="0"/>
              </a:rPr>
              <a:t>.</a:t>
            </a: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Rectangle 2"/>
          <p:cNvSpPr/>
          <p:nvPr/>
        </p:nvSpPr>
        <p:spPr>
          <a:xfrm>
            <a:off x="357158" y="0"/>
            <a:ext cx="3857652" cy="923330"/>
          </a:xfrm>
          <a:prstGeom prst="rect">
            <a:avLst/>
          </a:prstGeom>
          <a:noFill/>
        </p:spPr>
        <p:txBody>
          <a:bodyPr wrap="square" lIns="91440" tIns="45720" rIns="91440" bIns="45720">
            <a:spAutoFit/>
          </a:bodyPr>
          <a:lstStyle/>
          <a:p>
            <a:pPr algn="ctr"/>
            <a:r>
              <a:rPr lang="en-US" sz="5400" b="1" dirty="0" smtClean="0">
                <a:ln w="10541" cmpd="sng">
                  <a:solidFill>
                    <a:srgbClr val="002060"/>
                  </a:solidFill>
                  <a:prstDash val="solid"/>
                </a:ln>
                <a:solidFill>
                  <a:srgbClr val="0070C0"/>
                </a:solidFill>
              </a:rPr>
              <a:t>PROCESS:</a:t>
            </a:r>
            <a:endParaRPr lang="en-US" sz="5400" b="1" dirty="0">
              <a:ln w="10541" cmpd="sng">
                <a:solidFill>
                  <a:srgbClr val="002060"/>
                </a:solidFill>
                <a:prstDash val="solid"/>
              </a:ln>
              <a:solidFill>
                <a:srgbClr val="0070C0"/>
              </a:solidFill>
            </a:endParaRPr>
          </a:p>
        </p:txBody>
      </p:sp>
    </p:spTree>
  </p:cSld>
  <p:clrMapOvr>
    <a:masterClrMapping/>
  </p:clrMapOvr>
  <p:transition>
    <p:dissolve/>
    <p:sndAc>
      <p:stSnd>
        <p:snd r:embed="rId2" name="camera.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643998" cy="6143668"/>
          </a:xfrm>
        </p:spPr>
        <p:txBody>
          <a:bodyPr>
            <a:normAutofit fontScale="90000"/>
          </a:bodyPr>
          <a:lstStyle/>
          <a:p>
            <a:r>
              <a:rPr lang="en-US" sz="3200" dirty="0" smtClean="0">
                <a:solidFill>
                  <a:srgbClr val="002060"/>
                </a:solidFill>
              </a:rPr>
              <a:t>4. 2e- are accepted by the PS II centre.</a:t>
            </a:r>
            <a:br>
              <a:rPr lang="en-US" sz="3200" dirty="0" smtClean="0">
                <a:solidFill>
                  <a:srgbClr val="002060"/>
                </a:solidFill>
              </a:rPr>
            </a:br>
            <a:r>
              <a:rPr lang="en-US" sz="3200" dirty="0" smtClean="0">
                <a:solidFill>
                  <a:srgbClr val="002060"/>
                </a:solidFill>
              </a:rPr>
              <a:t/>
            </a:r>
            <a:br>
              <a:rPr lang="en-US" sz="3200" dirty="0" smtClean="0">
                <a:solidFill>
                  <a:srgbClr val="002060"/>
                </a:solidFill>
              </a:rPr>
            </a:br>
            <a:r>
              <a:rPr lang="en-US" sz="3200" dirty="0" smtClean="0">
                <a:solidFill>
                  <a:srgbClr val="002060"/>
                </a:solidFill>
              </a:rPr>
              <a:t>5. The protons H+ accumulate inside the </a:t>
            </a:r>
            <a:br>
              <a:rPr lang="en-US" sz="3200" dirty="0" smtClean="0">
                <a:solidFill>
                  <a:srgbClr val="002060"/>
                </a:solidFill>
              </a:rPr>
            </a:br>
            <a:r>
              <a:rPr lang="en-US" sz="3200" dirty="0" err="1" smtClean="0">
                <a:solidFill>
                  <a:srgbClr val="002060"/>
                </a:solidFill>
              </a:rPr>
              <a:t>Thyllakoid</a:t>
            </a:r>
            <a:r>
              <a:rPr lang="en-US" sz="3200" dirty="0" smtClean="0">
                <a:solidFill>
                  <a:srgbClr val="002060"/>
                </a:solidFill>
              </a:rPr>
              <a:t> membrane , resulting in a Proton Gradient . The energy released by the protons , when they diffuse across the </a:t>
            </a:r>
            <a:r>
              <a:rPr lang="en-US" sz="3200" dirty="0" err="1" smtClean="0">
                <a:solidFill>
                  <a:srgbClr val="002060"/>
                </a:solidFill>
              </a:rPr>
              <a:t>thyllakoid</a:t>
            </a:r>
            <a:r>
              <a:rPr lang="en-US" sz="3200" dirty="0" smtClean="0">
                <a:solidFill>
                  <a:srgbClr val="002060"/>
                </a:solidFill>
              </a:rPr>
              <a:t> membrane into </a:t>
            </a:r>
            <a:r>
              <a:rPr lang="en-US" sz="3200" dirty="0" err="1" smtClean="0">
                <a:solidFill>
                  <a:srgbClr val="002060"/>
                </a:solidFill>
              </a:rPr>
              <a:t>stroma</a:t>
            </a:r>
            <a:r>
              <a:rPr lang="en-US" sz="3200" dirty="0" smtClean="0">
                <a:solidFill>
                  <a:srgbClr val="002060"/>
                </a:solidFill>
              </a:rPr>
              <a:t> , is used to produce ATP.</a:t>
            </a:r>
            <a:br>
              <a:rPr lang="en-US" sz="3200" dirty="0" smtClean="0">
                <a:solidFill>
                  <a:srgbClr val="002060"/>
                </a:solidFill>
              </a:rPr>
            </a:br>
            <a:r>
              <a:rPr lang="en-US" sz="3200" dirty="0" smtClean="0">
                <a:solidFill>
                  <a:srgbClr val="002060"/>
                </a:solidFill>
              </a:rPr>
              <a:t/>
            </a:r>
            <a:br>
              <a:rPr lang="en-US" sz="3200" dirty="0" smtClean="0">
                <a:solidFill>
                  <a:srgbClr val="002060"/>
                </a:solidFill>
              </a:rPr>
            </a:br>
            <a:r>
              <a:rPr lang="en-US" sz="3200" dirty="0" smtClean="0">
                <a:solidFill>
                  <a:srgbClr val="002060"/>
                </a:solidFill>
              </a:rPr>
              <a:t>6. The electrons lost by P680 do not come back to it. There is a need of constant supply of water molecule for photolysis – to supply lost electron to P680 and protons to reduce NADP. This process is called non cyclic photophosphorylation.</a:t>
            </a:r>
            <a:endParaRPr lang="en-US" sz="3200" dirty="0">
              <a:solidFill>
                <a:srgbClr val="002060"/>
              </a:solidFill>
            </a:endParaRPr>
          </a:p>
        </p:txBody>
      </p:sp>
    </p:spTree>
  </p:cSld>
  <p:clrMapOvr>
    <a:masterClrMapping/>
  </p:clrMapOvr>
  <p:transition>
    <p:dissolve/>
    <p:sndAc>
      <p:stSnd>
        <p:snd r:embed="rId2" name="camera.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457200" y="274638"/>
            <a:ext cx="7472386" cy="511156"/>
          </a:xfrm>
        </p:spPr>
        <p:txBody>
          <a:bodyPr>
            <a:normAutofit fontScale="90000"/>
          </a:bodyPr>
          <a:lstStyle/>
          <a:p>
            <a:r>
              <a:rPr lang="en-US" dirty="0" smtClean="0">
                <a:solidFill>
                  <a:srgbClr val="002060"/>
                </a:solidFill>
              </a:rPr>
              <a:t>CYCLIC PHOTOPHOSPHORYLATION</a:t>
            </a:r>
            <a:endParaRPr lang="en-US" dirty="0">
              <a:solidFill>
                <a:srgbClr val="002060"/>
              </a:solidFill>
            </a:endParaRPr>
          </a:p>
        </p:txBody>
      </p:sp>
      <p:sp>
        <p:nvSpPr>
          <p:cNvPr id="46" name="Rectangle 45"/>
          <p:cNvSpPr/>
          <p:nvPr/>
        </p:nvSpPr>
        <p:spPr>
          <a:xfrm>
            <a:off x="357158" y="1928802"/>
            <a:ext cx="2143140" cy="642942"/>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PRIMARY</a:t>
            </a:r>
          </a:p>
          <a:p>
            <a:pPr algn="ctr"/>
            <a:r>
              <a:rPr lang="en-US" dirty="0" smtClean="0">
                <a:solidFill>
                  <a:srgbClr val="C00000"/>
                </a:solidFill>
              </a:rPr>
              <a:t>ACCEPTORS,X</a:t>
            </a:r>
          </a:p>
        </p:txBody>
      </p:sp>
      <p:sp>
        <p:nvSpPr>
          <p:cNvPr id="49" name="Oval 48"/>
          <p:cNvSpPr/>
          <p:nvPr/>
        </p:nvSpPr>
        <p:spPr>
          <a:xfrm>
            <a:off x="642910" y="5500702"/>
            <a:ext cx="1000132" cy="64294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a:t>
            </a:r>
            <a:r>
              <a:rPr lang="en-US" sz="1100" dirty="0" smtClean="0">
                <a:solidFill>
                  <a:srgbClr val="C00000"/>
                </a:solidFill>
              </a:rPr>
              <a:t>700</a:t>
            </a:r>
            <a:endParaRPr lang="en-US" sz="1100" dirty="0">
              <a:solidFill>
                <a:srgbClr val="C00000"/>
              </a:solidFill>
            </a:endParaRPr>
          </a:p>
        </p:txBody>
      </p:sp>
      <p:cxnSp>
        <p:nvCxnSpPr>
          <p:cNvPr id="52" name="Straight Arrow Connector 51"/>
          <p:cNvCxnSpPr>
            <a:endCxn id="54" idx="1"/>
          </p:cNvCxnSpPr>
          <p:nvPr/>
        </p:nvCxnSpPr>
        <p:spPr>
          <a:xfrm>
            <a:off x="2428860" y="2214554"/>
            <a:ext cx="543708" cy="40949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2857488" y="2571744"/>
            <a:ext cx="785818" cy="357190"/>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Fd</a:t>
            </a:r>
            <a:endParaRPr lang="en-US" dirty="0">
              <a:solidFill>
                <a:srgbClr val="C00000"/>
              </a:solidFill>
            </a:endParaRPr>
          </a:p>
        </p:txBody>
      </p:sp>
      <p:cxnSp>
        <p:nvCxnSpPr>
          <p:cNvPr id="55" name="Straight Arrow Connector 54"/>
          <p:cNvCxnSpPr/>
          <p:nvPr/>
        </p:nvCxnSpPr>
        <p:spPr>
          <a:xfrm>
            <a:off x="3428992" y="2857496"/>
            <a:ext cx="890437" cy="41996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flipH="1" flipV="1">
            <a:off x="-321503" y="4036223"/>
            <a:ext cx="2928958"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4143372" y="3214686"/>
            <a:ext cx="714380" cy="428628"/>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C00000"/>
                </a:solidFill>
              </a:rPr>
              <a:t>PQ</a:t>
            </a:r>
            <a:endParaRPr lang="en-US" dirty="0">
              <a:solidFill>
                <a:srgbClr val="C00000"/>
              </a:solidFill>
            </a:endParaRPr>
          </a:p>
        </p:txBody>
      </p:sp>
      <p:cxnSp>
        <p:nvCxnSpPr>
          <p:cNvPr id="71" name="Straight Arrow Connector 70"/>
          <p:cNvCxnSpPr>
            <a:endCxn id="74" idx="0"/>
          </p:cNvCxnSpPr>
          <p:nvPr/>
        </p:nvCxnSpPr>
        <p:spPr>
          <a:xfrm rot="16200000" flipH="1">
            <a:off x="4572000" y="3643314"/>
            <a:ext cx="714380" cy="5715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4286248" y="4286256"/>
            <a:ext cx="1857388" cy="71438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CYTOCHROME </a:t>
            </a:r>
          </a:p>
          <a:p>
            <a:pPr algn="ctr"/>
            <a:r>
              <a:rPr lang="en-US" dirty="0" smtClean="0">
                <a:solidFill>
                  <a:srgbClr val="C00000"/>
                </a:solidFill>
              </a:rPr>
              <a:t>COMPLEX</a:t>
            </a:r>
            <a:endParaRPr lang="en-US" dirty="0">
              <a:solidFill>
                <a:srgbClr val="C00000"/>
              </a:solidFill>
            </a:endParaRPr>
          </a:p>
        </p:txBody>
      </p:sp>
      <p:cxnSp>
        <p:nvCxnSpPr>
          <p:cNvPr id="79" name="Straight Arrow Connector 78"/>
          <p:cNvCxnSpPr>
            <a:stCxn id="74" idx="1"/>
            <a:endCxn id="84" idx="7"/>
          </p:cNvCxnSpPr>
          <p:nvPr/>
        </p:nvCxnSpPr>
        <p:spPr>
          <a:xfrm rot="10800000" flipV="1">
            <a:off x="3456788" y="4643445"/>
            <a:ext cx="829460" cy="49139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2786050" y="5072074"/>
            <a:ext cx="785818" cy="428628"/>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PC</a:t>
            </a:r>
            <a:endParaRPr lang="en-US" dirty="0">
              <a:solidFill>
                <a:srgbClr val="C00000"/>
              </a:solidFill>
            </a:endParaRPr>
          </a:p>
        </p:txBody>
      </p:sp>
      <p:cxnSp>
        <p:nvCxnSpPr>
          <p:cNvPr id="86" name="Straight Arrow Connector 85"/>
          <p:cNvCxnSpPr/>
          <p:nvPr/>
        </p:nvCxnSpPr>
        <p:spPr>
          <a:xfrm rot="10800000" flipV="1">
            <a:off x="1643042" y="5429264"/>
            <a:ext cx="1214446" cy="34852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2928926" y="857232"/>
            <a:ext cx="3000396" cy="571504"/>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PROTON</a:t>
            </a:r>
            <a:r>
              <a:rPr lang="en-US" dirty="0" smtClean="0"/>
              <a:t> </a:t>
            </a:r>
            <a:r>
              <a:rPr lang="en-US" dirty="0" smtClean="0">
                <a:solidFill>
                  <a:srgbClr val="C00000"/>
                </a:solidFill>
              </a:rPr>
              <a:t>GRADIENT</a:t>
            </a:r>
            <a:endParaRPr lang="en-US" dirty="0">
              <a:solidFill>
                <a:srgbClr val="C00000"/>
              </a:solidFill>
            </a:endParaRPr>
          </a:p>
        </p:txBody>
      </p:sp>
      <p:cxnSp>
        <p:nvCxnSpPr>
          <p:cNvPr id="96" name="Straight Arrow Connector 95"/>
          <p:cNvCxnSpPr/>
          <p:nvPr/>
        </p:nvCxnSpPr>
        <p:spPr>
          <a:xfrm rot="5400000">
            <a:off x="3431745" y="2283241"/>
            <a:ext cx="1714513" cy="550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4929190" y="2285992"/>
            <a:ext cx="785818" cy="285752"/>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ATP</a:t>
            </a:r>
            <a:endParaRPr lang="en-US" dirty="0">
              <a:solidFill>
                <a:srgbClr val="C00000"/>
              </a:solidFill>
            </a:endParaRPr>
          </a:p>
        </p:txBody>
      </p:sp>
      <p:sp>
        <p:nvSpPr>
          <p:cNvPr id="101" name="Rectangle 100"/>
          <p:cNvSpPr/>
          <p:nvPr/>
        </p:nvSpPr>
        <p:spPr>
          <a:xfrm>
            <a:off x="2786050" y="1785926"/>
            <a:ext cx="121444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ADP + P</a:t>
            </a:r>
            <a:r>
              <a:rPr lang="en-US" sz="1100" dirty="0" smtClean="0">
                <a:solidFill>
                  <a:schemeClr val="tx1"/>
                </a:solidFill>
              </a:rPr>
              <a:t>i</a:t>
            </a:r>
            <a:endParaRPr lang="en-US" sz="1100" dirty="0">
              <a:solidFill>
                <a:schemeClr val="tx1"/>
              </a:solidFill>
            </a:endParaRPr>
          </a:p>
        </p:txBody>
      </p:sp>
      <p:sp>
        <p:nvSpPr>
          <p:cNvPr id="110" name="Curved Up Arrow 109"/>
          <p:cNvSpPr/>
          <p:nvPr/>
        </p:nvSpPr>
        <p:spPr>
          <a:xfrm rot="1115195">
            <a:off x="3320160" y="2362582"/>
            <a:ext cx="1958018" cy="810750"/>
          </a:xfrm>
          <a:prstGeom prst="curvedUpArrow">
            <a:avLst>
              <a:gd name="adj1" fmla="val 0"/>
              <a:gd name="adj2" fmla="val 42335"/>
              <a:gd name="adj3" fmla="val 53982"/>
            </a:avLst>
          </a:prstGeom>
          <a:solidFill>
            <a:srgbClr val="C00000"/>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19" name="Bent-Up Arrow 118"/>
          <p:cNvSpPr/>
          <p:nvPr/>
        </p:nvSpPr>
        <p:spPr>
          <a:xfrm rot="9467472">
            <a:off x="6178533" y="4810274"/>
            <a:ext cx="639811" cy="688228"/>
          </a:xfrm>
          <a:prstGeom prst="bentUpArrow">
            <a:avLst>
              <a:gd name="adj1" fmla="val 0"/>
              <a:gd name="adj2" fmla="val 10440"/>
              <a:gd name="adj3" fmla="val 15759"/>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572264" y="4500570"/>
            <a:ext cx="121444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ADP + P</a:t>
            </a:r>
            <a:r>
              <a:rPr lang="en-US" sz="1100" b="1" dirty="0" smtClean="0">
                <a:solidFill>
                  <a:schemeClr val="tx1"/>
                </a:solidFill>
              </a:rPr>
              <a:t>i</a:t>
            </a:r>
            <a:endParaRPr lang="en-US" sz="1100" b="1" dirty="0">
              <a:solidFill>
                <a:schemeClr val="tx1"/>
              </a:solidFill>
            </a:endParaRPr>
          </a:p>
        </p:txBody>
      </p:sp>
      <p:sp>
        <p:nvSpPr>
          <p:cNvPr id="121" name="Rectangle 120"/>
          <p:cNvSpPr/>
          <p:nvPr/>
        </p:nvSpPr>
        <p:spPr>
          <a:xfrm>
            <a:off x="6143636" y="5572140"/>
            <a:ext cx="857256" cy="35719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ATP</a:t>
            </a:r>
            <a:endParaRPr lang="en-US" dirty="0">
              <a:solidFill>
                <a:srgbClr val="C00000"/>
              </a:solidFill>
            </a:endParaRPr>
          </a:p>
        </p:txBody>
      </p:sp>
    </p:spTree>
  </p:cSld>
  <p:clrMapOvr>
    <a:masterClrMapping/>
  </p:clrMapOvr>
  <p:transition>
    <p:dissolve/>
    <p:sndAc>
      <p:stSnd>
        <p:snd r:embed="rId2" name="camera.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71472" y="1071546"/>
            <a:ext cx="7643866" cy="6215106"/>
          </a:xfrm>
        </p:spPr>
        <p:txBody>
          <a:bodyPr>
            <a:normAutofit/>
          </a:bodyPr>
          <a:lstStyle/>
          <a:p>
            <a:pPr algn="l">
              <a:buFont typeface="Wingdings" pitchFamily="2" charset="2"/>
              <a:buChar char="v"/>
            </a:pPr>
            <a:r>
              <a:rPr lang="en-US" sz="2400" b="1" dirty="0" smtClean="0">
                <a:solidFill>
                  <a:srgbClr val="002060"/>
                </a:solidFill>
                <a:latin typeface="Batang" pitchFamily="18" charset="-127"/>
                <a:ea typeface="Batang" pitchFamily="18" charset="-127"/>
              </a:rPr>
              <a:t> </a:t>
            </a:r>
            <a:r>
              <a:rPr lang="en-US" sz="2900" b="1" dirty="0" smtClean="0">
                <a:solidFill>
                  <a:srgbClr val="002060"/>
                </a:solidFill>
                <a:latin typeface="Baskerville Old Face" pitchFamily="18" charset="0"/>
                <a:ea typeface="Batang" pitchFamily="18" charset="-127"/>
                <a:cs typeface="Aparajita" pitchFamily="34" charset="0"/>
              </a:rPr>
              <a:t>Cyclic photophosphorylation occurs at reaction centre or photo system I P700 or Ps along with pigment molecules which absorb at or below 700 nm. </a:t>
            </a:r>
          </a:p>
          <a:p>
            <a:pPr algn="l"/>
            <a:endParaRPr lang="en-US" sz="2900" b="1" dirty="0" smtClean="0">
              <a:solidFill>
                <a:srgbClr val="002060"/>
              </a:solidFill>
              <a:latin typeface="Baskerville Old Face" pitchFamily="18" charset="0"/>
              <a:ea typeface="Batang" pitchFamily="18" charset="-127"/>
              <a:cs typeface="Aparajita" pitchFamily="34" charset="0"/>
            </a:endParaRPr>
          </a:p>
          <a:p>
            <a:pPr algn="l">
              <a:buFont typeface="Wingdings" pitchFamily="2" charset="2"/>
              <a:buChar char="v"/>
            </a:pPr>
            <a:r>
              <a:rPr lang="en-US" sz="2900" b="1" dirty="0" smtClean="0">
                <a:solidFill>
                  <a:srgbClr val="002060"/>
                </a:solidFill>
                <a:latin typeface="Baskerville Old Face" pitchFamily="18" charset="0"/>
                <a:ea typeface="Batang" pitchFamily="18" charset="-127"/>
                <a:cs typeface="Aparajita" pitchFamily="34" charset="0"/>
              </a:rPr>
              <a:t>Photo </a:t>
            </a:r>
            <a:r>
              <a:rPr lang="en-US" sz="2900" b="1" dirty="0" smtClean="0">
                <a:solidFill>
                  <a:srgbClr val="002060"/>
                </a:solidFill>
                <a:latin typeface="Baskerville Old Face" pitchFamily="18" charset="0"/>
                <a:ea typeface="Batang" pitchFamily="18" charset="-127"/>
                <a:cs typeface="Aparajita" pitchFamily="34" charset="0"/>
              </a:rPr>
              <a:t>System </a:t>
            </a:r>
            <a:r>
              <a:rPr lang="en-US" sz="2900" b="1" dirty="0" smtClean="0">
                <a:solidFill>
                  <a:srgbClr val="002060"/>
                </a:solidFill>
                <a:latin typeface="Baskerville Old Face" pitchFamily="18" charset="0"/>
                <a:ea typeface="Batang" pitchFamily="18" charset="-127"/>
                <a:cs typeface="Aparajita" pitchFamily="34" charset="0"/>
              </a:rPr>
              <a:t>I </a:t>
            </a:r>
            <a:r>
              <a:rPr lang="en-US" sz="2900" b="1" dirty="0" smtClean="0">
                <a:solidFill>
                  <a:srgbClr val="002060"/>
                </a:solidFill>
                <a:latin typeface="Baskerville Old Face" pitchFamily="18" charset="0"/>
                <a:ea typeface="Batang" pitchFamily="18" charset="-127"/>
                <a:cs typeface="Aparajita" pitchFamily="34" charset="0"/>
              </a:rPr>
              <a:t> (P700 )is </a:t>
            </a:r>
            <a:r>
              <a:rPr lang="en-US" sz="2900" b="1" dirty="0" smtClean="0">
                <a:solidFill>
                  <a:srgbClr val="002060"/>
                </a:solidFill>
                <a:latin typeface="Baskerville Old Face" pitchFamily="18" charset="0"/>
                <a:ea typeface="Batang" pitchFamily="18" charset="-127"/>
                <a:cs typeface="Aparajita" pitchFamily="34" charset="0"/>
              </a:rPr>
              <a:t>located in the </a:t>
            </a:r>
            <a:r>
              <a:rPr lang="en-US" sz="2900" b="1" dirty="0" err="1" smtClean="0">
                <a:solidFill>
                  <a:srgbClr val="002060"/>
                </a:solidFill>
                <a:latin typeface="Baskerville Old Face" pitchFamily="18" charset="0"/>
                <a:ea typeface="Batang" pitchFamily="18" charset="-127"/>
                <a:cs typeface="Aparajita" pitchFamily="34" charset="0"/>
              </a:rPr>
              <a:t>Thyllakoid</a:t>
            </a:r>
            <a:r>
              <a:rPr lang="en-US" sz="2900" b="1" dirty="0" smtClean="0">
                <a:solidFill>
                  <a:srgbClr val="002060"/>
                </a:solidFill>
                <a:latin typeface="Baskerville Old Face" pitchFamily="18" charset="0"/>
                <a:ea typeface="Batang" pitchFamily="18" charset="-127"/>
                <a:cs typeface="Aparajita" pitchFamily="34" charset="0"/>
              </a:rPr>
              <a:t> </a:t>
            </a:r>
            <a:r>
              <a:rPr lang="en-US" sz="2900" b="1" dirty="0" smtClean="0">
                <a:solidFill>
                  <a:srgbClr val="002060"/>
                </a:solidFill>
                <a:latin typeface="Baskerville Old Face" pitchFamily="18" charset="0"/>
                <a:ea typeface="Batang" pitchFamily="18" charset="-127"/>
                <a:cs typeface="Aparajita" pitchFamily="34" charset="0"/>
              </a:rPr>
              <a:t>membranes of the chloroplast.</a:t>
            </a:r>
          </a:p>
          <a:p>
            <a:pPr algn="l"/>
            <a:endParaRPr lang="en-US" sz="2400" b="1" dirty="0">
              <a:solidFill>
                <a:srgbClr val="002060"/>
              </a:solidFill>
              <a:latin typeface="Batang" pitchFamily="18" charset="-127"/>
              <a:ea typeface="Batang" pitchFamily="18" charset="-127"/>
            </a:endParaRPr>
          </a:p>
        </p:txBody>
      </p:sp>
    </p:spTree>
  </p:cSld>
  <p:clrMapOvr>
    <a:masterClrMapping/>
  </p:clrMapOvr>
  <p:transition>
    <p:dissolve/>
    <p:sndAc>
      <p:stSnd>
        <p:snd r:embed="rId2" name="camera.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dirty="0" smtClean="0"/>
              <a:t> </a:t>
            </a:r>
            <a:br>
              <a:rPr lang="en-US" dirty="0" smtClean="0"/>
            </a:br>
            <a:endParaRPr lang="en-US" dirty="0"/>
          </a:p>
        </p:txBody>
      </p:sp>
      <p:sp>
        <p:nvSpPr>
          <p:cNvPr id="8" name="Subtitle 7"/>
          <p:cNvSpPr>
            <a:spLocks noGrp="1"/>
          </p:cNvSpPr>
          <p:nvPr>
            <p:ph type="subTitle" idx="1"/>
          </p:nvPr>
        </p:nvSpPr>
        <p:spPr>
          <a:xfrm>
            <a:off x="500034" y="1142984"/>
            <a:ext cx="7929618" cy="5429288"/>
          </a:xfrm>
        </p:spPr>
        <p:txBody>
          <a:bodyPr>
            <a:normAutofit fontScale="77500" lnSpcReduction="20000"/>
          </a:bodyPr>
          <a:lstStyle/>
          <a:p>
            <a:pPr algn="l">
              <a:lnSpc>
                <a:spcPct val="120000"/>
              </a:lnSpc>
              <a:buFont typeface="Wingdings" pitchFamily="2" charset="2"/>
              <a:buChar char="v"/>
            </a:pPr>
            <a:r>
              <a:rPr lang="en-US" dirty="0" smtClean="0">
                <a:solidFill>
                  <a:srgbClr val="002060"/>
                </a:solidFill>
              </a:rPr>
              <a:t> </a:t>
            </a:r>
            <a:r>
              <a:rPr lang="en-US" dirty="0" smtClean="0">
                <a:solidFill>
                  <a:srgbClr val="002060"/>
                </a:solidFill>
              </a:rPr>
              <a:t> </a:t>
            </a:r>
            <a:r>
              <a:rPr lang="en-US" sz="4300" b="1" dirty="0" smtClean="0">
                <a:solidFill>
                  <a:srgbClr val="002060"/>
                </a:solidFill>
              </a:rPr>
              <a:t>P700 </a:t>
            </a:r>
            <a:r>
              <a:rPr lang="en-US" sz="4300" b="1" dirty="0" smtClean="0">
                <a:solidFill>
                  <a:srgbClr val="002060"/>
                </a:solidFill>
              </a:rPr>
              <a:t>after trapping 2 photons ejects electron which undergo electron transport chain, losing the energy at each step</a:t>
            </a:r>
            <a:r>
              <a:rPr lang="en-US" sz="4300" b="1" dirty="0" smtClean="0">
                <a:solidFill>
                  <a:srgbClr val="002060"/>
                </a:solidFill>
              </a:rPr>
              <a:t>.</a:t>
            </a:r>
            <a:endParaRPr lang="en-US" sz="4300" b="1" dirty="0" smtClean="0">
              <a:solidFill>
                <a:srgbClr val="002060"/>
              </a:solidFill>
            </a:endParaRPr>
          </a:p>
          <a:p>
            <a:pPr algn="l">
              <a:lnSpc>
                <a:spcPct val="120000"/>
              </a:lnSpc>
              <a:buFont typeface="Wingdings" pitchFamily="2" charset="2"/>
              <a:buChar char="v"/>
            </a:pPr>
            <a:r>
              <a:rPr lang="en-US" sz="4300" b="1" dirty="0" smtClean="0">
                <a:solidFill>
                  <a:srgbClr val="002060"/>
                </a:solidFill>
              </a:rPr>
              <a:t> </a:t>
            </a:r>
            <a:r>
              <a:rPr lang="en-US" sz="4300" b="1" dirty="0" smtClean="0">
                <a:solidFill>
                  <a:srgbClr val="002060"/>
                </a:solidFill>
              </a:rPr>
              <a:t> The </a:t>
            </a:r>
            <a:r>
              <a:rPr lang="en-US" sz="4300" b="1" dirty="0" smtClean="0">
                <a:solidFill>
                  <a:srgbClr val="002060"/>
                </a:solidFill>
              </a:rPr>
              <a:t>energy released is </a:t>
            </a:r>
            <a:r>
              <a:rPr lang="en-US" sz="4300" b="1" dirty="0" err="1" smtClean="0">
                <a:solidFill>
                  <a:srgbClr val="002060"/>
                </a:solidFill>
              </a:rPr>
              <a:t>utilised</a:t>
            </a:r>
            <a:r>
              <a:rPr lang="en-US" sz="4300" b="1" dirty="0" smtClean="0">
                <a:solidFill>
                  <a:srgbClr val="002060"/>
                </a:solidFill>
              </a:rPr>
              <a:t> in the synthesis of ATP</a:t>
            </a:r>
            <a:r>
              <a:rPr lang="en-US" sz="4300" b="1" dirty="0" smtClean="0">
                <a:solidFill>
                  <a:srgbClr val="002060"/>
                </a:solidFill>
              </a:rPr>
              <a:t>.</a:t>
            </a:r>
            <a:endParaRPr lang="en-US" sz="4300" b="1" dirty="0" smtClean="0">
              <a:solidFill>
                <a:srgbClr val="002060"/>
              </a:solidFill>
            </a:endParaRPr>
          </a:p>
          <a:p>
            <a:pPr algn="l">
              <a:buFont typeface="Wingdings" pitchFamily="2" charset="2"/>
              <a:buChar char="v"/>
            </a:pPr>
            <a:r>
              <a:rPr lang="en-US" sz="4300" b="1" dirty="0" smtClean="0">
                <a:solidFill>
                  <a:srgbClr val="002060"/>
                </a:solidFill>
              </a:rPr>
              <a:t> </a:t>
            </a:r>
            <a:r>
              <a:rPr lang="en-US" sz="4300" b="1" dirty="0" smtClean="0">
                <a:solidFill>
                  <a:srgbClr val="002060"/>
                </a:solidFill>
              </a:rPr>
              <a:t> The </a:t>
            </a:r>
            <a:r>
              <a:rPr lang="en-US" sz="4300" b="1" dirty="0" smtClean="0">
                <a:solidFill>
                  <a:srgbClr val="002060"/>
                </a:solidFill>
              </a:rPr>
              <a:t>2e- after losing energy are accepted back by the P700</a:t>
            </a:r>
            <a:r>
              <a:rPr lang="en-US" sz="4300" b="1" dirty="0" smtClean="0">
                <a:solidFill>
                  <a:srgbClr val="002060"/>
                </a:solidFill>
              </a:rPr>
              <a:t>.</a:t>
            </a:r>
            <a:endParaRPr lang="en-US" sz="4300" b="1" dirty="0" smtClean="0">
              <a:solidFill>
                <a:srgbClr val="002060"/>
              </a:solidFill>
            </a:endParaRPr>
          </a:p>
          <a:p>
            <a:pPr algn="l">
              <a:buFont typeface="Wingdings" pitchFamily="2" charset="2"/>
              <a:buChar char="v"/>
            </a:pPr>
            <a:r>
              <a:rPr lang="en-US" sz="4300" b="1" dirty="0" smtClean="0">
                <a:solidFill>
                  <a:srgbClr val="002060"/>
                </a:solidFill>
              </a:rPr>
              <a:t>  </a:t>
            </a:r>
            <a:r>
              <a:rPr lang="en-US" sz="4300" b="1" dirty="0" smtClean="0">
                <a:solidFill>
                  <a:srgbClr val="002060"/>
                </a:solidFill>
              </a:rPr>
              <a:t>This process with P700 and the ultimate acceptor of the de-</a:t>
            </a:r>
            <a:r>
              <a:rPr lang="en-US" sz="4300" b="1" dirty="0" err="1" smtClean="0">
                <a:solidFill>
                  <a:srgbClr val="002060"/>
                </a:solidFill>
              </a:rPr>
              <a:t>energised</a:t>
            </a:r>
            <a:r>
              <a:rPr lang="en-US" sz="4300" b="1" dirty="0" smtClean="0">
                <a:solidFill>
                  <a:srgbClr val="002060"/>
                </a:solidFill>
              </a:rPr>
              <a:t> electron is also </a:t>
            </a:r>
            <a:r>
              <a:rPr lang="en-US" sz="4300" b="1" dirty="0" smtClean="0">
                <a:solidFill>
                  <a:srgbClr val="002060"/>
                </a:solidFill>
              </a:rPr>
              <a:t>accepted back by </a:t>
            </a:r>
            <a:r>
              <a:rPr lang="en-US" sz="4300" b="1" dirty="0" smtClean="0">
                <a:solidFill>
                  <a:srgbClr val="002060"/>
                </a:solidFill>
              </a:rPr>
              <a:t>P700.Thus </a:t>
            </a:r>
            <a:r>
              <a:rPr lang="en-US" sz="4300" b="1" dirty="0" smtClean="0">
                <a:solidFill>
                  <a:srgbClr val="002060"/>
                </a:solidFill>
              </a:rPr>
              <a:t>the process is a cyclic one.</a:t>
            </a:r>
          </a:p>
        </p:txBody>
      </p:sp>
      <p:sp>
        <p:nvSpPr>
          <p:cNvPr id="9" name="Rectangle 8"/>
          <p:cNvSpPr/>
          <p:nvPr/>
        </p:nvSpPr>
        <p:spPr>
          <a:xfrm>
            <a:off x="785786" y="0"/>
            <a:ext cx="2947602"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PROCESS:</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dissolve/>
    <p:sndAc>
      <p:stSnd>
        <p:snd r:embed="rId2" name="camera.wav" builtIn="1"/>
      </p:stSnd>
    </p:sndAc>
  </p:transition>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309</Words>
  <Application>Microsoft Office PowerPoint</Application>
  <PresentationFormat>On-screen Show (4:3)</PresentationFormat>
  <Paragraphs>56</Paragraphs>
  <Slides>10</Slides>
  <Notes>2</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1_Custom Design</vt:lpstr>
      <vt:lpstr>2_Custom Design</vt:lpstr>
      <vt:lpstr>Custom Design</vt:lpstr>
      <vt:lpstr>Technic</vt:lpstr>
      <vt:lpstr>PHOTOSYNTHESIS</vt:lpstr>
      <vt:lpstr>       PHOTOSYNTHETIC PHOSPHORYLATION  Photosynthetic phosphorylation or photophosphorylation is the process of phosphate group transfer According to chemiosmotic hypothesis (Mitchell 1961) the ATP is synthesized on ATPase complexes into ADP to synthesize energy rich ATP molecule making use of light as external energy source. located on the non appressed portions of thylakoid membranes particularly towards margins. </vt:lpstr>
      <vt:lpstr>Slide 3</vt:lpstr>
      <vt:lpstr>Non cyclic photophosphorylation takes place at photosystem II or PS II which includes P 680 along with pigments molecule which absorb at or below 680 nm in the grana of chloroplasts.            </vt:lpstr>
      <vt:lpstr> 1.  After trapping solar energy (2 photons), excited 2e- are ejected from P680. These excited 2e- flow down an electron transport chain to P700.  2. During flow of electrons from P680 to P700 through electron transport chain , there is synthesis of ATP.  3. The oxidised P68O regains its electron by the photolysis of water into 2H+,2e- and oxygen. The O2 is given out by the plant.   </vt:lpstr>
      <vt:lpstr>4. 2e- are accepted by the PS II centre.  5. The protons H+ accumulate inside the  Thyllakoid membrane , resulting in a Proton Gradient . The energy released by the protons , when they diffuse across the thyllakoid membrane into stroma , is used to produce ATP.  6. The electrons lost by P680 do not come back to it. There is a need of constant supply of water molecule for photolysis – to supply lost electron to P680 and protons to reduce NADP. This process is called non cyclic photophosphorylation.</vt:lpstr>
      <vt:lpstr>CYCLIC PHOTOPHOSPHORYLATION</vt:lpstr>
      <vt:lpstr>Slide 8</vt:lpstr>
      <vt:lpstr>  </vt:lpstr>
      <vt:lpstr>DIFFERENCE BETWEEN CYCLIC AND NON CYCLIC PHOTOPHOSHORYLATION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PHOTOSYNTHESIS</dc:title>
  <dc:creator>rtripat5</dc:creator>
  <cp:lastModifiedBy>Lenovo.H</cp:lastModifiedBy>
  <cp:revision>30</cp:revision>
  <dcterms:created xsi:type="dcterms:W3CDTF">2015-04-24T13:44:49Z</dcterms:created>
  <dcterms:modified xsi:type="dcterms:W3CDTF">2015-04-30T17:54:29Z</dcterms:modified>
</cp:coreProperties>
</file>